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803" autoAdjust="0"/>
    <p:restoredTop sz="94660"/>
  </p:normalViewPr>
  <p:slideViewPr>
    <p:cSldViewPr snapToGrid="0">
      <p:cViewPr>
        <p:scale>
          <a:sx n="84" d="100"/>
          <a:sy n="84" d="100"/>
        </p:scale>
        <p:origin x="115" y="-11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FB98CEC9-F7E7-498A-B20C-515F4FA9D2C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297C14B-E3DF-4966-B3CD-A6361BD40F6B}">
      <dgm:prSet custT="1"/>
      <dgm:spPr/>
      <dgm:t>
        <a:bodyPr/>
        <a:lstStyle/>
        <a:p>
          <a:r>
            <a:rPr lang="en-GB" sz="1100">
              <a:latin typeface="Arial" panose="020B0604020202020204" pitchFamily="34" charset="0"/>
              <a:cs typeface="Arial" panose="020B0604020202020204" pitchFamily="34" charset="0"/>
            </a:rPr>
            <a:t>• Introduction to Tesla UK</a:t>
          </a:r>
          <a:endParaRPr lang="en-US" sz="1100">
            <a:latin typeface="Arial" panose="020B0604020202020204" pitchFamily="34" charset="0"/>
            <a:cs typeface="Arial" panose="020B0604020202020204" pitchFamily="34" charset="0"/>
          </a:endParaRPr>
        </a:p>
      </dgm:t>
    </dgm:pt>
    <dgm:pt modelId="{D29DDB45-6F92-4E18-9521-74402F8C6DEF}" type="parTrans" cxnId="{C10194B2-77C5-40FF-813E-8F3F139BCBA8}">
      <dgm:prSet/>
      <dgm:spPr/>
      <dgm:t>
        <a:bodyPr/>
        <a:lstStyle/>
        <a:p>
          <a:endParaRPr lang="en-US" sz="1100">
            <a:latin typeface="Arial" panose="020B0604020202020204" pitchFamily="34" charset="0"/>
            <a:cs typeface="Arial" panose="020B0604020202020204" pitchFamily="34" charset="0"/>
          </a:endParaRPr>
        </a:p>
      </dgm:t>
    </dgm:pt>
    <dgm:pt modelId="{55F1EB44-9203-4040-A1FF-B7F11A798E2A}" type="sibTrans" cxnId="{C10194B2-77C5-40FF-813E-8F3F139BCBA8}">
      <dgm:prSet/>
      <dgm:spPr/>
      <dgm:t>
        <a:bodyPr/>
        <a:lstStyle/>
        <a:p>
          <a:endParaRPr lang="en-US">
            <a:latin typeface="Arial" panose="020B0604020202020204" pitchFamily="34" charset="0"/>
            <a:cs typeface="Arial" panose="020B0604020202020204" pitchFamily="34" charset="0"/>
          </a:endParaRPr>
        </a:p>
      </dgm:t>
    </dgm:pt>
    <dgm:pt modelId="{699D738F-1449-4C41-B015-CEF27897C892}">
      <dgm:prSet custT="1"/>
      <dgm:spPr/>
      <dgm:t>
        <a:bodyPr/>
        <a:lstStyle/>
        <a:p>
          <a:r>
            <a:rPr lang="en-GB" sz="1100">
              <a:latin typeface="Arial" panose="020B0604020202020204" pitchFamily="34" charset="0"/>
              <a:cs typeface="Arial" panose="020B0604020202020204" pitchFamily="34" charset="0"/>
            </a:rPr>
            <a:t>• Recruitment process</a:t>
          </a:r>
          <a:endParaRPr lang="en-US" sz="1100">
            <a:latin typeface="Arial" panose="020B0604020202020204" pitchFamily="34" charset="0"/>
            <a:cs typeface="Arial" panose="020B0604020202020204" pitchFamily="34" charset="0"/>
          </a:endParaRPr>
        </a:p>
      </dgm:t>
    </dgm:pt>
    <dgm:pt modelId="{9A177606-4915-455A-95F6-94396757B577}" type="parTrans" cxnId="{E2677E42-C516-4F42-B239-9E10DA51A384}">
      <dgm:prSet/>
      <dgm:spPr/>
      <dgm:t>
        <a:bodyPr/>
        <a:lstStyle/>
        <a:p>
          <a:endParaRPr lang="en-US" sz="1100">
            <a:latin typeface="Arial" panose="020B0604020202020204" pitchFamily="34" charset="0"/>
            <a:cs typeface="Arial" panose="020B0604020202020204" pitchFamily="34" charset="0"/>
          </a:endParaRPr>
        </a:p>
      </dgm:t>
    </dgm:pt>
    <dgm:pt modelId="{9439E05A-EDC4-4DC5-814C-162C4182BBC7}" type="sibTrans" cxnId="{E2677E42-C516-4F42-B239-9E10DA51A384}">
      <dgm:prSet/>
      <dgm:spPr/>
      <dgm:t>
        <a:bodyPr/>
        <a:lstStyle/>
        <a:p>
          <a:endParaRPr lang="en-US">
            <a:latin typeface="Arial" panose="020B0604020202020204" pitchFamily="34" charset="0"/>
            <a:cs typeface="Arial" panose="020B0604020202020204" pitchFamily="34" charset="0"/>
          </a:endParaRPr>
        </a:p>
      </dgm:t>
    </dgm:pt>
    <dgm:pt modelId="{22AEB9CA-CC85-4853-ACE7-33AC2D7E83EC}">
      <dgm:prSet custT="1"/>
      <dgm:spPr/>
      <dgm:t>
        <a:bodyPr/>
        <a:lstStyle/>
        <a:p>
          <a:r>
            <a:rPr lang="en-GB" sz="1100">
              <a:latin typeface="Arial" panose="020B0604020202020204" pitchFamily="34" charset="0"/>
              <a:cs typeface="Arial" panose="020B0604020202020204" pitchFamily="34" charset="0"/>
            </a:rPr>
            <a:t>• Recruitment objective</a:t>
          </a:r>
          <a:endParaRPr lang="en-US" sz="1100">
            <a:latin typeface="Arial" panose="020B0604020202020204" pitchFamily="34" charset="0"/>
            <a:cs typeface="Arial" panose="020B0604020202020204" pitchFamily="34" charset="0"/>
          </a:endParaRPr>
        </a:p>
      </dgm:t>
    </dgm:pt>
    <dgm:pt modelId="{30FAC954-4166-4416-BB37-E0C86D896F09}" type="parTrans" cxnId="{6AF7BC16-B143-4D4C-B49B-DD70F2FCE7FE}">
      <dgm:prSet/>
      <dgm:spPr/>
      <dgm:t>
        <a:bodyPr/>
        <a:lstStyle/>
        <a:p>
          <a:endParaRPr lang="en-US" sz="1100">
            <a:latin typeface="Arial" panose="020B0604020202020204" pitchFamily="34" charset="0"/>
            <a:cs typeface="Arial" panose="020B0604020202020204" pitchFamily="34" charset="0"/>
          </a:endParaRPr>
        </a:p>
      </dgm:t>
    </dgm:pt>
    <dgm:pt modelId="{AE0D3471-DB72-47AF-A464-589CEEF849EF}" type="sibTrans" cxnId="{6AF7BC16-B143-4D4C-B49B-DD70F2FCE7FE}">
      <dgm:prSet/>
      <dgm:spPr/>
      <dgm:t>
        <a:bodyPr/>
        <a:lstStyle/>
        <a:p>
          <a:endParaRPr lang="en-US">
            <a:latin typeface="Arial" panose="020B0604020202020204" pitchFamily="34" charset="0"/>
            <a:cs typeface="Arial" panose="020B0604020202020204" pitchFamily="34" charset="0"/>
          </a:endParaRPr>
        </a:p>
      </dgm:t>
    </dgm:pt>
    <dgm:pt modelId="{A326D8D6-8B03-4927-B3CF-1A219F1952FE}">
      <dgm:prSet custT="1"/>
      <dgm:spPr/>
      <dgm:t>
        <a:bodyPr/>
        <a:lstStyle/>
        <a:p>
          <a:r>
            <a:rPr lang="en-GB" sz="1100">
              <a:latin typeface="Arial" panose="020B0604020202020204" pitchFamily="34" charset="0"/>
              <a:cs typeface="Arial" panose="020B0604020202020204" pitchFamily="34" charset="0"/>
            </a:rPr>
            <a:t>• Recruitment strategy</a:t>
          </a:r>
          <a:endParaRPr lang="en-US" sz="1100">
            <a:latin typeface="Arial" panose="020B0604020202020204" pitchFamily="34" charset="0"/>
            <a:cs typeface="Arial" panose="020B0604020202020204" pitchFamily="34" charset="0"/>
          </a:endParaRPr>
        </a:p>
      </dgm:t>
    </dgm:pt>
    <dgm:pt modelId="{496DB0AF-9428-4FDE-AEDF-0523D8E9AD8D}" type="parTrans" cxnId="{DA73E585-1CDB-46CE-B984-C7A86D8310A1}">
      <dgm:prSet/>
      <dgm:spPr/>
      <dgm:t>
        <a:bodyPr/>
        <a:lstStyle/>
        <a:p>
          <a:endParaRPr lang="en-US" sz="1100">
            <a:latin typeface="Arial" panose="020B0604020202020204" pitchFamily="34" charset="0"/>
            <a:cs typeface="Arial" panose="020B0604020202020204" pitchFamily="34" charset="0"/>
          </a:endParaRPr>
        </a:p>
      </dgm:t>
    </dgm:pt>
    <dgm:pt modelId="{062831BC-9856-4F3F-9123-7165BCD1954B}" type="sibTrans" cxnId="{DA73E585-1CDB-46CE-B984-C7A86D8310A1}">
      <dgm:prSet/>
      <dgm:spPr/>
      <dgm:t>
        <a:bodyPr/>
        <a:lstStyle/>
        <a:p>
          <a:endParaRPr lang="en-US">
            <a:latin typeface="Arial" panose="020B0604020202020204" pitchFamily="34" charset="0"/>
            <a:cs typeface="Arial" panose="020B0604020202020204" pitchFamily="34" charset="0"/>
          </a:endParaRPr>
        </a:p>
      </dgm:t>
    </dgm:pt>
    <dgm:pt modelId="{0E6AC102-9879-4CF5-BAEC-46CEEB547D54}">
      <dgm:prSet custT="1"/>
      <dgm:spPr/>
      <dgm:t>
        <a:bodyPr/>
        <a:lstStyle/>
        <a:p>
          <a:r>
            <a:rPr lang="en-GB" sz="1100">
              <a:latin typeface="Arial" panose="020B0604020202020204" pitchFamily="34" charset="0"/>
              <a:cs typeface="Arial" panose="020B0604020202020204" pitchFamily="34" charset="0"/>
            </a:rPr>
            <a:t>• Recruitment outcome</a:t>
          </a:r>
          <a:endParaRPr lang="en-US" sz="1100">
            <a:latin typeface="Arial" panose="020B0604020202020204" pitchFamily="34" charset="0"/>
            <a:cs typeface="Arial" panose="020B0604020202020204" pitchFamily="34" charset="0"/>
          </a:endParaRPr>
        </a:p>
      </dgm:t>
    </dgm:pt>
    <dgm:pt modelId="{F9951903-8B0B-4341-BEE2-05F3CC649548}" type="parTrans" cxnId="{030CBFFC-330F-49FB-994B-B5C3222935E1}">
      <dgm:prSet/>
      <dgm:spPr/>
      <dgm:t>
        <a:bodyPr/>
        <a:lstStyle/>
        <a:p>
          <a:endParaRPr lang="en-US" sz="1100">
            <a:latin typeface="Arial" panose="020B0604020202020204" pitchFamily="34" charset="0"/>
            <a:cs typeface="Arial" panose="020B0604020202020204" pitchFamily="34" charset="0"/>
          </a:endParaRPr>
        </a:p>
      </dgm:t>
    </dgm:pt>
    <dgm:pt modelId="{64F60FF9-E249-4D19-8E11-C006CD4D8BA7}" type="sibTrans" cxnId="{030CBFFC-330F-49FB-994B-B5C3222935E1}">
      <dgm:prSet/>
      <dgm:spPr/>
      <dgm:t>
        <a:bodyPr/>
        <a:lstStyle/>
        <a:p>
          <a:endParaRPr lang="en-US">
            <a:latin typeface="Arial" panose="020B0604020202020204" pitchFamily="34" charset="0"/>
            <a:cs typeface="Arial" panose="020B0604020202020204" pitchFamily="34" charset="0"/>
          </a:endParaRPr>
        </a:p>
      </dgm:t>
    </dgm:pt>
    <dgm:pt modelId="{5684CE2B-6BBA-4A22-A833-A8399073778E}">
      <dgm:prSet custT="1"/>
      <dgm:spPr/>
      <dgm:t>
        <a:bodyPr/>
        <a:lstStyle/>
        <a:p>
          <a:r>
            <a:rPr lang="en-GB" sz="1100">
              <a:latin typeface="Arial" panose="020B0604020202020204" pitchFamily="34" charset="0"/>
              <a:cs typeface="Arial" panose="020B0604020202020204" pitchFamily="34" charset="0"/>
            </a:rPr>
            <a:t>• Learning and development needs</a:t>
          </a:r>
          <a:endParaRPr lang="en-US" sz="1100">
            <a:latin typeface="Arial" panose="020B0604020202020204" pitchFamily="34" charset="0"/>
            <a:cs typeface="Arial" panose="020B0604020202020204" pitchFamily="34" charset="0"/>
          </a:endParaRPr>
        </a:p>
      </dgm:t>
    </dgm:pt>
    <dgm:pt modelId="{868144E3-5513-4E11-99E0-827E314BC1BB}" type="parTrans" cxnId="{F84E98AF-373D-4E5C-99AE-F6F83E1AEC3C}">
      <dgm:prSet/>
      <dgm:spPr/>
      <dgm:t>
        <a:bodyPr/>
        <a:lstStyle/>
        <a:p>
          <a:endParaRPr lang="en-US" sz="1100">
            <a:latin typeface="Arial" panose="020B0604020202020204" pitchFamily="34" charset="0"/>
            <a:cs typeface="Arial" panose="020B0604020202020204" pitchFamily="34" charset="0"/>
          </a:endParaRPr>
        </a:p>
      </dgm:t>
    </dgm:pt>
    <dgm:pt modelId="{41C5A5EC-C0B4-405D-89DE-EB0801FC059A}" type="sibTrans" cxnId="{F84E98AF-373D-4E5C-99AE-F6F83E1AEC3C}">
      <dgm:prSet/>
      <dgm:spPr/>
      <dgm:t>
        <a:bodyPr/>
        <a:lstStyle/>
        <a:p>
          <a:endParaRPr lang="en-US">
            <a:latin typeface="Arial" panose="020B0604020202020204" pitchFamily="34" charset="0"/>
            <a:cs typeface="Arial" panose="020B0604020202020204" pitchFamily="34" charset="0"/>
          </a:endParaRPr>
        </a:p>
      </dgm:t>
    </dgm:pt>
    <dgm:pt modelId="{0294AB2B-6DCA-4305-9809-EFB119D342D4}">
      <dgm:prSet custT="1"/>
      <dgm:spPr/>
      <dgm:t>
        <a:bodyPr/>
        <a:lstStyle/>
        <a:p>
          <a:r>
            <a:rPr lang="en-GB" sz="1100">
              <a:latin typeface="Arial" panose="020B0604020202020204" pitchFamily="34" charset="0"/>
              <a:cs typeface="Arial" panose="020B0604020202020204" pitchFamily="34" charset="0"/>
            </a:rPr>
            <a:t>• Behaviourist learning theory</a:t>
          </a:r>
          <a:endParaRPr lang="en-US" sz="1100">
            <a:latin typeface="Arial" panose="020B0604020202020204" pitchFamily="34" charset="0"/>
            <a:cs typeface="Arial" panose="020B0604020202020204" pitchFamily="34" charset="0"/>
          </a:endParaRPr>
        </a:p>
      </dgm:t>
    </dgm:pt>
    <dgm:pt modelId="{380715A6-2529-4E29-A3FA-085BF0FA1D28}" type="parTrans" cxnId="{94371CAE-F60A-4B02-AB01-C0A6CD074B7B}">
      <dgm:prSet/>
      <dgm:spPr/>
      <dgm:t>
        <a:bodyPr/>
        <a:lstStyle/>
        <a:p>
          <a:endParaRPr lang="en-US" sz="1100">
            <a:latin typeface="Arial" panose="020B0604020202020204" pitchFamily="34" charset="0"/>
            <a:cs typeface="Arial" panose="020B0604020202020204" pitchFamily="34" charset="0"/>
          </a:endParaRPr>
        </a:p>
      </dgm:t>
    </dgm:pt>
    <dgm:pt modelId="{8BD31068-E2A3-4605-85F3-309ABA746E3C}" type="sibTrans" cxnId="{94371CAE-F60A-4B02-AB01-C0A6CD074B7B}">
      <dgm:prSet/>
      <dgm:spPr/>
      <dgm:t>
        <a:bodyPr/>
        <a:lstStyle/>
        <a:p>
          <a:endParaRPr lang="en-US">
            <a:latin typeface="Arial" panose="020B0604020202020204" pitchFamily="34" charset="0"/>
            <a:cs typeface="Arial" panose="020B0604020202020204" pitchFamily="34" charset="0"/>
          </a:endParaRPr>
        </a:p>
      </dgm:t>
    </dgm:pt>
    <dgm:pt modelId="{09E92507-7C66-4198-A40E-D127FBE87EA7}">
      <dgm:prSet custT="1"/>
      <dgm:spPr/>
      <dgm:t>
        <a:bodyPr/>
        <a:lstStyle/>
        <a:p>
          <a:r>
            <a:rPr lang="en-GB" sz="1100">
              <a:latin typeface="Arial" panose="020B0604020202020204" pitchFamily="34" charset="0"/>
              <a:cs typeface="Arial" panose="020B0604020202020204" pitchFamily="34" charset="0"/>
            </a:rPr>
            <a:t>• Cognitivist learning theory</a:t>
          </a:r>
          <a:endParaRPr lang="en-US" sz="1100">
            <a:latin typeface="Arial" panose="020B0604020202020204" pitchFamily="34" charset="0"/>
            <a:cs typeface="Arial" panose="020B0604020202020204" pitchFamily="34" charset="0"/>
          </a:endParaRPr>
        </a:p>
      </dgm:t>
    </dgm:pt>
    <dgm:pt modelId="{E6B44892-05DF-486F-85B4-E378A463E3F7}" type="parTrans" cxnId="{A0003612-DBEC-458A-9576-A245DDE8C259}">
      <dgm:prSet/>
      <dgm:spPr/>
      <dgm:t>
        <a:bodyPr/>
        <a:lstStyle/>
        <a:p>
          <a:endParaRPr lang="en-US" sz="1100">
            <a:latin typeface="Arial" panose="020B0604020202020204" pitchFamily="34" charset="0"/>
            <a:cs typeface="Arial" panose="020B0604020202020204" pitchFamily="34" charset="0"/>
          </a:endParaRPr>
        </a:p>
      </dgm:t>
    </dgm:pt>
    <dgm:pt modelId="{AF7EB02D-03CF-4D18-A71B-22236FD1AB03}" type="sibTrans" cxnId="{A0003612-DBEC-458A-9576-A245DDE8C259}">
      <dgm:prSet/>
      <dgm:spPr/>
      <dgm:t>
        <a:bodyPr/>
        <a:lstStyle/>
        <a:p>
          <a:endParaRPr lang="en-US">
            <a:latin typeface="Arial" panose="020B0604020202020204" pitchFamily="34" charset="0"/>
            <a:cs typeface="Arial" panose="020B0604020202020204" pitchFamily="34" charset="0"/>
          </a:endParaRPr>
        </a:p>
      </dgm:t>
    </dgm:pt>
    <dgm:pt modelId="{83C0B835-61C2-4E1C-B35E-EFABCA574E43}">
      <dgm:prSet custT="1"/>
      <dgm:spPr/>
      <dgm:t>
        <a:bodyPr/>
        <a:lstStyle/>
        <a:p>
          <a:r>
            <a:rPr lang="en-GB" sz="1100">
              <a:latin typeface="Arial" panose="020B0604020202020204" pitchFamily="34" charset="0"/>
              <a:cs typeface="Arial" panose="020B0604020202020204" pitchFamily="34" charset="0"/>
            </a:rPr>
            <a:t>• Humanist / experiential learning theory</a:t>
          </a:r>
          <a:endParaRPr lang="en-US" sz="1100">
            <a:latin typeface="Arial" panose="020B0604020202020204" pitchFamily="34" charset="0"/>
            <a:cs typeface="Arial" panose="020B0604020202020204" pitchFamily="34" charset="0"/>
          </a:endParaRPr>
        </a:p>
      </dgm:t>
    </dgm:pt>
    <dgm:pt modelId="{3472ADAC-0CE6-4432-A43C-A015FB8F569A}" type="parTrans" cxnId="{8ECD1A3A-4EBD-43BB-A6EC-AE7CAC6BB22B}">
      <dgm:prSet/>
      <dgm:spPr/>
      <dgm:t>
        <a:bodyPr/>
        <a:lstStyle/>
        <a:p>
          <a:endParaRPr lang="en-US" sz="1100">
            <a:latin typeface="Arial" panose="020B0604020202020204" pitchFamily="34" charset="0"/>
            <a:cs typeface="Arial" panose="020B0604020202020204" pitchFamily="34" charset="0"/>
          </a:endParaRPr>
        </a:p>
      </dgm:t>
    </dgm:pt>
    <dgm:pt modelId="{E1CF267D-FFF7-47E6-B47E-51F53D838EE4}" type="sibTrans" cxnId="{8ECD1A3A-4EBD-43BB-A6EC-AE7CAC6BB22B}">
      <dgm:prSet/>
      <dgm:spPr/>
      <dgm:t>
        <a:bodyPr/>
        <a:lstStyle/>
        <a:p>
          <a:endParaRPr lang="en-US">
            <a:latin typeface="Arial" panose="020B0604020202020204" pitchFamily="34" charset="0"/>
            <a:cs typeface="Arial" panose="020B0604020202020204" pitchFamily="34" charset="0"/>
          </a:endParaRPr>
        </a:p>
      </dgm:t>
    </dgm:pt>
    <dgm:pt modelId="{5FF9A8D8-2C82-48A2-A4EF-412ED224561A}">
      <dgm:prSet custT="1"/>
      <dgm:spPr/>
      <dgm:t>
        <a:bodyPr/>
        <a:lstStyle/>
        <a:p>
          <a:r>
            <a:rPr lang="en-GB" sz="1100">
              <a:latin typeface="Arial" panose="020B0604020202020204" pitchFamily="34" charset="0"/>
              <a:cs typeface="Arial" panose="020B0604020202020204" pitchFamily="34" charset="0"/>
            </a:rPr>
            <a:t>• Development and performance</a:t>
          </a:r>
          <a:endParaRPr lang="en-US" sz="1100">
            <a:latin typeface="Arial" panose="020B0604020202020204" pitchFamily="34" charset="0"/>
            <a:cs typeface="Arial" panose="020B0604020202020204" pitchFamily="34" charset="0"/>
          </a:endParaRPr>
        </a:p>
      </dgm:t>
    </dgm:pt>
    <dgm:pt modelId="{5632E525-0747-4ABC-A5AA-F6D4B429CEB3}" type="parTrans" cxnId="{D473FC15-AFEF-4BB5-BE06-5D98907F14AB}">
      <dgm:prSet/>
      <dgm:spPr/>
      <dgm:t>
        <a:bodyPr/>
        <a:lstStyle/>
        <a:p>
          <a:endParaRPr lang="en-US" sz="1100">
            <a:latin typeface="Arial" panose="020B0604020202020204" pitchFamily="34" charset="0"/>
            <a:cs typeface="Arial" panose="020B0604020202020204" pitchFamily="34" charset="0"/>
          </a:endParaRPr>
        </a:p>
      </dgm:t>
    </dgm:pt>
    <dgm:pt modelId="{17A9F92B-A0AF-4D18-923E-14E5B7960DB4}" type="sibTrans" cxnId="{D473FC15-AFEF-4BB5-BE06-5D98907F14AB}">
      <dgm:prSet/>
      <dgm:spPr/>
      <dgm:t>
        <a:bodyPr/>
        <a:lstStyle/>
        <a:p>
          <a:endParaRPr lang="en-US">
            <a:latin typeface="Arial" panose="020B0604020202020204" pitchFamily="34" charset="0"/>
            <a:cs typeface="Arial" panose="020B0604020202020204" pitchFamily="34" charset="0"/>
          </a:endParaRPr>
        </a:p>
      </dgm:t>
    </dgm:pt>
    <dgm:pt modelId="{4714BA85-8E39-49D1-B918-DF8FAA8F8207}">
      <dgm:prSet custT="1"/>
      <dgm:spPr/>
      <dgm:t>
        <a:bodyPr/>
        <a:lstStyle/>
        <a:p>
          <a:r>
            <a:rPr lang="en-GB" sz="1100">
              <a:latin typeface="Arial" panose="020B0604020202020204" pitchFamily="34" charset="0"/>
              <a:cs typeface="Arial" panose="020B0604020202020204" pitchFamily="34" charset="0"/>
            </a:rPr>
            <a:t>• Conclusion</a:t>
          </a:r>
          <a:endParaRPr lang="en-US" sz="1100">
            <a:latin typeface="Arial" panose="020B0604020202020204" pitchFamily="34" charset="0"/>
            <a:cs typeface="Arial" panose="020B0604020202020204" pitchFamily="34" charset="0"/>
          </a:endParaRPr>
        </a:p>
      </dgm:t>
    </dgm:pt>
    <dgm:pt modelId="{A84BE399-E6B4-4F9F-9E6A-5BCA6F7E6230}" type="parTrans" cxnId="{F9A084BE-A995-4D8B-8785-642861BF0BD1}">
      <dgm:prSet/>
      <dgm:spPr/>
      <dgm:t>
        <a:bodyPr/>
        <a:lstStyle/>
        <a:p>
          <a:endParaRPr lang="en-US" sz="1100">
            <a:latin typeface="Arial" panose="020B0604020202020204" pitchFamily="34" charset="0"/>
            <a:cs typeface="Arial" panose="020B0604020202020204" pitchFamily="34" charset="0"/>
          </a:endParaRPr>
        </a:p>
      </dgm:t>
    </dgm:pt>
    <dgm:pt modelId="{06763CA5-D78C-4694-8078-51B513A48BCE}" type="sibTrans" cxnId="{F9A084BE-A995-4D8B-8785-642861BF0BD1}">
      <dgm:prSet/>
      <dgm:spPr/>
      <dgm:t>
        <a:bodyPr/>
        <a:lstStyle/>
        <a:p>
          <a:endParaRPr lang="en-US">
            <a:latin typeface="Arial" panose="020B0604020202020204" pitchFamily="34" charset="0"/>
            <a:cs typeface="Arial" panose="020B0604020202020204" pitchFamily="34" charset="0"/>
          </a:endParaRPr>
        </a:p>
      </dgm:t>
    </dgm:pt>
    <dgm:pt modelId="{E7335EAF-E075-431D-8A0F-2079E554452D}">
      <dgm:prSet custT="1"/>
      <dgm:spPr/>
      <dgm:t>
        <a:bodyPr/>
        <a:lstStyle/>
        <a:p>
          <a:r>
            <a:rPr lang="en-GB" sz="1100">
              <a:latin typeface="Arial" panose="020B0604020202020204" pitchFamily="34" charset="0"/>
              <a:cs typeface="Arial" panose="020B0604020202020204" pitchFamily="34" charset="0"/>
            </a:rPr>
            <a:t>• References</a:t>
          </a:r>
          <a:endParaRPr lang="en-US" sz="1100">
            <a:latin typeface="Arial" panose="020B0604020202020204" pitchFamily="34" charset="0"/>
            <a:cs typeface="Arial" panose="020B0604020202020204" pitchFamily="34" charset="0"/>
          </a:endParaRPr>
        </a:p>
      </dgm:t>
    </dgm:pt>
    <dgm:pt modelId="{26B520B0-F508-482E-BC61-A0E4D5D4DD19}" type="parTrans" cxnId="{C4484B27-1C1D-461B-97E8-9920B3146998}">
      <dgm:prSet/>
      <dgm:spPr/>
      <dgm:t>
        <a:bodyPr/>
        <a:lstStyle/>
        <a:p>
          <a:endParaRPr lang="en-US" sz="1100">
            <a:latin typeface="Arial" panose="020B0604020202020204" pitchFamily="34" charset="0"/>
            <a:cs typeface="Arial" panose="020B0604020202020204" pitchFamily="34" charset="0"/>
          </a:endParaRPr>
        </a:p>
      </dgm:t>
    </dgm:pt>
    <dgm:pt modelId="{19B0B81B-9DCF-446D-826B-2C0FBD95535F}" type="sibTrans" cxnId="{C4484B27-1C1D-461B-97E8-9920B3146998}">
      <dgm:prSet/>
      <dgm:spPr/>
      <dgm:t>
        <a:bodyPr/>
        <a:lstStyle/>
        <a:p>
          <a:endParaRPr lang="en-US">
            <a:latin typeface="Arial" panose="020B0604020202020204" pitchFamily="34" charset="0"/>
            <a:cs typeface="Arial" panose="020B0604020202020204" pitchFamily="34" charset="0"/>
          </a:endParaRPr>
        </a:p>
      </dgm:t>
    </dgm:pt>
    <dgm:pt modelId="{F35F8109-3560-40E2-827C-374EE54BB931}" type="pres">
      <dgm:prSet presAssocID="{FB98CEC9-F7E7-498A-B20C-515F4FA9D2C5}" presName="vert0" presStyleCnt="0">
        <dgm:presLayoutVars>
          <dgm:dir/>
          <dgm:animOne val="branch"/>
          <dgm:animLvl val="lvl"/>
        </dgm:presLayoutVars>
      </dgm:prSet>
      <dgm:spPr/>
    </dgm:pt>
    <dgm:pt modelId="{ECD1E1C7-1DFE-4272-A774-A24CB84A995C}" type="pres">
      <dgm:prSet presAssocID="{2297C14B-E3DF-4966-B3CD-A6361BD40F6B}" presName="thickLine" presStyleLbl="alignNode1" presStyleIdx="0" presStyleCnt="12"/>
      <dgm:spPr/>
    </dgm:pt>
    <dgm:pt modelId="{E3B25FFD-7A3B-4E0C-88A4-214134131A50}" type="pres">
      <dgm:prSet presAssocID="{2297C14B-E3DF-4966-B3CD-A6361BD40F6B}" presName="horz1" presStyleCnt="0"/>
      <dgm:spPr/>
    </dgm:pt>
    <dgm:pt modelId="{A537439C-1FBD-4C12-8718-E937076173B6}" type="pres">
      <dgm:prSet presAssocID="{2297C14B-E3DF-4966-B3CD-A6361BD40F6B}" presName="tx1" presStyleLbl="revTx" presStyleIdx="0" presStyleCnt="12"/>
      <dgm:spPr/>
    </dgm:pt>
    <dgm:pt modelId="{40AE342C-4C78-42EE-8162-01A9ACAB76B3}" type="pres">
      <dgm:prSet presAssocID="{2297C14B-E3DF-4966-B3CD-A6361BD40F6B}" presName="vert1" presStyleCnt="0"/>
      <dgm:spPr/>
    </dgm:pt>
    <dgm:pt modelId="{024792A2-A61C-4260-BFA8-925E67A8E011}" type="pres">
      <dgm:prSet presAssocID="{699D738F-1449-4C41-B015-CEF27897C892}" presName="thickLine" presStyleLbl="alignNode1" presStyleIdx="1" presStyleCnt="12"/>
      <dgm:spPr/>
    </dgm:pt>
    <dgm:pt modelId="{3303BB44-5A36-48D2-A0A3-17B9B69756D9}" type="pres">
      <dgm:prSet presAssocID="{699D738F-1449-4C41-B015-CEF27897C892}" presName="horz1" presStyleCnt="0"/>
      <dgm:spPr/>
    </dgm:pt>
    <dgm:pt modelId="{8CCE8A14-F1D4-47E4-B95D-69B4A354970A}" type="pres">
      <dgm:prSet presAssocID="{699D738F-1449-4C41-B015-CEF27897C892}" presName="tx1" presStyleLbl="revTx" presStyleIdx="1" presStyleCnt="12"/>
      <dgm:spPr/>
    </dgm:pt>
    <dgm:pt modelId="{BDFAB245-D8A9-403A-B5B6-13932F8D19F6}" type="pres">
      <dgm:prSet presAssocID="{699D738F-1449-4C41-B015-CEF27897C892}" presName="vert1" presStyleCnt="0"/>
      <dgm:spPr/>
    </dgm:pt>
    <dgm:pt modelId="{51541BA6-EC62-4DA0-9265-DD1A833C42CC}" type="pres">
      <dgm:prSet presAssocID="{22AEB9CA-CC85-4853-ACE7-33AC2D7E83EC}" presName="thickLine" presStyleLbl="alignNode1" presStyleIdx="2" presStyleCnt="12"/>
      <dgm:spPr/>
    </dgm:pt>
    <dgm:pt modelId="{C713F902-5B82-41C6-9080-0BEF7EF965A1}" type="pres">
      <dgm:prSet presAssocID="{22AEB9CA-CC85-4853-ACE7-33AC2D7E83EC}" presName="horz1" presStyleCnt="0"/>
      <dgm:spPr/>
    </dgm:pt>
    <dgm:pt modelId="{627B8F6B-A397-4650-89CB-8C334C2C8F11}" type="pres">
      <dgm:prSet presAssocID="{22AEB9CA-CC85-4853-ACE7-33AC2D7E83EC}" presName="tx1" presStyleLbl="revTx" presStyleIdx="2" presStyleCnt="12"/>
      <dgm:spPr/>
    </dgm:pt>
    <dgm:pt modelId="{E87BC108-9400-4660-A0BC-73A071708D25}" type="pres">
      <dgm:prSet presAssocID="{22AEB9CA-CC85-4853-ACE7-33AC2D7E83EC}" presName="vert1" presStyleCnt="0"/>
      <dgm:spPr/>
    </dgm:pt>
    <dgm:pt modelId="{2843ED11-1FD0-454A-9CA8-251D08BD6BB0}" type="pres">
      <dgm:prSet presAssocID="{A326D8D6-8B03-4927-B3CF-1A219F1952FE}" presName="thickLine" presStyleLbl="alignNode1" presStyleIdx="3" presStyleCnt="12"/>
      <dgm:spPr/>
    </dgm:pt>
    <dgm:pt modelId="{EB46900A-E3F4-4B4A-88B4-53EB3E527E49}" type="pres">
      <dgm:prSet presAssocID="{A326D8D6-8B03-4927-B3CF-1A219F1952FE}" presName="horz1" presStyleCnt="0"/>
      <dgm:spPr/>
    </dgm:pt>
    <dgm:pt modelId="{79DBC34C-2374-4D60-AFA1-6E4E5495F6AE}" type="pres">
      <dgm:prSet presAssocID="{A326D8D6-8B03-4927-B3CF-1A219F1952FE}" presName="tx1" presStyleLbl="revTx" presStyleIdx="3" presStyleCnt="12"/>
      <dgm:spPr/>
    </dgm:pt>
    <dgm:pt modelId="{7A6C7E91-D8A0-46FA-89FB-6D07B7FDC9BB}" type="pres">
      <dgm:prSet presAssocID="{A326D8D6-8B03-4927-B3CF-1A219F1952FE}" presName="vert1" presStyleCnt="0"/>
      <dgm:spPr/>
    </dgm:pt>
    <dgm:pt modelId="{DE7B2196-580B-48C8-BAED-27F8BCEC97F9}" type="pres">
      <dgm:prSet presAssocID="{0E6AC102-9879-4CF5-BAEC-46CEEB547D54}" presName="thickLine" presStyleLbl="alignNode1" presStyleIdx="4" presStyleCnt="12"/>
      <dgm:spPr/>
    </dgm:pt>
    <dgm:pt modelId="{EDE8992F-4CD3-46D0-8F4E-BB02283141A2}" type="pres">
      <dgm:prSet presAssocID="{0E6AC102-9879-4CF5-BAEC-46CEEB547D54}" presName="horz1" presStyleCnt="0"/>
      <dgm:spPr/>
    </dgm:pt>
    <dgm:pt modelId="{D2BF4370-1D2E-413F-A24A-4566A93E446E}" type="pres">
      <dgm:prSet presAssocID="{0E6AC102-9879-4CF5-BAEC-46CEEB547D54}" presName="tx1" presStyleLbl="revTx" presStyleIdx="4" presStyleCnt="12"/>
      <dgm:spPr/>
    </dgm:pt>
    <dgm:pt modelId="{4F0C04DD-01D2-496F-8D8A-1ABCD89576B3}" type="pres">
      <dgm:prSet presAssocID="{0E6AC102-9879-4CF5-BAEC-46CEEB547D54}" presName="vert1" presStyleCnt="0"/>
      <dgm:spPr/>
    </dgm:pt>
    <dgm:pt modelId="{DD98CD6E-9DA8-4365-83C6-C0B7336B7BEA}" type="pres">
      <dgm:prSet presAssocID="{5684CE2B-6BBA-4A22-A833-A8399073778E}" presName="thickLine" presStyleLbl="alignNode1" presStyleIdx="5" presStyleCnt="12"/>
      <dgm:spPr/>
    </dgm:pt>
    <dgm:pt modelId="{E68E25E1-F9E2-4C30-BF5B-AD3164A89A13}" type="pres">
      <dgm:prSet presAssocID="{5684CE2B-6BBA-4A22-A833-A8399073778E}" presName="horz1" presStyleCnt="0"/>
      <dgm:spPr/>
    </dgm:pt>
    <dgm:pt modelId="{D7DB1A1C-1FA3-43EF-9D97-CA9D8560D964}" type="pres">
      <dgm:prSet presAssocID="{5684CE2B-6BBA-4A22-A833-A8399073778E}" presName="tx1" presStyleLbl="revTx" presStyleIdx="5" presStyleCnt="12"/>
      <dgm:spPr/>
    </dgm:pt>
    <dgm:pt modelId="{E5912A98-BFD4-42BF-A2FC-541A190C924B}" type="pres">
      <dgm:prSet presAssocID="{5684CE2B-6BBA-4A22-A833-A8399073778E}" presName="vert1" presStyleCnt="0"/>
      <dgm:spPr/>
    </dgm:pt>
    <dgm:pt modelId="{6CD1F3F1-2A14-47F4-83AF-0C60A4E0EA54}" type="pres">
      <dgm:prSet presAssocID="{0294AB2B-6DCA-4305-9809-EFB119D342D4}" presName="thickLine" presStyleLbl="alignNode1" presStyleIdx="6" presStyleCnt="12"/>
      <dgm:spPr/>
    </dgm:pt>
    <dgm:pt modelId="{EAEFEE82-A3CF-40B6-9CF3-F12BC2629620}" type="pres">
      <dgm:prSet presAssocID="{0294AB2B-6DCA-4305-9809-EFB119D342D4}" presName="horz1" presStyleCnt="0"/>
      <dgm:spPr/>
    </dgm:pt>
    <dgm:pt modelId="{FC1236ED-6759-42F0-B476-B8F7CB7C08A8}" type="pres">
      <dgm:prSet presAssocID="{0294AB2B-6DCA-4305-9809-EFB119D342D4}" presName="tx1" presStyleLbl="revTx" presStyleIdx="6" presStyleCnt="12"/>
      <dgm:spPr/>
    </dgm:pt>
    <dgm:pt modelId="{A083DCEE-3838-4519-99D1-E01E04AD66EB}" type="pres">
      <dgm:prSet presAssocID="{0294AB2B-6DCA-4305-9809-EFB119D342D4}" presName="vert1" presStyleCnt="0"/>
      <dgm:spPr/>
    </dgm:pt>
    <dgm:pt modelId="{DBA09C1A-4542-4C54-9454-90B0F8402A00}" type="pres">
      <dgm:prSet presAssocID="{09E92507-7C66-4198-A40E-D127FBE87EA7}" presName="thickLine" presStyleLbl="alignNode1" presStyleIdx="7" presStyleCnt="12"/>
      <dgm:spPr/>
    </dgm:pt>
    <dgm:pt modelId="{81B3AB17-2FA7-4C27-B33F-49963E605C48}" type="pres">
      <dgm:prSet presAssocID="{09E92507-7C66-4198-A40E-D127FBE87EA7}" presName="horz1" presStyleCnt="0"/>
      <dgm:spPr/>
    </dgm:pt>
    <dgm:pt modelId="{2C4AB2A8-E496-4F24-981E-7A92C4B46796}" type="pres">
      <dgm:prSet presAssocID="{09E92507-7C66-4198-A40E-D127FBE87EA7}" presName="tx1" presStyleLbl="revTx" presStyleIdx="7" presStyleCnt="12"/>
      <dgm:spPr/>
    </dgm:pt>
    <dgm:pt modelId="{8973A688-9A6E-46D2-836E-05D063E88AE2}" type="pres">
      <dgm:prSet presAssocID="{09E92507-7C66-4198-A40E-D127FBE87EA7}" presName="vert1" presStyleCnt="0"/>
      <dgm:spPr/>
    </dgm:pt>
    <dgm:pt modelId="{CB4D919A-766C-409B-919E-CE48CB3DCA0E}" type="pres">
      <dgm:prSet presAssocID="{83C0B835-61C2-4E1C-B35E-EFABCA574E43}" presName="thickLine" presStyleLbl="alignNode1" presStyleIdx="8" presStyleCnt="12"/>
      <dgm:spPr/>
    </dgm:pt>
    <dgm:pt modelId="{FCE0C65E-325D-4E16-BCF8-91AB7C556101}" type="pres">
      <dgm:prSet presAssocID="{83C0B835-61C2-4E1C-B35E-EFABCA574E43}" presName="horz1" presStyleCnt="0"/>
      <dgm:spPr/>
    </dgm:pt>
    <dgm:pt modelId="{E7E2437E-D5B3-4FBE-9A46-66EC96929E96}" type="pres">
      <dgm:prSet presAssocID="{83C0B835-61C2-4E1C-B35E-EFABCA574E43}" presName="tx1" presStyleLbl="revTx" presStyleIdx="8" presStyleCnt="12"/>
      <dgm:spPr/>
    </dgm:pt>
    <dgm:pt modelId="{DE693779-4228-4C8C-BF5C-5A79FD81E031}" type="pres">
      <dgm:prSet presAssocID="{83C0B835-61C2-4E1C-B35E-EFABCA574E43}" presName="vert1" presStyleCnt="0"/>
      <dgm:spPr/>
    </dgm:pt>
    <dgm:pt modelId="{58710565-E17C-479B-935B-6D9897292C2F}" type="pres">
      <dgm:prSet presAssocID="{5FF9A8D8-2C82-48A2-A4EF-412ED224561A}" presName="thickLine" presStyleLbl="alignNode1" presStyleIdx="9" presStyleCnt="12"/>
      <dgm:spPr/>
    </dgm:pt>
    <dgm:pt modelId="{BFBD17CE-F987-4214-AA44-A0C06EC45BB2}" type="pres">
      <dgm:prSet presAssocID="{5FF9A8D8-2C82-48A2-A4EF-412ED224561A}" presName="horz1" presStyleCnt="0"/>
      <dgm:spPr/>
    </dgm:pt>
    <dgm:pt modelId="{A1C88F85-F315-41F2-9388-FD1E2D8C0691}" type="pres">
      <dgm:prSet presAssocID="{5FF9A8D8-2C82-48A2-A4EF-412ED224561A}" presName="tx1" presStyleLbl="revTx" presStyleIdx="9" presStyleCnt="12"/>
      <dgm:spPr/>
    </dgm:pt>
    <dgm:pt modelId="{7EBF53DC-104A-465E-A898-1E49836FFA3A}" type="pres">
      <dgm:prSet presAssocID="{5FF9A8D8-2C82-48A2-A4EF-412ED224561A}" presName="vert1" presStyleCnt="0"/>
      <dgm:spPr/>
    </dgm:pt>
    <dgm:pt modelId="{68B79C5A-D306-46F2-81A3-782270FA0D1E}" type="pres">
      <dgm:prSet presAssocID="{4714BA85-8E39-49D1-B918-DF8FAA8F8207}" presName="thickLine" presStyleLbl="alignNode1" presStyleIdx="10" presStyleCnt="12"/>
      <dgm:spPr/>
    </dgm:pt>
    <dgm:pt modelId="{4652667C-AF95-4A44-9892-36AC23DAAF50}" type="pres">
      <dgm:prSet presAssocID="{4714BA85-8E39-49D1-B918-DF8FAA8F8207}" presName="horz1" presStyleCnt="0"/>
      <dgm:spPr/>
    </dgm:pt>
    <dgm:pt modelId="{F9CC0215-C8BD-4798-A5EC-7D32B9FB95E0}" type="pres">
      <dgm:prSet presAssocID="{4714BA85-8E39-49D1-B918-DF8FAA8F8207}" presName="tx1" presStyleLbl="revTx" presStyleIdx="10" presStyleCnt="12"/>
      <dgm:spPr/>
    </dgm:pt>
    <dgm:pt modelId="{1C62A019-A175-4A07-B8CA-D7090F97D148}" type="pres">
      <dgm:prSet presAssocID="{4714BA85-8E39-49D1-B918-DF8FAA8F8207}" presName="vert1" presStyleCnt="0"/>
      <dgm:spPr/>
    </dgm:pt>
    <dgm:pt modelId="{4EEE2C5A-BBC5-49D9-9D17-04EB5B795757}" type="pres">
      <dgm:prSet presAssocID="{E7335EAF-E075-431D-8A0F-2079E554452D}" presName="thickLine" presStyleLbl="alignNode1" presStyleIdx="11" presStyleCnt="12"/>
      <dgm:spPr/>
    </dgm:pt>
    <dgm:pt modelId="{1B951134-0CF4-42E6-B7E5-533A7CBC76FD}" type="pres">
      <dgm:prSet presAssocID="{E7335EAF-E075-431D-8A0F-2079E554452D}" presName="horz1" presStyleCnt="0"/>
      <dgm:spPr/>
    </dgm:pt>
    <dgm:pt modelId="{1E1588A4-BB7A-40E2-B5E0-3659B0CB6584}" type="pres">
      <dgm:prSet presAssocID="{E7335EAF-E075-431D-8A0F-2079E554452D}" presName="tx1" presStyleLbl="revTx" presStyleIdx="11" presStyleCnt="12"/>
      <dgm:spPr/>
    </dgm:pt>
    <dgm:pt modelId="{5725DDA7-7D67-457A-9619-BF13A3A35297}" type="pres">
      <dgm:prSet presAssocID="{E7335EAF-E075-431D-8A0F-2079E554452D}" presName="vert1" presStyleCnt="0"/>
      <dgm:spPr/>
    </dgm:pt>
  </dgm:ptLst>
  <dgm:cxnLst>
    <dgm:cxn modelId="{A0003612-DBEC-458A-9576-A245DDE8C259}" srcId="{FB98CEC9-F7E7-498A-B20C-515F4FA9D2C5}" destId="{09E92507-7C66-4198-A40E-D127FBE87EA7}" srcOrd="7" destOrd="0" parTransId="{E6B44892-05DF-486F-85B4-E378A463E3F7}" sibTransId="{AF7EB02D-03CF-4D18-A71B-22236FD1AB03}"/>
    <dgm:cxn modelId="{D473FC15-AFEF-4BB5-BE06-5D98907F14AB}" srcId="{FB98CEC9-F7E7-498A-B20C-515F4FA9D2C5}" destId="{5FF9A8D8-2C82-48A2-A4EF-412ED224561A}" srcOrd="9" destOrd="0" parTransId="{5632E525-0747-4ABC-A5AA-F6D4B429CEB3}" sibTransId="{17A9F92B-A0AF-4D18-923E-14E5B7960DB4}"/>
    <dgm:cxn modelId="{6AF7BC16-B143-4D4C-B49B-DD70F2FCE7FE}" srcId="{FB98CEC9-F7E7-498A-B20C-515F4FA9D2C5}" destId="{22AEB9CA-CC85-4853-ACE7-33AC2D7E83EC}" srcOrd="2" destOrd="0" parTransId="{30FAC954-4166-4416-BB37-E0C86D896F09}" sibTransId="{AE0D3471-DB72-47AF-A464-589CEEF849EF}"/>
    <dgm:cxn modelId="{B294F426-A66D-435F-9E05-05E2631B4102}" type="presOf" srcId="{0E6AC102-9879-4CF5-BAEC-46CEEB547D54}" destId="{D2BF4370-1D2E-413F-A24A-4566A93E446E}" srcOrd="0" destOrd="0" presId="urn:microsoft.com/office/officeart/2008/layout/LinedList"/>
    <dgm:cxn modelId="{C4484B27-1C1D-461B-97E8-9920B3146998}" srcId="{FB98CEC9-F7E7-498A-B20C-515F4FA9D2C5}" destId="{E7335EAF-E075-431D-8A0F-2079E554452D}" srcOrd="11" destOrd="0" parTransId="{26B520B0-F508-482E-BC61-A0E4D5D4DD19}" sibTransId="{19B0B81B-9DCF-446D-826B-2C0FBD95535F}"/>
    <dgm:cxn modelId="{DE202B2A-ED7E-4530-B882-3640EEB0AA40}" type="presOf" srcId="{09E92507-7C66-4198-A40E-D127FBE87EA7}" destId="{2C4AB2A8-E496-4F24-981E-7A92C4B46796}" srcOrd="0" destOrd="0" presId="urn:microsoft.com/office/officeart/2008/layout/LinedList"/>
    <dgm:cxn modelId="{AD6D002C-A33B-4955-BA91-B2B9A443BF20}" type="presOf" srcId="{5684CE2B-6BBA-4A22-A833-A8399073778E}" destId="{D7DB1A1C-1FA3-43EF-9D97-CA9D8560D964}" srcOrd="0" destOrd="0" presId="urn:microsoft.com/office/officeart/2008/layout/LinedList"/>
    <dgm:cxn modelId="{8ECD1A3A-4EBD-43BB-A6EC-AE7CAC6BB22B}" srcId="{FB98CEC9-F7E7-498A-B20C-515F4FA9D2C5}" destId="{83C0B835-61C2-4E1C-B35E-EFABCA574E43}" srcOrd="8" destOrd="0" parTransId="{3472ADAC-0CE6-4432-A43C-A015FB8F569A}" sibTransId="{E1CF267D-FFF7-47E6-B47E-51F53D838EE4}"/>
    <dgm:cxn modelId="{E2677E42-C516-4F42-B239-9E10DA51A384}" srcId="{FB98CEC9-F7E7-498A-B20C-515F4FA9D2C5}" destId="{699D738F-1449-4C41-B015-CEF27897C892}" srcOrd="1" destOrd="0" parTransId="{9A177606-4915-455A-95F6-94396757B577}" sibTransId="{9439E05A-EDC4-4DC5-814C-162C4182BBC7}"/>
    <dgm:cxn modelId="{7749C745-8334-4A65-B8A5-10237E1ACFC7}" type="presOf" srcId="{2297C14B-E3DF-4966-B3CD-A6361BD40F6B}" destId="{A537439C-1FBD-4C12-8718-E937076173B6}" srcOrd="0" destOrd="0" presId="urn:microsoft.com/office/officeart/2008/layout/LinedList"/>
    <dgm:cxn modelId="{C56E1B66-044B-4129-B842-F07EE0E65803}" type="presOf" srcId="{E7335EAF-E075-431D-8A0F-2079E554452D}" destId="{1E1588A4-BB7A-40E2-B5E0-3659B0CB6584}" srcOrd="0" destOrd="0" presId="urn:microsoft.com/office/officeart/2008/layout/LinedList"/>
    <dgm:cxn modelId="{1421016D-480D-4AD4-A9B0-4D82E8DA6D60}" type="presOf" srcId="{699D738F-1449-4C41-B015-CEF27897C892}" destId="{8CCE8A14-F1D4-47E4-B95D-69B4A354970A}" srcOrd="0" destOrd="0" presId="urn:microsoft.com/office/officeart/2008/layout/LinedList"/>
    <dgm:cxn modelId="{75AB8E51-79B4-4F9F-B80E-C3A5E4D676AA}" type="presOf" srcId="{22AEB9CA-CC85-4853-ACE7-33AC2D7E83EC}" destId="{627B8F6B-A397-4650-89CB-8C334C2C8F11}" srcOrd="0" destOrd="0" presId="urn:microsoft.com/office/officeart/2008/layout/LinedList"/>
    <dgm:cxn modelId="{593AA556-2C88-4B51-9772-F41BB9228161}" type="presOf" srcId="{5FF9A8D8-2C82-48A2-A4EF-412ED224561A}" destId="{A1C88F85-F315-41F2-9388-FD1E2D8C0691}" srcOrd="0" destOrd="0" presId="urn:microsoft.com/office/officeart/2008/layout/LinedList"/>
    <dgm:cxn modelId="{9CC8E057-FA69-46A0-B364-55CC73E13770}" type="presOf" srcId="{A326D8D6-8B03-4927-B3CF-1A219F1952FE}" destId="{79DBC34C-2374-4D60-AFA1-6E4E5495F6AE}" srcOrd="0" destOrd="0" presId="urn:microsoft.com/office/officeart/2008/layout/LinedList"/>
    <dgm:cxn modelId="{FD1BFE7C-C55C-42B7-9AC6-A184A1E255CF}" type="presOf" srcId="{4714BA85-8E39-49D1-B918-DF8FAA8F8207}" destId="{F9CC0215-C8BD-4798-A5EC-7D32B9FB95E0}" srcOrd="0" destOrd="0" presId="urn:microsoft.com/office/officeart/2008/layout/LinedList"/>
    <dgm:cxn modelId="{7E620883-65D9-48BB-81BE-1C52C8E340FB}" type="presOf" srcId="{83C0B835-61C2-4E1C-B35E-EFABCA574E43}" destId="{E7E2437E-D5B3-4FBE-9A46-66EC96929E96}" srcOrd="0" destOrd="0" presId="urn:microsoft.com/office/officeart/2008/layout/LinedList"/>
    <dgm:cxn modelId="{DA73E585-1CDB-46CE-B984-C7A86D8310A1}" srcId="{FB98CEC9-F7E7-498A-B20C-515F4FA9D2C5}" destId="{A326D8D6-8B03-4927-B3CF-1A219F1952FE}" srcOrd="3" destOrd="0" parTransId="{496DB0AF-9428-4FDE-AEDF-0523D8E9AD8D}" sibTransId="{062831BC-9856-4F3F-9123-7165BCD1954B}"/>
    <dgm:cxn modelId="{94371CAE-F60A-4B02-AB01-C0A6CD074B7B}" srcId="{FB98CEC9-F7E7-498A-B20C-515F4FA9D2C5}" destId="{0294AB2B-6DCA-4305-9809-EFB119D342D4}" srcOrd="6" destOrd="0" parTransId="{380715A6-2529-4E29-A3FA-085BF0FA1D28}" sibTransId="{8BD31068-E2A3-4605-85F3-309ABA746E3C}"/>
    <dgm:cxn modelId="{F84E98AF-373D-4E5C-99AE-F6F83E1AEC3C}" srcId="{FB98CEC9-F7E7-498A-B20C-515F4FA9D2C5}" destId="{5684CE2B-6BBA-4A22-A833-A8399073778E}" srcOrd="5" destOrd="0" parTransId="{868144E3-5513-4E11-99E0-827E314BC1BB}" sibTransId="{41C5A5EC-C0B4-405D-89DE-EB0801FC059A}"/>
    <dgm:cxn modelId="{C10194B2-77C5-40FF-813E-8F3F139BCBA8}" srcId="{FB98CEC9-F7E7-498A-B20C-515F4FA9D2C5}" destId="{2297C14B-E3DF-4966-B3CD-A6361BD40F6B}" srcOrd="0" destOrd="0" parTransId="{D29DDB45-6F92-4E18-9521-74402F8C6DEF}" sibTransId="{55F1EB44-9203-4040-A1FF-B7F11A798E2A}"/>
    <dgm:cxn modelId="{F9A084BE-A995-4D8B-8785-642861BF0BD1}" srcId="{FB98CEC9-F7E7-498A-B20C-515F4FA9D2C5}" destId="{4714BA85-8E39-49D1-B918-DF8FAA8F8207}" srcOrd="10" destOrd="0" parTransId="{A84BE399-E6B4-4F9F-9E6A-5BCA6F7E6230}" sibTransId="{06763CA5-D78C-4694-8078-51B513A48BCE}"/>
    <dgm:cxn modelId="{51990CCF-7A55-4016-B941-25EC76D52FBE}" type="presOf" srcId="{FB98CEC9-F7E7-498A-B20C-515F4FA9D2C5}" destId="{F35F8109-3560-40E2-827C-374EE54BB931}" srcOrd="0" destOrd="0" presId="urn:microsoft.com/office/officeart/2008/layout/LinedList"/>
    <dgm:cxn modelId="{93170BDC-A66C-4DB1-A805-881F5D10A9C0}" type="presOf" srcId="{0294AB2B-6DCA-4305-9809-EFB119D342D4}" destId="{FC1236ED-6759-42F0-B476-B8F7CB7C08A8}" srcOrd="0" destOrd="0" presId="urn:microsoft.com/office/officeart/2008/layout/LinedList"/>
    <dgm:cxn modelId="{030CBFFC-330F-49FB-994B-B5C3222935E1}" srcId="{FB98CEC9-F7E7-498A-B20C-515F4FA9D2C5}" destId="{0E6AC102-9879-4CF5-BAEC-46CEEB547D54}" srcOrd="4" destOrd="0" parTransId="{F9951903-8B0B-4341-BEE2-05F3CC649548}" sibTransId="{64F60FF9-E249-4D19-8E11-C006CD4D8BA7}"/>
    <dgm:cxn modelId="{B219F7CD-FD72-44EF-B478-A449576D05DB}" type="presParOf" srcId="{F35F8109-3560-40E2-827C-374EE54BB931}" destId="{ECD1E1C7-1DFE-4272-A774-A24CB84A995C}" srcOrd="0" destOrd="0" presId="urn:microsoft.com/office/officeart/2008/layout/LinedList"/>
    <dgm:cxn modelId="{6F7668CE-3B34-4229-8947-3B60B187C9D0}" type="presParOf" srcId="{F35F8109-3560-40E2-827C-374EE54BB931}" destId="{E3B25FFD-7A3B-4E0C-88A4-214134131A50}" srcOrd="1" destOrd="0" presId="urn:microsoft.com/office/officeart/2008/layout/LinedList"/>
    <dgm:cxn modelId="{AB08A8E2-9287-49A3-8F5F-E7F2B3494C27}" type="presParOf" srcId="{E3B25FFD-7A3B-4E0C-88A4-214134131A50}" destId="{A537439C-1FBD-4C12-8718-E937076173B6}" srcOrd="0" destOrd="0" presId="urn:microsoft.com/office/officeart/2008/layout/LinedList"/>
    <dgm:cxn modelId="{FFDEA61C-7811-445A-A7EE-F352F204273A}" type="presParOf" srcId="{E3B25FFD-7A3B-4E0C-88A4-214134131A50}" destId="{40AE342C-4C78-42EE-8162-01A9ACAB76B3}" srcOrd="1" destOrd="0" presId="urn:microsoft.com/office/officeart/2008/layout/LinedList"/>
    <dgm:cxn modelId="{5A3DF8CF-22A0-4662-9638-C537BE735E02}" type="presParOf" srcId="{F35F8109-3560-40E2-827C-374EE54BB931}" destId="{024792A2-A61C-4260-BFA8-925E67A8E011}" srcOrd="2" destOrd="0" presId="urn:microsoft.com/office/officeart/2008/layout/LinedList"/>
    <dgm:cxn modelId="{E2C90CFC-E30D-4C56-A07A-F32E220E3DBE}" type="presParOf" srcId="{F35F8109-3560-40E2-827C-374EE54BB931}" destId="{3303BB44-5A36-48D2-A0A3-17B9B69756D9}" srcOrd="3" destOrd="0" presId="urn:microsoft.com/office/officeart/2008/layout/LinedList"/>
    <dgm:cxn modelId="{FD2EF547-F8C5-46C8-A11A-9921E35D9F0B}" type="presParOf" srcId="{3303BB44-5A36-48D2-A0A3-17B9B69756D9}" destId="{8CCE8A14-F1D4-47E4-B95D-69B4A354970A}" srcOrd="0" destOrd="0" presId="urn:microsoft.com/office/officeart/2008/layout/LinedList"/>
    <dgm:cxn modelId="{9677EEB7-B02C-469A-B42F-48239E3D9F3A}" type="presParOf" srcId="{3303BB44-5A36-48D2-A0A3-17B9B69756D9}" destId="{BDFAB245-D8A9-403A-B5B6-13932F8D19F6}" srcOrd="1" destOrd="0" presId="urn:microsoft.com/office/officeart/2008/layout/LinedList"/>
    <dgm:cxn modelId="{CDF78F8F-7638-43BC-8C9A-DB87C63B3C1D}" type="presParOf" srcId="{F35F8109-3560-40E2-827C-374EE54BB931}" destId="{51541BA6-EC62-4DA0-9265-DD1A833C42CC}" srcOrd="4" destOrd="0" presId="urn:microsoft.com/office/officeart/2008/layout/LinedList"/>
    <dgm:cxn modelId="{DBCA59F2-D556-4C45-9CE3-5CFDC31C48D0}" type="presParOf" srcId="{F35F8109-3560-40E2-827C-374EE54BB931}" destId="{C713F902-5B82-41C6-9080-0BEF7EF965A1}" srcOrd="5" destOrd="0" presId="urn:microsoft.com/office/officeart/2008/layout/LinedList"/>
    <dgm:cxn modelId="{6A15046E-F0F9-4A25-AC96-0FD021ABD184}" type="presParOf" srcId="{C713F902-5B82-41C6-9080-0BEF7EF965A1}" destId="{627B8F6B-A397-4650-89CB-8C334C2C8F11}" srcOrd="0" destOrd="0" presId="urn:microsoft.com/office/officeart/2008/layout/LinedList"/>
    <dgm:cxn modelId="{6D532DDC-463D-40D6-B81B-DA0CCB35A2D0}" type="presParOf" srcId="{C713F902-5B82-41C6-9080-0BEF7EF965A1}" destId="{E87BC108-9400-4660-A0BC-73A071708D25}" srcOrd="1" destOrd="0" presId="urn:microsoft.com/office/officeart/2008/layout/LinedList"/>
    <dgm:cxn modelId="{881A94BA-971A-4B83-A287-C0CA70FE076F}" type="presParOf" srcId="{F35F8109-3560-40E2-827C-374EE54BB931}" destId="{2843ED11-1FD0-454A-9CA8-251D08BD6BB0}" srcOrd="6" destOrd="0" presId="urn:microsoft.com/office/officeart/2008/layout/LinedList"/>
    <dgm:cxn modelId="{87C719DD-B1F9-43A3-B663-EB03B6F21B40}" type="presParOf" srcId="{F35F8109-3560-40E2-827C-374EE54BB931}" destId="{EB46900A-E3F4-4B4A-88B4-53EB3E527E49}" srcOrd="7" destOrd="0" presId="urn:microsoft.com/office/officeart/2008/layout/LinedList"/>
    <dgm:cxn modelId="{61719DBE-EBAB-4475-AFCC-04F07A6BBF18}" type="presParOf" srcId="{EB46900A-E3F4-4B4A-88B4-53EB3E527E49}" destId="{79DBC34C-2374-4D60-AFA1-6E4E5495F6AE}" srcOrd="0" destOrd="0" presId="urn:microsoft.com/office/officeart/2008/layout/LinedList"/>
    <dgm:cxn modelId="{A25DC07D-AD5E-4868-8B1D-0E1BD04FDE5A}" type="presParOf" srcId="{EB46900A-E3F4-4B4A-88B4-53EB3E527E49}" destId="{7A6C7E91-D8A0-46FA-89FB-6D07B7FDC9BB}" srcOrd="1" destOrd="0" presId="urn:microsoft.com/office/officeart/2008/layout/LinedList"/>
    <dgm:cxn modelId="{0400924E-6C58-4215-90E3-0915F961A792}" type="presParOf" srcId="{F35F8109-3560-40E2-827C-374EE54BB931}" destId="{DE7B2196-580B-48C8-BAED-27F8BCEC97F9}" srcOrd="8" destOrd="0" presId="urn:microsoft.com/office/officeart/2008/layout/LinedList"/>
    <dgm:cxn modelId="{7280ABC2-B545-4134-BF18-7A97966CDF1B}" type="presParOf" srcId="{F35F8109-3560-40E2-827C-374EE54BB931}" destId="{EDE8992F-4CD3-46D0-8F4E-BB02283141A2}" srcOrd="9" destOrd="0" presId="urn:microsoft.com/office/officeart/2008/layout/LinedList"/>
    <dgm:cxn modelId="{6E77AAA3-431F-4899-A2D4-EC4579695E13}" type="presParOf" srcId="{EDE8992F-4CD3-46D0-8F4E-BB02283141A2}" destId="{D2BF4370-1D2E-413F-A24A-4566A93E446E}" srcOrd="0" destOrd="0" presId="urn:microsoft.com/office/officeart/2008/layout/LinedList"/>
    <dgm:cxn modelId="{2D8B4EB8-02FC-4514-8DBE-E96E42329E77}" type="presParOf" srcId="{EDE8992F-4CD3-46D0-8F4E-BB02283141A2}" destId="{4F0C04DD-01D2-496F-8D8A-1ABCD89576B3}" srcOrd="1" destOrd="0" presId="urn:microsoft.com/office/officeart/2008/layout/LinedList"/>
    <dgm:cxn modelId="{202F410B-E308-46AD-B532-267180DDC76E}" type="presParOf" srcId="{F35F8109-3560-40E2-827C-374EE54BB931}" destId="{DD98CD6E-9DA8-4365-83C6-C0B7336B7BEA}" srcOrd="10" destOrd="0" presId="urn:microsoft.com/office/officeart/2008/layout/LinedList"/>
    <dgm:cxn modelId="{9856197F-06B2-4FCE-A1F0-C7A3BC9E9D2E}" type="presParOf" srcId="{F35F8109-3560-40E2-827C-374EE54BB931}" destId="{E68E25E1-F9E2-4C30-BF5B-AD3164A89A13}" srcOrd="11" destOrd="0" presId="urn:microsoft.com/office/officeart/2008/layout/LinedList"/>
    <dgm:cxn modelId="{0098DFEE-6EAA-412F-8A92-32E5D1A35477}" type="presParOf" srcId="{E68E25E1-F9E2-4C30-BF5B-AD3164A89A13}" destId="{D7DB1A1C-1FA3-43EF-9D97-CA9D8560D964}" srcOrd="0" destOrd="0" presId="urn:microsoft.com/office/officeart/2008/layout/LinedList"/>
    <dgm:cxn modelId="{3978E7AE-3C28-4830-870F-9E516FC391DB}" type="presParOf" srcId="{E68E25E1-F9E2-4C30-BF5B-AD3164A89A13}" destId="{E5912A98-BFD4-42BF-A2FC-541A190C924B}" srcOrd="1" destOrd="0" presId="urn:microsoft.com/office/officeart/2008/layout/LinedList"/>
    <dgm:cxn modelId="{BFB9B9B6-F7AA-42BC-8CE2-9E2FD30DF956}" type="presParOf" srcId="{F35F8109-3560-40E2-827C-374EE54BB931}" destId="{6CD1F3F1-2A14-47F4-83AF-0C60A4E0EA54}" srcOrd="12" destOrd="0" presId="urn:microsoft.com/office/officeart/2008/layout/LinedList"/>
    <dgm:cxn modelId="{406154D9-B15D-431C-91AA-EBC5314A76FF}" type="presParOf" srcId="{F35F8109-3560-40E2-827C-374EE54BB931}" destId="{EAEFEE82-A3CF-40B6-9CF3-F12BC2629620}" srcOrd="13" destOrd="0" presId="urn:microsoft.com/office/officeart/2008/layout/LinedList"/>
    <dgm:cxn modelId="{243E88CC-2A3E-4B74-B133-D2F6945AE993}" type="presParOf" srcId="{EAEFEE82-A3CF-40B6-9CF3-F12BC2629620}" destId="{FC1236ED-6759-42F0-B476-B8F7CB7C08A8}" srcOrd="0" destOrd="0" presId="urn:microsoft.com/office/officeart/2008/layout/LinedList"/>
    <dgm:cxn modelId="{0BAEFE68-1560-4911-82B0-0EA9C85DB2A2}" type="presParOf" srcId="{EAEFEE82-A3CF-40B6-9CF3-F12BC2629620}" destId="{A083DCEE-3838-4519-99D1-E01E04AD66EB}" srcOrd="1" destOrd="0" presId="urn:microsoft.com/office/officeart/2008/layout/LinedList"/>
    <dgm:cxn modelId="{341F7616-74E9-4AA5-9A96-BE11F6543322}" type="presParOf" srcId="{F35F8109-3560-40E2-827C-374EE54BB931}" destId="{DBA09C1A-4542-4C54-9454-90B0F8402A00}" srcOrd="14" destOrd="0" presId="urn:microsoft.com/office/officeart/2008/layout/LinedList"/>
    <dgm:cxn modelId="{83E1E8A0-48F8-460F-A673-CF47C2C84001}" type="presParOf" srcId="{F35F8109-3560-40E2-827C-374EE54BB931}" destId="{81B3AB17-2FA7-4C27-B33F-49963E605C48}" srcOrd="15" destOrd="0" presId="urn:microsoft.com/office/officeart/2008/layout/LinedList"/>
    <dgm:cxn modelId="{FAA98F4B-53CF-4810-AF73-8510FDDAE650}" type="presParOf" srcId="{81B3AB17-2FA7-4C27-B33F-49963E605C48}" destId="{2C4AB2A8-E496-4F24-981E-7A92C4B46796}" srcOrd="0" destOrd="0" presId="urn:microsoft.com/office/officeart/2008/layout/LinedList"/>
    <dgm:cxn modelId="{C283A2A9-3A8C-43F5-8B9E-555D381F34FC}" type="presParOf" srcId="{81B3AB17-2FA7-4C27-B33F-49963E605C48}" destId="{8973A688-9A6E-46D2-836E-05D063E88AE2}" srcOrd="1" destOrd="0" presId="urn:microsoft.com/office/officeart/2008/layout/LinedList"/>
    <dgm:cxn modelId="{145B81A9-BF8F-4070-96E5-C4370B251A35}" type="presParOf" srcId="{F35F8109-3560-40E2-827C-374EE54BB931}" destId="{CB4D919A-766C-409B-919E-CE48CB3DCA0E}" srcOrd="16" destOrd="0" presId="urn:microsoft.com/office/officeart/2008/layout/LinedList"/>
    <dgm:cxn modelId="{29782CD9-E8E5-416D-96DD-456EBB279FA6}" type="presParOf" srcId="{F35F8109-3560-40E2-827C-374EE54BB931}" destId="{FCE0C65E-325D-4E16-BCF8-91AB7C556101}" srcOrd="17" destOrd="0" presId="urn:microsoft.com/office/officeart/2008/layout/LinedList"/>
    <dgm:cxn modelId="{0459A712-9860-4BE9-8146-F420EBAED2A1}" type="presParOf" srcId="{FCE0C65E-325D-4E16-BCF8-91AB7C556101}" destId="{E7E2437E-D5B3-4FBE-9A46-66EC96929E96}" srcOrd="0" destOrd="0" presId="urn:microsoft.com/office/officeart/2008/layout/LinedList"/>
    <dgm:cxn modelId="{9661C308-5545-40C6-BDF2-D2B5117D6488}" type="presParOf" srcId="{FCE0C65E-325D-4E16-BCF8-91AB7C556101}" destId="{DE693779-4228-4C8C-BF5C-5A79FD81E031}" srcOrd="1" destOrd="0" presId="urn:microsoft.com/office/officeart/2008/layout/LinedList"/>
    <dgm:cxn modelId="{0AF12A49-757D-442B-A78C-0BE2CF32DAE5}" type="presParOf" srcId="{F35F8109-3560-40E2-827C-374EE54BB931}" destId="{58710565-E17C-479B-935B-6D9897292C2F}" srcOrd="18" destOrd="0" presId="urn:microsoft.com/office/officeart/2008/layout/LinedList"/>
    <dgm:cxn modelId="{28689C57-1F38-4C42-9F43-CA38AFDEC94F}" type="presParOf" srcId="{F35F8109-3560-40E2-827C-374EE54BB931}" destId="{BFBD17CE-F987-4214-AA44-A0C06EC45BB2}" srcOrd="19" destOrd="0" presId="urn:microsoft.com/office/officeart/2008/layout/LinedList"/>
    <dgm:cxn modelId="{75FE3058-94F1-408E-805E-F262F5D8B892}" type="presParOf" srcId="{BFBD17CE-F987-4214-AA44-A0C06EC45BB2}" destId="{A1C88F85-F315-41F2-9388-FD1E2D8C0691}" srcOrd="0" destOrd="0" presId="urn:microsoft.com/office/officeart/2008/layout/LinedList"/>
    <dgm:cxn modelId="{D3FFE4CE-C043-4DA9-9392-146D755C48C3}" type="presParOf" srcId="{BFBD17CE-F987-4214-AA44-A0C06EC45BB2}" destId="{7EBF53DC-104A-465E-A898-1E49836FFA3A}" srcOrd="1" destOrd="0" presId="urn:microsoft.com/office/officeart/2008/layout/LinedList"/>
    <dgm:cxn modelId="{6790073D-8A89-45ED-9F6D-95B5F31AB57F}" type="presParOf" srcId="{F35F8109-3560-40E2-827C-374EE54BB931}" destId="{68B79C5A-D306-46F2-81A3-782270FA0D1E}" srcOrd="20" destOrd="0" presId="urn:microsoft.com/office/officeart/2008/layout/LinedList"/>
    <dgm:cxn modelId="{7FFEC755-2322-4EEE-9C2F-3028AFF888F8}" type="presParOf" srcId="{F35F8109-3560-40E2-827C-374EE54BB931}" destId="{4652667C-AF95-4A44-9892-36AC23DAAF50}" srcOrd="21" destOrd="0" presId="urn:microsoft.com/office/officeart/2008/layout/LinedList"/>
    <dgm:cxn modelId="{248E11C0-1567-4762-BDC5-AFF90450770B}" type="presParOf" srcId="{4652667C-AF95-4A44-9892-36AC23DAAF50}" destId="{F9CC0215-C8BD-4798-A5EC-7D32B9FB95E0}" srcOrd="0" destOrd="0" presId="urn:microsoft.com/office/officeart/2008/layout/LinedList"/>
    <dgm:cxn modelId="{95C75ECE-2AE7-4850-ACEC-50C67BC4D91E}" type="presParOf" srcId="{4652667C-AF95-4A44-9892-36AC23DAAF50}" destId="{1C62A019-A175-4A07-B8CA-D7090F97D148}" srcOrd="1" destOrd="0" presId="urn:microsoft.com/office/officeart/2008/layout/LinedList"/>
    <dgm:cxn modelId="{1F41E2C1-4832-4092-A375-35B66DD19D5E}" type="presParOf" srcId="{F35F8109-3560-40E2-827C-374EE54BB931}" destId="{4EEE2C5A-BBC5-49D9-9D17-04EB5B795757}" srcOrd="22" destOrd="0" presId="urn:microsoft.com/office/officeart/2008/layout/LinedList"/>
    <dgm:cxn modelId="{2A3497EF-F408-4250-8337-A6F3550B780A}" type="presParOf" srcId="{F35F8109-3560-40E2-827C-374EE54BB931}" destId="{1B951134-0CF4-42E6-B7E5-533A7CBC76FD}" srcOrd="23" destOrd="0" presId="urn:microsoft.com/office/officeart/2008/layout/LinedList"/>
    <dgm:cxn modelId="{8D46BBE8-A74E-4CA0-9506-0ABD2796A9CF}" type="presParOf" srcId="{1B951134-0CF4-42E6-B7E5-533A7CBC76FD}" destId="{1E1588A4-BB7A-40E2-B5E0-3659B0CB6584}" srcOrd="0" destOrd="0" presId="urn:microsoft.com/office/officeart/2008/layout/LinedList"/>
    <dgm:cxn modelId="{47D38EC9-699A-4D53-AF54-17702165CB75}" type="presParOf" srcId="{1B951134-0CF4-42E6-B7E5-533A7CBC76FD}" destId="{5725DDA7-7D67-457A-9619-BF13A3A35297}"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AC0F0D-0FF3-4A66-92E8-4D0194BB9CA7}" type="doc">
      <dgm:prSet loTypeId="urn:microsoft.com/office/officeart/2018/2/layout/IconVerticalSolidList" loCatId="icon" qsTypeId="urn:microsoft.com/office/officeart/2005/8/quickstyle/simple1" qsCatId="simple" csTypeId="urn:microsoft.com/office/officeart/2018/5/colors/Iconchunking_neutralicontext_colorful5" csCatId="colorful" phldr="1"/>
      <dgm:spPr/>
      <dgm:t>
        <a:bodyPr/>
        <a:lstStyle/>
        <a:p>
          <a:endParaRPr lang="en-US"/>
        </a:p>
      </dgm:t>
    </dgm:pt>
    <dgm:pt modelId="{2CBC284F-6BA9-402D-8B47-2A10C035FEA7}">
      <dgm:prSet custT="1"/>
      <dgm:spPr/>
      <dgm:t>
        <a:bodyPr/>
        <a:lstStyle/>
        <a:p>
          <a:pPr>
            <a:lnSpc>
              <a:spcPct val="100000"/>
            </a:lnSpc>
          </a:pPr>
          <a:r>
            <a:rPr lang="en-GB" sz="1100" dirty="0">
              <a:latin typeface="Arial" panose="020B0604020202020204" pitchFamily="34" charset="0"/>
              <a:cs typeface="Arial" panose="020B0604020202020204" pitchFamily="34" charset="0"/>
            </a:rPr>
            <a:t>Tesla's hiring practices focus on hiring individuals who are technically competent and can keep up with the fast pace of innovation in electric vehicle technology.</a:t>
          </a:r>
          <a:endParaRPr lang="en-US" sz="1100" dirty="0">
            <a:latin typeface="Arial" panose="020B0604020202020204" pitchFamily="34" charset="0"/>
            <a:cs typeface="Arial" panose="020B0604020202020204" pitchFamily="34" charset="0"/>
          </a:endParaRPr>
        </a:p>
      </dgm:t>
    </dgm:pt>
    <dgm:pt modelId="{A51B792C-E77F-4F48-850F-0F97C8D69F07}" type="parTrans" cxnId="{BE76C4CA-DE5E-47F9-B94A-1E6D67E4CE28}">
      <dgm:prSet/>
      <dgm:spPr/>
      <dgm:t>
        <a:bodyPr/>
        <a:lstStyle/>
        <a:p>
          <a:endParaRPr lang="en-US"/>
        </a:p>
      </dgm:t>
    </dgm:pt>
    <dgm:pt modelId="{4BBA2204-A2A7-4692-AE35-0273D4E2B9C0}" type="sibTrans" cxnId="{BE76C4CA-DE5E-47F9-B94A-1E6D67E4CE28}">
      <dgm:prSet/>
      <dgm:spPr/>
      <dgm:t>
        <a:bodyPr/>
        <a:lstStyle/>
        <a:p>
          <a:endParaRPr lang="en-US"/>
        </a:p>
      </dgm:t>
    </dgm:pt>
    <dgm:pt modelId="{C4F82646-B539-43BF-8099-97C257920A24}">
      <dgm:prSet custT="1"/>
      <dgm:spPr/>
      <dgm:t>
        <a:bodyPr/>
        <a:lstStyle/>
        <a:p>
          <a:pPr>
            <a:lnSpc>
              <a:spcPct val="100000"/>
            </a:lnSpc>
          </a:pPr>
          <a:r>
            <a:rPr lang="en-GB" sz="1100" dirty="0">
              <a:latin typeface="Arial" panose="020B0604020202020204" pitchFamily="34" charset="0"/>
              <a:cs typeface="Arial" panose="020B0604020202020204" pitchFamily="34" charset="0"/>
            </a:rPr>
            <a:t>Strategic human resource management helps Tesla achieve competitive advantage by investing in human capital that is valued, scarce, and difficult to replicate (Barney, 1991; Storey, 1995).</a:t>
          </a:r>
          <a:endParaRPr lang="en-US" sz="1100" dirty="0">
            <a:latin typeface="Arial" panose="020B0604020202020204" pitchFamily="34" charset="0"/>
            <a:cs typeface="Arial" panose="020B0604020202020204" pitchFamily="34" charset="0"/>
          </a:endParaRPr>
        </a:p>
      </dgm:t>
    </dgm:pt>
    <dgm:pt modelId="{96362BF4-BBBC-48B4-B9DB-BE0B2CBEA638}" type="parTrans" cxnId="{A11CCCB0-249C-45F3-9B9D-1CA6BFA69108}">
      <dgm:prSet/>
      <dgm:spPr/>
      <dgm:t>
        <a:bodyPr/>
        <a:lstStyle/>
        <a:p>
          <a:endParaRPr lang="en-US"/>
        </a:p>
      </dgm:t>
    </dgm:pt>
    <dgm:pt modelId="{D1B8C884-7B8F-48DE-B52C-BF206F87073F}" type="sibTrans" cxnId="{A11CCCB0-249C-45F3-9B9D-1CA6BFA69108}">
      <dgm:prSet/>
      <dgm:spPr/>
      <dgm:t>
        <a:bodyPr/>
        <a:lstStyle/>
        <a:p>
          <a:endParaRPr lang="en-US"/>
        </a:p>
      </dgm:t>
    </dgm:pt>
    <dgm:pt modelId="{9850BD32-A37D-4358-B40C-DB50CCCA4BDC}" type="pres">
      <dgm:prSet presAssocID="{38AC0F0D-0FF3-4A66-92E8-4D0194BB9CA7}" presName="root" presStyleCnt="0">
        <dgm:presLayoutVars>
          <dgm:dir/>
          <dgm:resizeHandles val="exact"/>
        </dgm:presLayoutVars>
      </dgm:prSet>
      <dgm:spPr/>
    </dgm:pt>
    <dgm:pt modelId="{48817855-B65D-4FD8-A925-EF1803511720}" type="pres">
      <dgm:prSet presAssocID="{2CBC284F-6BA9-402D-8B47-2A10C035FEA7}" presName="compNode" presStyleCnt="0"/>
      <dgm:spPr/>
    </dgm:pt>
    <dgm:pt modelId="{2AD2DCAA-D6FC-42FB-8419-4638E335B555}" type="pres">
      <dgm:prSet presAssocID="{2CBC284F-6BA9-402D-8B47-2A10C035FEA7}" presName="bgRect" presStyleLbl="bgShp" presStyleIdx="0" presStyleCnt="2"/>
      <dgm:spPr/>
    </dgm:pt>
    <dgm:pt modelId="{D4EC276E-4C29-4705-9140-71E7A65CAC1E}" type="pres">
      <dgm:prSet presAssocID="{2CBC284F-6BA9-402D-8B47-2A10C035FEA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ooter"/>
        </a:ext>
      </dgm:extLst>
    </dgm:pt>
    <dgm:pt modelId="{789F7C19-8C35-44FB-BABB-7177DDA48C21}" type="pres">
      <dgm:prSet presAssocID="{2CBC284F-6BA9-402D-8B47-2A10C035FEA7}" presName="spaceRect" presStyleCnt="0"/>
      <dgm:spPr/>
    </dgm:pt>
    <dgm:pt modelId="{0E969949-3195-414D-B1D5-B0217BB148E8}" type="pres">
      <dgm:prSet presAssocID="{2CBC284F-6BA9-402D-8B47-2A10C035FEA7}" presName="parTx" presStyleLbl="revTx" presStyleIdx="0" presStyleCnt="2">
        <dgm:presLayoutVars>
          <dgm:chMax val="0"/>
          <dgm:chPref val="0"/>
        </dgm:presLayoutVars>
      </dgm:prSet>
      <dgm:spPr/>
    </dgm:pt>
    <dgm:pt modelId="{D1D48858-D77E-4D26-A9F6-E2A69688EE9C}" type="pres">
      <dgm:prSet presAssocID="{4BBA2204-A2A7-4692-AE35-0273D4E2B9C0}" presName="sibTrans" presStyleCnt="0"/>
      <dgm:spPr/>
    </dgm:pt>
    <dgm:pt modelId="{D09E4CF8-DCD4-4B31-8A58-C03A3897E5A1}" type="pres">
      <dgm:prSet presAssocID="{C4F82646-B539-43BF-8099-97C257920A24}" presName="compNode" presStyleCnt="0"/>
      <dgm:spPr/>
    </dgm:pt>
    <dgm:pt modelId="{06D84B5D-CF62-4ABB-8F7E-6692490885DD}" type="pres">
      <dgm:prSet presAssocID="{C4F82646-B539-43BF-8099-97C257920A24}" presName="bgRect" presStyleLbl="bgShp" presStyleIdx="1" presStyleCnt="2"/>
      <dgm:spPr/>
    </dgm:pt>
    <dgm:pt modelId="{70345EDF-03FF-4B55-8966-56A7139DDD8C}" type="pres">
      <dgm:prSet presAssocID="{C4F82646-B539-43BF-8099-97C257920A2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C260BDD7-F72B-45A9-ABF1-A8BD41BE045A}" type="pres">
      <dgm:prSet presAssocID="{C4F82646-B539-43BF-8099-97C257920A24}" presName="spaceRect" presStyleCnt="0"/>
      <dgm:spPr/>
    </dgm:pt>
    <dgm:pt modelId="{BE6931DC-573D-4BFF-A9C8-667F23D689DF}" type="pres">
      <dgm:prSet presAssocID="{C4F82646-B539-43BF-8099-97C257920A24}" presName="parTx" presStyleLbl="revTx" presStyleIdx="1" presStyleCnt="2">
        <dgm:presLayoutVars>
          <dgm:chMax val="0"/>
          <dgm:chPref val="0"/>
        </dgm:presLayoutVars>
      </dgm:prSet>
      <dgm:spPr/>
    </dgm:pt>
  </dgm:ptLst>
  <dgm:cxnLst>
    <dgm:cxn modelId="{30AF0D66-3BED-4FB9-9BA2-6C884DB57DF1}" type="presOf" srcId="{2CBC284F-6BA9-402D-8B47-2A10C035FEA7}" destId="{0E969949-3195-414D-B1D5-B0217BB148E8}" srcOrd="0" destOrd="0" presId="urn:microsoft.com/office/officeart/2018/2/layout/IconVerticalSolidList"/>
    <dgm:cxn modelId="{0CEE499E-8F21-4299-8F33-5B6357D87F26}" type="presOf" srcId="{38AC0F0D-0FF3-4A66-92E8-4D0194BB9CA7}" destId="{9850BD32-A37D-4358-B40C-DB50CCCA4BDC}" srcOrd="0" destOrd="0" presId="urn:microsoft.com/office/officeart/2018/2/layout/IconVerticalSolidList"/>
    <dgm:cxn modelId="{A11CCCB0-249C-45F3-9B9D-1CA6BFA69108}" srcId="{38AC0F0D-0FF3-4A66-92E8-4D0194BB9CA7}" destId="{C4F82646-B539-43BF-8099-97C257920A24}" srcOrd="1" destOrd="0" parTransId="{96362BF4-BBBC-48B4-B9DB-BE0B2CBEA638}" sibTransId="{D1B8C884-7B8F-48DE-B52C-BF206F87073F}"/>
    <dgm:cxn modelId="{4CD205BB-60E2-4D63-B1A8-B03A70321F4A}" type="presOf" srcId="{C4F82646-B539-43BF-8099-97C257920A24}" destId="{BE6931DC-573D-4BFF-A9C8-667F23D689DF}" srcOrd="0" destOrd="0" presId="urn:microsoft.com/office/officeart/2018/2/layout/IconVerticalSolidList"/>
    <dgm:cxn modelId="{BE76C4CA-DE5E-47F9-B94A-1E6D67E4CE28}" srcId="{38AC0F0D-0FF3-4A66-92E8-4D0194BB9CA7}" destId="{2CBC284F-6BA9-402D-8B47-2A10C035FEA7}" srcOrd="0" destOrd="0" parTransId="{A51B792C-E77F-4F48-850F-0F97C8D69F07}" sibTransId="{4BBA2204-A2A7-4692-AE35-0273D4E2B9C0}"/>
    <dgm:cxn modelId="{E3D96BAA-222F-4933-9F84-B28E27FB5A62}" type="presParOf" srcId="{9850BD32-A37D-4358-B40C-DB50CCCA4BDC}" destId="{48817855-B65D-4FD8-A925-EF1803511720}" srcOrd="0" destOrd="0" presId="urn:microsoft.com/office/officeart/2018/2/layout/IconVerticalSolidList"/>
    <dgm:cxn modelId="{D9697599-7B19-4779-8A7F-8DE2E2D4C715}" type="presParOf" srcId="{48817855-B65D-4FD8-A925-EF1803511720}" destId="{2AD2DCAA-D6FC-42FB-8419-4638E335B555}" srcOrd="0" destOrd="0" presId="urn:microsoft.com/office/officeart/2018/2/layout/IconVerticalSolidList"/>
    <dgm:cxn modelId="{FA8AD26B-2060-4E6C-B4AF-C1BE50F9E141}" type="presParOf" srcId="{48817855-B65D-4FD8-A925-EF1803511720}" destId="{D4EC276E-4C29-4705-9140-71E7A65CAC1E}" srcOrd="1" destOrd="0" presId="urn:microsoft.com/office/officeart/2018/2/layout/IconVerticalSolidList"/>
    <dgm:cxn modelId="{996D4BCF-7507-4297-991D-F6B900990ADE}" type="presParOf" srcId="{48817855-B65D-4FD8-A925-EF1803511720}" destId="{789F7C19-8C35-44FB-BABB-7177DDA48C21}" srcOrd="2" destOrd="0" presId="urn:microsoft.com/office/officeart/2018/2/layout/IconVerticalSolidList"/>
    <dgm:cxn modelId="{EFE532E8-D5BC-4642-A860-901CEEC03094}" type="presParOf" srcId="{48817855-B65D-4FD8-A925-EF1803511720}" destId="{0E969949-3195-414D-B1D5-B0217BB148E8}" srcOrd="3" destOrd="0" presId="urn:microsoft.com/office/officeart/2018/2/layout/IconVerticalSolidList"/>
    <dgm:cxn modelId="{59474FD0-E151-41D4-BDDC-0AFA62CD6852}" type="presParOf" srcId="{9850BD32-A37D-4358-B40C-DB50CCCA4BDC}" destId="{D1D48858-D77E-4D26-A9F6-E2A69688EE9C}" srcOrd="1" destOrd="0" presId="urn:microsoft.com/office/officeart/2018/2/layout/IconVerticalSolidList"/>
    <dgm:cxn modelId="{000DA0FC-D02C-4E44-A273-1989CAE263F5}" type="presParOf" srcId="{9850BD32-A37D-4358-B40C-DB50CCCA4BDC}" destId="{D09E4CF8-DCD4-4B31-8A58-C03A3897E5A1}" srcOrd="2" destOrd="0" presId="urn:microsoft.com/office/officeart/2018/2/layout/IconVerticalSolidList"/>
    <dgm:cxn modelId="{0B3CB238-D4F1-47BB-8779-23673614A7D6}" type="presParOf" srcId="{D09E4CF8-DCD4-4B31-8A58-C03A3897E5A1}" destId="{06D84B5D-CF62-4ABB-8F7E-6692490885DD}" srcOrd="0" destOrd="0" presId="urn:microsoft.com/office/officeart/2018/2/layout/IconVerticalSolidList"/>
    <dgm:cxn modelId="{47AB0041-5F1F-4868-BF4C-1277934D2F95}" type="presParOf" srcId="{D09E4CF8-DCD4-4B31-8A58-C03A3897E5A1}" destId="{70345EDF-03FF-4B55-8966-56A7139DDD8C}" srcOrd="1" destOrd="0" presId="urn:microsoft.com/office/officeart/2018/2/layout/IconVerticalSolidList"/>
    <dgm:cxn modelId="{35AAF97C-01B2-4625-9ECC-745BD960509C}" type="presParOf" srcId="{D09E4CF8-DCD4-4B31-8A58-C03A3897E5A1}" destId="{C260BDD7-F72B-45A9-ABF1-A8BD41BE045A}" srcOrd="2" destOrd="0" presId="urn:microsoft.com/office/officeart/2018/2/layout/IconVerticalSolidList"/>
    <dgm:cxn modelId="{92993FCE-BC17-487E-8A1C-07D9AEDAB2DB}" type="presParOf" srcId="{D09E4CF8-DCD4-4B31-8A58-C03A3897E5A1}" destId="{BE6931DC-573D-4BFF-A9C8-667F23D689DF}"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D1E1C7-1DFE-4272-A774-A24CB84A995C}">
      <dsp:nvSpPr>
        <dsp:cNvPr id="0" name=""/>
        <dsp:cNvSpPr/>
      </dsp:nvSpPr>
      <dsp:spPr>
        <a:xfrm>
          <a:off x="0" y="1980"/>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37439C-1FBD-4C12-8718-E937076173B6}">
      <dsp:nvSpPr>
        <dsp:cNvPr id="0" name=""/>
        <dsp:cNvSpPr/>
      </dsp:nvSpPr>
      <dsp:spPr>
        <a:xfrm>
          <a:off x="0" y="1980"/>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Introduction to Tesla UK</a:t>
          </a:r>
          <a:endParaRPr lang="en-US" sz="1100" kern="1200">
            <a:latin typeface="Arial" panose="020B0604020202020204" pitchFamily="34" charset="0"/>
            <a:cs typeface="Arial" panose="020B0604020202020204" pitchFamily="34" charset="0"/>
          </a:endParaRPr>
        </a:p>
      </dsp:txBody>
      <dsp:txXfrm>
        <a:off x="0" y="1980"/>
        <a:ext cx="9404352" cy="337706"/>
      </dsp:txXfrm>
    </dsp:sp>
    <dsp:sp modelId="{024792A2-A61C-4260-BFA8-925E67A8E011}">
      <dsp:nvSpPr>
        <dsp:cNvPr id="0" name=""/>
        <dsp:cNvSpPr/>
      </dsp:nvSpPr>
      <dsp:spPr>
        <a:xfrm>
          <a:off x="0" y="339686"/>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CE8A14-F1D4-47E4-B95D-69B4A354970A}">
      <dsp:nvSpPr>
        <dsp:cNvPr id="0" name=""/>
        <dsp:cNvSpPr/>
      </dsp:nvSpPr>
      <dsp:spPr>
        <a:xfrm>
          <a:off x="0" y="339686"/>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Recruitment process</a:t>
          </a:r>
          <a:endParaRPr lang="en-US" sz="1100" kern="1200">
            <a:latin typeface="Arial" panose="020B0604020202020204" pitchFamily="34" charset="0"/>
            <a:cs typeface="Arial" panose="020B0604020202020204" pitchFamily="34" charset="0"/>
          </a:endParaRPr>
        </a:p>
      </dsp:txBody>
      <dsp:txXfrm>
        <a:off x="0" y="339686"/>
        <a:ext cx="9404352" cy="337706"/>
      </dsp:txXfrm>
    </dsp:sp>
    <dsp:sp modelId="{51541BA6-EC62-4DA0-9265-DD1A833C42CC}">
      <dsp:nvSpPr>
        <dsp:cNvPr id="0" name=""/>
        <dsp:cNvSpPr/>
      </dsp:nvSpPr>
      <dsp:spPr>
        <a:xfrm>
          <a:off x="0" y="677392"/>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7B8F6B-A397-4650-89CB-8C334C2C8F11}">
      <dsp:nvSpPr>
        <dsp:cNvPr id="0" name=""/>
        <dsp:cNvSpPr/>
      </dsp:nvSpPr>
      <dsp:spPr>
        <a:xfrm>
          <a:off x="0" y="677392"/>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Recruitment objective</a:t>
          </a:r>
          <a:endParaRPr lang="en-US" sz="1100" kern="1200">
            <a:latin typeface="Arial" panose="020B0604020202020204" pitchFamily="34" charset="0"/>
            <a:cs typeface="Arial" panose="020B0604020202020204" pitchFamily="34" charset="0"/>
          </a:endParaRPr>
        </a:p>
      </dsp:txBody>
      <dsp:txXfrm>
        <a:off x="0" y="677392"/>
        <a:ext cx="9404352" cy="337706"/>
      </dsp:txXfrm>
    </dsp:sp>
    <dsp:sp modelId="{2843ED11-1FD0-454A-9CA8-251D08BD6BB0}">
      <dsp:nvSpPr>
        <dsp:cNvPr id="0" name=""/>
        <dsp:cNvSpPr/>
      </dsp:nvSpPr>
      <dsp:spPr>
        <a:xfrm>
          <a:off x="0" y="1015098"/>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BC34C-2374-4D60-AFA1-6E4E5495F6AE}">
      <dsp:nvSpPr>
        <dsp:cNvPr id="0" name=""/>
        <dsp:cNvSpPr/>
      </dsp:nvSpPr>
      <dsp:spPr>
        <a:xfrm>
          <a:off x="0" y="1015098"/>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Recruitment strategy</a:t>
          </a:r>
          <a:endParaRPr lang="en-US" sz="1100" kern="1200">
            <a:latin typeface="Arial" panose="020B0604020202020204" pitchFamily="34" charset="0"/>
            <a:cs typeface="Arial" panose="020B0604020202020204" pitchFamily="34" charset="0"/>
          </a:endParaRPr>
        </a:p>
      </dsp:txBody>
      <dsp:txXfrm>
        <a:off x="0" y="1015098"/>
        <a:ext cx="9404352" cy="337706"/>
      </dsp:txXfrm>
    </dsp:sp>
    <dsp:sp modelId="{DE7B2196-580B-48C8-BAED-27F8BCEC97F9}">
      <dsp:nvSpPr>
        <dsp:cNvPr id="0" name=""/>
        <dsp:cNvSpPr/>
      </dsp:nvSpPr>
      <dsp:spPr>
        <a:xfrm>
          <a:off x="0" y="1352804"/>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BF4370-1D2E-413F-A24A-4566A93E446E}">
      <dsp:nvSpPr>
        <dsp:cNvPr id="0" name=""/>
        <dsp:cNvSpPr/>
      </dsp:nvSpPr>
      <dsp:spPr>
        <a:xfrm>
          <a:off x="0" y="1352804"/>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Recruitment outcome</a:t>
          </a:r>
          <a:endParaRPr lang="en-US" sz="1100" kern="1200">
            <a:latin typeface="Arial" panose="020B0604020202020204" pitchFamily="34" charset="0"/>
            <a:cs typeface="Arial" panose="020B0604020202020204" pitchFamily="34" charset="0"/>
          </a:endParaRPr>
        </a:p>
      </dsp:txBody>
      <dsp:txXfrm>
        <a:off x="0" y="1352804"/>
        <a:ext cx="9404352" cy="337706"/>
      </dsp:txXfrm>
    </dsp:sp>
    <dsp:sp modelId="{DD98CD6E-9DA8-4365-83C6-C0B7336B7BEA}">
      <dsp:nvSpPr>
        <dsp:cNvPr id="0" name=""/>
        <dsp:cNvSpPr/>
      </dsp:nvSpPr>
      <dsp:spPr>
        <a:xfrm>
          <a:off x="0" y="1690510"/>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DB1A1C-1FA3-43EF-9D97-CA9D8560D964}">
      <dsp:nvSpPr>
        <dsp:cNvPr id="0" name=""/>
        <dsp:cNvSpPr/>
      </dsp:nvSpPr>
      <dsp:spPr>
        <a:xfrm>
          <a:off x="0" y="1690510"/>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Learning and development needs</a:t>
          </a:r>
          <a:endParaRPr lang="en-US" sz="1100" kern="1200">
            <a:latin typeface="Arial" panose="020B0604020202020204" pitchFamily="34" charset="0"/>
            <a:cs typeface="Arial" panose="020B0604020202020204" pitchFamily="34" charset="0"/>
          </a:endParaRPr>
        </a:p>
      </dsp:txBody>
      <dsp:txXfrm>
        <a:off x="0" y="1690510"/>
        <a:ext cx="9404352" cy="337706"/>
      </dsp:txXfrm>
    </dsp:sp>
    <dsp:sp modelId="{6CD1F3F1-2A14-47F4-83AF-0C60A4E0EA54}">
      <dsp:nvSpPr>
        <dsp:cNvPr id="0" name=""/>
        <dsp:cNvSpPr/>
      </dsp:nvSpPr>
      <dsp:spPr>
        <a:xfrm>
          <a:off x="0" y="2028217"/>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1236ED-6759-42F0-B476-B8F7CB7C08A8}">
      <dsp:nvSpPr>
        <dsp:cNvPr id="0" name=""/>
        <dsp:cNvSpPr/>
      </dsp:nvSpPr>
      <dsp:spPr>
        <a:xfrm>
          <a:off x="0" y="2028217"/>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Behaviourist learning theory</a:t>
          </a:r>
          <a:endParaRPr lang="en-US" sz="1100" kern="1200">
            <a:latin typeface="Arial" panose="020B0604020202020204" pitchFamily="34" charset="0"/>
            <a:cs typeface="Arial" panose="020B0604020202020204" pitchFamily="34" charset="0"/>
          </a:endParaRPr>
        </a:p>
      </dsp:txBody>
      <dsp:txXfrm>
        <a:off x="0" y="2028217"/>
        <a:ext cx="9404352" cy="337706"/>
      </dsp:txXfrm>
    </dsp:sp>
    <dsp:sp modelId="{DBA09C1A-4542-4C54-9454-90B0F8402A00}">
      <dsp:nvSpPr>
        <dsp:cNvPr id="0" name=""/>
        <dsp:cNvSpPr/>
      </dsp:nvSpPr>
      <dsp:spPr>
        <a:xfrm>
          <a:off x="0" y="2365923"/>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4AB2A8-E496-4F24-981E-7A92C4B46796}">
      <dsp:nvSpPr>
        <dsp:cNvPr id="0" name=""/>
        <dsp:cNvSpPr/>
      </dsp:nvSpPr>
      <dsp:spPr>
        <a:xfrm>
          <a:off x="0" y="2365923"/>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Cognitivist learning theory</a:t>
          </a:r>
          <a:endParaRPr lang="en-US" sz="1100" kern="1200">
            <a:latin typeface="Arial" panose="020B0604020202020204" pitchFamily="34" charset="0"/>
            <a:cs typeface="Arial" panose="020B0604020202020204" pitchFamily="34" charset="0"/>
          </a:endParaRPr>
        </a:p>
      </dsp:txBody>
      <dsp:txXfrm>
        <a:off x="0" y="2365923"/>
        <a:ext cx="9404352" cy="337706"/>
      </dsp:txXfrm>
    </dsp:sp>
    <dsp:sp modelId="{CB4D919A-766C-409B-919E-CE48CB3DCA0E}">
      <dsp:nvSpPr>
        <dsp:cNvPr id="0" name=""/>
        <dsp:cNvSpPr/>
      </dsp:nvSpPr>
      <dsp:spPr>
        <a:xfrm>
          <a:off x="0" y="2703629"/>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E2437E-D5B3-4FBE-9A46-66EC96929E96}">
      <dsp:nvSpPr>
        <dsp:cNvPr id="0" name=""/>
        <dsp:cNvSpPr/>
      </dsp:nvSpPr>
      <dsp:spPr>
        <a:xfrm>
          <a:off x="0" y="2703629"/>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Humanist / experiential learning theory</a:t>
          </a:r>
          <a:endParaRPr lang="en-US" sz="1100" kern="1200">
            <a:latin typeface="Arial" panose="020B0604020202020204" pitchFamily="34" charset="0"/>
            <a:cs typeface="Arial" panose="020B0604020202020204" pitchFamily="34" charset="0"/>
          </a:endParaRPr>
        </a:p>
      </dsp:txBody>
      <dsp:txXfrm>
        <a:off x="0" y="2703629"/>
        <a:ext cx="9404352" cy="337706"/>
      </dsp:txXfrm>
    </dsp:sp>
    <dsp:sp modelId="{58710565-E17C-479B-935B-6D9897292C2F}">
      <dsp:nvSpPr>
        <dsp:cNvPr id="0" name=""/>
        <dsp:cNvSpPr/>
      </dsp:nvSpPr>
      <dsp:spPr>
        <a:xfrm>
          <a:off x="0" y="3041335"/>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C88F85-F315-41F2-9388-FD1E2D8C0691}">
      <dsp:nvSpPr>
        <dsp:cNvPr id="0" name=""/>
        <dsp:cNvSpPr/>
      </dsp:nvSpPr>
      <dsp:spPr>
        <a:xfrm>
          <a:off x="0" y="3041335"/>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Development and performance</a:t>
          </a:r>
          <a:endParaRPr lang="en-US" sz="1100" kern="1200">
            <a:latin typeface="Arial" panose="020B0604020202020204" pitchFamily="34" charset="0"/>
            <a:cs typeface="Arial" panose="020B0604020202020204" pitchFamily="34" charset="0"/>
          </a:endParaRPr>
        </a:p>
      </dsp:txBody>
      <dsp:txXfrm>
        <a:off x="0" y="3041335"/>
        <a:ext cx="9404352" cy="337706"/>
      </dsp:txXfrm>
    </dsp:sp>
    <dsp:sp modelId="{68B79C5A-D306-46F2-81A3-782270FA0D1E}">
      <dsp:nvSpPr>
        <dsp:cNvPr id="0" name=""/>
        <dsp:cNvSpPr/>
      </dsp:nvSpPr>
      <dsp:spPr>
        <a:xfrm>
          <a:off x="0" y="3379041"/>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CC0215-C8BD-4798-A5EC-7D32B9FB95E0}">
      <dsp:nvSpPr>
        <dsp:cNvPr id="0" name=""/>
        <dsp:cNvSpPr/>
      </dsp:nvSpPr>
      <dsp:spPr>
        <a:xfrm>
          <a:off x="0" y="3379041"/>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Conclusion</a:t>
          </a:r>
          <a:endParaRPr lang="en-US" sz="1100" kern="1200">
            <a:latin typeface="Arial" panose="020B0604020202020204" pitchFamily="34" charset="0"/>
            <a:cs typeface="Arial" panose="020B0604020202020204" pitchFamily="34" charset="0"/>
          </a:endParaRPr>
        </a:p>
      </dsp:txBody>
      <dsp:txXfrm>
        <a:off x="0" y="3379041"/>
        <a:ext cx="9404352" cy="337706"/>
      </dsp:txXfrm>
    </dsp:sp>
    <dsp:sp modelId="{4EEE2C5A-BBC5-49D9-9D17-04EB5B795757}">
      <dsp:nvSpPr>
        <dsp:cNvPr id="0" name=""/>
        <dsp:cNvSpPr/>
      </dsp:nvSpPr>
      <dsp:spPr>
        <a:xfrm>
          <a:off x="0" y="3716747"/>
          <a:ext cx="9404352"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1588A4-BB7A-40E2-B5E0-3659B0CB6584}">
      <dsp:nvSpPr>
        <dsp:cNvPr id="0" name=""/>
        <dsp:cNvSpPr/>
      </dsp:nvSpPr>
      <dsp:spPr>
        <a:xfrm>
          <a:off x="0" y="3716747"/>
          <a:ext cx="9404352" cy="337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kern="1200">
              <a:latin typeface="Arial" panose="020B0604020202020204" pitchFamily="34" charset="0"/>
              <a:cs typeface="Arial" panose="020B0604020202020204" pitchFamily="34" charset="0"/>
            </a:rPr>
            <a:t>• References</a:t>
          </a:r>
          <a:endParaRPr lang="en-US" sz="1100" kern="1200">
            <a:latin typeface="Arial" panose="020B0604020202020204" pitchFamily="34" charset="0"/>
            <a:cs typeface="Arial" panose="020B0604020202020204" pitchFamily="34" charset="0"/>
          </a:endParaRPr>
        </a:p>
      </dsp:txBody>
      <dsp:txXfrm>
        <a:off x="0" y="3716747"/>
        <a:ext cx="9404352" cy="3377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D2DCAA-D6FC-42FB-8419-4638E335B555}">
      <dsp:nvSpPr>
        <dsp:cNvPr id="0" name=""/>
        <dsp:cNvSpPr/>
      </dsp:nvSpPr>
      <dsp:spPr>
        <a:xfrm>
          <a:off x="0" y="659170"/>
          <a:ext cx="9404352" cy="121693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EC276E-4C29-4705-9140-71E7A65CAC1E}">
      <dsp:nvSpPr>
        <dsp:cNvPr id="0" name=""/>
        <dsp:cNvSpPr/>
      </dsp:nvSpPr>
      <dsp:spPr>
        <a:xfrm>
          <a:off x="368121" y="932979"/>
          <a:ext cx="669311" cy="6693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E969949-3195-414D-B1D5-B0217BB148E8}">
      <dsp:nvSpPr>
        <dsp:cNvPr id="0" name=""/>
        <dsp:cNvSpPr/>
      </dsp:nvSpPr>
      <dsp:spPr>
        <a:xfrm>
          <a:off x="1405554" y="659170"/>
          <a:ext cx="7998797" cy="1216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792" tIns="128792" rIns="128792" bIns="128792" numCol="1" spcCol="1270" anchor="ctr" anchorCtr="0">
          <a:noAutofit/>
        </a:bodyPr>
        <a:lstStyle/>
        <a:p>
          <a:pPr marL="0" lvl="0" indent="0" algn="l" defTabSz="488950">
            <a:lnSpc>
              <a:spcPct val="100000"/>
            </a:lnSpc>
            <a:spcBef>
              <a:spcPct val="0"/>
            </a:spcBef>
            <a:spcAft>
              <a:spcPct val="35000"/>
            </a:spcAft>
            <a:buNone/>
          </a:pPr>
          <a:r>
            <a:rPr lang="en-GB" sz="1100" kern="1200" dirty="0">
              <a:latin typeface="Arial" panose="020B0604020202020204" pitchFamily="34" charset="0"/>
              <a:cs typeface="Arial" panose="020B0604020202020204" pitchFamily="34" charset="0"/>
            </a:rPr>
            <a:t>Tesla's hiring practices focus on hiring individuals who are technically competent and can keep up with the fast pace of innovation in electric vehicle technology.</a:t>
          </a:r>
          <a:endParaRPr lang="en-US" sz="1100" kern="1200" dirty="0">
            <a:latin typeface="Arial" panose="020B0604020202020204" pitchFamily="34" charset="0"/>
            <a:cs typeface="Arial" panose="020B0604020202020204" pitchFamily="34" charset="0"/>
          </a:endParaRPr>
        </a:p>
      </dsp:txBody>
      <dsp:txXfrm>
        <a:off x="1405554" y="659170"/>
        <a:ext cx="7998797" cy="1216930"/>
      </dsp:txXfrm>
    </dsp:sp>
    <dsp:sp modelId="{06D84B5D-CF62-4ABB-8F7E-6692490885DD}">
      <dsp:nvSpPr>
        <dsp:cNvPr id="0" name=""/>
        <dsp:cNvSpPr/>
      </dsp:nvSpPr>
      <dsp:spPr>
        <a:xfrm>
          <a:off x="0" y="2180333"/>
          <a:ext cx="9404352" cy="1216930"/>
        </a:xfrm>
        <a:prstGeom prst="roundRect">
          <a:avLst>
            <a:gd name="adj" fmla="val 10000"/>
          </a:avLst>
        </a:prstGeom>
        <a:solidFill>
          <a:schemeClr val="accent5">
            <a:hueOff val="6237238"/>
            <a:satOff val="-4013"/>
            <a:lumOff val="2744"/>
            <a:alphaOff val="0"/>
          </a:schemeClr>
        </a:solidFill>
        <a:ln>
          <a:noFill/>
        </a:ln>
        <a:effectLst/>
      </dsp:spPr>
      <dsp:style>
        <a:lnRef idx="0">
          <a:scrgbClr r="0" g="0" b="0"/>
        </a:lnRef>
        <a:fillRef idx="1">
          <a:scrgbClr r="0" g="0" b="0"/>
        </a:fillRef>
        <a:effectRef idx="0">
          <a:scrgbClr r="0" g="0" b="0"/>
        </a:effectRef>
        <a:fontRef idx="minor"/>
      </dsp:style>
    </dsp:sp>
    <dsp:sp modelId="{70345EDF-03FF-4B55-8966-56A7139DDD8C}">
      <dsp:nvSpPr>
        <dsp:cNvPr id="0" name=""/>
        <dsp:cNvSpPr/>
      </dsp:nvSpPr>
      <dsp:spPr>
        <a:xfrm>
          <a:off x="368121" y="2454142"/>
          <a:ext cx="669311" cy="6693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792" tIns="128792" rIns="128792" bIns="128792" numCol="1" spcCol="1270" anchor="ctr" anchorCtr="0">
          <a:noAutofit/>
        </a:bodyPr>
        <a:lstStyle/>
        <a:p>
          <a:pPr marL="0" lvl="0" indent="0" algn="l" defTabSz="488950">
            <a:lnSpc>
              <a:spcPct val="100000"/>
            </a:lnSpc>
            <a:spcBef>
              <a:spcPct val="0"/>
            </a:spcBef>
            <a:spcAft>
              <a:spcPct val="35000"/>
            </a:spcAft>
            <a:buNone/>
          </a:pPr>
          <a:r>
            <a:rPr lang="en-GB" sz="1100" kern="1200" dirty="0">
              <a:latin typeface="Arial" panose="020B0604020202020204" pitchFamily="34" charset="0"/>
              <a:cs typeface="Arial" panose="020B0604020202020204" pitchFamily="34" charset="0"/>
            </a:rPr>
            <a:t>Strategic human resource management helps Tesla achieve competitive advantage by investing in human capital that is valued, scarce, and difficult to replicate (Barney, 1991; Storey, 1995).</a:t>
          </a:r>
          <a:endParaRPr lang="en-US" sz="1100" kern="1200" dirty="0">
            <a:latin typeface="Arial" panose="020B0604020202020204" pitchFamily="34" charset="0"/>
            <a:cs typeface="Arial" panose="020B0604020202020204" pitchFamily="34" charset="0"/>
          </a:endParaRPr>
        </a:p>
      </dsp:txBody>
      <dsp:txXfrm>
        <a:off x="1405554" y="2180333"/>
        <a:ext cx="7998797" cy="121693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2079883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3772766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1960030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4FBDB3-FA4B-4DA6-988D-96B2367D5CD6}" type="datetimeFigureOut">
              <a:rPr lang="en-GB" smtClean="0"/>
              <a:t>16/02/2026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2782255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E4FBDB3-FA4B-4DA6-988D-96B2367D5CD6}" type="datetimeFigureOut">
              <a:rPr lang="en-GB" smtClean="0"/>
              <a:t>16/02/2026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407349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912834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63764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283780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4FBDB3-FA4B-4DA6-988D-96B2367D5CD6}" type="datetimeFigureOut">
              <a:rPr lang="en-GB" smtClean="0"/>
              <a:t>16/02/2026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1811102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4FBDB3-FA4B-4DA6-988D-96B2367D5CD6}" type="datetimeFigureOut">
              <a:rPr lang="en-GB" smtClean="0"/>
              <a:t>16/02/2026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2184698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346390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416890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2920762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31844560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8447273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1669637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4FBDB3-FA4B-4DA6-988D-96B2367D5CD6}" type="datetimeFigureOut">
              <a:rPr lang="en-GB" smtClean="0"/>
              <a:t>16/02/2026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04BFAF-8F0F-4F6E-A4AE-C36EA04C9682}" type="slidenum">
              <a:rPr lang="en-GB" smtClean="0"/>
              <a:t>‹#›</a:t>
            </a:fld>
            <a:endParaRPr lang="en-GB"/>
          </a:p>
        </p:txBody>
      </p:sp>
    </p:spTree>
    <p:extLst>
      <p:ext uri="{BB962C8B-B14F-4D97-AF65-F5344CB8AC3E}">
        <p14:creationId xmlns:p14="http://schemas.microsoft.com/office/powerpoint/2010/main" val="2301123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E4FBDB3-FA4B-4DA6-988D-96B2367D5CD6}" type="datetimeFigureOut">
              <a:rPr lang="en-GB" smtClean="0"/>
              <a:t>16/02/2026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E04BFAF-8F0F-4F6E-A4AE-C36EA04C9682}" type="slidenum">
              <a:rPr lang="en-GB" smtClean="0"/>
              <a:t>‹#›</a:t>
            </a:fld>
            <a:endParaRPr lang="en-GB"/>
          </a:p>
        </p:txBody>
      </p:sp>
    </p:spTree>
    <p:extLst>
      <p:ext uri="{BB962C8B-B14F-4D97-AF65-F5344CB8AC3E}">
        <p14:creationId xmlns:p14="http://schemas.microsoft.com/office/powerpoint/2010/main" val="2503109804"/>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2.png"/><Relationship Id="rId7" Type="http://schemas.openxmlformats.org/officeDocument/2006/relationships/diagramData" Target="../diagrams/data2.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microsoft.com/office/2007/relationships/diagramDrawing" Target="../diagrams/drawing2.xml"/><Relationship Id="rId5" Type="http://schemas.openxmlformats.org/officeDocument/2006/relationships/image" Target="../media/image4.png"/><Relationship Id="rId10" Type="http://schemas.openxmlformats.org/officeDocument/2006/relationships/diagramColors" Target="../diagrams/colors2.xml"/><Relationship Id="rId4" Type="http://schemas.openxmlformats.org/officeDocument/2006/relationships/image" Target="../media/image3.png"/><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4" name="Picture 63">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66" name="Picture 65">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68" name="Oval 67">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0" name="Picture 69">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2" name="Picture 71">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74" name="Rectangle 73">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TextBox 12">
            <a:extLst>
              <a:ext uri="{FF2B5EF4-FFF2-40B4-BE49-F238E27FC236}">
                <a16:creationId xmlns:a16="http://schemas.microsoft.com/office/drawing/2014/main" id="{EC39C2FE-9208-16D7-6632-A7DAB1FECC70}"/>
              </a:ext>
            </a:extLst>
          </p:cNvPr>
          <p:cNvSpPr txBox="1"/>
          <p:nvPr/>
        </p:nvSpPr>
        <p:spPr>
          <a:xfrm>
            <a:off x="1103312" y="2052918"/>
            <a:ext cx="8946541" cy="4195481"/>
          </a:xfrm>
          <a:prstGeom prst="rect">
            <a:avLst/>
          </a:prstGeom>
        </p:spPr>
        <p:txBody>
          <a:bodyPr vert="horz" lIns="91440" tIns="45720" rIns="91440" bIns="45720" rtlCol="0">
            <a:normAutofit/>
          </a:bodyPr>
          <a:lstStyle/>
          <a:p>
            <a:pPr marL="0" marR="0" lvl="0" indent="0" fontAlgn="auto">
              <a:spcBef>
                <a:spcPts val="1000"/>
              </a:spcBef>
              <a:buClr>
                <a:schemeClr val="bg2">
                  <a:lumMod val="40000"/>
                  <a:lumOff val="60000"/>
                </a:schemeClr>
              </a:buClr>
              <a:buSzPct val="80000"/>
              <a:tabLst/>
              <a:defRPr/>
            </a:pPr>
            <a:r>
              <a:rPr kumimoji="0" lang="en-US" sz="1100" u="none" strike="noStrike" cap="none" spc="0" normalizeH="0" baseline="0" noProof="0" dirty="0">
                <a:ln>
                  <a:noFill/>
                </a:ln>
                <a:effectLst/>
                <a:uLnTx/>
                <a:uFillTx/>
                <a:latin typeface="Arial" panose="020B0604020202020204" pitchFamily="34" charset="0"/>
                <a:ea typeface="+mj-ea"/>
                <a:cs typeface="Arial" panose="020B0604020202020204" pitchFamily="34" charset="0"/>
              </a:rPr>
              <a:t>1 – Cover Page</a:t>
            </a:r>
          </a:p>
        </p:txBody>
      </p:sp>
      <p:sp>
        <p:nvSpPr>
          <p:cNvPr id="5" name="TextBox 4">
            <a:extLst>
              <a:ext uri="{FF2B5EF4-FFF2-40B4-BE49-F238E27FC236}">
                <a16:creationId xmlns:a16="http://schemas.microsoft.com/office/drawing/2014/main" id="{0FB21F7B-B109-38E9-E8EA-05F5A5286B81}"/>
              </a:ext>
            </a:extLst>
          </p:cNvPr>
          <p:cNvSpPr txBox="1"/>
          <p:nvPr/>
        </p:nvSpPr>
        <p:spPr>
          <a:xfrm>
            <a:off x="5204109" y="1645920"/>
            <a:ext cx="5919503" cy="4470821"/>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pPr>
            <a:endParaRPr lang="en-US" sz="1100" dirty="0">
              <a:effectLst/>
              <a:latin typeface="Arial" panose="020B0604020202020204" pitchFamily="34" charset="0"/>
              <a:ea typeface="+mj-ea"/>
              <a:cs typeface="Arial" panose="020B0604020202020204" pitchFamily="34" charset="0"/>
            </a:endParaRP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Recruitment and Development of a Tesla Service Technician (UK)</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 </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Module Code &amp; Title: LCLM5002 – Developing and Managing Individuals and Teams</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Assignment: Component 1 – Individual Presentation</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 </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Student Name: Vasile Calin</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Student Number: 2315026</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 </a:t>
            </a:r>
          </a:p>
          <a:p>
            <a:pPr marL="171450" indent="-171450">
              <a:lnSpc>
                <a:spcPct val="90000"/>
              </a:lnSpc>
              <a:spcBef>
                <a:spcPts val="1000"/>
              </a:spcBef>
              <a:buClr>
                <a:schemeClr val="tx1"/>
              </a:buClr>
              <a:buSzPct val="80000"/>
              <a:buFont typeface="Arial" panose="020B0604020202020204" pitchFamily="34" charset="0"/>
              <a:buChar char="•"/>
            </a:pPr>
            <a:r>
              <a:rPr lang="en-US" sz="1100" dirty="0" err="1">
                <a:effectLst/>
                <a:latin typeface="Arial" panose="020B0604020202020204" pitchFamily="34" charset="0"/>
                <a:ea typeface="+mj-ea"/>
                <a:cs typeface="Arial" panose="020B0604020202020204" pitchFamily="34" charset="0"/>
              </a:rPr>
              <a:t>Programme</a:t>
            </a:r>
            <a:r>
              <a:rPr lang="en-US" sz="1100" dirty="0">
                <a:effectLst/>
                <a:latin typeface="Arial" panose="020B0604020202020204" pitchFamily="34" charset="0"/>
                <a:ea typeface="+mj-ea"/>
                <a:cs typeface="Arial" panose="020B0604020202020204" pitchFamily="34" charset="0"/>
              </a:rPr>
              <a:t>: BA (Hons) Leadership and Management Skills for the Workplace</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Lecturer: Doreen Nyaa </a:t>
            </a:r>
            <a:r>
              <a:rPr lang="en-US" sz="1100" dirty="0" err="1">
                <a:effectLst/>
                <a:latin typeface="Arial" panose="020B0604020202020204" pitchFamily="34" charset="0"/>
                <a:ea typeface="+mj-ea"/>
                <a:cs typeface="Arial" panose="020B0604020202020204" pitchFamily="34" charset="0"/>
              </a:rPr>
              <a:t>Amundam</a:t>
            </a:r>
            <a:r>
              <a:rPr lang="en-US" sz="1100" dirty="0">
                <a:effectLst/>
                <a:latin typeface="Arial" panose="020B0604020202020204" pitchFamily="34" charset="0"/>
                <a:ea typeface="+mj-ea"/>
                <a:cs typeface="Arial" panose="020B0604020202020204" pitchFamily="34" charset="0"/>
              </a:rPr>
              <a:t> / Nishi Ramsurrun</a:t>
            </a:r>
          </a:p>
          <a:p>
            <a:pPr marL="171450" indent="-171450">
              <a:lnSpc>
                <a:spcPct val="90000"/>
              </a:lnSpc>
              <a:spcBef>
                <a:spcPts val="1000"/>
              </a:spcBef>
              <a:buClr>
                <a:schemeClr val="tx1"/>
              </a:buClr>
              <a:buSzPct val="80000"/>
              <a:buFont typeface="Arial" panose="020B0604020202020204" pitchFamily="34" charset="0"/>
              <a:buChar char="•"/>
            </a:pPr>
            <a:r>
              <a:rPr lang="en-US" sz="1100" dirty="0">
                <a:effectLst/>
                <a:latin typeface="Arial" panose="020B0604020202020204" pitchFamily="34" charset="0"/>
                <a:ea typeface="+mj-ea"/>
                <a:cs typeface="Arial" panose="020B0604020202020204" pitchFamily="34" charset="0"/>
              </a:rPr>
              <a:t>Submission Date: 16 February 2026</a:t>
            </a:r>
          </a:p>
        </p:txBody>
      </p:sp>
    </p:spTree>
    <p:extLst>
      <p:ext uri="{BB962C8B-B14F-4D97-AF65-F5344CB8AC3E}">
        <p14:creationId xmlns:p14="http://schemas.microsoft.com/office/powerpoint/2010/main" val="67312989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0" name="Picture 29">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2" name="Oval 31">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4" name="Picture 33">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6" name="Picture 35">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8" name="Rectangle 37">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3CCDD321-ECBC-9C1D-053E-AABB55EB99F5}"/>
              </a:ext>
            </a:extLst>
          </p:cNvPr>
          <p:cNvSpPr txBox="1"/>
          <p:nvPr/>
        </p:nvSpPr>
        <p:spPr>
          <a:xfrm>
            <a:off x="646111" y="452718"/>
            <a:ext cx="9404723" cy="1400530"/>
          </a:xfrm>
          <a:prstGeom prst="rect">
            <a:avLst/>
          </a:prstGeom>
        </p:spPr>
        <p:txBody>
          <a:bodyPr vert="horz" lIns="91440" tIns="45720" rIns="91440" bIns="45720" rtlCol="0" anchor="t">
            <a:normAutofit/>
          </a:bodyPr>
          <a:lstStyle/>
          <a:p>
            <a:pPr marL="0" marR="0" lvl="0" indent="0" fontAlgn="auto">
              <a:spcBef>
                <a:spcPct val="0"/>
              </a:spcBef>
              <a:spcAft>
                <a:spcPts val="800"/>
              </a:spcAft>
              <a:buClrTx/>
              <a:buSzTx/>
              <a:tabLst/>
              <a:defRPr/>
            </a:pPr>
            <a:r>
              <a:rPr kumimoji="0" lang="en-US" sz="1100" u="none" strike="noStrike"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2 – Table of Contents</a:t>
            </a:r>
          </a:p>
        </p:txBody>
      </p:sp>
      <p:graphicFrame>
        <p:nvGraphicFramePr>
          <p:cNvPr id="8" name="TextBox 3">
            <a:extLst>
              <a:ext uri="{FF2B5EF4-FFF2-40B4-BE49-F238E27FC236}">
                <a16:creationId xmlns:a16="http://schemas.microsoft.com/office/drawing/2014/main" id="{4BB51F66-EC0C-5F03-FAA5-1489C0C3EB2C}"/>
              </a:ext>
            </a:extLst>
          </p:cNvPr>
          <p:cNvGraphicFramePr/>
          <p:nvPr>
            <p:extLst>
              <p:ext uri="{D42A27DB-BD31-4B8C-83A1-F6EECF244321}">
                <p14:modId xmlns:p14="http://schemas.microsoft.com/office/powerpoint/2010/main" val="3407457983"/>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880895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3" name="Picture 4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5" name="Oval 4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7" name="Picture 4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9" name="Picture 4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1" name="Rectangle 5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TextBox 9">
            <a:extLst>
              <a:ext uri="{FF2B5EF4-FFF2-40B4-BE49-F238E27FC236}">
                <a16:creationId xmlns:a16="http://schemas.microsoft.com/office/drawing/2014/main" id="{71F2576C-ADCA-EC55-78EB-E6FA230AF919}"/>
              </a:ext>
            </a:extLst>
          </p:cNvPr>
          <p:cNvSpPr txBox="1"/>
          <p:nvPr/>
        </p:nvSpPr>
        <p:spPr>
          <a:xfrm>
            <a:off x="6742108" y="629266"/>
            <a:ext cx="4686304" cy="1641986"/>
          </a:xfrm>
          <a:prstGeom prst="rect">
            <a:avLst/>
          </a:prstGeom>
        </p:spPr>
        <p:txBody>
          <a:bodyPr vert="horz" lIns="91440" tIns="45720" rIns="91440" bIns="45720" rtlCol="0" anchor="t">
            <a:normAutofit/>
          </a:bodyPr>
          <a:lstStyle/>
          <a:p>
            <a:pPr marL="0" marR="0" lvl="0" indent="0" fontAlgn="auto">
              <a:lnSpc>
                <a:spcPct val="90000"/>
              </a:lnSpc>
              <a:spcBef>
                <a:spcPct val="0"/>
              </a:spcBef>
              <a:spcAft>
                <a:spcPts val="800"/>
              </a:spcAft>
              <a:buClrTx/>
              <a:buSzTx/>
              <a:tabLst/>
              <a:defRPr/>
            </a:pPr>
            <a:r>
              <a:rPr kumimoji="0" lang="en-US" sz="1100" u="none" strike="noStrike"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3 – Introduction to Tesla </a:t>
            </a:r>
          </a:p>
        </p:txBody>
      </p:sp>
      <p:pic>
        <p:nvPicPr>
          <p:cNvPr id="36" name="Picture 35" descr="Cars parked in a line">
            <a:extLst>
              <a:ext uri="{FF2B5EF4-FFF2-40B4-BE49-F238E27FC236}">
                <a16:creationId xmlns:a16="http://schemas.microsoft.com/office/drawing/2014/main" id="{246B04F5-5E5B-AAC2-53C4-DAC505BAE33A}"/>
              </a:ext>
            </a:extLst>
          </p:cNvPr>
          <p:cNvPicPr>
            <a:picLocks noChangeAspect="1"/>
          </p:cNvPicPr>
          <p:nvPr/>
        </p:nvPicPr>
        <p:blipFill>
          <a:blip r:embed="rId7"/>
          <a:srcRect l="24688" r="8662"/>
          <a:stretch>
            <a:fillRect/>
          </a:stretch>
        </p:blipFill>
        <p:spPr>
          <a:xfrm>
            <a:off x="-2" y="10"/>
            <a:ext cx="6094407" cy="6857990"/>
          </a:xfrm>
          <a:prstGeom prst="rect">
            <a:avLst/>
          </a:prstGeom>
        </p:spPr>
      </p:pic>
      <p:sp>
        <p:nvSpPr>
          <p:cNvPr id="6" name="TextBox 5">
            <a:extLst>
              <a:ext uri="{FF2B5EF4-FFF2-40B4-BE49-F238E27FC236}">
                <a16:creationId xmlns:a16="http://schemas.microsoft.com/office/drawing/2014/main" id="{E27533D7-A164-37DE-27AB-CD4BBB9E11F4}"/>
              </a:ext>
            </a:extLst>
          </p:cNvPr>
          <p:cNvSpPr txBox="1"/>
          <p:nvPr/>
        </p:nvSpPr>
        <p:spPr>
          <a:xfrm>
            <a:off x="6742107" y="2438400"/>
            <a:ext cx="4977945" cy="3809999"/>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buFont typeface="Wingdings 3" charset="2"/>
              <a:buChar char=""/>
            </a:pPr>
            <a:endParaRPr lang="en-US" sz="1100" dirty="0">
              <a:effectLst/>
              <a:latin typeface="Arial" panose="020B0604020202020204" pitchFamily="34" charset="0"/>
              <a:ea typeface="+mj-ea"/>
              <a:cs typeface="Arial" panose="020B0604020202020204" pitchFamily="34" charset="0"/>
            </a:endParaRP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Tesla is a multinational corporation that specializes in the electric vehicle industry and clean energy, with a growing presence in the United Kingdom. It is a widely recognized organization that focuses on innovation, sustainability, and automotive technology.</a:t>
            </a:r>
          </a:p>
          <a:p>
            <a:pPr marL="171450" indent="-171450">
              <a:lnSpc>
                <a:spcPct val="90000"/>
              </a:lnSpc>
              <a:spcBef>
                <a:spcPts val="1000"/>
              </a:spcBef>
              <a:buClr>
                <a:schemeClr val="tx1"/>
              </a:buClr>
              <a:buSzPct val="80000"/>
              <a:buFont typeface="Arial" panose="020B0604020202020204" pitchFamily="34" charset="0"/>
              <a:buChar char="•"/>
            </a:pPr>
            <a:endParaRPr lang="en-GB" sz="1100" dirty="0">
              <a:effectLst/>
              <a:latin typeface="Arial" panose="020B0604020202020204" pitchFamily="34" charset="0"/>
              <a:ea typeface="+mj-ea"/>
              <a:cs typeface="Arial" panose="020B0604020202020204" pitchFamily="34" charset="0"/>
            </a:endParaRP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Service technicians at Tesla play a vital role in the organization, focusing on vehicle safety, reliability, and customer satisfaction. In terms of human resource management, the organization's need for skilled technicians contributes to the success of the organization, gaining competitive advantage through people (Storey, 1995; Barney, 1991).</a:t>
            </a:r>
            <a:endParaRPr lang="en-US"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577362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9CD9D57-4F5B-00F5-D58D-FD201D5A2950}"/>
              </a:ext>
            </a:extLst>
          </p:cNvPr>
          <p:cNvSpPr txBox="1"/>
          <p:nvPr/>
        </p:nvSpPr>
        <p:spPr>
          <a:xfrm>
            <a:off x="314411" y="1001091"/>
            <a:ext cx="6094669" cy="1277273"/>
          </a:xfrm>
          <a:prstGeom prst="rect">
            <a:avLst/>
          </a:prstGeom>
          <a:noFill/>
        </p:spPr>
        <p:txBody>
          <a:bodyPr wrap="square">
            <a:spAutoFit/>
          </a:bodyPr>
          <a:lstStyle/>
          <a:p>
            <a:r>
              <a:rPr lang="en-GB" sz="1100" b="1" dirty="0">
                <a:effectLst/>
                <a:latin typeface="Arial" panose="020B0604020202020204" pitchFamily="34" charset="0"/>
                <a:ea typeface="Aptos" panose="020B0004020202020204" pitchFamily="34" charset="0"/>
                <a:cs typeface="Arial" panose="020B0604020202020204" pitchFamily="34" charset="0"/>
              </a:rPr>
              <a:t>Recruitment Need</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100" dirty="0">
              <a:effectLst/>
              <a:latin typeface="Arial" panose="020B0604020202020204" pitchFamily="34" charset="0"/>
              <a:ea typeface="Aptos" panose="020B0004020202020204" pitchFamily="34" charset="0"/>
              <a:cs typeface="Arial" panose="020B0604020202020204" pitchFamily="34" charset="0"/>
            </a:endParaRPr>
          </a:p>
          <a:p>
            <a:r>
              <a:rPr lang="en-GB" sz="1100" dirty="0">
                <a:effectLst/>
                <a:latin typeface="Arial" panose="020B0604020202020204" pitchFamily="34" charset="0"/>
                <a:ea typeface="Aptos" panose="020B0004020202020204" pitchFamily="34" charset="0"/>
                <a:cs typeface="Arial" panose="020B0604020202020204" pitchFamily="34" charset="0"/>
              </a:rPr>
              <a:t>• Tesla needs to recruit Service Technicians to meet the increasing demand for electric vehicle ownership, the rise of service </a:t>
            </a:r>
            <a:r>
              <a:rPr lang="en-GB" sz="1100" dirty="0" err="1">
                <a:effectLst/>
                <a:latin typeface="Arial" panose="020B0604020202020204" pitchFamily="34" charset="0"/>
                <a:ea typeface="Aptos" panose="020B0004020202020204" pitchFamily="34" charset="0"/>
                <a:cs typeface="Arial" panose="020B0604020202020204" pitchFamily="34" charset="0"/>
              </a:rPr>
              <a:t>centers</a:t>
            </a:r>
            <a:r>
              <a:rPr lang="en-GB" sz="1100" dirty="0">
                <a:effectLst/>
                <a:latin typeface="Arial" panose="020B0604020202020204" pitchFamily="34" charset="0"/>
                <a:ea typeface="Aptos" panose="020B0004020202020204" pitchFamily="34" charset="0"/>
                <a:cs typeface="Arial" panose="020B0604020202020204" pitchFamily="34" charset="0"/>
              </a:rPr>
              <a:t> in the UK, and the complexity of vehicle technology..</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100" dirty="0">
              <a:effectLst/>
              <a:latin typeface="Arial" panose="020B0604020202020204" pitchFamily="34" charset="0"/>
              <a:ea typeface="Aptos" panose="020B0004020202020204" pitchFamily="34" charset="0"/>
              <a:cs typeface="Arial" panose="020B0604020202020204" pitchFamily="34" charset="0"/>
            </a:endParaRPr>
          </a:p>
          <a:p>
            <a:r>
              <a:rPr lang="en-GB" sz="1100" dirty="0">
                <a:effectLst/>
                <a:latin typeface="Arial" panose="020B0604020202020204" pitchFamily="34" charset="0"/>
                <a:ea typeface="Aptos" panose="020B0004020202020204" pitchFamily="34" charset="0"/>
                <a:cs typeface="Arial" panose="020B0604020202020204" pitchFamily="34" charset="0"/>
              </a:rPr>
              <a:t>• Service Technicians are vital for maintaining quality, safety, and customer satisfaction (Armstrong, 2020).</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0" name="TextBox 9">
            <a:extLst>
              <a:ext uri="{FF2B5EF4-FFF2-40B4-BE49-F238E27FC236}">
                <a16:creationId xmlns:a16="http://schemas.microsoft.com/office/drawing/2014/main" id="{C6B4D312-312C-E554-35DB-AAF3966131A9}"/>
              </a:ext>
            </a:extLst>
          </p:cNvPr>
          <p:cNvSpPr txBox="1"/>
          <p:nvPr/>
        </p:nvSpPr>
        <p:spPr>
          <a:xfrm>
            <a:off x="311832" y="273479"/>
            <a:ext cx="6097248" cy="270459"/>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1100" b="1" i="0" u="none" strike="noStrike" kern="100" cap="none" spc="0" normalizeH="0" baseline="0" noProof="0" dirty="0">
                <a:ln>
                  <a:noFill/>
                </a:ln>
                <a:effectLst/>
                <a:uLnTx/>
                <a:uFillTx/>
                <a:latin typeface="Arial" panose="020B0604020202020204" pitchFamily="34" charset="0"/>
                <a:ea typeface="Aptos" panose="020B0004020202020204" pitchFamily="34" charset="0"/>
                <a:cs typeface="Arial" panose="020B0604020202020204" pitchFamily="34" charset="0"/>
              </a:rPr>
              <a:t>4 – Recruitment Process  </a:t>
            </a:r>
          </a:p>
        </p:txBody>
      </p:sp>
      <p:sp>
        <p:nvSpPr>
          <p:cNvPr id="3" name="CasetăText 2">
            <a:extLst>
              <a:ext uri="{FF2B5EF4-FFF2-40B4-BE49-F238E27FC236}">
                <a16:creationId xmlns:a16="http://schemas.microsoft.com/office/drawing/2014/main" id="{550184FA-DD45-FCD3-C6D3-0917F9075369}"/>
              </a:ext>
            </a:extLst>
          </p:cNvPr>
          <p:cNvSpPr txBox="1"/>
          <p:nvPr/>
        </p:nvSpPr>
        <p:spPr>
          <a:xfrm>
            <a:off x="311832" y="2407277"/>
            <a:ext cx="6482507" cy="2043508"/>
          </a:xfrm>
          <a:prstGeom prst="rect">
            <a:avLst/>
          </a:prstGeom>
          <a:noFill/>
        </p:spPr>
        <p:txBody>
          <a:bodyPr wrap="square">
            <a:spAutoFit/>
          </a:bodyPr>
          <a:lstStyle/>
          <a:p>
            <a:pPr>
              <a:lnSpc>
                <a:spcPct val="115000"/>
              </a:lnSpc>
              <a:spcAft>
                <a:spcPts val="800"/>
              </a:spcAft>
              <a:buNone/>
            </a:pPr>
            <a:r>
              <a:rPr lang="en-GB" sz="1100" b="1" dirty="0">
                <a:effectLst/>
                <a:latin typeface="Arial" panose="020B0604020202020204" pitchFamily="34" charset="0"/>
                <a:ea typeface="Aptos" panose="020B0004020202020204" pitchFamily="34" charset="0"/>
                <a:cs typeface="Arial" panose="020B0604020202020204" pitchFamily="34" charset="0"/>
              </a:rPr>
              <a:t>Recruitment Options</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15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 Internal recruitment involves the promotion of existing employees. This boosts motivation and retention.</a:t>
            </a:r>
          </a:p>
          <a:p>
            <a:pPr>
              <a:lnSpc>
                <a:spcPct val="115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 External recruitment involves sourcing candidates with expertise in electric vehicles and diagnostics.</a:t>
            </a:r>
          </a:p>
          <a:p>
            <a:pPr>
              <a:lnSpc>
                <a:spcPct val="115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 Considering the dynamic changes in technology, Tesla focuses on external recruitment (CIPD, 2022).</a:t>
            </a:r>
          </a:p>
          <a:p>
            <a:pPr>
              <a:lnSpc>
                <a:spcPct val="115000"/>
              </a:lnSpc>
              <a:spcAft>
                <a:spcPts val="800"/>
              </a:spcAft>
              <a:buNone/>
            </a:pPr>
            <a:r>
              <a:rPr lang="ro-RO" sz="1100" dirty="0">
                <a:effectLst/>
                <a:latin typeface="Arial" panose="020B0604020202020204" pitchFamily="34" charset="0"/>
                <a:cs typeface="Arial" panose="020B0604020202020204" pitchFamily="34" charset="0"/>
              </a:rPr>
              <a:t>• </a:t>
            </a:r>
            <a:r>
              <a:rPr lang="en-GB" sz="1100" dirty="0">
                <a:effectLst/>
                <a:latin typeface="Arial" panose="020B0604020202020204" pitchFamily="34" charset="0"/>
                <a:cs typeface="Arial" panose="020B0604020202020204" pitchFamily="34" charset="0"/>
              </a:rPr>
              <a:t>All recruitment processes must comply with equality and employment legislation to ensure fair recruitment processes and eliminate discrimination (ACAS, 2022).</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5" name="CasetăText 4">
            <a:extLst>
              <a:ext uri="{FF2B5EF4-FFF2-40B4-BE49-F238E27FC236}">
                <a16:creationId xmlns:a16="http://schemas.microsoft.com/office/drawing/2014/main" id="{284C5354-3730-BA69-8873-BFC07DC7E1AC}"/>
              </a:ext>
            </a:extLst>
          </p:cNvPr>
          <p:cNvSpPr txBox="1"/>
          <p:nvPr/>
        </p:nvSpPr>
        <p:spPr>
          <a:xfrm>
            <a:off x="311832" y="4678830"/>
            <a:ext cx="5614406" cy="1448986"/>
          </a:xfrm>
          <a:prstGeom prst="rect">
            <a:avLst/>
          </a:prstGeom>
          <a:noFill/>
        </p:spPr>
        <p:txBody>
          <a:bodyPr wrap="square">
            <a:spAutoFit/>
          </a:bodyPr>
          <a:lstStyle/>
          <a:p>
            <a:pPr>
              <a:lnSpc>
                <a:spcPct val="115000"/>
              </a:lnSpc>
              <a:spcAft>
                <a:spcPts val="800"/>
              </a:spcAft>
              <a:buNone/>
            </a:pPr>
            <a:r>
              <a:rPr lang="en-GB" sz="1100" b="1" dirty="0">
                <a:effectLst/>
                <a:latin typeface="Arial" panose="020B0604020202020204" pitchFamily="34" charset="0"/>
                <a:ea typeface="Aptos" panose="020B0004020202020204" pitchFamily="34" charset="0"/>
                <a:cs typeface="Arial" panose="020B0604020202020204" pitchFamily="34" charset="0"/>
              </a:rPr>
              <a:t>Sorting Applications</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15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 Job Analysis: This requires the observation of service operations, along with consultation with line managers, to collect information on job requirements and performance expectations.</a:t>
            </a:r>
          </a:p>
          <a:p>
            <a:pPr>
              <a:lnSpc>
                <a:spcPct val="115000"/>
              </a:lnSpc>
              <a:spcAft>
                <a:spcPts val="800"/>
              </a:spcAft>
              <a:buNone/>
            </a:pPr>
            <a:r>
              <a:rPr lang="en-GB" sz="1100" dirty="0">
                <a:effectLst/>
                <a:latin typeface="Arial" panose="020B0604020202020204" pitchFamily="34" charset="0"/>
                <a:ea typeface="Aptos" panose="020B0004020202020204" pitchFamily="34" charset="0"/>
                <a:cs typeface="Arial" panose="020B0604020202020204" pitchFamily="34" charset="0"/>
              </a:rPr>
              <a:t>• Job Description: It includes diagnosing and repairing Tesla cars, performing software updates, adhering to health and safety standards, and communicating with customers.</a:t>
            </a:r>
            <a:endParaRPr lang="ro-GB" sz="11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CasetăText 6">
            <a:extLst>
              <a:ext uri="{FF2B5EF4-FFF2-40B4-BE49-F238E27FC236}">
                <a16:creationId xmlns:a16="http://schemas.microsoft.com/office/drawing/2014/main" id="{22473ED9-3A8F-B533-81F0-B8D5EC3AFA00}"/>
              </a:ext>
            </a:extLst>
          </p:cNvPr>
          <p:cNvSpPr txBox="1"/>
          <p:nvPr/>
        </p:nvSpPr>
        <p:spPr>
          <a:xfrm>
            <a:off x="6638636" y="1039734"/>
            <a:ext cx="5553364" cy="1357679"/>
          </a:xfrm>
          <a:prstGeom prst="rect">
            <a:avLst/>
          </a:prstGeom>
          <a:noFill/>
        </p:spPr>
        <p:txBody>
          <a:bodyPr wrap="square">
            <a:spAutoFit/>
          </a:bodyPr>
          <a:lstStyle/>
          <a:p>
            <a:pPr>
              <a:lnSpc>
                <a:spcPct val="115000"/>
              </a:lnSpc>
              <a:spcAft>
                <a:spcPts val="800"/>
              </a:spcAft>
              <a:buNone/>
            </a:pPr>
            <a:r>
              <a:rPr lang="en-GB" sz="1100" b="1" dirty="0">
                <a:effectLst/>
                <a:latin typeface="Arial" panose="020B0604020202020204" pitchFamily="34" charset="0"/>
                <a:ea typeface="Aptos" panose="020B0004020202020204" pitchFamily="34" charset="0"/>
              </a:rPr>
              <a:t>Person Specification:</a:t>
            </a:r>
            <a:endParaRPr lang="ro-GB" sz="11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en-GB" sz="1100" dirty="0">
                <a:effectLst/>
                <a:latin typeface="Arial" panose="020B0604020202020204" pitchFamily="34" charset="0"/>
                <a:ea typeface="Aptos" panose="020B0004020202020204" pitchFamily="34" charset="0"/>
              </a:rPr>
              <a:t>• Essential: NVQ Level 3 in Vehicle Maintenance/Engineering with experience in electrical diagnostics.</a:t>
            </a:r>
          </a:p>
          <a:p>
            <a:pPr>
              <a:lnSpc>
                <a:spcPct val="115000"/>
              </a:lnSpc>
              <a:spcAft>
                <a:spcPts val="800"/>
              </a:spcAft>
              <a:buNone/>
            </a:pPr>
            <a:r>
              <a:rPr lang="en-GB" sz="1100" dirty="0">
                <a:effectLst/>
                <a:latin typeface="Arial" panose="020B0604020202020204" pitchFamily="34" charset="0"/>
                <a:ea typeface="Aptos" panose="020B0004020202020204" pitchFamily="34" charset="0"/>
              </a:rPr>
              <a:t>• Desirable: Experience with electric vehicles or hybrid vehicles.</a:t>
            </a:r>
          </a:p>
          <a:p>
            <a:pPr>
              <a:lnSpc>
                <a:spcPct val="115000"/>
              </a:lnSpc>
              <a:spcAft>
                <a:spcPts val="800"/>
              </a:spcAft>
              <a:buNone/>
            </a:pPr>
            <a:r>
              <a:rPr lang="en-GB" sz="1100" dirty="0">
                <a:effectLst/>
                <a:latin typeface="Arial" panose="020B0604020202020204" pitchFamily="34" charset="0"/>
                <a:ea typeface="Aptos" panose="020B0004020202020204" pitchFamily="34" charset="0"/>
              </a:rPr>
              <a:t>• Attributes: Problem-solving skills, flexibility, teamworking skills, customer focus.</a:t>
            </a:r>
            <a:endParaRPr lang="ro-GB" sz="1100" dirty="0">
              <a:effectLst/>
              <a:latin typeface="Times New Roman" panose="02020603050405020304" pitchFamily="18" charset="0"/>
              <a:ea typeface="Times New Roman" panose="02020603050405020304" pitchFamily="18" charset="0"/>
            </a:endParaRPr>
          </a:p>
        </p:txBody>
      </p:sp>
      <p:sp>
        <p:nvSpPr>
          <p:cNvPr id="11" name="CasetăText 10">
            <a:extLst>
              <a:ext uri="{FF2B5EF4-FFF2-40B4-BE49-F238E27FC236}">
                <a16:creationId xmlns:a16="http://schemas.microsoft.com/office/drawing/2014/main" id="{46CF4F40-FE17-43B1-C68D-D67831692B4D}"/>
              </a:ext>
            </a:extLst>
          </p:cNvPr>
          <p:cNvSpPr txBox="1"/>
          <p:nvPr/>
        </p:nvSpPr>
        <p:spPr>
          <a:xfrm>
            <a:off x="6638636" y="2706623"/>
            <a:ext cx="5468508" cy="1972207"/>
          </a:xfrm>
          <a:prstGeom prst="rect">
            <a:avLst/>
          </a:prstGeom>
          <a:noFill/>
        </p:spPr>
        <p:txBody>
          <a:bodyPr wrap="square">
            <a:spAutoFit/>
          </a:bodyPr>
          <a:lstStyle/>
          <a:p>
            <a:pPr>
              <a:lnSpc>
                <a:spcPct val="115000"/>
              </a:lnSpc>
              <a:spcAft>
                <a:spcPts val="800"/>
              </a:spcAft>
              <a:buNone/>
            </a:pPr>
            <a:r>
              <a:rPr lang="en-GB" sz="1200" b="1" dirty="0">
                <a:effectLst/>
                <a:latin typeface="Arial" panose="020B0604020202020204" pitchFamily="34" charset="0"/>
                <a:ea typeface="Aptos" panose="020B0004020202020204" pitchFamily="34" charset="0"/>
              </a:rPr>
              <a:t>Interview: Types and Questioning Techniques</a:t>
            </a:r>
            <a:endParaRPr lang="ro-GB" sz="12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en-GB" sz="1200" dirty="0">
                <a:effectLst/>
                <a:latin typeface="Arial" panose="020B0604020202020204" pitchFamily="34" charset="0"/>
                <a:ea typeface="Aptos" panose="020B0004020202020204" pitchFamily="34" charset="0"/>
              </a:rPr>
              <a:t>• Structured and competency-based interviews.</a:t>
            </a:r>
            <a:endParaRPr lang="ro-GB" sz="12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en-GB" sz="1200" dirty="0">
                <a:effectLst/>
                <a:latin typeface="Arial" panose="020B0604020202020204" pitchFamily="34" charset="0"/>
                <a:ea typeface="Aptos" panose="020B0004020202020204" pitchFamily="34" charset="0"/>
              </a:rPr>
              <a:t>• Technical and work-sample assessments.</a:t>
            </a:r>
            <a:endParaRPr lang="ro-GB" sz="12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en-GB" sz="1200" dirty="0">
                <a:effectLst/>
                <a:latin typeface="Arial" panose="020B0604020202020204" pitchFamily="34" charset="0"/>
                <a:ea typeface="Aptos" panose="020B0004020202020204" pitchFamily="34" charset="0"/>
              </a:rPr>
              <a:t>• </a:t>
            </a:r>
            <a:r>
              <a:rPr lang="en-GB" sz="1200" dirty="0" err="1">
                <a:effectLst/>
                <a:latin typeface="Arial" panose="020B0604020202020204" pitchFamily="34" charset="0"/>
                <a:ea typeface="Aptos" panose="020B0004020202020204" pitchFamily="34" charset="0"/>
              </a:rPr>
              <a:t>Behavioral</a:t>
            </a:r>
            <a:r>
              <a:rPr lang="en-GB" sz="1200" dirty="0">
                <a:effectLst/>
                <a:latin typeface="Arial" panose="020B0604020202020204" pitchFamily="34" charset="0"/>
                <a:ea typeface="Aptos" panose="020B0004020202020204" pitchFamily="34" charset="0"/>
              </a:rPr>
              <a:t> and situational questions using STAR methodology, which stands for Situation, Task, Action, and Result, for assessing skills and </a:t>
            </a:r>
            <a:r>
              <a:rPr lang="en-GB" sz="1200" dirty="0" err="1">
                <a:effectLst/>
                <a:latin typeface="Arial" panose="020B0604020202020204" pitchFamily="34" charset="0"/>
                <a:ea typeface="Aptos" panose="020B0004020202020204" pitchFamily="34" charset="0"/>
              </a:rPr>
              <a:t>behaviors</a:t>
            </a:r>
            <a:r>
              <a:rPr lang="en-GB" sz="1200" dirty="0">
                <a:effectLst/>
                <a:latin typeface="Arial" panose="020B0604020202020204" pitchFamily="34" charset="0"/>
                <a:ea typeface="Aptos" panose="020B0004020202020204" pitchFamily="34" charset="0"/>
              </a:rPr>
              <a:t> (Barber, 1998).</a:t>
            </a:r>
          </a:p>
          <a:p>
            <a:pPr>
              <a:lnSpc>
                <a:spcPct val="115000"/>
              </a:lnSpc>
              <a:spcAft>
                <a:spcPts val="800"/>
              </a:spcAft>
              <a:buNone/>
            </a:pPr>
            <a:endParaRPr lang="ro-GB" sz="1200" dirty="0">
              <a:effectLst/>
              <a:latin typeface="Times New Roman" panose="02020603050405020304" pitchFamily="18" charset="0"/>
              <a:ea typeface="Times New Roman" panose="02020603050405020304" pitchFamily="18" charset="0"/>
            </a:endParaRPr>
          </a:p>
        </p:txBody>
      </p:sp>
      <p:sp>
        <p:nvSpPr>
          <p:cNvPr id="13" name="CasetăText 12">
            <a:extLst>
              <a:ext uri="{FF2B5EF4-FFF2-40B4-BE49-F238E27FC236}">
                <a16:creationId xmlns:a16="http://schemas.microsoft.com/office/drawing/2014/main" id="{5EA2E8B4-B713-6B88-7792-53C8C67DC44D}"/>
              </a:ext>
            </a:extLst>
          </p:cNvPr>
          <p:cNvSpPr txBox="1"/>
          <p:nvPr/>
        </p:nvSpPr>
        <p:spPr>
          <a:xfrm>
            <a:off x="6643147" y="4460650"/>
            <a:ext cx="5463997" cy="1255087"/>
          </a:xfrm>
          <a:prstGeom prst="rect">
            <a:avLst/>
          </a:prstGeom>
          <a:noFill/>
        </p:spPr>
        <p:txBody>
          <a:bodyPr wrap="square">
            <a:spAutoFit/>
          </a:bodyPr>
          <a:lstStyle/>
          <a:p>
            <a:pPr>
              <a:lnSpc>
                <a:spcPct val="115000"/>
              </a:lnSpc>
              <a:spcAft>
                <a:spcPts val="800"/>
              </a:spcAft>
              <a:buNone/>
            </a:pPr>
            <a:r>
              <a:rPr lang="en-GB" sz="1100" b="1" dirty="0">
                <a:effectLst/>
                <a:latin typeface="Arial" panose="020B0604020202020204" pitchFamily="34" charset="0"/>
                <a:ea typeface="Aptos" panose="020B0004020202020204" pitchFamily="34" charset="0"/>
              </a:rPr>
              <a:t>Induction </a:t>
            </a:r>
            <a:endParaRPr lang="ro-GB" sz="1100" dirty="0">
              <a:effectLst/>
              <a:latin typeface="Times New Roman" panose="02020603050405020304" pitchFamily="18" charset="0"/>
              <a:ea typeface="Times New Roman" panose="02020603050405020304" pitchFamily="18" charset="0"/>
            </a:endParaRPr>
          </a:p>
          <a:p>
            <a:pPr>
              <a:lnSpc>
                <a:spcPct val="115000"/>
              </a:lnSpc>
              <a:spcAft>
                <a:spcPts val="800"/>
              </a:spcAft>
              <a:buNone/>
            </a:pPr>
            <a:r>
              <a:rPr lang="en-GB" sz="1100" dirty="0">
                <a:effectLst/>
                <a:latin typeface="Arial" panose="020B0604020202020204" pitchFamily="34" charset="0"/>
                <a:ea typeface="Aptos" panose="020B0004020202020204" pitchFamily="34" charset="0"/>
              </a:rPr>
              <a:t>• Emphasis is given to health and safety training, which includes high voltage awareness and systems orientation.</a:t>
            </a:r>
          </a:p>
          <a:p>
            <a:pPr>
              <a:lnSpc>
                <a:spcPct val="115000"/>
              </a:lnSpc>
              <a:spcAft>
                <a:spcPts val="800"/>
              </a:spcAft>
              <a:buNone/>
            </a:pPr>
            <a:r>
              <a:rPr lang="en-GB" sz="1100" dirty="0">
                <a:effectLst/>
                <a:latin typeface="Arial" panose="020B0604020202020204" pitchFamily="34" charset="0"/>
                <a:ea typeface="Aptos" panose="020B0004020202020204" pitchFamily="34" charset="0"/>
              </a:rPr>
              <a:t>• Follow-up by human resources and line managers, along with mentoring and feedback support, is also provided.</a:t>
            </a:r>
            <a:endParaRPr lang="ro-GB"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47114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4" name="Rectangle 23">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8" name="Freeform: Shape 27">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78A5BDA4-40E6-AC95-6393-5096CC25B4C6}"/>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5 – Recruitment Objective</a:t>
            </a:r>
          </a:p>
        </p:txBody>
      </p:sp>
      <p:sp>
        <p:nvSpPr>
          <p:cNvPr id="3" name="TextBox 2">
            <a:extLst>
              <a:ext uri="{FF2B5EF4-FFF2-40B4-BE49-F238E27FC236}">
                <a16:creationId xmlns:a16="http://schemas.microsoft.com/office/drawing/2014/main" id="{C1E35D0F-25D5-2DBC-42DD-42843F031C5E}"/>
              </a:ext>
            </a:extLst>
          </p:cNvPr>
          <p:cNvSpPr txBox="1"/>
          <p:nvPr/>
        </p:nvSpPr>
        <p:spPr>
          <a:xfrm>
            <a:off x="1103312" y="2763520"/>
            <a:ext cx="8946541" cy="3484879"/>
          </a:xfrm>
          <a:prstGeom prst="rect">
            <a:avLst/>
          </a:prstGeom>
        </p:spPr>
        <p:txBody>
          <a:bodyPr vert="horz" lIns="91440" tIns="45720" rIns="91440" bIns="45720" rtlCol="0">
            <a:normAutofit/>
          </a:bodyPr>
          <a:lstStyle/>
          <a:p>
            <a:pPr>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a:t>
            </a:r>
          </a:p>
          <a:p>
            <a:pPr>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The recruitment objective is to appoint a Service Technician who:</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Aligns with Tesla’s technical, safety, and quality standards.</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Improves operational efficiency and service excellence.</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Aligns with Tesla’s culture of innovation and customer focus.</a:t>
            </a:r>
          </a:p>
          <a:p>
            <a:pPr>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Effective recruitment can also help create a positive psychological contract between Tesla and the employee (CIPD, 2019)</a:t>
            </a:r>
            <a:r>
              <a:rPr lang="en-US" sz="1100" dirty="0">
                <a:effectLst/>
                <a:latin typeface="Arial" panose="020B0604020202020204" pitchFamily="34" charset="0"/>
                <a:ea typeface="+mj-ea"/>
                <a:cs typeface="Arial" panose="020B0604020202020204" pitchFamily="34" charset="0"/>
              </a:rPr>
              <a:t>.</a:t>
            </a:r>
          </a:p>
        </p:txBody>
      </p:sp>
    </p:spTree>
    <p:extLst>
      <p:ext uri="{BB962C8B-B14F-4D97-AF65-F5344CB8AC3E}">
        <p14:creationId xmlns:p14="http://schemas.microsoft.com/office/powerpoint/2010/main" val="59828444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16" name="Picture 115">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8" name="Picture 117">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0" name="Oval 119">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22" name="Picture 121">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24" name="Picture 123">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26" name="Rectangle 125">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832CDFF5-648F-3CBB-2F39-D0A2F31D1B36}"/>
              </a:ext>
            </a:extLst>
          </p:cNvPr>
          <p:cNvSpPr txBox="1"/>
          <p:nvPr/>
        </p:nvSpPr>
        <p:spPr>
          <a:xfrm>
            <a:off x="646111" y="452718"/>
            <a:ext cx="9404723" cy="1400530"/>
          </a:xfrm>
          <a:prstGeom prst="rect">
            <a:avLst/>
          </a:prstGeom>
        </p:spPr>
        <p:txBody>
          <a:bodyPr vert="horz" lIns="91440" tIns="45720" rIns="91440" bIns="45720" rtlCol="0" anchor="t">
            <a:normAutofit/>
          </a:bodyPr>
          <a:lstStyle/>
          <a:p>
            <a:pPr marL="0" marR="0" lvl="0" indent="0" fontAlgn="auto">
              <a:spcBef>
                <a:spcPct val="0"/>
              </a:spcBef>
              <a:spcAft>
                <a:spcPts val="600"/>
              </a:spcAft>
              <a:buClr>
                <a:schemeClr val="bg2">
                  <a:lumMod val="40000"/>
                  <a:lumOff val="60000"/>
                </a:schemeClr>
              </a:buClr>
              <a:buSzPct val="80000"/>
              <a:tabLst/>
              <a:defRPr/>
            </a:pPr>
            <a:r>
              <a:rPr kumimoji="0" lang="en-US" sz="1100" u="none" strike="noStrike"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6 – Recruitment Strategy</a:t>
            </a:r>
          </a:p>
        </p:txBody>
      </p:sp>
      <p:graphicFrame>
        <p:nvGraphicFramePr>
          <p:cNvPr id="97" name="TextBox 2">
            <a:extLst>
              <a:ext uri="{FF2B5EF4-FFF2-40B4-BE49-F238E27FC236}">
                <a16:creationId xmlns:a16="http://schemas.microsoft.com/office/drawing/2014/main" id="{2840B937-6D7E-77FB-DDFA-B5E110D7BFB8}"/>
              </a:ext>
            </a:extLst>
          </p:cNvPr>
          <p:cNvGraphicFramePr/>
          <p:nvPr>
            <p:extLst>
              <p:ext uri="{D42A27DB-BD31-4B8C-83A1-F6EECF244321}">
                <p14:modId xmlns:p14="http://schemas.microsoft.com/office/powerpoint/2010/main" val="1432954307"/>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130953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4" name="Picture 53">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5" name="Oval 54">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6" name="Picture 55">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7" name="Picture 56">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8" name="Rectangle 5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Rectangle 58">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60" name="Rectangle 5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1"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62" name="Freeform: Shape 61">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5866EEEC-D629-DA86-34A8-DBC68A3CA0D9}"/>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7 – Recruitment </a:t>
            </a:r>
            <a:r>
              <a:rPr kumimoji="0" lang="en-US" sz="1100" b="0" i="0" u="none" strike="noStrike" kern="1200" cap="none" spc="0" normalizeH="0" baseline="0" noProof="0" dirty="0">
                <a:ln>
                  <a:noFill/>
                </a:ln>
                <a:solidFill>
                  <a:srgbClr val="FFFFFF"/>
                </a:solidFill>
                <a:effectLst/>
                <a:uLnTx/>
                <a:uFillTx/>
                <a:latin typeface="+mj-lt"/>
                <a:ea typeface="+mj-ea"/>
                <a:cs typeface="+mj-cs"/>
              </a:rPr>
              <a:t>Outcome</a:t>
            </a:r>
          </a:p>
        </p:txBody>
      </p:sp>
      <p:sp>
        <p:nvSpPr>
          <p:cNvPr id="3" name="TextBox 2">
            <a:extLst>
              <a:ext uri="{FF2B5EF4-FFF2-40B4-BE49-F238E27FC236}">
                <a16:creationId xmlns:a16="http://schemas.microsoft.com/office/drawing/2014/main" id="{198B6C66-719B-B52D-F442-1C3EEB401107}"/>
              </a:ext>
            </a:extLst>
          </p:cNvPr>
          <p:cNvSpPr txBox="1"/>
          <p:nvPr/>
        </p:nvSpPr>
        <p:spPr>
          <a:xfrm>
            <a:off x="1103312" y="2763520"/>
            <a:ext cx="8946541" cy="3484879"/>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buFont typeface="Wingdings 3" charset="2"/>
              <a:buChar char=""/>
            </a:pP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buFont typeface="Wingdings 3" charset="2"/>
              <a:buChar char=""/>
            </a:pP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buFont typeface="Wingdings 3" charset="2"/>
              <a:buChar char=""/>
            </a:pPr>
            <a:r>
              <a:rPr lang="en-US" sz="1100" b="1" dirty="0">
                <a:effectLst/>
                <a:latin typeface="Arial" panose="020B0604020202020204" pitchFamily="34" charset="0"/>
                <a:ea typeface="+mj-ea"/>
                <a:cs typeface="Arial" panose="020B0604020202020204" pitchFamily="34" charset="0"/>
              </a:rPr>
              <a:t>Effective recruitment results in</a:t>
            </a:r>
            <a:r>
              <a:rPr lang="en-US" sz="1100" dirty="0">
                <a:effectLst/>
                <a:latin typeface="Arial" panose="020B0604020202020204" pitchFamily="34" charset="0"/>
                <a:ea typeface="+mj-ea"/>
                <a:cs typeface="Arial" panose="020B0604020202020204" pitchFamily="34" charset="0"/>
              </a:rPr>
              <a:t>:</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Selection of a job-ready and skilled Service Technician</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Enhanced Service Quality and Satisfaction</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Reduced Turnover and Recruitment Costs</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Meeting the Psychological Contract (CIPD, 2019)</a:t>
            </a: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buFont typeface="Wingdings 3" charset="2"/>
              <a:buChar char=""/>
            </a:pPr>
            <a:endParaRPr lang="en-US"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buFont typeface="Wingdings 3" charset="2"/>
              <a:buChar char=""/>
            </a:pPr>
            <a:endParaRPr lang="en-US"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buFont typeface="Wingdings 3" charset="2"/>
              <a:buChar char=""/>
            </a:pPr>
            <a:r>
              <a:rPr lang="en-US" sz="1100" dirty="0">
                <a:effectLst/>
                <a:latin typeface="Arial" panose="020B0604020202020204" pitchFamily="34" charset="0"/>
                <a:ea typeface="+mj-ea"/>
                <a:cs typeface="Arial" panose="020B0604020202020204" pitchFamily="34" charset="0"/>
              </a:rPr>
              <a:t> </a:t>
            </a:r>
          </a:p>
        </p:txBody>
      </p:sp>
    </p:spTree>
    <p:extLst>
      <p:ext uri="{BB962C8B-B14F-4D97-AF65-F5344CB8AC3E}">
        <p14:creationId xmlns:p14="http://schemas.microsoft.com/office/powerpoint/2010/main" val="246608879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 name="Picture 13">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8" name="Picture 17">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 name="Picture 19">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2" name="Rectangle 21">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6" name="Rectangle 25">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30" name="Freeform: Shape 29">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7" name="TextBox 6">
            <a:extLst>
              <a:ext uri="{FF2B5EF4-FFF2-40B4-BE49-F238E27FC236}">
                <a16:creationId xmlns:a16="http://schemas.microsoft.com/office/drawing/2014/main" id="{11B209DC-8991-C2C9-D8B8-119BB278BB48}"/>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mj-lt"/>
                <a:ea typeface="+mj-ea"/>
                <a:cs typeface="+mj-cs"/>
              </a:rPr>
              <a:t>8 – Learning and </a:t>
            </a: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Development</a:t>
            </a:r>
            <a:r>
              <a:rPr kumimoji="0" lang="en-US" sz="1100" b="0" i="0" u="none" strike="noStrike" kern="1200" cap="none" spc="0" normalizeH="0" baseline="0" noProof="0" dirty="0">
                <a:ln>
                  <a:noFill/>
                </a:ln>
                <a:solidFill>
                  <a:srgbClr val="FFFFFF"/>
                </a:solidFill>
                <a:effectLst/>
                <a:uLnTx/>
                <a:uFillTx/>
                <a:latin typeface="+mj-lt"/>
                <a:ea typeface="+mj-ea"/>
                <a:cs typeface="+mj-cs"/>
              </a:rPr>
              <a:t> Needs</a:t>
            </a:r>
          </a:p>
        </p:txBody>
      </p:sp>
      <p:sp>
        <p:nvSpPr>
          <p:cNvPr id="5" name="TextBox 4">
            <a:extLst>
              <a:ext uri="{FF2B5EF4-FFF2-40B4-BE49-F238E27FC236}">
                <a16:creationId xmlns:a16="http://schemas.microsoft.com/office/drawing/2014/main" id="{73698FD7-1660-9117-3275-61680D1F503A}"/>
              </a:ext>
            </a:extLst>
          </p:cNvPr>
          <p:cNvSpPr txBox="1"/>
          <p:nvPr/>
        </p:nvSpPr>
        <p:spPr>
          <a:xfrm>
            <a:off x="1103312" y="2763520"/>
            <a:ext cx="8946541" cy="3484879"/>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Continuous learning is essential due to:</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Rapid technological advancements in electric vehicle technology</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Advanced diagnostic and software technology</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Health and safety issues related to high-voltage technology</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Customer service requirements</a:t>
            </a:r>
          </a:p>
          <a:p>
            <a:pPr>
              <a:lnSpc>
                <a:spcPct val="90000"/>
              </a:lnSpc>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Training and development improves performance, competence, and retention (Salas et al., 2012).</a:t>
            </a:r>
          </a:p>
          <a:p>
            <a:pPr>
              <a:lnSpc>
                <a:spcPct val="90000"/>
              </a:lnSpc>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For example, a newly appointed Service Technician would require initial training on the diagnostic software provided by Tesla, followed by on-the-job training at a UK service </a:t>
            </a:r>
            <a:r>
              <a:rPr lang="en-GB" sz="1100" dirty="0" err="1">
                <a:effectLst/>
                <a:latin typeface="Arial" panose="020B0604020202020204" pitchFamily="34" charset="0"/>
                <a:ea typeface="+mj-ea"/>
                <a:cs typeface="Arial" panose="020B0604020202020204" pitchFamily="34" charset="0"/>
              </a:rPr>
              <a:t>center</a:t>
            </a:r>
            <a:r>
              <a:rPr lang="en-GB" sz="1100" dirty="0">
                <a:effectLst/>
                <a:latin typeface="Arial" panose="020B0604020202020204" pitchFamily="34" charset="0"/>
                <a:ea typeface="+mj-ea"/>
                <a:cs typeface="Arial" panose="020B0604020202020204" pitchFamily="34" charset="0"/>
              </a:rPr>
              <a:t> before working autonomously.</a:t>
            </a:r>
            <a:endParaRPr lang="en-US"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810181306"/>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5" name="Picture 14">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7" name="Oval 16">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9" name="Picture 18">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1" name="Picture 20">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3" name="Rectangle 22">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7" name="Rectangle 26">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31" name="Freeform: Shape 30">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8" name="TextBox 7">
            <a:extLst>
              <a:ext uri="{FF2B5EF4-FFF2-40B4-BE49-F238E27FC236}">
                <a16:creationId xmlns:a16="http://schemas.microsoft.com/office/drawing/2014/main" id="{7F5A6435-1E5A-8EA7-81F8-E14758F716F6}"/>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9 – </a:t>
            </a:r>
            <a:r>
              <a:rPr kumimoji="0" lang="en-US" sz="1100" b="0" i="0" u="none" strike="noStrike" kern="1200" cap="none" spc="0" normalizeH="0" baseline="0" noProof="0" dirty="0" err="1">
                <a:ln>
                  <a:noFill/>
                </a:ln>
                <a:solidFill>
                  <a:srgbClr val="FFFFFF"/>
                </a:solidFill>
                <a:effectLst/>
                <a:uLnTx/>
                <a:uFillTx/>
                <a:latin typeface="Arial" panose="020B0604020202020204" pitchFamily="34" charset="0"/>
                <a:ea typeface="+mj-ea"/>
                <a:cs typeface="Arial" panose="020B0604020202020204" pitchFamily="34" charset="0"/>
              </a:rPr>
              <a:t>Behaviourist</a:t>
            </a: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 Learning Theory</a:t>
            </a:r>
          </a:p>
        </p:txBody>
      </p:sp>
      <p:sp>
        <p:nvSpPr>
          <p:cNvPr id="4" name="TextBox 3">
            <a:extLst>
              <a:ext uri="{FF2B5EF4-FFF2-40B4-BE49-F238E27FC236}">
                <a16:creationId xmlns:a16="http://schemas.microsoft.com/office/drawing/2014/main" id="{81B0E552-6B7D-3135-11C3-60CA23158B10}"/>
              </a:ext>
            </a:extLst>
          </p:cNvPr>
          <p:cNvSpPr txBox="1"/>
          <p:nvPr/>
        </p:nvSpPr>
        <p:spPr>
          <a:xfrm>
            <a:off x="1103312" y="2763520"/>
            <a:ext cx="8946541" cy="3484879"/>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pPr>
            <a:r>
              <a:rPr lang="en-US" sz="1100" b="1" dirty="0" err="1">
                <a:effectLst/>
                <a:latin typeface="Arial" panose="020B0604020202020204" pitchFamily="34" charset="0"/>
                <a:ea typeface="+mj-ea"/>
                <a:cs typeface="Arial" panose="020B0604020202020204" pitchFamily="34" charset="0"/>
              </a:rPr>
              <a:t>Behaviourist</a:t>
            </a:r>
            <a:r>
              <a:rPr lang="en-US" sz="1100" b="1" dirty="0">
                <a:effectLst/>
                <a:latin typeface="Arial" panose="020B0604020202020204" pitchFamily="34" charset="0"/>
                <a:ea typeface="+mj-ea"/>
                <a:cs typeface="Arial" panose="020B0604020202020204" pitchFamily="34" charset="0"/>
              </a:rPr>
              <a:t> theory focuses on learning through repetition and reinforcement.</a:t>
            </a:r>
          </a:p>
          <a:p>
            <a:pPr>
              <a:lnSpc>
                <a:spcPct val="90000"/>
              </a:lnSpc>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Application at Tesla includes:</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On-the-job technical training</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Practice with supervision, accompanied by feedback</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Reward systems, which include recognition and opportunities for progression</a:t>
            </a:r>
          </a:p>
          <a:p>
            <a:pPr>
              <a:lnSpc>
                <a:spcPct val="90000"/>
              </a:lnSpc>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This model has been seen to be effective in developing procedural and technical skills (Ittner &amp; Douds, 1997).</a:t>
            </a:r>
          </a:p>
          <a:p>
            <a:pPr>
              <a:lnSpc>
                <a:spcPct val="90000"/>
              </a:lnSpc>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However, it has also been argued that the </a:t>
            </a:r>
            <a:r>
              <a:rPr lang="en-GB" sz="1100" dirty="0" err="1">
                <a:effectLst/>
                <a:latin typeface="Arial" panose="020B0604020202020204" pitchFamily="34" charset="0"/>
                <a:ea typeface="+mj-ea"/>
                <a:cs typeface="Arial" panose="020B0604020202020204" pitchFamily="34" charset="0"/>
              </a:rPr>
              <a:t>behaviorist</a:t>
            </a:r>
            <a:r>
              <a:rPr lang="en-GB" sz="1100" dirty="0">
                <a:effectLst/>
                <a:latin typeface="Arial" panose="020B0604020202020204" pitchFamily="34" charset="0"/>
                <a:ea typeface="+mj-ea"/>
                <a:cs typeface="Arial" panose="020B0604020202020204" pitchFamily="34" charset="0"/>
              </a:rPr>
              <a:t> model may limit independent thought processes, as employees may become too dependent on the instructions and reward systems, instead of developing more independent thought processes (Merriam &amp; Bierema, 2014).</a:t>
            </a:r>
            <a:endParaRPr lang="en-US"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997480721"/>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4" name="Rectangle 23">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8" name="Freeform: Shape 27">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D7D09C50-3F28-9F61-49A8-EAB630DC84E5}"/>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lang="en-US" sz="1100" dirty="0">
                <a:solidFill>
                  <a:srgbClr val="FFFFFF"/>
                </a:solidFill>
                <a:latin typeface="Arial" panose="020B0604020202020204" pitchFamily="34" charset="0"/>
                <a:ea typeface="+mj-ea"/>
                <a:cs typeface="Arial" panose="020B0604020202020204" pitchFamily="34" charset="0"/>
              </a:rPr>
              <a:t>1</a:t>
            </a: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0 – Cognitivist Learning Theory</a:t>
            </a:r>
          </a:p>
        </p:txBody>
      </p:sp>
      <p:sp>
        <p:nvSpPr>
          <p:cNvPr id="3" name="TextBox 2">
            <a:extLst>
              <a:ext uri="{FF2B5EF4-FFF2-40B4-BE49-F238E27FC236}">
                <a16:creationId xmlns:a16="http://schemas.microsoft.com/office/drawing/2014/main" id="{92C179E8-8FAA-90F6-F4B7-9E7B96B127E8}"/>
              </a:ext>
            </a:extLst>
          </p:cNvPr>
          <p:cNvSpPr txBox="1"/>
          <p:nvPr/>
        </p:nvSpPr>
        <p:spPr>
          <a:xfrm>
            <a:off x="1103312" y="2763520"/>
            <a:ext cx="8946541" cy="3484879"/>
          </a:xfrm>
          <a:prstGeom prst="rect">
            <a:avLst/>
          </a:prstGeom>
        </p:spPr>
        <p:txBody>
          <a:bodyPr vert="horz" lIns="91440" tIns="45720" rIns="91440" bIns="45720" rtlCol="0">
            <a:normAutofit/>
          </a:bodyPr>
          <a:lstStyle/>
          <a:p>
            <a:pPr>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a:t>
            </a:r>
          </a:p>
          <a:p>
            <a:pPr>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Cognitivist learning theory </a:t>
            </a:r>
            <a:r>
              <a:rPr lang="en-US" sz="1100" b="1" dirty="0" err="1">
                <a:effectLst/>
                <a:latin typeface="Arial" panose="020B0604020202020204" pitchFamily="34" charset="0"/>
                <a:ea typeface="+mj-ea"/>
                <a:cs typeface="Arial" panose="020B0604020202020204" pitchFamily="34" charset="0"/>
              </a:rPr>
              <a:t>emphasises</a:t>
            </a:r>
            <a:r>
              <a:rPr lang="en-US" sz="1100" b="1" dirty="0">
                <a:effectLst/>
                <a:latin typeface="Arial" panose="020B0604020202020204" pitchFamily="34" charset="0"/>
                <a:ea typeface="+mj-ea"/>
                <a:cs typeface="Arial" panose="020B0604020202020204" pitchFamily="34" charset="0"/>
              </a:rPr>
              <a:t> understanding and problem-solving.</a:t>
            </a:r>
          </a:p>
          <a:p>
            <a:pPr>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 </a:t>
            </a:r>
          </a:p>
          <a:p>
            <a:pPr>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Application includes:</a:t>
            </a:r>
          </a:p>
          <a:p>
            <a:pPr>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Technical workshops</a:t>
            </a:r>
          </a:p>
          <a:p>
            <a:pPr>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Diagnostic problem-solving exercises</a:t>
            </a:r>
          </a:p>
          <a:p>
            <a:pPr>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Digital learning platforms </a:t>
            </a:r>
          </a:p>
          <a:p>
            <a:pPr>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This helps learners understand complex systems, like those of an electric vehicle (Merriam &amp; Bierema, 2014).</a:t>
            </a:r>
          </a:p>
          <a:p>
            <a:pPr>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While cognitivist learning theories help learners understand, they may not work well without sufficient application, especially in technical fields like Electric Vehicle maintenance (Salas et al., 2012).</a:t>
            </a:r>
            <a:r>
              <a:rPr lang="ro-RO" sz="1100" dirty="0">
                <a:solidFill>
                  <a:srgbClr val="111111"/>
                </a:solidFill>
                <a:effectLst/>
                <a:latin typeface="Arial" panose="020B0604020202020204" pitchFamily="34" charset="0"/>
                <a:cs typeface="Arial" panose="020B0604020202020204" pitchFamily="34" charset="0"/>
              </a:rPr>
              <a:t>).</a:t>
            </a:r>
          </a:p>
          <a:p>
            <a:endParaRPr lang="ro-RO" sz="1100" dirty="0">
              <a:solidFill>
                <a:srgbClr val="111111"/>
              </a:solidFill>
              <a:effectLst/>
              <a:latin typeface="Arial" panose="020B0604020202020204" pitchFamily="34" charset="0"/>
              <a:cs typeface="Arial" panose="020B0604020202020204" pitchFamily="34" charset="0"/>
            </a:endParaRPr>
          </a:p>
          <a:p>
            <a:endParaRPr lang="ro-RO"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378443406"/>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4" name="Rectangle 23">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8" name="Freeform: Shape 27">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E5CAD561-0401-3969-40BD-B8065676B509}"/>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11 – Humanist / Experiential Learning Theory</a:t>
            </a:r>
          </a:p>
        </p:txBody>
      </p:sp>
      <p:sp>
        <p:nvSpPr>
          <p:cNvPr id="3" name="TextBox 2">
            <a:extLst>
              <a:ext uri="{FF2B5EF4-FFF2-40B4-BE49-F238E27FC236}">
                <a16:creationId xmlns:a16="http://schemas.microsoft.com/office/drawing/2014/main" id="{2914D796-12A2-1922-F48A-1C830BA337B0}"/>
              </a:ext>
            </a:extLst>
          </p:cNvPr>
          <p:cNvSpPr txBox="1"/>
          <p:nvPr/>
        </p:nvSpPr>
        <p:spPr>
          <a:xfrm>
            <a:off x="1103312" y="2763520"/>
            <a:ext cx="8946541" cy="3484879"/>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pPr>
            <a:r>
              <a:rPr lang="en-US" sz="1100"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Humanist and experiential learning focus on personal growth and self-directed learning.</a:t>
            </a:r>
          </a:p>
          <a:p>
            <a:pPr>
              <a:lnSpc>
                <a:spcPct val="90000"/>
              </a:lnSpc>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 </a:t>
            </a:r>
          </a:p>
          <a:p>
            <a:pPr>
              <a:lnSpc>
                <a:spcPct val="90000"/>
              </a:lnSpc>
              <a:spcBef>
                <a:spcPts val="1000"/>
              </a:spcBef>
              <a:buClr>
                <a:schemeClr val="bg2">
                  <a:lumMod val="40000"/>
                  <a:lumOff val="60000"/>
                </a:schemeClr>
              </a:buClr>
              <a:buSzPct val="80000"/>
            </a:pPr>
            <a:r>
              <a:rPr lang="en-US" sz="1100" b="1" dirty="0">
                <a:effectLst/>
                <a:latin typeface="Arial" panose="020B0604020202020204" pitchFamily="34" charset="0"/>
                <a:ea typeface="+mj-ea"/>
                <a:cs typeface="Arial" panose="020B0604020202020204" pitchFamily="34" charset="0"/>
              </a:rPr>
              <a:t>Application includes:</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Hands-on learning with actual service cases</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Coaching and mentoring</a:t>
            </a:r>
          </a:p>
          <a:p>
            <a:pPr marL="171450" indent="-171450">
              <a:lnSpc>
                <a:spcPct val="90000"/>
              </a:lnSpc>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Career development planning</a:t>
            </a:r>
          </a:p>
          <a:p>
            <a:pPr>
              <a:lnSpc>
                <a:spcPct val="90000"/>
              </a:lnSpc>
              <a:spcBef>
                <a:spcPts val="1000"/>
              </a:spcBef>
              <a:buClr>
                <a:schemeClr val="bg2">
                  <a:lumMod val="40000"/>
                  <a:lumOff val="60000"/>
                </a:schemeClr>
              </a:buClr>
              <a:buSzPct val="80000"/>
            </a:pPr>
            <a:endParaRPr lang="en-GB" sz="1100" dirty="0">
              <a:effectLst/>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However, self-directed learning demands high motivation and support, which may not be appropriate for all employees, especially new recruits (Knowles et al., 2015).</a:t>
            </a:r>
          </a:p>
          <a:p>
            <a:pPr>
              <a:lnSpc>
                <a:spcPct val="90000"/>
              </a:lnSpc>
              <a:spcBef>
                <a:spcPts val="1000"/>
              </a:spcBef>
              <a:buClr>
                <a:schemeClr val="bg2">
                  <a:lumMod val="40000"/>
                  <a:lumOff val="60000"/>
                </a:schemeClr>
              </a:buClr>
              <a:buSzPct val="80000"/>
            </a:pPr>
            <a:endParaRPr lang="en-GB" sz="1100" dirty="0">
              <a:latin typeface="Arial" panose="020B0604020202020204" pitchFamily="34" charset="0"/>
              <a:ea typeface="+mj-ea"/>
              <a:cs typeface="Arial" panose="020B0604020202020204" pitchFamily="34" charset="0"/>
            </a:endParaRPr>
          </a:p>
          <a:p>
            <a:pPr>
              <a:lnSpc>
                <a:spcPct val="90000"/>
              </a:lnSpc>
              <a:spcBef>
                <a:spcPts val="1000"/>
              </a:spcBef>
              <a:buClr>
                <a:schemeClr val="bg2">
                  <a:lumMod val="40000"/>
                  <a:lumOff val="60000"/>
                </a:schemeClr>
              </a:buClr>
              <a:buSzPct val="80000"/>
            </a:pPr>
            <a:r>
              <a:rPr lang="en-GB" sz="1100" dirty="0">
                <a:effectLst/>
                <a:latin typeface="Arial" panose="020B0604020202020204" pitchFamily="34" charset="0"/>
                <a:ea typeface="+mj-ea"/>
                <a:cs typeface="Arial" panose="020B0604020202020204" pitchFamily="34" charset="0"/>
              </a:rPr>
              <a:t>This supports the development of long-term capabilities, as argued by Salas et al. (2012).</a:t>
            </a:r>
            <a:endParaRPr lang="en-US"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017642716"/>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 name="Picture 13">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8" name="Picture 17">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 name="Picture 19">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2" name="Rectangle 21">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6" name="Rectangle 25">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30" name="Freeform: Shape 29">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7" name="TextBox 6">
            <a:extLst>
              <a:ext uri="{FF2B5EF4-FFF2-40B4-BE49-F238E27FC236}">
                <a16:creationId xmlns:a16="http://schemas.microsoft.com/office/drawing/2014/main" id="{D4D0E54F-DD73-D6FF-73E9-3338F61BF20C}"/>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12 – Development and Performance</a:t>
            </a:r>
          </a:p>
        </p:txBody>
      </p:sp>
      <p:sp>
        <p:nvSpPr>
          <p:cNvPr id="3" name="TextBox 2">
            <a:extLst>
              <a:ext uri="{FF2B5EF4-FFF2-40B4-BE49-F238E27FC236}">
                <a16:creationId xmlns:a16="http://schemas.microsoft.com/office/drawing/2014/main" id="{60C79BE6-C2F2-1124-BF63-4759CF4C4001}"/>
              </a:ext>
            </a:extLst>
          </p:cNvPr>
          <p:cNvSpPr txBox="1"/>
          <p:nvPr/>
        </p:nvSpPr>
        <p:spPr>
          <a:xfrm>
            <a:off x="1103312" y="2763520"/>
            <a:ext cx="8946541" cy="3484879"/>
          </a:xfrm>
          <a:prstGeom prst="rect">
            <a:avLst/>
          </a:prstGeom>
        </p:spPr>
        <p:txBody>
          <a:bodyPr vert="horz" lIns="91440" tIns="45720" rIns="91440" bIns="45720" rtlCol="0">
            <a:normAutofit/>
          </a:bodyPr>
          <a:lstStyle/>
          <a:p>
            <a:pPr>
              <a:spcBef>
                <a:spcPts val="1000"/>
              </a:spcBef>
              <a:buClr>
                <a:schemeClr val="tx1"/>
              </a:buClr>
              <a:buSzPct val="80000"/>
            </a:pPr>
            <a:r>
              <a:rPr lang="en-US" sz="1100" b="1" dirty="0">
                <a:effectLst/>
                <a:latin typeface="Arial" panose="020B0604020202020204" pitchFamily="34" charset="0"/>
                <a:ea typeface="+mj-ea"/>
                <a:cs typeface="Arial" panose="020B0604020202020204" pitchFamily="34" charset="0"/>
              </a:rPr>
              <a:t>Combining learning theories enables Tesla to:</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Develop both technical and </a:t>
            </a:r>
            <a:r>
              <a:rPr lang="en-GB" sz="1100" dirty="0" err="1">
                <a:effectLst/>
                <a:latin typeface="Arial" panose="020B0604020202020204" pitchFamily="34" charset="0"/>
                <a:ea typeface="+mj-ea"/>
                <a:cs typeface="Arial" panose="020B0604020202020204" pitchFamily="34" charset="0"/>
              </a:rPr>
              <a:t>behavioral</a:t>
            </a:r>
            <a:r>
              <a:rPr lang="en-GB" sz="1100" dirty="0">
                <a:effectLst/>
                <a:latin typeface="Arial" panose="020B0604020202020204" pitchFamily="34" charset="0"/>
                <a:ea typeface="+mj-ea"/>
                <a:cs typeface="Arial" panose="020B0604020202020204" pitchFamily="34" charset="0"/>
              </a:rPr>
              <a:t> competencies.</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Prepare employees for upcoming roles.</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Support sustainable organizational performance.</a:t>
            </a:r>
          </a:p>
          <a:p>
            <a:pPr marL="171450" indent="-171450">
              <a:spcBef>
                <a:spcPts val="1000"/>
              </a:spcBef>
              <a:buClr>
                <a:schemeClr val="tx1"/>
              </a:buClr>
              <a:buSzPct val="80000"/>
              <a:buFont typeface="Arial" panose="020B0604020202020204" pitchFamily="34" charset="0"/>
              <a:buChar char="•"/>
            </a:pPr>
            <a:endParaRPr lang="en-GB" sz="1100" dirty="0">
              <a:effectLst/>
              <a:latin typeface="Arial" panose="020B0604020202020204" pitchFamily="34" charset="0"/>
              <a:ea typeface="+mj-ea"/>
              <a:cs typeface="Arial" panose="020B0604020202020204" pitchFamily="34" charset="0"/>
            </a:endParaRPr>
          </a:p>
          <a:p>
            <a:pPr>
              <a:spcBef>
                <a:spcPts val="1000"/>
              </a:spcBef>
              <a:buClr>
                <a:schemeClr val="tx1"/>
              </a:buClr>
              <a:buSzPct val="80000"/>
            </a:pPr>
            <a:r>
              <a:rPr lang="en-GB" sz="1100" dirty="0">
                <a:effectLst/>
                <a:latin typeface="Arial" panose="020B0604020202020204" pitchFamily="34" charset="0"/>
                <a:ea typeface="+mj-ea"/>
                <a:cs typeface="Arial" panose="020B0604020202020204" pitchFamily="34" charset="0"/>
              </a:rPr>
              <a:t>Developing competencies will improve employee engagement, competence, and retention.</a:t>
            </a:r>
            <a:endParaRPr lang="en-US"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26287952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1" name="Picture 30">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2" name="Oval 3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3" name="Picture 32">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4" name="Picture 33">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5" name="Rectangle 34">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35">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7" name="Rectangle 36">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39" name="Freeform: Shape 38">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614D4731-B73C-E574-590C-7E3C96E0DDDD}"/>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mj-lt"/>
                <a:ea typeface="+mj-ea"/>
                <a:cs typeface="+mj-cs"/>
              </a:rPr>
              <a:t>13 – </a:t>
            </a: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Conclusion</a:t>
            </a:r>
          </a:p>
        </p:txBody>
      </p:sp>
      <p:sp>
        <p:nvSpPr>
          <p:cNvPr id="3" name="TextBox 2">
            <a:extLst>
              <a:ext uri="{FF2B5EF4-FFF2-40B4-BE49-F238E27FC236}">
                <a16:creationId xmlns:a16="http://schemas.microsoft.com/office/drawing/2014/main" id="{F6F95A93-91D1-3CAF-9A6F-00689776BF24}"/>
              </a:ext>
            </a:extLst>
          </p:cNvPr>
          <p:cNvSpPr txBox="1"/>
          <p:nvPr/>
        </p:nvSpPr>
        <p:spPr>
          <a:xfrm>
            <a:off x="1103312" y="2763520"/>
            <a:ext cx="8946541" cy="3484879"/>
          </a:xfrm>
          <a:prstGeom prst="rect">
            <a:avLst/>
          </a:prstGeom>
        </p:spPr>
        <p:txBody>
          <a:bodyPr vert="horz" lIns="91440" tIns="45720" rIns="91440" bIns="45720" rtlCol="0">
            <a:normAutofit/>
          </a:bodyPr>
          <a:lstStyle/>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en-GB" sz="1100" dirty="0">
                <a:solidFill>
                  <a:srgbClr val="111111"/>
                </a:solidFill>
                <a:effectLst/>
                <a:latin typeface="Arial" panose="020B0604020202020204" pitchFamily="34" charset="0"/>
                <a:cs typeface="Arial" panose="020B0604020202020204" pitchFamily="34" charset="0"/>
              </a:rPr>
              <a:t>An effective recruitment and development of a Tesla Service Technician is vital for quality service delivery, compliance, and organizational success. By using a structured recruitment system, Tesla UK can develop a competent, motivated, and flexible workforce that can create a lasting competitive advantage for the organization (Armstrong, 2020; Barney, 1991).</a:t>
            </a:r>
            <a:endParaRPr lang="ro-RO" sz="1100" dirty="0">
              <a:solidFill>
                <a:srgbClr val="11111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420497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5" name="Picture 34">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7" name="Oval 36">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9" name="Picture 38">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1" name="Picture 40">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3" name="Rectangle 42">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44">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7" name="Rectangle 46">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51" name="Freeform: Shape 50">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843E58C3-CADF-DD31-40DE-B167B1358F6D}"/>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14 – Key Takeaways</a:t>
            </a:r>
          </a:p>
        </p:txBody>
      </p:sp>
      <p:sp>
        <p:nvSpPr>
          <p:cNvPr id="3" name="TextBox 2">
            <a:extLst>
              <a:ext uri="{FF2B5EF4-FFF2-40B4-BE49-F238E27FC236}">
                <a16:creationId xmlns:a16="http://schemas.microsoft.com/office/drawing/2014/main" id="{E6A8982E-C701-0C65-D704-06D874625506}"/>
              </a:ext>
            </a:extLst>
          </p:cNvPr>
          <p:cNvSpPr txBox="1"/>
          <p:nvPr/>
        </p:nvSpPr>
        <p:spPr>
          <a:xfrm>
            <a:off x="1103312" y="2763520"/>
            <a:ext cx="8946541" cy="3484879"/>
          </a:xfrm>
          <a:prstGeom prst="rect">
            <a:avLst/>
          </a:prstGeom>
        </p:spPr>
        <p:txBody>
          <a:bodyPr vert="horz" lIns="91440" tIns="45720" rIns="91440" bIns="45720" rtlCol="0">
            <a:normAutofit/>
          </a:bodyPr>
          <a:lstStyle/>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The drive towards recruitment is </a:t>
            </a:r>
            <a:r>
              <a:rPr lang="en-GB" sz="1100" dirty="0" err="1">
                <a:effectLst/>
                <a:latin typeface="Arial" panose="020B0604020202020204" pitchFamily="34" charset="0"/>
                <a:ea typeface="+mj-ea"/>
                <a:cs typeface="Arial" panose="020B0604020202020204" pitchFamily="34" charset="0"/>
              </a:rPr>
              <a:t>fueled</a:t>
            </a:r>
            <a:r>
              <a:rPr lang="en-GB" sz="1100" dirty="0">
                <a:effectLst/>
                <a:latin typeface="Arial" panose="020B0604020202020204" pitchFamily="34" charset="0"/>
                <a:ea typeface="+mj-ea"/>
                <a:cs typeface="Arial" panose="020B0604020202020204" pitchFamily="34" charset="0"/>
              </a:rPr>
              <a:t> by organizational growth and technological progress.</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The recruitment process improves the quality of selection.</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The need for learning sustains performance and employee retention.</a:t>
            </a:r>
          </a:p>
          <a:p>
            <a:pPr marL="171450" indent="-171450">
              <a:spcBef>
                <a:spcPts val="1000"/>
              </a:spcBef>
              <a:buClr>
                <a:schemeClr val="tx1"/>
              </a:buClr>
              <a:buSzPct val="80000"/>
              <a:buFont typeface="Arial" panose="020B0604020202020204" pitchFamily="34" charset="0"/>
              <a:buChar char="•"/>
            </a:pPr>
            <a:r>
              <a:rPr lang="en-GB" sz="1100" dirty="0">
                <a:effectLst/>
                <a:latin typeface="Arial" panose="020B0604020202020204" pitchFamily="34" charset="0"/>
                <a:ea typeface="+mj-ea"/>
                <a:cs typeface="Arial" panose="020B0604020202020204" pitchFamily="34" charset="0"/>
              </a:rPr>
              <a:t>Human Resources plays a strategic role towards organizational success.</a:t>
            </a:r>
            <a:endParaRPr lang="en-US" sz="1100" dirty="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4155403578"/>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5" name="Picture 34">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7" name="Oval 36">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9" name="Picture 38">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1" name="Picture 40">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3" name="Rectangle 42">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44">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7" name="Rectangle 46">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51" name="Freeform: Shape 50">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5" name="TextBox 4">
            <a:extLst>
              <a:ext uri="{FF2B5EF4-FFF2-40B4-BE49-F238E27FC236}">
                <a16:creationId xmlns:a16="http://schemas.microsoft.com/office/drawing/2014/main" id="{AC770E5F-21A7-61C3-03F2-B4B60E9C6AE6}"/>
              </a:ext>
            </a:extLst>
          </p:cNvPr>
          <p:cNvSpPr txBox="1"/>
          <p:nvPr/>
        </p:nvSpPr>
        <p:spPr>
          <a:xfrm>
            <a:off x="1103312" y="452718"/>
            <a:ext cx="8947522" cy="1400530"/>
          </a:xfrm>
          <a:prstGeom prst="rect">
            <a:avLst/>
          </a:prstGeom>
        </p:spPr>
        <p:txBody>
          <a:bodyPr vert="horz" lIns="91440" tIns="45720" rIns="91440" bIns="45720" rtlCol="0" anchor="ctr">
            <a:normAutofit/>
          </a:bodyPr>
          <a:lstStyle/>
          <a:p>
            <a:pPr marL="0" marR="0" lvl="0" indent="0" fontAlgn="auto">
              <a:spcBef>
                <a:spcPct val="0"/>
              </a:spcBef>
              <a:spcAft>
                <a:spcPts val="800"/>
              </a:spcAft>
              <a:buClrTx/>
              <a:buSzTx/>
              <a:tabLst/>
              <a:defRPr/>
            </a:pPr>
            <a:r>
              <a:rPr lang="en-US" sz="1100" dirty="0">
                <a:solidFill>
                  <a:srgbClr val="FFFFFF"/>
                </a:solidFill>
                <a:latin typeface="Arial" panose="020B0604020202020204" pitchFamily="34" charset="0"/>
                <a:ea typeface="+mj-ea"/>
                <a:cs typeface="Arial" panose="020B0604020202020204" pitchFamily="34" charset="0"/>
              </a:rPr>
              <a:t>1</a:t>
            </a:r>
            <a:r>
              <a:rPr kumimoji="0" lang="en-US" sz="1100" b="0" i="0" u="none" strike="noStrike" kern="1200" cap="none" spc="0" normalizeH="0" baseline="0" noProof="0" dirty="0">
                <a:ln>
                  <a:noFill/>
                </a:ln>
                <a:solidFill>
                  <a:srgbClr val="FFFFFF"/>
                </a:solidFill>
                <a:effectLst/>
                <a:uLnTx/>
                <a:uFillTx/>
                <a:latin typeface="Arial" panose="020B0604020202020204" pitchFamily="34" charset="0"/>
                <a:ea typeface="+mj-ea"/>
                <a:cs typeface="Arial" panose="020B0604020202020204" pitchFamily="34" charset="0"/>
              </a:rPr>
              <a:t>5 – References</a:t>
            </a:r>
          </a:p>
        </p:txBody>
      </p:sp>
      <p:sp>
        <p:nvSpPr>
          <p:cNvPr id="3" name="TextBox 2">
            <a:extLst>
              <a:ext uri="{FF2B5EF4-FFF2-40B4-BE49-F238E27FC236}">
                <a16:creationId xmlns:a16="http://schemas.microsoft.com/office/drawing/2014/main" id="{161D2676-4FEA-551D-46F4-2CD845CA0272}"/>
              </a:ext>
            </a:extLst>
          </p:cNvPr>
          <p:cNvSpPr txBox="1"/>
          <p:nvPr/>
        </p:nvSpPr>
        <p:spPr>
          <a:xfrm>
            <a:off x="1103312" y="2305966"/>
            <a:ext cx="8947522" cy="5263033"/>
          </a:xfrm>
          <a:prstGeom prst="rect">
            <a:avLst/>
          </a:prstGeom>
        </p:spPr>
        <p:txBody>
          <a:bodyPr vert="horz" lIns="91440" tIns="45720" rIns="91440" bIns="45720" rtlCol="0">
            <a:noAutofit/>
          </a:bodyPr>
          <a:lstStyle/>
          <a:p>
            <a:r>
              <a:rPr lang="ro-RO" sz="1100" dirty="0">
                <a:latin typeface="Arial" panose="020B0604020202020204" pitchFamily="34" charset="0"/>
                <a:cs typeface="Arial" panose="020B0604020202020204" pitchFamily="34" charset="0"/>
              </a:rPr>
              <a:t>Armstrong, M. (2020) Armstrong’s </a:t>
            </a:r>
            <a:r>
              <a:rPr lang="ro-RO" sz="1100" dirty="0" err="1">
                <a:latin typeface="Arial" panose="020B0604020202020204" pitchFamily="34" charset="0"/>
                <a:cs typeface="Arial" panose="020B0604020202020204" pitchFamily="34" charset="0"/>
              </a:rPr>
              <a:t>Handbook</a:t>
            </a:r>
            <a:r>
              <a:rPr lang="ro-RO" sz="1100" dirty="0">
                <a:latin typeface="Arial" panose="020B0604020202020204" pitchFamily="34" charset="0"/>
                <a:cs typeface="Arial" panose="020B0604020202020204" pitchFamily="34" charset="0"/>
              </a:rPr>
              <a:t> of </a:t>
            </a:r>
            <a:r>
              <a:rPr lang="ro-RO" sz="1100" dirty="0" err="1">
                <a:latin typeface="Arial" panose="020B0604020202020204" pitchFamily="34" charset="0"/>
                <a:cs typeface="Arial" panose="020B0604020202020204" pitchFamily="34" charset="0"/>
              </a:rPr>
              <a:t>Human</a:t>
            </a:r>
            <a:r>
              <a:rPr lang="ro-RO" sz="1100" dirty="0">
                <a:latin typeface="Arial" panose="020B0604020202020204" pitchFamily="34" charset="0"/>
                <a:cs typeface="Arial" panose="020B0604020202020204" pitchFamily="34" charset="0"/>
              </a:rPr>
              <a:t> </a:t>
            </a:r>
            <a:r>
              <a:rPr lang="ro-RO" sz="1100" dirty="0" err="1">
                <a:latin typeface="Arial" panose="020B0604020202020204" pitchFamily="34" charset="0"/>
                <a:cs typeface="Arial" panose="020B0604020202020204" pitchFamily="34" charset="0"/>
              </a:rPr>
              <a:t>Resource</a:t>
            </a:r>
            <a:r>
              <a:rPr lang="ro-RO" sz="1100" dirty="0">
                <a:latin typeface="Arial" panose="020B0604020202020204" pitchFamily="34" charset="0"/>
                <a:cs typeface="Arial" panose="020B0604020202020204" pitchFamily="34" charset="0"/>
              </a:rPr>
              <a:t> Management Practice. London: </a:t>
            </a:r>
            <a:r>
              <a:rPr lang="ro-RO" sz="1100" dirty="0" err="1">
                <a:latin typeface="Arial" panose="020B0604020202020204" pitchFamily="34" charset="0"/>
                <a:cs typeface="Arial" panose="020B0604020202020204" pitchFamily="34" charset="0"/>
              </a:rPr>
              <a:t>Kogan</a:t>
            </a:r>
            <a:r>
              <a:rPr lang="ro-RO" sz="1100" dirty="0">
                <a:latin typeface="Arial" panose="020B0604020202020204" pitchFamily="34" charset="0"/>
                <a:cs typeface="Arial" panose="020B0604020202020204" pitchFamily="34" charset="0"/>
              </a:rPr>
              <a:t> Page.</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Barber, A.E. (1998) Recruitment and Selection. Thousand Oaks: Sage.</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Barney, J.B. (1991) ‘Firm resources and </a:t>
            </a:r>
            <a:r>
              <a:rPr lang="ro-RO" sz="1100" dirty="0" err="1">
                <a:latin typeface="Arial" panose="020B0604020202020204" pitchFamily="34" charset="0"/>
                <a:cs typeface="Arial" panose="020B0604020202020204" pitchFamily="34" charset="0"/>
              </a:rPr>
              <a:t>sustained</a:t>
            </a:r>
            <a:r>
              <a:rPr lang="ro-RO" sz="1100" dirty="0">
                <a:latin typeface="Arial" panose="020B0604020202020204" pitchFamily="34" charset="0"/>
                <a:cs typeface="Arial" panose="020B0604020202020204" pitchFamily="34" charset="0"/>
              </a:rPr>
              <a:t> competitive </a:t>
            </a:r>
            <a:r>
              <a:rPr lang="ro-RO" sz="1100" dirty="0" err="1">
                <a:latin typeface="Arial" panose="020B0604020202020204" pitchFamily="34" charset="0"/>
                <a:cs typeface="Arial" panose="020B0604020202020204" pitchFamily="34" charset="0"/>
              </a:rPr>
              <a:t>advantage</a:t>
            </a:r>
            <a:r>
              <a:rPr lang="ro-RO" sz="1100" dirty="0">
                <a:latin typeface="Arial" panose="020B0604020202020204" pitchFamily="34" charset="0"/>
                <a:cs typeface="Arial" panose="020B0604020202020204" pitchFamily="34" charset="0"/>
              </a:rPr>
              <a:t>’, Journal of Management, 17(1), </a:t>
            </a:r>
            <a:r>
              <a:rPr lang="ro-RO" sz="1100" dirty="0" err="1">
                <a:latin typeface="Arial" panose="020B0604020202020204" pitchFamily="34" charset="0"/>
                <a:cs typeface="Arial" panose="020B0604020202020204" pitchFamily="34" charset="0"/>
              </a:rPr>
              <a:t>pp</a:t>
            </a:r>
            <a:r>
              <a:rPr lang="ro-RO" sz="1100" dirty="0">
                <a:latin typeface="Arial" panose="020B0604020202020204" pitchFamily="34" charset="0"/>
                <a:cs typeface="Arial" panose="020B0604020202020204" pitchFamily="34" charset="0"/>
              </a:rPr>
              <a:t>. 99–120.</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CIPD (2019) The </a:t>
            </a:r>
            <a:r>
              <a:rPr lang="ro-RO" sz="1100" dirty="0" err="1">
                <a:latin typeface="Arial" panose="020B0604020202020204" pitchFamily="34" charset="0"/>
                <a:cs typeface="Arial" panose="020B0604020202020204" pitchFamily="34" charset="0"/>
              </a:rPr>
              <a:t>Psychological</a:t>
            </a:r>
            <a:r>
              <a:rPr lang="ro-RO" sz="1100" dirty="0">
                <a:latin typeface="Arial" panose="020B0604020202020204" pitchFamily="34" charset="0"/>
                <a:cs typeface="Arial" panose="020B0604020202020204" pitchFamily="34" charset="0"/>
              </a:rPr>
              <a:t> Contract. London: CIPD.</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CIPD (2022) Recruitment and Selection </a:t>
            </a:r>
            <a:r>
              <a:rPr lang="ro-RO" sz="1100" dirty="0" err="1">
                <a:latin typeface="Arial" panose="020B0604020202020204" pitchFamily="34" charset="0"/>
                <a:cs typeface="Arial" panose="020B0604020202020204" pitchFamily="34" charset="0"/>
              </a:rPr>
              <a:t>Factsheet</a:t>
            </a:r>
            <a:r>
              <a:rPr lang="ro-RO" sz="1100" dirty="0">
                <a:latin typeface="Arial" panose="020B0604020202020204" pitchFamily="34" charset="0"/>
                <a:cs typeface="Arial" panose="020B0604020202020204" pitchFamily="34" charset="0"/>
              </a:rPr>
              <a:t>. London: CIPD.</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Merriam, S.B. and </a:t>
            </a:r>
            <a:r>
              <a:rPr lang="ro-RO" sz="1100" dirty="0" err="1">
                <a:latin typeface="Arial" panose="020B0604020202020204" pitchFamily="34" charset="0"/>
                <a:cs typeface="Arial" panose="020B0604020202020204" pitchFamily="34" charset="0"/>
              </a:rPr>
              <a:t>Bierema</a:t>
            </a:r>
            <a:r>
              <a:rPr lang="ro-RO" sz="1100" dirty="0">
                <a:latin typeface="Arial" panose="020B0604020202020204" pitchFamily="34" charset="0"/>
                <a:cs typeface="Arial" panose="020B0604020202020204" pitchFamily="34" charset="0"/>
              </a:rPr>
              <a:t>, L.L. (2014) Adult Learning: Linking </a:t>
            </a:r>
            <a:r>
              <a:rPr lang="ro-RO" sz="1100" dirty="0" err="1">
                <a:latin typeface="Arial" panose="020B0604020202020204" pitchFamily="34" charset="0"/>
                <a:cs typeface="Arial" panose="020B0604020202020204" pitchFamily="34" charset="0"/>
              </a:rPr>
              <a:t>Theory</a:t>
            </a:r>
            <a:r>
              <a:rPr lang="ro-RO" sz="1100" dirty="0">
                <a:latin typeface="Arial" panose="020B0604020202020204" pitchFamily="34" charset="0"/>
                <a:cs typeface="Arial" panose="020B0604020202020204" pitchFamily="34" charset="0"/>
              </a:rPr>
              <a:t> and Practice. San Francisco: </a:t>
            </a:r>
            <a:r>
              <a:rPr lang="ro-RO" sz="1100" dirty="0" err="1">
                <a:latin typeface="Arial" panose="020B0604020202020204" pitchFamily="34" charset="0"/>
                <a:cs typeface="Arial" panose="020B0604020202020204" pitchFamily="34" charset="0"/>
              </a:rPr>
              <a:t>Jossey-Bass</a:t>
            </a:r>
            <a:r>
              <a:rPr lang="ro-RO" sz="1100" dirty="0">
                <a:latin typeface="Arial" panose="020B0604020202020204" pitchFamily="34" charset="0"/>
                <a:cs typeface="Arial" panose="020B0604020202020204" pitchFamily="34" charset="0"/>
              </a:rPr>
              <a:t>.</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err="1">
                <a:latin typeface="Arial" panose="020B0604020202020204" pitchFamily="34" charset="0"/>
                <a:cs typeface="Arial" panose="020B0604020202020204" pitchFamily="34" charset="0"/>
              </a:rPr>
              <a:t>Salas</a:t>
            </a:r>
            <a:r>
              <a:rPr lang="ro-RO" sz="1100" dirty="0">
                <a:latin typeface="Arial" panose="020B0604020202020204" pitchFamily="34" charset="0"/>
                <a:cs typeface="Arial" panose="020B0604020202020204" pitchFamily="34" charset="0"/>
              </a:rPr>
              <a:t>, E., </a:t>
            </a:r>
            <a:r>
              <a:rPr lang="ro-RO" sz="1100" dirty="0" err="1">
                <a:latin typeface="Arial" panose="020B0604020202020204" pitchFamily="34" charset="0"/>
                <a:cs typeface="Arial" panose="020B0604020202020204" pitchFamily="34" charset="0"/>
              </a:rPr>
              <a:t>Tannenbaum</a:t>
            </a:r>
            <a:r>
              <a:rPr lang="ro-RO" sz="1100" dirty="0">
                <a:latin typeface="Arial" panose="020B0604020202020204" pitchFamily="34" charset="0"/>
                <a:cs typeface="Arial" panose="020B0604020202020204" pitchFamily="34" charset="0"/>
              </a:rPr>
              <a:t>, S.I., </a:t>
            </a:r>
            <a:r>
              <a:rPr lang="ro-RO" sz="1100" dirty="0" err="1">
                <a:latin typeface="Arial" panose="020B0604020202020204" pitchFamily="34" charset="0"/>
                <a:cs typeface="Arial" panose="020B0604020202020204" pitchFamily="34" charset="0"/>
              </a:rPr>
              <a:t>Kraiger</a:t>
            </a:r>
            <a:r>
              <a:rPr lang="ro-RO" sz="1100" dirty="0">
                <a:latin typeface="Arial" panose="020B0604020202020204" pitchFamily="34" charset="0"/>
                <a:cs typeface="Arial" panose="020B0604020202020204" pitchFamily="34" charset="0"/>
              </a:rPr>
              <a:t>, K. and </a:t>
            </a:r>
            <a:r>
              <a:rPr lang="ro-RO" sz="1100" dirty="0" err="1">
                <a:latin typeface="Arial" panose="020B0604020202020204" pitchFamily="34" charset="0"/>
                <a:cs typeface="Arial" panose="020B0604020202020204" pitchFamily="34" charset="0"/>
              </a:rPr>
              <a:t>Smith-Jentsch</a:t>
            </a:r>
            <a:r>
              <a:rPr lang="ro-RO" sz="1100" dirty="0">
                <a:latin typeface="Arial" panose="020B0604020202020204" pitchFamily="34" charset="0"/>
                <a:cs typeface="Arial" panose="020B0604020202020204" pitchFamily="34" charset="0"/>
              </a:rPr>
              <a:t>, K.A. (2012) ‘The science of training and </a:t>
            </a:r>
            <a:r>
              <a:rPr lang="ro-RO" sz="1100" dirty="0" err="1">
                <a:latin typeface="Arial" panose="020B0604020202020204" pitchFamily="34" charset="0"/>
                <a:cs typeface="Arial" panose="020B0604020202020204" pitchFamily="34" charset="0"/>
              </a:rPr>
              <a:t>development</a:t>
            </a:r>
            <a:r>
              <a:rPr lang="ro-RO" sz="1100" dirty="0">
                <a:latin typeface="Arial" panose="020B0604020202020204" pitchFamily="34" charset="0"/>
                <a:cs typeface="Arial" panose="020B0604020202020204" pitchFamily="34" charset="0"/>
              </a:rPr>
              <a:t>’, </a:t>
            </a:r>
            <a:r>
              <a:rPr lang="ro-RO" sz="1100" dirty="0" err="1">
                <a:latin typeface="Arial" panose="020B0604020202020204" pitchFamily="34" charset="0"/>
                <a:cs typeface="Arial" panose="020B0604020202020204" pitchFamily="34" charset="0"/>
              </a:rPr>
              <a:t>Psychological</a:t>
            </a:r>
            <a:r>
              <a:rPr lang="ro-RO" sz="1100" dirty="0">
                <a:latin typeface="Arial" panose="020B0604020202020204" pitchFamily="34" charset="0"/>
                <a:cs typeface="Arial" panose="020B0604020202020204" pitchFamily="34" charset="0"/>
              </a:rPr>
              <a:t> Science in the Public </a:t>
            </a:r>
            <a:r>
              <a:rPr lang="ro-RO" sz="1100" dirty="0" err="1">
                <a:latin typeface="Arial" panose="020B0604020202020204" pitchFamily="34" charset="0"/>
                <a:cs typeface="Arial" panose="020B0604020202020204" pitchFamily="34" charset="0"/>
              </a:rPr>
              <a:t>Interest</a:t>
            </a:r>
            <a:r>
              <a:rPr lang="ro-RO" sz="1100" dirty="0">
                <a:latin typeface="Arial" panose="020B0604020202020204" pitchFamily="34" charset="0"/>
                <a:cs typeface="Arial" panose="020B0604020202020204" pitchFamily="34" charset="0"/>
              </a:rPr>
              <a:t>, 13(2), </a:t>
            </a:r>
            <a:r>
              <a:rPr lang="ro-RO" sz="1100" dirty="0" err="1">
                <a:latin typeface="Arial" panose="020B0604020202020204" pitchFamily="34" charset="0"/>
                <a:cs typeface="Arial" panose="020B0604020202020204" pitchFamily="34" charset="0"/>
              </a:rPr>
              <a:t>pp</a:t>
            </a:r>
            <a:r>
              <a:rPr lang="ro-RO" sz="1100" dirty="0">
                <a:latin typeface="Arial" panose="020B0604020202020204" pitchFamily="34" charset="0"/>
                <a:cs typeface="Arial" panose="020B0604020202020204" pitchFamily="34" charset="0"/>
              </a:rPr>
              <a:t>. 74–101.</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ACAS (2022) Recruitment and </a:t>
            </a:r>
            <a:r>
              <a:rPr lang="ro-RO" sz="1100" dirty="0" err="1">
                <a:latin typeface="Arial" panose="020B0604020202020204" pitchFamily="34" charset="0"/>
                <a:cs typeface="Arial" panose="020B0604020202020204" pitchFamily="34" charset="0"/>
              </a:rPr>
              <a:t>selection</a:t>
            </a:r>
            <a:r>
              <a:rPr lang="ro-RO" sz="1100" dirty="0">
                <a:latin typeface="Arial" panose="020B0604020202020204" pitchFamily="34" charset="0"/>
                <a:cs typeface="Arial" panose="020B0604020202020204" pitchFamily="34" charset="0"/>
              </a:rPr>
              <a:t>. </a:t>
            </a:r>
            <a:r>
              <a:rPr lang="ro-RO" sz="1100" dirty="0" err="1">
                <a:latin typeface="Arial" panose="020B0604020202020204" pitchFamily="34" charset="0"/>
                <a:cs typeface="Arial" panose="020B0604020202020204" pitchFamily="34" charset="0"/>
              </a:rPr>
              <a:t>Available</a:t>
            </a:r>
            <a:r>
              <a:rPr lang="ro-RO" sz="1100" dirty="0">
                <a:latin typeface="Arial" panose="020B0604020202020204" pitchFamily="34" charset="0"/>
                <a:cs typeface="Arial" panose="020B0604020202020204" pitchFamily="34" charset="0"/>
              </a:rPr>
              <a:t> at: https://www.acas.org.uk/</a:t>
            </a:r>
            <a:r>
              <a:rPr lang="ro-RO" sz="1100" dirty="0" err="1">
                <a:latin typeface="Arial" panose="020B0604020202020204" pitchFamily="34" charset="0"/>
                <a:cs typeface="Arial" panose="020B0604020202020204" pitchFamily="34" charset="0"/>
              </a:rPr>
              <a:t>recruitment-and-selection</a:t>
            </a:r>
            <a:r>
              <a:rPr lang="ro-RO" sz="1100" dirty="0">
                <a:latin typeface="Arial" panose="020B0604020202020204" pitchFamily="34" charset="0"/>
                <a:cs typeface="Arial" panose="020B0604020202020204" pitchFamily="34" charset="0"/>
              </a:rPr>
              <a:t> (</a:t>
            </a:r>
            <a:r>
              <a:rPr lang="ro-RO" sz="1100" dirty="0" err="1">
                <a:latin typeface="Arial" panose="020B0604020202020204" pitchFamily="34" charset="0"/>
                <a:cs typeface="Arial" panose="020B0604020202020204" pitchFamily="34" charset="0"/>
              </a:rPr>
              <a:t>Accessed</a:t>
            </a:r>
            <a:r>
              <a:rPr lang="ro-RO" sz="1100" dirty="0">
                <a:latin typeface="Arial" panose="020B0604020202020204" pitchFamily="34" charset="0"/>
                <a:cs typeface="Arial" panose="020B0604020202020204" pitchFamily="34" charset="0"/>
              </a:rPr>
              <a:t>: 10 February 2026).</a:t>
            </a:r>
          </a:p>
          <a:p>
            <a:br>
              <a:rPr lang="ro-RO" sz="1100" dirty="0">
                <a:latin typeface="Arial" panose="020B0604020202020204" pitchFamily="34" charset="0"/>
                <a:cs typeface="Arial" panose="020B0604020202020204" pitchFamily="34" charset="0"/>
              </a:rPr>
            </a:br>
            <a:endParaRPr lang="ro-RO" sz="1100" dirty="0">
              <a:latin typeface="Arial" panose="020B0604020202020204" pitchFamily="34" charset="0"/>
              <a:cs typeface="Arial" panose="020B0604020202020204" pitchFamily="34" charset="0"/>
            </a:endParaRPr>
          </a:p>
          <a:p>
            <a:r>
              <a:rPr lang="ro-RO" sz="1100" dirty="0">
                <a:latin typeface="Arial" panose="020B0604020202020204" pitchFamily="34" charset="0"/>
                <a:cs typeface="Arial" panose="020B0604020202020204" pitchFamily="34" charset="0"/>
              </a:rPr>
              <a:t>Knowles, M.S., </a:t>
            </a:r>
            <a:r>
              <a:rPr lang="ro-RO" sz="1100" dirty="0" err="1">
                <a:latin typeface="Arial" panose="020B0604020202020204" pitchFamily="34" charset="0"/>
                <a:cs typeface="Arial" panose="020B0604020202020204" pitchFamily="34" charset="0"/>
              </a:rPr>
              <a:t>Holton</a:t>
            </a:r>
            <a:r>
              <a:rPr lang="ro-RO" sz="1100" dirty="0">
                <a:latin typeface="Arial" panose="020B0604020202020204" pitchFamily="34" charset="0"/>
                <a:cs typeface="Arial" panose="020B0604020202020204" pitchFamily="34" charset="0"/>
              </a:rPr>
              <a:t>, E.F. and Swanson, R.A. (2015) The Adult </a:t>
            </a:r>
            <a:r>
              <a:rPr lang="ro-RO" sz="1100" dirty="0" err="1">
                <a:latin typeface="Arial" panose="020B0604020202020204" pitchFamily="34" charset="0"/>
                <a:cs typeface="Arial" panose="020B0604020202020204" pitchFamily="34" charset="0"/>
              </a:rPr>
              <a:t>Learner</a:t>
            </a:r>
            <a:r>
              <a:rPr lang="ro-RO" sz="1100" dirty="0">
                <a:latin typeface="Arial" panose="020B0604020202020204" pitchFamily="34" charset="0"/>
                <a:cs typeface="Arial" panose="020B0604020202020204" pitchFamily="34" charset="0"/>
              </a:rPr>
              <a:t>. </a:t>
            </a:r>
            <a:r>
              <a:rPr lang="ro-RO" sz="1100" dirty="0" err="1">
                <a:latin typeface="Arial" panose="020B0604020202020204" pitchFamily="34" charset="0"/>
                <a:cs typeface="Arial" panose="020B0604020202020204" pitchFamily="34" charset="0"/>
              </a:rPr>
              <a:t>8th</a:t>
            </a:r>
            <a:r>
              <a:rPr lang="ro-RO" sz="1100" dirty="0">
                <a:latin typeface="Arial" panose="020B0604020202020204" pitchFamily="34" charset="0"/>
                <a:cs typeface="Arial" panose="020B0604020202020204" pitchFamily="34" charset="0"/>
              </a:rPr>
              <a:t> </a:t>
            </a:r>
            <a:r>
              <a:rPr lang="ro-RO" sz="1100" dirty="0" err="1">
                <a:latin typeface="Arial" panose="020B0604020202020204" pitchFamily="34" charset="0"/>
                <a:cs typeface="Arial" panose="020B0604020202020204" pitchFamily="34" charset="0"/>
              </a:rPr>
              <a:t>edn</a:t>
            </a:r>
            <a:r>
              <a:rPr lang="ro-RO" sz="1100" dirty="0">
                <a:latin typeface="Arial" panose="020B0604020202020204" pitchFamily="34" charset="0"/>
                <a:cs typeface="Arial" panose="020B0604020202020204" pitchFamily="34" charset="0"/>
              </a:rPr>
              <a:t>. London: </a:t>
            </a:r>
            <a:r>
              <a:rPr lang="ro-RO" sz="1100" dirty="0" err="1">
                <a:latin typeface="Arial" panose="020B0604020202020204" pitchFamily="34" charset="0"/>
                <a:cs typeface="Arial" panose="020B0604020202020204" pitchFamily="34" charset="0"/>
              </a:rPr>
              <a:t>Routledge</a:t>
            </a:r>
            <a:r>
              <a:rPr lang="ro-RO"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272643868"/>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213</TotalTime>
  <Words>1469</Words>
  <Application>Microsoft Office PowerPoint</Application>
  <PresentationFormat>Widescreen</PresentationFormat>
  <Paragraphs>157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Times New Roman</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dc:creator>Vasile Calin (2315026)</dc:creator>
  <cp:lastModifiedBy>Vasile Calin (2315026)</cp:lastModifiedBy>
  <cp:revision>6</cp:revision>
  <dcterms:created xsi:type="dcterms:W3CDTF">2026-02-09T10:39:09Z</dcterms:created>
  <dcterms:modified xsi:type="dcterms:W3CDTF">2026-02-16T06:53:51Z</dcterms:modified>
</cp:coreProperties>
</file>