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5"/>
  </p:notesMasterIdLst>
  <p:handoutMasterIdLst>
    <p:handoutMasterId r:id="rId6"/>
  </p:handoutMasterIdLst>
  <p:sldIdLst>
    <p:sldId id="256" r:id="rId2"/>
    <p:sldId id="257" r:id="rId3"/>
    <p:sldId id="258" r:id="rId4"/>
  </p:sldIdLst>
  <p:sldSz cx="12801600" cy="9601200" type="A3"/>
  <p:notesSz cx="6858000" cy="9144000"/>
  <p:defaultTextStyle>
    <a:defPPr>
      <a:defRPr lang="en-US"/>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53" d="100"/>
          <a:sy n="53" d="100"/>
        </p:scale>
        <p:origin x="132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handoutMaster" Target="handoutMasters/handoutMaster1.xml"/><Relationship Id="rId5" Type="http://schemas.openxmlformats.org/officeDocument/2006/relationships/notesMaster" Target="notesMasters/notesMaster1.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smtClean="0"/>
              <a:t>Ela Williams student number 2103021 assignment number ECES5018</a:t>
            </a:r>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5DD08DD-8231-4857-823F-E4B521EF378B}" type="datetimeFigureOut">
              <a:rPr lang="en-GB" smtClean="0"/>
              <a:t>07/11/2022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3F240EB9-530A-4BB9-8051-B9FE00D2621A}" type="slidenum">
              <a:rPr lang="en-GB" smtClean="0"/>
              <a:t>‹#›</a:t>
            </a:fld>
            <a:endParaRPr lang="en-GB"/>
          </a:p>
        </p:txBody>
      </p:sp>
    </p:spTree>
    <p:extLst>
      <p:ext uri="{BB962C8B-B14F-4D97-AF65-F5344CB8AC3E}">
        <p14:creationId xmlns:p14="http://schemas.microsoft.com/office/powerpoint/2010/main" val="1061837887"/>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smtClean="0"/>
              <a:t>Ela Williams student number 2103021 assignment number ECES5018</a:t>
            </a:r>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FCFBCA-806E-493F-8D13-F83A0078C7EA}" type="datetimeFigureOut">
              <a:rPr lang="en-GB" smtClean="0"/>
              <a:t>07/11/2022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E3A939-1796-4F15-8094-F1FC6A754089}" type="slidenum">
              <a:rPr lang="en-GB" smtClean="0"/>
              <a:t>‹#›</a:t>
            </a:fld>
            <a:endParaRPr lang="en-GB"/>
          </a:p>
        </p:txBody>
      </p:sp>
    </p:spTree>
    <p:extLst>
      <p:ext uri="{BB962C8B-B14F-4D97-AF65-F5344CB8AC3E}">
        <p14:creationId xmlns:p14="http://schemas.microsoft.com/office/powerpoint/2010/main" val="2236337448"/>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6379035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1571308"/>
            <a:ext cx="9601200" cy="3342640"/>
          </a:xfrm>
        </p:spPr>
        <p:txBody>
          <a:bodyPr anchor="b"/>
          <a:lstStyle>
            <a:lvl1pPr algn="ctr">
              <a:defRPr sz="6300"/>
            </a:lvl1pPr>
          </a:lstStyle>
          <a:p>
            <a:r>
              <a:rPr lang="en-US" smtClean="0"/>
              <a:t>Click to edit Master title style</a:t>
            </a:r>
            <a:endParaRPr lang="en-GB"/>
          </a:p>
        </p:txBody>
      </p:sp>
      <p:sp>
        <p:nvSpPr>
          <p:cNvPr id="3" name="Subtitle 2"/>
          <p:cNvSpPr>
            <a:spLocks noGrp="1"/>
          </p:cNvSpPr>
          <p:nvPr>
            <p:ph type="subTitle" idx="1"/>
          </p:nvPr>
        </p:nvSpPr>
        <p:spPr>
          <a:xfrm>
            <a:off x="1600200" y="5042853"/>
            <a:ext cx="9601200" cy="2318067"/>
          </a:xfrm>
        </p:spPr>
        <p:txBody>
          <a:bodyPr/>
          <a:lstStyle>
            <a:lvl1pPr marL="0" indent="0" algn="ctr">
              <a:buNone/>
              <a:defRPr sz="2520"/>
            </a:lvl1pPr>
            <a:lvl2pPr marL="480060" indent="0" algn="ctr">
              <a:buNone/>
              <a:defRPr sz="2100"/>
            </a:lvl2pPr>
            <a:lvl3pPr marL="960120" indent="0" algn="ctr">
              <a:buNone/>
              <a:defRPr sz="1890"/>
            </a:lvl3pPr>
            <a:lvl4pPr marL="1440180" indent="0" algn="ctr">
              <a:buNone/>
              <a:defRPr sz="1680"/>
            </a:lvl4pPr>
            <a:lvl5pPr marL="1920240" indent="0" algn="ctr">
              <a:buNone/>
              <a:defRPr sz="1680"/>
            </a:lvl5pPr>
            <a:lvl6pPr marL="2400300" indent="0" algn="ctr">
              <a:buNone/>
              <a:defRPr sz="1680"/>
            </a:lvl6pPr>
            <a:lvl7pPr marL="2880360" indent="0" algn="ctr">
              <a:buNone/>
              <a:defRPr sz="1680"/>
            </a:lvl7pPr>
            <a:lvl8pPr marL="3360420" indent="0" algn="ctr">
              <a:buNone/>
              <a:defRPr sz="1680"/>
            </a:lvl8pPr>
            <a:lvl9pPr marL="3840480" indent="0" algn="ctr">
              <a:buNone/>
              <a:defRPr sz="168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9B4AB11-2E63-44ED-9C45-2049D4A6C9A3}" type="datetime1">
              <a:rPr lang="en-GB" smtClean="0"/>
              <a:t>07/11/2022</a:t>
            </a:fld>
            <a:endParaRPr lang="en-GB"/>
          </a:p>
        </p:txBody>
      </p:sp>
      <p:sp>
        <p:nvSpPr>
          <p:cNvPr id="5" name="Footer Placeholder 4"/>
          <p:cNvSpPr>
            <a:spLocks noGrp="1"/>
          </p:cNvSpPr>
          <p:nvPr>
            <p:ph type="ftr" sz="quarter" idx="11"/>
          </p:nvPr>
        </p:nvSpPr>
        <p:spPr/>
        <p:txBody>
          <a:bodyPr/>
          <a:lstStyle/>
          <a:p>
            <a:r>
              <a:rPr lang="en-GB" smtClean="0"/>
              <a:t>Ela Williams student number 2103021 assignment number ECES5018</a:t>
            </a:r>
            <a:endParaRPr lang="en-GB"/>
          </a:p>
        </p:txBody>
      </p:sp>
      <p:sp>
        <p:nvSpPr>
          <p:cNvPr id="6" name="Slide Number Placeholder 5"/>
          <p:cNvSpPr>
            <a:spLocks noGrp="1"/>
          </p:cNvSpPr>
          <p:nvPr>
            <p:ph type="sldNum" sz="quarter" idx="12"/>
          </p:nvPr>
        </p:nvSpPr>
        <p:spPr/>
        <p:txBody>
          <a:bodyPr/>
          <a:lstStyle/>
          <a:p>
            <a:fld id="{186D1497-6061-4157-8660-DC6A828E7173}" type="slidenum">
              <a:rPr lang="en-GB" smtClean="0"/>
              <a:t>‹#›</a:t>
            </a:fld>
            <a:endParaRPr lang="en-GB"/>
          </a:p>
        </p:txBody>
      </p:sp>
    </p:spTree>
    <p:extLst>
      <p:ext uri="{BB962C8B-B14F-4D97-AF65-F5344CB8AC3E}">
        <p14:creationId xmlns:p14="http://schemas.microsoft.com/office/powerpoint/2010/main" val="35633579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1AEEBAC-A77E-4751-BD18-45E67B17E212}" type="datetime1">
              <a:rPr lang="en-GB" smtClean="0"/>
              <a:t>07/11/2022</a:t>
            </a:fld>
            <a:endParaRPr lang="en-GB"/>
          </a:p>
        </p:txBody>
      </p:sp>
      <p:sp>
        <p:nvSpPr>
          <p:cNvPr id="5" name="Footer Placeholder 4"/>
          <p:cNvSpPr>
            <a:spLocks noGrp="1"/>
          </p:cNvSpPr>
          <p:nvPr>
            <p:ph type="ftr" sz="quarter" idx="11"/>
          </p:nvPr>
        </p:nvSpPr>
        <p:spPr/>
        <p:txBody>
          <a:bodyPr/>
          <a:lstStyle/>
          <a:p>
            <a:r>
              <a:rPr lang="en-GB" smtClean="0"/>
              <a:t>Ela Williams student number 2103021 assignment number ECES5018</a:t>
            </a:r>
            <a:endParaRPr lang="en-GB"/>
          </a:p>
        </p:txBody>
      </p:sp>
      <p:sp>
        <p:nvSpPr>
          <p:cNvPr id="6" name="Slide Number Placeholder 5"/>
          <p:cNvSpPr>
            <a:spLocks noGrp="1"/>
          </p:cNvSpPr>
          <p:nvPr>
            <p:ph type="sldNum" sz="quarter" idx="12"/>
          </p:nvPr>
        </p:nvSpPr>
        <p:spPr/>
        <p:txBody>
          <a:bodyPr/>
          <a:lstStyle/>
          <a:p>
            <a:fld id="{186D1497-6061-4157-8660-DC6A828E7173}" type="slidenum">
              <a:rPr lang="en-GB" smtClean="0"/>
              <a:t>‹#›</a:t>
            </a:fld>
            <a:endParaRPr lang="en-GB"/>
          </a:p>
        </p:txBody>
      </p:sp>
    </p:spTree>
    <p:extLst>
      <p:ext uri="{BB962C8B-B14F-4D97-AF65-F5344CB8AC3E}">
        <p14:creationId xmlns:p14="http://schemas.microsoft.com/office/powerpoint/2010/main" val="928291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4"/>
            <a:ext cx="11041380" cy="3993832"/>
          </a:xfrm>
        </p:spPr>
        <p:txBody>
          <a:bodyPr anchor="b"/>
          <a:lstStyle>
            <a:lvl1pPr>
              <a:defRPr sz="6300"/>
            </a:lvl1pPr>
          </a:lstStyle>
          <a:p>
            <a:r>
              <a:rPr lang="en-US" smtClean="0"/>
              <a:t>Click to edit Master title style</a:t>
            </a:r>
            <a:endParaRPr lang="en-GB"/>
          </a:p>
        </p:txBody>
      </p:sp>
      <p:sp>
        <p:nvSpPr>
          <p:cNvPr id="3" name="Text Placeholder 2"/>
          <p:cNvSpPr>
            <a:spLocks noGrp="1"/>
          </p:cNvSpPr>
          <p:nvPr>
            <p:ph type="body" idx="1"/>
          </p:nvPr>
        </p:nvSpPr>
        <p:spPr>
          <a:xfrm>
            <a:off x="873443" y="6425249"/>
            <a:ext cx="11041380" cy="2100262"/>
          </a:xfrm>
        </p:spPr>
        <p:txBody>
          <a:bodyPr/>
          <a:lstStyle>
            <a:lvl1pPr marL="0" indent="0">
              <a:buNone/>
              <a:defRPr sz="2520">
                <a:solidFill>
                  <a:schemeClr val="tx1">
                    <a:tint val="75000"/>
                  </a:schemeClr>
                </a:solidFill>
              </a:defRPr>
            </a:lvl1pPr>
            <a:lvl2pPr marL="480060" indent="0">
              <a:buNone/>
              <a:defRPr sz="2100">
                <a:solidFill>
                  <a:schemeClr val="tx1">
                    <a:tint val="75000"/>
                  </a:schemeClr>
                </a:solidFill>
              </a:defRPr>
            </a:lvl2pPr>
            <a:lvl3pPr marL="960120" indent="0">
              <a:buNone/>
              <a:defRPr sz="1890">
                <a:solidFill>
                  <a:schemeClr val="tx1">
                    <a:tint val="75000"/>
                  </a:schemeClr>
                </a:solidFill>
              </a:defRPr>
            </a:lvl3pPr>
            <a:lvl4pPr marL="1440180" indent="0">
              <a:buNone/>
              <a:defRPr sz="1680">
                <a:solidFill>
                  <a:schemeClr val="tx1">
                    <a:tint val="75000"/>
                  </a:schemeClr>
                </a:solidFill>
              </a:defRPr>
            </a:lvl4pPr>
            <a:lvl5pPr marL="1920240" indent="0">
              <a:buNone/>
              <a:defRPr sz="1680">
                <a:solidFill>
                  <a:schemeClr val="tx1">
                    <a:tint val="75000"/>
                  </a:schemeClr>
                </a:solidFill>
              </a:defRPr>
            </a:lvl5pPr>
            <a:lvl6pPr marL="2400300" indent="0">
              <a:buNone/>
              <a:defRPr sz="1680">
                <a:solidFill>
                  <a:schemeClr val="tx1">
                    <a:tint val="75000"/>
                  </a:schemeClr>
                </a:solidFill>
              </a:defRPr>
            </a:lvl6pPr>
            <a:lvl7pPr marL="2880360" indent="0">
              <a:buNone/>
              <a:defRPr sz="1680">
                <a:solidFill>
                  <a:schemeClr val="tx1">
                    <a:tint val="75000"/>
                  </a:schemeClr>
                </a:solidFill>
              </a:defRPr>
            </a:lvl7pPr>
            <a:lvl8pPr marL="3360420" indent="0">
              <a:buNone/>
              <a:defRPr sz="1680">
                <a:solidFill>
                  <a:schemeClr val="tx1">
                    <a:tint val="75000"/>
                  </a:schemeClr>
                </a:solidFill>
              </a:defRPr>
            </a:lvl8pPr>
            <a:lvl9pPr marL="3840480" indent="0">
              <a:buNone/>
              <a:defRPr sz="168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E8E6D43-1B3B-4C73-808B-DB553613B076}" type="datetime1">
              <a:rPr lang="en-GB" smtClean="0"/>
              <a:t>07/11/2022</a:t>
            </a:fld>
            <a:endParaRPr lang="en-GB"/>
          </a:p>
        </p:txBody>
      </p:sp>
      <p:sp>
        <p:nvSpPr>
          <p:cNvPr id="5" name="Footer Placeholder 4"/>
          <p:cNvSpPr>
            <a:spLocks noGrp="1"/>
          </p:cNvSpPr>
          <p:nvPr>
            <p:ph type="ftr" sz="quarter" idx="11"/>
          </p:nvPr>
        </p:nvSpPr>
        <p:spPr/>
        <p:txBody>
          <a:bodyPr/>
          <a:lstStyle/>
          <a:p>
            <a:r>
              <a:rPr lang="en-GB" smtClean="0"/>
              <a:t>Ela Williams student number 2103021 assignment number ECES5018</a:t>
            </a:r>
            <a:endParaRPr lang="en-GB"/>
          </a:p>
        </p:txBody>
      </p:sp>
      <p:sp>
        <p:nvSpPr>
          <p:cNvPr id="6" name="Slide Number Placeholder 5"/>
          <p:cNvSpPr>
            <a:spLocks noGrp="1"/>
          </p:cNvSpPr>
          <p:nvPr>
            <p:ph type="sldNum" sz="quarter" idx="12"/>
          </p:nvPr>
        </p:nvSpPr>
        <p:spPr/>
        <p:txBody>
          <a:bodyPr/>
          <a:lstStyle/>
          <a:p>
            <a:fld id="{186D1497-6061-4157-8660-DC6A828E7173}" type="slidenum">
              <a:rPr lang="en-GB" smtClean="0"/>
              <a:t>‹#›</a:t>
            </a:fld>
            <a:endParaRPr lang="en-GB"/>
          </a:p>
        </p:txBody>
      </p:sp>
    </p:spTree>
    <p:extLst>
      <p:ext uri="{BB962C8B-B14F-4D97-AF65-F5344CB8AC3E}">
        <p14:creationId xmlns:p14="http://schemas.microsoft.com/office/powerpoint/2010/main" val="40844262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80110" y="2555875"/>
            <a:ext cx="5440680" cy="60918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480810" y="2555875"/>
            <a:ext cx="5440680" cy="60918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35980F7-F38D-416E-81F3-08CDA54F6844}" type="datetime1">
              <a:rPr lang="en-GB" smtClean="0"/>
              <a:t>07/11/2022</a:t>
            </a:fld>
            <a:endParaRPr lang="en-GB"/>
          </a:p>
        </p:txBody>
      </p:sp>
      <p:sp>
        <p:nvSpPr>
          <p:cNvPr id="6" name="Footer Placeholder 5"/>
          <p:cNvSpPr>
            <a:spLocks noGrp="1"/>
          </p:cNvSpPr>
          <p:nvPr>
            <p:ph type="ftr" sz="quarter" idx="11"/>
          </p:nvPr>
        </p:nvSpPr>
        <p:spPr/>
        <p:txBody>
          <a:bodyPr/>
          <a:lstStyle/>
          <a:p>
            <a:r>
              <a:rPr lang="en-GB" smtClean="0"/>
              <a:t>Ela Williams student number 2103021 assignment number ECES5018</a:t>
            </a:r>
            <a:endParaRPr lang="en-GB"/>
          </a:p>
        </p:txBody>
      </p:sp>
      <p:sp>
        <p:nvSpPr>
          <p:cNvPr id="7" name="Slide Number Placeholder 6"/>
          <p:cNvSpPr>
            <a:spLocks noGrp="1"/>
          </p:cNvSpPr>
          <p:nvPr>
            <p:ph type="sldNum" sz="quarter" idx="12"/>
          </p:nvPr>
        </p:nvSpPr>
        <p:spPr/>
        <p:txBody>
          <a:bodyPr/>
          <a:lstStyle/>
          <a:p>
            <a:fld id="{186D1497-6061-4157-8660-DC6A828E7173}" type="slidenum">
              <a:rPr lang="en-GB" smtClean="0"/>
              <a:t>‹#›</a:t>
            </a:fld>
            <a:endParaRPr lang="en-GB"/>
          </a:p>
        </p:txBody>
      </p:sp>
    </p:spTree>
    <p:extLst>
      <p:ext uri="{BB962C8B-B14F-4D97-AF65-F5344CB8AC3E}">
        <p14:creationId xmlns:p14="http://schemas.microsoft.com/office/powerpoint/2010/main" val="15085804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6"/>
            <a:ext cx="11041380" cy="1855788"/>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81778" y="2353628"/>
            <a:ext cx="5415676" cy="1153477"/>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smtClean="0"/>
              <a:t>Click to edit Master text styles</a:t>
            </a:r>
          </a:p>
        </p:txBody>
      </p:sp>
      <p:sp>
        <p:nvSpPr>
          <p:cNvPr id="4" name="Content Placeholder 3"/>
          <p:cNvSpPr>
            <a:spLocks noGrp="1"/>
          </p:cNvSpPr>
          <p:nvPr>
            <p:ph sz="half" idx="2"/>
          </p:nvPr>
        </p:nvSpPr>
        <p:spPr>
          <a:xfrm>
            <a:off x="881778" y="3507105"/>
            <a:ext cx="5415676" cy="515842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480810" y="2353628"/>
            <a:ext cx="5442347" cy="1153477"/>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smtClean="0"/>
              <a:t>Click to edit Master text styles</a:t>
            </a:r>
          </a:p>
        </p:txBody>
      </p:sp>
      <p:sp>
        <p:nvSpPr>
          <p:cNvPr id="6" name="Content Placeholder 5"/>
          <p:cNvSpPr>
            <a:spLocks noGrp="1"/>
          </p:cNvSpPr>
          <p:nvPr>
            <p:ph sz="quarter" idx="4"/>
          </p:nvPr>
        </p:nvSpPr>
        <p:spPr>
          <a:xfrm>
            <a:off x="6480810" y="3507105"/>
            <a:ext cx="5442347" cy="515842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C944604-61E2-411E-9B11-A9866020A9A2}" type="datetime1">
              <a:rPr lang="en-GB" smtClean="0"/>
              <a:t>07/11/2022</a:t>
            </a:fld>
            <a:endParaRPr lang="en-GB"/>
          </a:p>
        </p:txBody>
      </p:sp>
      <p:sp>
        <p:nvSpPr>
          <p:cNvPr id="8" name="Footer Placeholder 7"/>
          <p:cNvSpPr>
            <a:spLocks noGrp="1"/>
          </p:cNvSpPr>
          <p:nvPr>
            <p:ph type="ftr" sz="quarter" idx="11"/>
          </p:nvPr>
        </p:nvSpPr>
        <p:spPr/>
        <p:txBody>
          <a:bodyPr/>
          <a:lstStyle/>
          <a:p>
            <a:r>
              <a:rPr lang="en-GB" smtClean="0"/>
              <a:t>Ela Williams student number 2103021 assignment number ECES5018</a:t>
            </a:r>
            <a:endParaRPr lang="en-GB"/>
          </a:p>
        </p:txBody>
      </p:sp>
      <p:sp>
        <p:nvSpPr>
          <p:cNvPr id="9" name="Slide Number Placeholder 8"/>
          <p:cNvSpPr>
            <a:spLocks noGrp="1"/>
          </p:cNvSpPr>
          <p:nvPr>
            <p:ph type="sldNum" sz="quarter" idx="12"/>
          </p:nvPr>
        </p:nvSpPr>
        <p:spPr/>
        <p:txBody>
          <a:bodyPr/>
          <a:lstStyle/>
          <a:p>
            <a:fld id="{186D1497-6061-4157-8660-DC6A828E7173}" type="slidenum">
              <a:rPr lang="en-GB" smtClean="0"/>
              <a:t>‹#›</a:t>
            </a:fld>
            <a:endParaRPr lang="en-GB"/>
          </a:p>
        </p:txBody>
      </p:sp>
    </p:spTree>
    <p:extLst>
      <p:ext uri="{BB962C8B-B14F-4D97-AF65-F5344CB8AC3E}">
        <p14:creationId xmlns:p14="http://schemas.microsoft.com/office/powerpoint/2010/main" val="25935922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BEAE409-B149-4829-91F6-ADBF12CAE0BC}" type="datetime1">
              <a:rPr lang="en-GB" smtClean="0"/>
              <a:t>07/11/2022</a:t>
            </a:fld>
            <a:endParaRPr lang="en-GB"/>
          </a:p>
        </p:txBody>
      </p:sp>
      <p:sp>
        <p:nvSpPr>
          <p:cNvPr id="4" name="Footer Placeholder 3"/>
          <p:cNvSpPr>
            <a:spLocks noGrp="1"/>
          </p:cNvSpPr>
          <p:nvPr>
            <p:ph type="ftr" sz="quarter" idx="11"/>
          </p:nvPr>
        </p:nvSpPr>
        <p:spPr/>
        <p:txBody>
          <a:bodyPr/>
          <a:lstStyle/>
          <a:p>
            <a:r>
              <a:rPr lang="en-GB" smtClean="0"/>
              <a:t>Ela Williams student number 2103021 assignment number ECES5018</a:t>
            </a:r>
            <a:endParaRPr lang="en-GB"/>
          </a:p>
        </p:txBody>
      </p:sp>
      <p:sp>
        <p:nvSpPr>
          <p:cNvPr id="5" name="Slide Number Placeholder 4"/>
          <p:cNvSpPr>
            <a:spLocks noGrp="1"/>
          </p:cNvSpPr>
          <p:nvPr>
            <p:ph type="sldNum" sz="quarter" idx="12"/>
          </p:nvPr>
        </p:nvSpPr>
        <p:spPr/>
        <p:txBody>
          <a:bodyPr/>
          <a:lstStyle/>
          <a:p>
            <a:fld id="{186D1497-6061-4157-8660-DC6A828E7173}" type="slidenum">
              <a:rPr lang="en-GB" smtClean="0"/>
              <a:t>‹#›</a:t>
            </a:fld>
            <a:endParaRPr lang="en-GB"/>
          </a:p>
        </p:txBody>
      </p:sp>
    </p:spTree>
    <p:extLst>
      <p:ext uri="{BB962C8B-B14F-4D97-AF65-F5344CB8AC3E}">
        <p14:creationId xmlns:p14="http://schemas.microsoft.com/office/powerpoint/2010/main" val="3512542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BFF170-8BA9-4D36-9159-9DFDFDD56445}" type="datetime1">
              <a:rPr lang="en-GB" smtClean="0"/>
              <a:t>07/11/2022</a:t>
            </a:fld>
            <a:endParaRPr lang="en-GB"/>
          </a:p>
        </p:txBody>
      </p:sp>
      <p:sp>
        <p:nvSpPr>
          <p:cNvPr id="3" name="Footer Placeholder 2"/>
          <p:cNvSpPr>
            <a:spLocks noGrp="1"/>
          </p:cNvSpPr>
          <p:nvPr>
            <p:ph type="ftr" sz="quarter" idx="11"/>
          </p:nvPr>
        </p:nvSpPr>
        <p:spPr/>
        <p:txBody>
          <a:bodyPr/>
          <a:lstStyle/>
          <a:p>
            <a:r>
              <a:rPr lang="en-GB" smtClean="0"/>
              <a:t>Ela Williams student number 2103021 assignment number ECES5018</a:t>
            </a:r>
            <a:endParaRPr lang="en-GB"/>
          </a:p>
        </p:txBody>
      </p:sp>
      <p:sp>
        <p:nvSpPr>
          <p:cNvPr id="4" name="Slide Number Placeholder 3"/>
          <p:cNvSpPr>
            <a:spLocks noGrp="1"/>
          </p:cNvSpPr>
          <p:nvPr>
            <p:ph type="sldNum" sz="quarter" idx="12"/>
          </p:nvPr>
        </p:nvSpPr>
        <p:spPr/>
        <p:txBody>
          <a:bodyPr/>
          <a:lstStyle/>
          <a:p>
            <a:fld id="{186D1497-6061-4157-8660-DC6A828E7173}" type="slidenum">
              <a:rPr lang="en-GB" smtClean="0"/>
              <a:t>‹#›</a:t>
            </a:fld>
            <a:endParaRPr lang="en-GB"/>
          </a:p>
        </p:txBody>
      </p:sp>
    </p:spTree>
    <p:extLst>
      <p:ext uri="{BB962C8B-B14F-4D97-AF65-F5344CB8AC3E}">
        <p14:creationId xmlns:p14="http://schemas.microsoft.com/office/powerpoint/2010/main" val="1289262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3360"/>
            </a:lvl1pPr>
          </a:lstStyle>
          <a:p>
            <a:r>
              <a:rPr lang="en-US" smtClean="0"/>
              <a:t>Click to edit Master title style</a:t>
            </a:r>
            <a:endParaRPr lang="en-GB"/>
          </a:p>
        </p:txBody>
      </p:sp>
      <p:sp>
        <p:nvSpPr>
          <p:cNvPr id="3" name="Content Placeholder 2"/>
          <p:cNvSpPr>
            <a:spLocks noGrp="1"/>
          </p:cNvSpPr>
          <p:nvPr>
            <p:ph idx="1"/>
          </p:nvPr>
        </p:nvSpPr>
        <p:spPr>
          <a:xfrm>
            <a:off x="5442347" y="1382396"/>
            <a:ext cx="6480810" cy="6823075"/>
          </a:xfrm>
        </p:spPr>
        <p:txBody>
          <a:bodyPr/>
          <a:lstStyle>
            <a:lvl1pPr>
              <a:defRPr sz="3360"/>
            </a:lvl1pPr>
            <a:lvl2pPr>
              <a:defRPr sz="2940"/>
            </a:lvl2pPr>
            <a:lvl3pPr>
              <a:defRPr sz="2520"/>
            </a:lvl3pPr>
            <a:lvl4pPr>
              <a:defRPr sz="2100"/>
            </a:lvl4pPr>
            <a:lvl5pPr>
              <a:defRPr sz="2100"/>
            </a:lvl5pPr>
            <a:lvl6pPr>
              <a:defRPr sz="2100"/>
            </a:lvl6pPr>
            <a:lvl7pPr>
              <a:defRPr sz="2100"/>
            </a:lvl7pPr>
            <a:lvl8pPr>
              <a:defRPr sz="2100"/>
            </a:lvl8pPr>
            <a:lvl9pPr>
              <a:defRPr sz="2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81778" y="2880360"/>
            <a:ext cx="4128849" cy="5336223"/>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B2D5ADB-1EA9-4F60-8995-BE4F63F13EF8}" type="datetime1">
              <a:rPr lang="en-GB" smtClean="0"/>
              <a:t>07/11/2022</a:t>
            </a:fld>
            <a:endParaRPr lang="en-GB"/>
          </a:p>
        </p:txBody>
      </p:sp>
      <p:sp>
        <p:nvSpPr>
          <p:cNvPr id="6" name="Footer Placeholder 5"/>
          <p:cNvSpPr>
            <a:spLocks noGrp="1"/>
          </p:cNvSpPr>
          <p:nvPr>
            <p:ph type="ftr" sz="quarter" idx="11"/>
          </p:nvPr>
        </p:nvSpPr>
        <p:spPr/>
        <p:txBody>
          <a:bodyPr/>
          <a:lstStyle/>
          <a:p>
            <a:r>
              <a:rPr lang="en-GB" smtClean="0"/>
              <a:t>Ela Williams student number 2103021 assignment number ECES5018</a:t>
            </a:r>
            <a:endParaRPr lang="en-GB"/>
          </a:p>
        </p:txBody>
      </p:sp>
      <p:sp>
        <p:nvSpPr>
          <p:cNvPr id="7" name="Slide Number Placeholder 6"/>
          <p:cNvSpPr>
            <a:spLocks noGrp="1"/>
          </p:cNvSpPr>
          <p:nvPr>
            <p:ph type="sldNum" sz="quarter" idx="12"/>
          </p:nvPr>
        </p:nvSpPr>
        <p:spPr/>
        <p:txBody>
          <a:bodyPr/>
          <a:lstStyle/>
          <a:p>
            <a:fld id="{186D1497-6061-4157-8660-DC6A828E7173}" type="slidenum">
              <a:rPr lang="en-GB" smtClean="0"/>
              <a:t>‹#›</a:t>
            </a:fld>
            <a:endParaRPr lang="en-GB"/>
          </a:p>
        </p:txBody>
      </p:sp>
    </p:spTree>
    <p:extLst>
      <p:ext uri="{BB962C8B-B14F-4D97-AF65-F5344CB8AC3E}">
        <p14:creationId xmlns:p14="http://schemas.microsoft.com/office/powerpoint/2010/main" val="31717753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3360"/>
            </a:lvl1pPr>
          </a:lstStyle>
          <a:p>
            <a:r>
              <a:rPr lang="en-US" smtClean="0"/>
              <a:t>Click to edit Master title style</a:t>
            </a:r>
            <a:endParaRPr lang="en-GB"/>
          </a:p>
        </p:txBody>
      </p:sp>
      <p:sp>
        <p:nvSpPr>
          <p:cNvPr id="3" name="Picture Placeholder 2"/>
          <p:cNvSpPr>
            <a:spLocks noGrp="1"/>
          </p:cNvSpPr>
          <p:nvPr>
            <p:ph type="pic" idx="1"/>
          </p:nvPr>
        </p:nvSpPr>
        <p:spPr>
          <a:xfrm>
            <a:off x="5442347" y="1382396"/>
            <a:ext cx="6480810" cy="6823075"/>
          </a:xfrm>
        </p:spPr>
        <p:txBody>
          <a:bodyPr/>
          <a:lstStyle>
            <a:lvl1pPr marL="0" indent="0">
              <a:buNone/>
              <a:defRPr sz="336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endParaRPr lang="en-GB"/>
          </a:p>
        </p:txBody>
      </p:sp>
      <p:sp>
        <p:nvSpPr>
          <p:cNvPr id="4" name="Text Placeholder 3"/>
          <p:cNvSpPr>
            <a:spLocks noGrp="1"/>
          </p:cNvSpPr>
          <p:nvPr>
            <p:ph type="body" sz="half" idx="2"/>
          </p:nvPr>
        </p:nvSpPr>
        <p:spPr>
          <a:xfrm>
            <a:off x="881778" y="2880360"/>
            <a:ext cx="4128849" cy="5336223"/>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C1AFB67-21D0-4E59-8644-C23D970B56EB}" type="datetime1">
              <a:rPr lang="en-GB" smtClean="0"/>
              <a:t>07/11/2022</a:t>
            </a:fld>
            <a:endParaRPr lang="en-GB"/>
          </a:p>
        </p:txBody>
      </p:sp>
      <p:sp>
        <p:nvSpPr>
          <p:cNvPr id="6" name="Footer Placeholder 5"/>
          <p:cNvSpPr>
            <a:spLocks noGrp="1"/>
          </p:cNvSpPr>
          <p:nvPr>
            <p:ph type="ftr" sz="quarter" idx="11"/>
          </p:nvPr>
        </p:nvSpPr>
        <p:spPr/>
        <p:txBody>
          <a:bodyPr/>
          <a:lstStyle/>
          <a:p>
            <a:r>
              <a:rPr lang="en-GB" smtClean="0"/>
              <a:t>Ela Williams student number 2103021 assignment number ECES5018</a:t>
            </a:r>
            <a:endParaRPr lang="en-GB"/>
          </a:p>
        </p:txBody>
      </p:sp>
      <p:sp>
        <p:nvSpPr>
          <p:cNvPr id="7" name="Slide Number Placeholder 6"/>
          <p:cNvSpPr>
            <a:spLocks noGrp="1"/>
          </p:cNvSpPr>
          <p:nvPr>
            <p:ph type="sldNum" sz="quarter" idx="12"/>
          </p:nvPr>
        </p:nvSpPr>
        <p:spPr/>
        <p:txBody>
          <a:bodyPr/>
          <a:lstStyle/>
          <a:p>
            <a:fld id="{186D1497-6061-4157-8660-DC6A828E7173}" type="slidenum">
              <a:rPr lang="en-GB" smtClean="0"/>
              <a:t>‹#›</a:t>
            </a:fld>
            <a:endParaRPr lang="en-GB"/>
          </a:p>
        </p:txBody>
      </p:sp>
    </p:spTree>
    <p:extLst>
      <p:ext uri="{BB962C8B-B14F-4D97-AF65-F5344CB8AC3E}">
        <p14:creationId xmlns:p14="http://schemas.microsoft.com/office/powerpoint/2010/main" val="3124336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E7B4423-8882-4224-B293-17A9ED7D06CE}" type="datetime1">
              <a:rPr lang="en-GB" smtClean="0"/>
              <a:t>07/11/2022</a:t>
            </a:fld>
            <a:endParaRPr lang="en-GB"/>
          </a:p>
        </p:txBody>
      </p:sp>
      <p:sp>
        <p:nvSpPr>
          <p:cNvPr id="5" name="Footer Placeholder 4"/>
          <p:cNvSpPr>
            <a:spLocks noGrp="1"/>
          </p:cNvSpPr>
          <p:nvPr>
            <p:ph type="ftr" sz="quarter" idx="11"/>
          </p:nvPr>
        </p:nvSpPr>
        <p:spPr/>
        <p:txBody>
          <a:bodyPr/>
          <a:lstStyle/>
          <a:p>
            <a:r>
              <a:rPr lang="en-GB" smtClean="0"/>
              <a:t>Ela Williams student number 2103021 assignment number ECES5018</a:t>
            </a:r>
            <a:endParaRPr lang="en-GB"/>
          </a:p>
        </p:txBody>
      </p:sp>
      <p:sp>
        <p:nvSpPr>
          <p:cNvPr id="6" name="Slide Number Placeholder 5"/>
          <p:cNvSpPr>
            <a:spLocks noGrp="1"/>
          </p:cNvSpPr>
          <p:nvPr>
            <p:ph type="sldNum" sz="quarter" idx="12"/>
          </p:nvPr>
        </p:nvSpPr>
        <p:spPr/>
        <p:txBody>
          <a:bodyPr/>
          <a:lstStyle/>
          <a:p>
            <a:fld id="{186D1497-6061-4157-8660-DC6A828E7173}" type="slidenum">
              <a:rPr lang="en-GB" smtClean="0"/>
              <a:t>‹#›</a:t>
            </a:fld>
            <a:endParaRPr lang="en-GB"/>
          </a:p>
        </p:txBody>
      </p:sp>
    </p:spTree>
    <p:extLst>
      <p:ext uri="{BB962C8B-B14F-4D97-AF65-F5344CB8AC3E}">
        <p14:creationId xmlns:p14="http://schemas.microsoft.com/office/powerpoint/2010/main" val="8261183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5" y="511175"/>
            <a:ext cx="2760345" cy="8136573"/>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80110" y="511175"/>
            <a:ext cx="8121015" cy="813657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D226701-6F43-44E1-980C-CB10D2598AC7}" type="datetime1">
              <a:rPr lang="en-GB" smtClean="0"/>
              <a:t>07/11/2022</a:t>
            </a:fld>
            <a:endParaRPr lang="en-GB"/>
          </a:p>
        </p:txBody>
      </p:sp>
      <p:sp>
        <p:nvSpPr>
          <p:cNvPr id="5" name="Footer Placeholder 4"/>
          <p:cNvSpPr>
            <a:spLocks noGrp="1"/>
          </p:cNvSpPr>
          <p:nvPr>
            <p:ph type="ftr" sz="quarter" idx="11"/>
          </p:nvPr>
        </p:nvSpPr>
        <p:spPr/>
        <p:txBody>
          <a:bodyPr/>
          <a:lstStyle/>
          <a:p>
            <a:r>
              <a:rPr lang="en-GB" smtClean="0"/>
              <a:t>Ela Williams student number 2103021 assignment number ECES5018</a:t>
            </a:r>
            <a:endParaRPr lang="en-GB"/>
          </a:p>
        </p:txBody>
      </p:sp>
      <p:sp>
        <p:nvSpPr>
          <p:cNvPr id="6" name="Slide Number Placeholder 5"/>
          <p:cNvSpPr>
            <a:spLocks noGrp="1"/>
          </p:cNvSpPr>
          <p:nvPr>
            <p:ph type="sldNum" sz="quarter" idx="12"/>
          </p:nvPr>
        </p:nvSpPr>
        <p:spPr/>
        <p:txBody>
          <a:bodyPr/>
          <a:lstStyle/>
          <a:p>
            <a:fld id="{186D1497-6061-4157-8660-DC6A828E7173}" type="slidenum">
              <a:rPr lang="en-GB" smtClean="0"/>
              <a:t>‹#›</a:t>
            </a:fld>
            <a:endParaRPr lang="en-GB"/>
          </a:p>
        </p:txBody>
      </p:sp>
    </p:spTree>
    <p:extLst>
      <p:ext uri="{BB962C8B-B14F-4D97-AF65-F5344CB8AC3E}">
        <p14:creationId xmlns:p14="http://schemas.microsoft.com/office/powerpoint/2010/main" val="19968780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pct10">
          <a:fgClr>
            <a:schemeClr val="accent2">
              <a:lumMod val="20000"/>
              <a:lumOff val="80000"/>
            </a:schemeClr>
          </a:fgClr>
          <a:bgClr>
            <a:schemeClr val="bg1"/>
          </a:bgClr>
        </a:patt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6"/>
            <a:ext cx="11041380" cy="1855788"/>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80110" y="8898891"/>
            <a:ext cx="2880360" cy="511175"/>
          </a:xfrm>
          <a:prstGeom prst="rect">
            <a:avLst/>
          </a:prstGeom>
        </p:spPr>
        <p:txBody>
          <a:bodyPr vert="horz" lIns="91440" tIns="45720" rIns="91440" bIns="45720" rtlCol="0" anchor="ctr"/>
          <a:lstStyle>
            <a:lvl1pPr algn="l">
              <a:defRPr sz="1260">
                <a:solidFill>
                  <a:schemeClr val="tx1">
                    <a:tint val="75000"/>
                  </a:schemeClr>
                </a:solidFill>
              </a:defRPr>
            </a:lvl1pPr>
          </a:lstStyle>
          <a:p>
            <a:fld id="{8242B006-7705-4179-A026-2EE92795EC63}" type="datetime1">
              <a:rPr lang="en-GB" smtClean="0"/>
              <a:t>07/11/2022</a:t>
            </a:fld>
            <a:endParaRPr lang="en-GB"/>
          </a:p>
        </p:txBody>
      </p:sp>
      <p:sp>
        <p:nvSpPr>
          <p:cNvPr id="5" name="Footer Placeholder 4"/>
          <p:cNvSpPr>
            <a:spLocks noGrp="1"/>
          </p:cNvSpPr>
          <p:nvPr>
            <p:ph type="ftr" sz="quarter" idx="3"/>
          </p:nvPr>
        </p:nvSpPr>
        <p:spPr>
          <a:xfrm>
            <a:off x="4240530" y="8898891"/>
            <a:ext cx="4320540" cy="511175"/>
          </a:xfrm>
          <a:prstGeom prst="rect">
            <a:avLst/>
          </a:prstGeom>
        </p:spPr>
        <p:txBody>
          <a:bodyPr vert="horz" lIns="91440" tIns="45720" rIns="91440" bIns="45720" rtlCol="0" anchor="ctr"/>
          <a:lstStyle>
            <a:lvl1pPr algn="ctr">
              <a:defRPr sz="1260">
                <a:solidFill>
                  <a:schemeClr val="tx1">
                    <a:tint val="75000"/>
                  </a:schemeClr>
                </a:solidFill>
              </a:defRPr>
            </a:lvl1pPr>
          </a:lstStyle>
          <a:p>
            <a:r>
              <a:rPr lang="en-GB" smtClean="0"/>
              <a:t>Ela Williams student number 2103021 assignment number ECES5018</a:t>
            </a:r>
            <a:endParaRPr lang="en-GB"/>
          </a:p>
        </p:txBody>
      </p:sp>
      <p:sp>
        <p:nvSpPr>
          <p:cNvPr id="6" name="Slide Number Placeholder 5"/>
          <p:cNvSpPr>
            <a:spLocks noGrp="1"/>
          </p:cNvSpPr>
          <p:nvPr>
            <p:ph type="sldNum" sz="quarter" idx="4"/>
          </p:nvPr>
        </p:nvSpPr>
        <p:spPr>
          <a:xfrm>
            <a:off x="9041130" y="8898891"/>
            <a:ext cx="2880360" cy="511175"/>
          </a:xfrm>
          <a:prstGeom prst="rect">
            <a:avLst/>
          </a:prstGeom>
        </p:spPr>
        <p:txBody>
          <a:bodyPr vert="horz" lIns="91440" tIns="45720" rIns="91440" bIns="45720" rtlCol="0" anchor="ctr"/>
          <a:lstStyle>
            <a:lvl1pPr algn="r">
              <a:defRPr sz="1260">
                <a:solidFill>
                  <a:schemeClr val="tx1">
                    <a:tint val="75000"/>
                  </a:schemeClr>
                </a:solidFill>
              </a:defRPr>
            </a:lvl1pPr>
          </a:lstStyle>
          <a:p>
            <a:fld id="{186D1497-6061-4157-8660-DC6A828E7173}" type="slidenum">
              <a:rPr lang="en-GB" smtClean="0"/>
              <a:t>‹#›</a:t>
            </a:fld>
            <a:endParaRPr lang="en-GB"/>
          </a:p>
        </p:txBody>
      </p:sp>
    </p:spTree>
    <p:extLst>
      <p:ext uri="{BB962C8B-B14F-4D97-AF65-F5344CB8AC3E}">
        <p14:creationId xmlns:p14="http://schemas.microsoft.com/office/powerpoint/2010/main" val="2685915450"/>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p:hf hdr="0" dt="0"/>
  <p:txStyles>
    <p:titleStyle>
      <a:lvl1pPr algn="l" defTabSz="960120" rtl="0" eaLnBrk="1" latinLnBrk="0" hangingPunct="1">
        <a:lnSpc>
          <a:spcPct val="90000"/>
        </a:lnSpc>
        <a:spcBef>
          <a:spcPct val="0"/>
        </a:spcBef>
        <a:buNone/>
        <a:defRPr sz="4620" kern="1200">
          <a:solidFill>
            <a:schemeClr val="tx1"/>
          </a:solidFill>
          <a:latin typeface="+mj-lt"/>
          <a:ea typeface="+mj-ea"/>
          <a:cs typeface="+mj-cs"/>
        </a:defRPr>
      </a:lvl1pPr>
    </p:titleStyle>
    <p:bodyStyle>
      <a:lvl1pPr marL="240030" indent="-240030" algn="l" defTabSz="960120" rtl="0" eaLnBrk="1" latinLnBrk="0" hangingPunct="1">
        <a:lnSpc>
          <a:spcPct val="90000"/>
        </a:lnSpc>
        <a:spcBef>
          <a:spcPts val="1050"/>
        </a:spcBef>
        <a:buFont typeface="Arial" panose="020B0604020202020204" pitchFamily="34" charset="0"/>
        <a:buChar char="•"/>
        <a:defRPr sz="2940" kern="1200">
          <a:solidFill>
            <a:schemeClr val="tx1"/>
          </a:solidFill>
          <a:latin typeface="+mn-lt"/>
          <a:ea typeface="+mn-ea"/>
          <a:cs typeface="+mn-cs"/>
        </a:defRPr>
      </a:lvl1pPr>
      <a:lvl2pPr marL="720090" indent="-240030" algn="l" defTabSz="960120" rtl="0" eaLnBrk="1" latinLnBrk="0" hangingPunct="1">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marL="1200150" indent="-240030" algn="l" defTabSz="960120" rtl="0" eaLnBrk="1" latinLnBrk="0" hangingPunct="1">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marL="16802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marL="216027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marL="264033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39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45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5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60120" rtl="0" eaLnBrk="1" latinLnBrk="0" hangingPunct="1">
        <a:defRPr sz="1890" kern="1200">
          <a:solidFill>
            <a:schemeClr val="tx1"/>
          </a:solidFill>
          <a:latin typeface="+mn-lt"/>
          <a:ea typeface="+mn-ea"/>
          <a:cs typeface="+mn-cs"/>
        </a:defRPr>
      </a:lvl1pPr>
      <a:lvl2pPr marL="480060" algn="l" defTabSz="960120" rtl="0" eaLnBrk="1" latinLnBrk="0" hangingPunct="1">
        <a:defRPr sz="1890" kern="1200">
          <a:solidFill>
            <a:schemeClr val="tx1"/>
          </a:solidFill>
          <a:latin typeface="+mn-lt"/>
          <a:ea typeface="+mn-ea"/>
          <a:cs typeface="+mn-cs"/>
        </a:defRPr>
      </a:lvl2pPr>
      <a:lvl3pPr marL="960120" algn="l" defTabSz="960120" rtl="0" eaLnBrk="1" latinLnBrk="0" hangingPunct="1">
        <a:defRPr sz="1890" kern="1200">
          <a:solidFill>
            <a:schemeClr val="tx1"/>
          </a:solidFill>
          <a:latin typeface="+mn-lt"/>
          <a:ea typeface="+mn-ea"/>
          <a:cs typeface="+mn-cs"/>
        </a:defRPr>
      </a:lvl3pPr>
      <a:lvl4pPr marL="1440180" algn="l" defTabSz="960120" rtl="0" eaLnBrk="1" latinLnBrk="0" hangingPunct="1">
        <a:defRPr sz="1890" kern="1200">
          <a:solidFill>
            <a:schemeClr val="tx1"/>
          </a:solidFill>
          <a:latin typeface="+mn-lt"/>
          <a:ea typeface="+mn-ea"/>
          <a:cs typeface="+mn-cs"/>
        </a:defRPr>
      </a:lvl4pPr>
      <a:lvl5pPr marL="1920240" algn="l" defTabSz="960120" rtl="0" eaLnBrk="1" latinLnBrk="0" hangingPunct="1">
        <a:defRPr sz="1890" kern="1200">
          <a:solidFill>
            <a:schemeClr val="tx1"/>
          </a:solidFill>
          <a:latin typeface="+mn-lt"/>
          <a:ea typeface="+mn-ea"/>
          <a:cs typeface="+mn-cs"/>
        </a:defRPr>
      </a:lvl5pPr>
      <a:lvl6pPr marL="2400300" algn="l" defTabSz="960120" rtl="0" eaLnBrk="1" latinLnBrk="0" hangingPunct="1">
        <a:defRPr sz="1890" kern="1200">
          <a:solidFill>
            <a:schemeClr val="tx1"/>
          </a:solidFill>
          <a:latin typeface="+mn-lt"/>
          <a:ea typeface="+mn-ea"/>
          <a:cs typeface="+mn-cs"/>
        </a:defRPr>
      </a:lvl6pPr>
      <a:lvl7pPr marL="2880360" algn="l" defTabSz="960120" rtl="0" eaLnBrk="1" latinLnBrk="0" hangingPunct="1">
        <a:defRPr sz="1890" kern="1200">
          <a:solidFill>
            <a:schemeClr val="tx1"/>
          </a:solidFill>
          <a:latin typeface="+mn-lt"/>
          <a:ea typeface="+mn-ea"/>
          <a:cs typeface="+mn-cs"/>
        </a:defRPr>
      </a:lvl7pPr>
      <a:lvl8pPr marL="3360420" algn="l" defTabSz="960120" rtl="0" eaLnBrk="1" latinLnBrk="0" hangingPunct="1">
        <a:defRPr sz="1890" kern="1200">
          <a:solidFill>
            <a:schemeClr val="tx1"/>
          </a:solidFill>
          <a:latin typeface="+mn-lt"/>
          <a:ea typeface="+mn-ea"/>
          <a:cs typeface="+mn-cs"/>
        </a:defRPr>
      </a:lvl8pPr>
      <a:lvl9pPr marL="3840480" algn="l" defTabSz="960120"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pattFill prst="pct25">
          <a:fgClr>
            <a:schemeClr val="accent2">
              <a:lumMod val="20000"/>
              <a:lumOff val="80000"/>
            </a:schemeClr>
          </a:fgClr>
          <a:bgClr>
            <a:schemeClr val="bg1"/>
          </a:bgClr>
        </a:pattFill>
        <a:effectLst/>
      </p:bgPr>
    </p:bg>
    <p:spTree>
      <p:nvGrpSpPr>
        <p:cNvPr id="1" name=""/>
        <p:cNvGrpSpPr/>
        <p:nvPr/>
      </p:nvGrpSpPr>
      <p:grpSpPr>
        <a:xfrm>
          <a:off x="0" y="0"/>
          <a:ext cx="0" cy="0"/>
          <a:chOff x="0" y="0"/>
          <a:chExt cx="0" cy="0"/>
        </a:xfrm>
      </p:grpSpPr>
      <p:sp>
        <p:nvSpPr>
          <p:cNvPr id="6" name="Rectangle 5"/>
          <p:cNvSpPr/>
          <p:nvPr/>
        </p:nvSpPr>
        <p:spPr>
          <a:xfrm>
            <a:off x="4505325" y="452854"/>
            <a:ext cx="771525" cy="523220"/>
          </a:xfrm>
          <a:prstGeom prst="rect">
            <a:avLst/>
          </a:prstGeom>
          <a:solidFill>
            <a:schemeClr val="accent1">
              <a:lumMod val="20000"/>
              <a:lumOff val="80000"/>
            </a:schemeClr>
          </a:solidFill>
          <a:ln>
            <a:solidFill>
              <a:schemeClr val="tx1"/>
            </a:solidFill>
          </a:ln>
        </p:spPr>
        <p:txBody>
          <a:bodyPr wrap="square" lIns="91440" tIns="45720" rIns="91440" bIns="45720">
            <a:spAutoFit/>
          </a:bodyPr>
          <a:lstStyle/>
          <a:p>
            <a:pPr algn="ctr"/>
            <a:r>
              <a:rPr lang="en-US" sz="1400" b="0" cap="none" spc="0" dirty="0" smtClean="0">
                <a:ln w="0"/>
                <a:solidFill>
                  <a:schemeClr val="tx1"/>
                </a:solidFill>
                <a:effectLst>
                  <a:outerShdw blurRad="38100" dist="19050" dir="2700000" algn="tl" rotWithShape="0">
                    <a:schemeClr val="dk1">
                      <a:alpha val="40000"/>
                    </a:schemeClr>
                  </a:outerShdw>
                </a:effectLst>
                <a:latin typeface="Microsoft Sans Serif" panose="020B0604020202020204" pitchFamily="34" charset="0"/>
                <a:cs typeface="Microsoft Sans Serif" panose="020B0604020202020204" pitchFamily="34" charset="0"/>
              </a:rPr>
              <a:t>Article critique</a:t>
            </a:r>
            <a:endParaRPr lang="en-US" sz="1400" b="0" cap="none" spc="0" dirty="0">
              <a:ln w="0"/>
              <a:solidFill>
                <a:schemeClr val="tx1"/>
              </a:solidFill>
              <a:effectLst>
                <a:outerShdw blurRad="38100" dist="19050" dir="2700000" algn="tl" rotWithShape="0">
                  <a:schemeClr val="dk1">
                    <a:alpha val="40000"/>
                  </a:schemeClr>
                </a:outerShdw>
              </a:effectLst>
              <a:latin typeface="Microsoft Sans Serif" panose="020B0604020202020204" pitchFamily="34" charset="0"/>
              <a:cs typeface="Microsoft Sans Serif" panose="020B0604020202020204" pitchFamily="34" charset="0"/>
            </a:endParaRPr>
          </a:p>
        </p:txBody>
      </p:sp>
      <p:sp>
        <p:nvSpPr>
          <p:cNvPr id="7" name="TextBox 6"/>
          <p:cNvSpPr txBox="1"/>
          <p:nvPr/>
        </p:nvSpPr>
        <p:spPr>
          <a:xfrm>
            <a:off x="121905" y="114300"/>
            <a:ext cx="4269119" cy="1938992"/>
          </a:xfrm>
          <a:prstGeom prst="rect">
            <a:avLst/>
          </a:prstGeom>
          <a:solidFill>
            <a:schemeClr val="accent2">
              <a:lumMod val="20000"/>
              <a:lumOff val="80000"/>
            </a:schemeClr>
          </a:solidFill>
          <a:ln>
            <a:solidFill>
              <a:schemeClr val="accent1"/>
            </a:solidFill>
          </a:ln>
        </p:spPr>
        <p:txBody>
          <a:bodyPr wrap="square" rtlCol="0">
            <a:spAutoFit/>
          </a:bodyPr>
          <a:lstStyle/>
          <a:p>
            <a:r>
              <a:rPr lang="en-GB" sz="800" b="1" dirty="0" smtClean="0">
                <a:latin typeface="Microsoft Sans Serif" panose="020B0604020202020204" pitchFamily="34" charset="0"/>
                <a:cs typeface="Microsoft Sans Serif" panose="020B0604020202020204" pitchFamily="34" charset="0"/>
              </a:rPr>
              <a:t>Introduction</a:t>
            </a:r>
          </a:p>
          <a:p>
            <a:r>
              <a:rPr lang="en-GB" sz="800" dirty="0" smtClean="0">
                <a:latin typeface="Microsoft Sans Serif" panose="020B0604020202020204" pitchFamily="34" charset="0"/>
                <a:cs typeface="Microsoft Sans Serif" panose="020B0604020202020204" pitchFamily="34" charset="0"/>
              </a:rPr>
              <a:t>The </a:t>
            </a:r>
            <a:r>
              <a:rPr lang="en-GB" sz="800" dirty="0">
                <a:latin typeface="Microsoft Sans Serif" panose="020B0604020202020204" pitchFamily="34" charset="0"/>
                <a:cs typeface="Microsoft Sans Serif" panose="020B0604020202020204" pitchFamily="34" charset="0"/>
              </a:rPr>
              <a:t>title is ‘Factors influencing the selection and use of strategies to support students with autism in the classroom’.  The authors are </a:t>
            </a:r>
            <a:r>
              <a:rPr lang="en-GB" sz="800" dirty="0" err="1">
                <a:latin typeface="Microsoft Sans Serif" panose="020B0604020202020204" pitchFamily="34" charset="0"/>
                <a:cs typeface="Microsoft Sans Serif" panose="020B0604020202020204" pitchFamily="34" charset="0"/>
              </a:rPr>
              <a:t>Rhylee</a:t>
            </a:r>
            <a:r>
              <a:rPr lang="en-GB" sz="800" dirty="0">
                <a:latin typeface="Microsoft Sans Serif" panose="020B0604020202020204" pitchFamily="34" charset="0"/>
                <a:cs typeface="Microsoft Sans Serif" panose="020B0604020202020204" pitchFamily="34" charset="0"/>
              </a:rPr>
              <a:t> </a:t>
            </a:r>
            <a:r>
              <a:rPr lang="en-GB" sz="800" dirty="0" err="1">
                <a:latin typeface="Microsoft Sans Serif" panose="020B0604020202020204" pitchFamily="34" charset="0"/>
                <a:cs typeface="Microsoft Sans Serif" panose="020B0604020202020204" pitchFamily="34" charset="0"/>
              </a:rPr>
              <a:t>Sulek</a:t>
            </a:r>
            <a:r>
              <a:rPr lang="en-GB" sz="800" dirty="0">
                <a:latin typeface="Microsoft Sans Serif" panose="020B0604020202020204" pitchFamily="34" charset="0"/>
                <a:cs typeface="Microsoft Sans Serif" panose="020B0604020202020204" pitchFamily="34" charset="0"/>
              </a:rPr>
              <a:t>, David </a:t>
            </a:r>
            <a:r>
              <a:rPr lang="en-GB" sz="800" dirty="0" err="1">
                <a:latin typeface="Microsoft Sans Serif" panose="020B0604020202020204" pitchFamily="34" charset="0"/>
                <a:cs typeface="Microsoft Sans Serif" panose="020B0604020202020204" pitchFamily="34" charset="0"/>
              </a:rPr>
              <a:t>Trembath</a:t>
            </a:r>
            <a:r>
              <a:rPr lang="en-GB" sz="800" dirty="0">
                <a:latin typeface="Microsoft Sans Serif" panose="020B0604020202020204" pitchFamily="34" charset="0"/>
                <a:cs typeface="Microsoft Sans Serif" panose="020B0604020202020204" pitchFamily="34" charset="0"/>
              </a:rPr>
              <a:t>, Jessica Paynter and Deb Keen. The purpose of the research is to find out what practical factors teachers consider when they are deciding on what empirically supported strategies to learn about and use to help autistic children develop school readiness skills, and also what is their knowledge of the strategies. </a:t>
            </a:r>
            <a:r>
              <a:rPr lang="en-GB" sz="800" dirty="0" err="1">
                <a:latin typeface="Microsoft Sans Serif" panose="020B0604020202020204" pitchFamily="34" charset="0"/>
                <a:cs typeface="Microsoft Sans Serif" panose="020B0604020202020204" pitchFamily="34" charset="0"/>
              </a:rPr>
              <a:t>Sulek</a:t>
            </a:r>
            <a:r>
              <a:rPr lang="en-GB" sz="800" dirty="0">
                <a:latin typeface="Microsoft Sans Serif" panose="020B0604020202020204" pitchFamily="34" charset="0"/>
                <a:cs typeface="Microsoft Sans Serif" panose="020B0604020202020204" pitchFamily="34" charset="0"/>
              </a:rPr>
              <a:t> doesn’t go into detail about what these strategies are or what the school readiness skills are but provides references and it maybe would have been helpful to have a bit more details.  She explains that the school readiness skills are really important for the autistic child to succeed at a mainstream school, that the skills are ‘critical to children’s educational success’ (</a:t>
            </a:r>
            <a:r>
              <a:rPr lang="en-GB" sz="800" dirty="0" err="1">
                <a:latin typeface="Microsoft Sans Serif" panose="020B0604020202020204" pitchFamily="34" charset="0"/>
                <a:cs typeface="Microsoft Sans Serif" panose="020B0604020202020204" pitchFamily="34" charset="0"/>
              </a:rPr>
              <a:t>Sulek</a:t>
            </a:r>
            <a:r>
              <a:rPr lang="en-GB" sz="800" dirty="0">
                <a:latin typeface="Microsoft Sans Serif" panose="020B0604020202020204" pitchFamily="34" charset="0"/>
                <a:cs typeface="Microsoft Sans Serif" panose="020B0604020202020204" pitchFamily="34" charset="0"/>
              </a:rPr>
              <a:t>, et al., 2021, p. 480).  </a:t>
            </a:r>
            <a:r>
              <a:rPr lang="en-GB" sz="800" dirty="0" err="1">
                <a:latin typeface="Microsoft Sans Serif" panose="020B0604020202020204" pitchFamily="34" charset="0"/>
                <a:cs typeface="Microsoft Sans Serif" panose="020B0604020202020204" pitchFamily="34" charset="0"/>
              </a:rPr>
              <a:t>Sulek</a:t>
            </a:r>
            <a:r>
              <a:rPr lang="en-GB" sz="800" dirty="0">
                <a:latin typeface="Microsoft Sans Serif" panose="020B0604020202020204" pitchFamily="34" charset="0"/>
                <a:cs typeface="Microsoft Sans Serif" panose="020B0604020202020204" pitchFamily="34" charset="0"/>
              </a:rPr>
              <a:t> says the reason for doing this research is that there are plenty of strategies available but that evidence suggests that the strategies are not being used. This critique is a summary of how the research is answering the key question, and an evaluation of the methodology and ethics.</a:t>
            </a:r>
          </a:p>
        </p:txBody>
      </p:sp>
      <p:sp>
        <p:nvSpPr>
          <p:cNvPr id="8" name="TextBox 7"/>
          <p:cNvSpPr txBox="1"/>
          <p:nvPr/>
        </p:nvSpPr>
        <p:spPr>
          <a:xfrm>
            <a:off x="165994" y="2172616"/>
            <a:ext cx="4225030" cy="7355860"/>
          </a:xfrm>
          <a:prstGeom prst="rect">
            <a:avLst/>
          </a:prstGeom>
          <a:noFill/>
          <a:ln>
            <a:solidFill>
              <a:schemeClr val="accent1"/>
            </a:solidFill>
          </a:ln>
        </p:spPr>
        <p:txBody>
          <a:bodyPr wrap="square" rtlCol="0">
            <a:spAutoFit/>
          </a:bodyPr>
          <a:lstStyle/>
          <a:p>
            <a:r>
              <a:rPr lang="en-GB" sz="800" b="1" dirty="0">
                <a:latin typeface="Microsoft Sans Serif" panose="020B0604020202020204" pitchFamily="34" charset="0"/>
                <a:cs typeface="Microsoft Sans Serif" panose="020B0604020202020204" pitchFamily="34" charset="0"/>
              </a:rPr>
              <a:t>Research methodology</a:t>
            </a:r>
          </a:p>
          <a:p>
            <a:r>
              <a:rPr lang="en-GB" sz="800" b="1" dirty="0">
                <a:latin typeface="Microsoft Sans Serif" panose="020B0604020202020204" pitchFamily="34" charset="0"/>
                <a:cs typeface="Microsoft Sans Serif" panose="020B0604020202020204" pitchFamily="34" charset="0"/>
              </a:rPr>
              <a:t>Purposive sampling</a:t>
            </a:r>
          </a:p>
          <a:p>
            <a:r>
              <a:rPr lang="en-GB" sz="800" dirty="0" err="1">
                <a:latin typeface="Microsoft Sans Serif" panose="020B0604020202020204" pitchFamily="34" charset="0"/>
                <a:cs typeface="Microsoft Sans Serif" panose="020B0604020202020204" pitchFamily="34" charset="0"/>
              </a:rPr>
              <a:t>Sulek</a:t>
            </a:r>
            <a:r>
              <a:rPr lang="en-GB" sz="800" dirty="0">
                <a:latin typeface="Microsoft Sans Serif" panose="020B0604020202020204" pitchFamily="34" charset="0"/>
                <a:cs typeface="Microsoft Sans Serif" panose="020B0604020202020204" pitchFamily="34" charset="0"/>
              </a:rPr>
              <a:t> chose purposive sampling and with this sampling, the participants are hand picked by the researcher, which is helpful if the research is being done for a specific purpose however it is selective and biased (Cohen, et al., 2003, pp. 103-104).  This can therefore make the result be less reliable.</a:t>
            </a:r>
          </a:p>
          <a:p>
            <a:r>
              <a:rPr lang="en-GB" sz="800" dirty="0">
                <a:latin typeface="Microsoft Sans Serif" panose="020B0604020202020204" pitchFamily="34" charset="0"/>
                <a:cs typeface="Microsoft Sans Serif" panose="020B0604020202020204" pitchFamily="34" charset="0"/>
              </a:rPr>
              <a:t>The age range was good because it was wide, between 25 and 56 with a mean of 40 and also the range of years of experience was good, between 1.5 and 34 with an average of 15.5.  Therefore this will give a more balanced and accurate result.</a:t>
            </a:r>
          </a:p>
          <a:p>
            <a:r>
              <a:rPr lang="en-GB" sz="800" dirty="0">
                <a:latin typeface="Microsoft Sans Serif" panose="020B0604020202020204" pitchFamily="34" charset="0"/>
                <a:cs typeface="Microsoft Sans Serif" panose="020B0604020202020204" pitchFamily="34" charset="0"/>
              </a:rPr>
              <a:t>The researcher didn’t include children. This is against the United Nations Convention on the rights of the child, article 12, which says ‘ Every child has the right to express their views, feelings and wishes in all matters affecting them, and to have their views considered and taken seriously.’ (UNICEF, 1990).  Also Woodhead and Faulkner, referring to a number of studies, suggested that ‘signiﬁcant knowledge gains result when children’s active participation in the research process is deliberately solicited and when their perspectives, views and feelings are accepted as genuine, valid evidence’ (Lambert &amp; </a:t>
            </a:r>
            <a:r>
              <a:rPr lang="en-GB" sz="800" dirty="0" err="1">
                <a:latin typeface="Microsoft Sans Serif" panose="020B0604020202020204" pitchFamily="34" charset="0"/>
                <a:cs typeface="Microsoft Sans Serif" panose="020B0604020202020204" pitchFamily="34" charset="0"/>
              </a:rPr>
              <a:t>Belliapa</a:t>
            </a:r>
            <a:r>
              <a:rPr lang="en-GB" sz="800" dirty="0">
                <a:latin typeface="Microsoft Sans Serif" panose="020B0604020202020204" pitchFamily="34" charset="0"/>
                <a:cs typeface="Microsoft Sans Serif" panose="020B0604020202020204" pitchFamily="34" charset="0"/>
              </a:rPr>
              <a:t>, 2019, p. 35).  Therefore not including children can be seen as a weakness in the study which may mean that the findings of the research is less reliable. </a:t>
            </a:r>
          </a:p>
          <a:p>
            <a:r>
              <a:rPr lang="en-GB" sz="800" dirty="0">
                <a:latin typeface="Microsoft Sans Serif" panose="020B0604020202020204" pitchFamily="34" charset="0"/>
                <a:cs typeface="Microsoft Sans Serif" panose="020B0604020202020204" pitchFamily="34" charset="0"/>
              </a:rPr>
              <a:t>Only women were asked which meant that the views of male teachers wasn’t represented and also, the study was of only government funded schools within one Australian state and also there was only 13 participants, which also can reduce how reliable and accurate the results are.</a:t>
            </a:r>
          </a:p>
          <a:p>
            <a:r>
              <a:rPr lang="en-GB" sz="800" dirty="0">
                <a:latin typeface="Microsoft Sans Serif" panose="020B0604020202020204" pitchFamily="34" charset="0"/>
                <a:cs typeface="Microsoft Sans Serif" panose="020B0604020202020204" pitchFamily="34" charset="0"/>
              </a:rPr>
              <a:t> </a:t>
            </a:r>
          </a:p>
          <a:p>
            <a:r>
              <a:rPr lang="en-GB" sz="800" b="1" dirty="0">
                <a:latin typeface="Microsoft Sans Serif" panose="020B0604020202020204" pitchFamily="34" charset="0"/>
                <a:cs typeface="Microsoft Sans Serif" panose="020B0604020202020204" pitchFamily="34" charset="0"/>
              </a:rPr>
              <a:t>Qualitative</a:t>
            </a:r>
            <a:endParaRPr lang="en-GB" sz="800" dirty="0">
              <a:latin typeface="Microsoft Sans Serif" panose="020B0604020202020204" pitchFamily="34" charset="0"/>
              <a:cs typeface="Microsoft Sans Serif" panose="020B0604020202020204" pitchFamily="34" charset="0"/>
            </a:endParaRPr>
          </a:p>
          <a:p>
            <a:r>
              <a:rPr lang="en-GB" sz="800" dirty="0">
                <a:latin typeface="Microsoft Sans Serif" panose="020B0604020202020204" pitchFamily="34" charset="0"/>
                <a:cs typeface="Microsoft Sans Serif" panose="020B0604020202020204" pitchFamily="34" charset="0"/>
              </a:rPr>
              <a:t>The research method used was qualitative which generally uses broader questions and is about finding people’s perceptions (Bell &amp; Waters, 2018, p. 28). It can be argued that the qualitative method was appropriate here because a key focus was finding out from teachers what strategies they used and why they used them, and what they thought about empirically researched strategies.  </a:t>
            </a:r>
          </a:p>
          <a:p>
            <a:r>
              <a:rPr lang="en-GB" sz="800" dirty="0">
                <a:latin typeface="Microsoft Sans Serif" panose="020B0604020202020204" pitchFamily="34" charset="0"/>
                <a:cs typeface="Microsoft Sans Serif" panose="020B0604020202020204" pitchFamily="34" charset="0"/>
              </a:rPr>
              <a:t>However qualitative studies tend to be smaller so can have ‘Less statistical power than large-scale studies’ (Bell &amp; Waters, 2018, p. 29), therefore there could be less weight to it than for example a study where hundreds of people answered questions.</a:t>
            </a:r>
          </a:p>
          <a:p>
            <a:r>
              <a:rPr lang="en-GB" sz="800" dirty="0">
                <a:latin typeface="Microsoft Sans Serif" panose="020B0604020202020204" pitchFamily="34" charset="0"/>
                <a:cs typeface="Microsoft Sans Serif" panose="020B0604020202020204" pitchFamily="34" charset="0"/>
              </a:rPr>
              <a:t>However ‘It is still common for researchers working in the education ﬁeld to regard ‘</a:t>
            </a:r>
            <a:r>
              <a:rPr lang="en-GB" sz="800" dirty="0" smtClean="0">
                <a:latin typeface="Microsoft Sans Serif" panose="020B0604020202020204" pitchFamily="34" charset="0"/>
                <a:cs typeface="Microsoft Sans Serif" panose="020B0604020202020204" pitchFamily="34" charset="0"/>
              </a:rPr>
              <a:t>quantitative-qualitative</a:t>
            </a:r>
            <a:r>
              <a:rPr lang="en-GB" sz="800" dirty="0">
                <a:latin typeface="Microsoft Sans Serif" panose="020B0604020202020204" pitchFamily="34" charset="0"/>
                <a:cs typeface="Microsoft Sans Serif" panose="020B0604020202020204" pitchFamily="34" charset="0"/>
              </a:rPr>
              <a:t>’ as a methodological divide, in which they have to choose a side.’ (Lambert &amp; </a:t>
            </a:r>
            <a:r>
              <a:rPr lang="en-GB" sz="800" dirty="0" err="1">
                <a:latin typeface="Microsoft Sans Serif" panose="020B0604020202020204" pitchFamily="34" charset="0"/>
                <a:cs typeface="Microsoft Sans Serif" panose="020B0604020202020204" pitchFamily="34" charset="0"/>
              </a:rPr>
              <a:t>Belliapa</a:t>
            </a:r>
            <a:r>
              <a:rPr lang="en-GB" sz="800" dirty="0">
                <a:latin typeface="Microsoft Sans Serif" panose="020B0604020202020204" pitchFamily="34" charset="0"/>
                <a:cs typeface="Microsoft Sans Serif" panose="020B0604020202020204" pitchFamily="34" charset="0"/>
              </a:rPr>
              <a:t>, 2019, p. 55).  </a:t>
            </a:r>
            <a:r>
              <a:rPr lang="en-GB" sz="800" dirty="0" err="1">
                <a:latin typeface="Microsoft Sans Serif" panose="020B0604020202020204" pitchFamily="34" charset="0"/>
                <a:cs typeface="Microsoft Sans Serif" panose="020B0604020202020204" pitchFamily="34" charset="0"/>
              </a:rPr>
              <a:t>Sulek</a:t>
            </a:r>
            <a:r>
              <a:rPr lang="en-GB" sz="800" dirty="0">
                <a:latin typeface="Microsoft Sans Serif" panose="020B0604020202020204" pitchFamily="34" charset="0"/>
                <a:cs typeface="Microsoft Sans Serif" panose="020B0604020202020204" pitchFamily="34" charset="0"/>
              </a:rPr>
              <a:t> could have combined both qualitative and quantitative methods.  For example including some yes/no questions for a much larger group of teachers about strategies when teaching autistic children, and then show the percentages.  Mike Lambert explains this, saying that ‘Being able to incorporate quantitative data into your own research could strengthen its impact’, and ‘policymakers like numbers’ (Lambert &amp; </a:t>
            </a:r>
            <a:r>
              <a:rPr lang="en-GB" sz="800" dirty="0" err="1">
                <a:latin typeface="Microsoft Sans Serif" panose="020B0604020202020204" pitchFamily="34" charset="0"/>
                <a:cs typeface="Microsoft Sans Serif" panose="020B0604020202020204" pitchFamily="34" charset="0"/>
              </a:rPr>
              <a:t>Belliapa</a:t>
            </a:r>
            <a:r>
              <a:rPr lang="en-GB" sz="800" dirty="0">
                <a:latin typeface="Microsoft Sans Serif" panose="020B0604020202020204" pitchFamily="34" charset="0"/>
                <a:cs typeface="Microsoft Sans Serif" panose="020B0604020202020204" pitchFamily="34" charset="0"/>
              </a:rPr>
              <a:t>, 2019, p. 55).</a:t>
            </a:r>
          </a:p>
          <a:p>
            <a:r>
              <a:rPr lang="en-GB" sz="800" dirty="0">
                <a:latin typeface="Microsoft Sans Serif" panose="020B0604020202020204" pitchFamily="34" charset="0"/>
                <a:cs typeface="Microsoft Sans Serif" panose="020B0604020202020204" pitchFamily="34" charset="0"/>
              </a:rPr>
              <a:t> </a:t>
            </a:r>
            <a:endParaRPr lang="en-GB" sz="800" b="1" dirty="0">
              <a:latin typeface="Microsoft Sans Serif" panose="020B0604020202020204" pitchFamily="34" charset="0"/>
              <a:cs typeface="Microsoft Sans Serif" panose="020B0604020202020204" pitchFamily="34" charset="0"/>
            </a:endParaRPr>
          </a:p>
          <a:p>
            <a:r>
              <a:rPr lang="en-GB" sz="800" b="1" dirty="0">
                <a:latin typeface="Microsoft Sans Serif" panose="020B0604020202020204" pitchFamily="34" charset="0"/>
                <a:cs typeface="Microsoft Sans Serif" panose="020B0604020202020204" pitchFamily="34" charset="0"/>
              </a:rPr>
              <a:t>Thematic analysis</a:t>
            </a:r>
          </a:p>
          <a:p>
            <a:r>
              <a:rPr lang="en-GB" sz="800" dirty="0">
                <a:latin typeface="Microsoft Sans Serif" panose="020B0604020202020204" pitchFamily="34" charset="0"/>
                <a:cs typeface="Microsoft Sans Serif" panose="020B0604020202020204" pitchFamily="34" charset="0"/>
              </a:rPr>
              <a:t>The way that the themes were created out of the answers to the questionnaires were helpful because the outcome of the research was clear.  </a:t>
            </a:r>
            <a:r>
              <a:rPr lang="en-GB" sz="800" dirty="0" err="1">
                <a:latin typeface="Microsoft Sans Serif" panose="020B0604020202020204" pitchFamily="34" charset="0"/>
                <a:cs typeface="Microsoft Sans Serif" panose="020B0604020202020204" pitchFamily="34" charset="0"/>
              </a:rPr>
              <a:t>Sulek</a:t>
            </a:r>
            <a:r>
              <a:rPr lang="en-GB" sz="800" dirty="0">
                <a:latin typeface="Microsoft Sans Serif" panose="020B0604020202020204" pitchFamily="34" charset="0"/>
                <a:cs typeface="Microsoft Sans Serif" panose="020B0604020202020204" pitchFamily="34" charset="0"/>
              </a:rPr>
              <a:t> refers to Braun and Clarke, who explain that a theme ‘represents some level of patterned response or meaning within the data set.’ (Bell &amp; Waters, 2018, p. 35).</a:t>
            </a:r>
          </a:p>
          <a:p>
            <a:r>
              <a:rPr lang="en-GB" sz="800" dirty="0">
                <a:latin typeface="Microsoft Sans Serif" panose="020B0604020202020204" pitchFamily="34" charset="0"/>
                <a:cs typeface="Microsoft Sans Serif" panose="020B0604020202020204" pitchFamily="34" charset="0"/>
              </a:rPr>
              <a:t> </a:t>
            </a:r>
          </a:p>
          <a:p>
            <a:r>
              <a:rPr lang="en-GB" sz="800" b="1" dirty="0">
                <a:latin typeface="Microsoft Sans Serif" panose="020B0604020202020204" pitchFamily="34" charset="0"/>
                <a:cs typeface="Microsoft Sans Serif" panose="020B0604020202020204" pitchFamily="34" charset="0"/>
              </a:rPr>
              <a:t>Interviews</a:t>
            </a:r>
          </a:p>
          <a:p>
            <a:r>
              <a:rPr lang="en-GB" sz="800" dirty="0">
                <a:latin typeface="Microsoft Sans Serif" panose="020B0604020202020204" pitchFamily="34" charset="0"/>
                <a:cs typeface="Microsoft Sans Serif" panose="020B0604020202020204" pitchFamily="34" charset="0"/>
              </a:rPr>
              <a:t>The research information was gathered through interviews and this method would seem a good way to find out about experiences.  </a:t>
            </a:r>
            <a:r>
              <a:rPr lang="en-GB" sz="800" dirty="0" err="1">
                <a:latin typeface="Microsoft Sans Serif" panose="020B0604020202020204" pitchFamily="34" charset="0"/>
                <a:cs typeface="Microsoft Sans Serif" panose="020B0604020202020204" pitchFamily="34" charset="0"/>
              </a:rPr>
              <a:t>Winwood</a:t>
            </a:r>
            <a:r>
              <a:rPr lang="en-GB" sz="800" dirty="0">
                <a:latin typeface="Microsoft Sans Serif" panose="020B0604020202020204" pitchFamily="34" charset="0"/>
                <a:cs typeface="Microsoft Sans Serif" panose="020B0604020202020204" pitchFamily="34" charset="0"/>
              </a:rPr>
              <a:t> says that ‘Interviews enable participants to discuss their experiences and interpretations of particular situations.’ (Lambert &amp; </a:t>
            </a:r>
            <a:r>
              <a:rPr lang="en-GB" sz="800" dirty="0" err="1">
                <a:latin typeface="Microsoft Sans Serif" panose="020B0604020202020204" pitchFamily="34" charset="0"/>
                <a:cs typeface="Microsoft Sans Serif" panose="020B0604020202020204" pitchFamily="34" charset="0"/>
              </a:rPr>
              <a:t>Belliapa</a:t>
            </a:r>
            <a:r>
              <a:rPr lang="en-GB" sz="800" dirty="0">
                <a:latin typeface="Microsoft Sans Serif" panose="020B0604020202020204" pitchFamily="34" charset="0"/>
                <a:cs typeface="Microsoft Sans Serif" panose="020B0604020202020204" pitchFamily="34" charset="0"/>
              </a:rPr>
              <a:t>, 2019, p. 12).  The validity of interviews can be affected by bias for example by the researcher or participant (Cohen, et al., 2003, p. 121).  Silverman suggests that this can be overcome by using the same questions each time (Cohen, et al., 2003, p. 121).  The pre prepared interview questions achieves this (</a:t>
            </a:r>
            <a:r>
              <a:rPr lang="en-GB" sz="800" dirty="0" err="1">
                <a:latin typeface="Microsoft Sans Serif" panose="020B0604020202020204" pitchFamily="34" charset="0"/>
                <a:cs typeface="Microsoft Sans Serif" panose="020B0604020202020204" pitchFamily="34" charset="0"/>
              </a:rPr>
              <a:t>Sulek</a:t>
            </a:r>
            <a:r>
              <a:rPr lang="en-GB" sz="800" dirty="0">
                <a:latin typeface="Microsoft Sans Serif" panose="020B0604020202020204" pitchFamily="34" charset="0"/>
                <a:cs typeface="Microsoft Sans Serif" panose="020B0604020202020204" pitchFamily="34" charset="0"/>
              </a:rPr>
              <a:t>, et al., 2021, p. 495).  However semi structured instead of structured interviews can, according to </a:t>
            </a:r>
            <a:r>
              <a:rPr lang="en-GB" sz="800" dirty="0" err="1">
                <a:latin typeface="Microsoft Sans Serif" panose="020B0604020202020204" pitchFamily="34" charset="0"/>
                <a:cs typeface="Microsoft Sans Serif" panose="020B0604020202020204" pitchFamily="34" charset="0"/>
              </a:rPr>
              <a:t>Winwood</a:t>
            </a:r>
            <a:r>
              <a:rPr lang="en-GB" sz="800" dirty="0">
                <a:latin typeface="Microsoft Sans Serif" panose="020B0604020202020204" pitchFamily="34" charset="0"/>
                <a:cs typeface="Microsoft Sans Serif" panose="020B0604020202020204" pitchFamily="34" charset="0"/>
              </a:rPr>
              <a:t>, reduce the validity of the responses, yet it can also lead to rich data.  (Lambert &amp; </a:t>
            </a:r>
            <a:r>
              <a:rPr lang="en-GB" sz="800" dirty="0" err="1">
                <a:latin typeface="Microsoft Sans Serif" panose="020B0604020202020204" pitchFamily="34" charset="0"/>
                <a:cs typeface="Microsoft Sans Serif" panose="020B0604020202020204" pitchFamily="34" charset="0"/>
              </a:rPr>
              <a:t>Belliapa</a:t>
            </a:r>
            <a:r>
              <a:rPr lang="en-GB" sz="800" dirty="0">
                <a:latin typeface="Microsoft Sans Serif" panose="020B0604020202020204" pitchFamily="34" charset="0"/>
                <a:cs typeface="Microsoft Sans Serif" panose="020B0604020202020204" pitchFamily="34" charset="0"/>
              </a:rPr>
              <a:t>, 2019, p. 14).  </a:t>
            </a:r>
          </a:p>
        </p:txBody>
      </p:sp>
      <p:sp>
        <p:nvSpPr>
          <p:cNvPr id="9" name="TextBox 8"/>
          <p:cNvSpPr txBox="1"/>
          <p:nvPr/>
        </p:nvSpPr>
        <p:spPr>
          <a:xfrm>
            <a:off x="4505325" y="1460423"/>
            <a:ext cx="2539711" cy="6370975"/>
          </a:xfrm>
          <a:prstGeom prst="rect">
            <a:avLst/>
          </a:prstGeom>
          <a:noFill/>
          <a:ln>
            <a:solidFill>
              <a:schemeClr val="accent2">
                <a:lumMod val="40000"/>
                <a:lumOff val="60000"/>
              </a:schemeClr>
            </a:solidFill>
          </a:ln>
        </p:spPr>
        <p:txBody>
          <a:bodyPr wrap="square" rtlCol="0">
            <a:spAutoFit/>
          </a:bodyPr>
          <a:lstStyle/>
          <a:p>
            <a:r>
              <a:rPr lang="en-GB" sz="800" b="1" dirty="0">
                <a:latin typeface="Microsoft Sans Serif" panose="020B0604020202020204" pitchFamily="34" charset="0"/>
                <a:cs typeface="Microsoft Sans Serif" panose="020B0604020202020204" pitchFamily="34" charset="0"/>
              </a:rPr>
              <a:t>Ethics</a:t>
            </a:r>
            <a:endParaRPr lang="en-GB" sz="800" dirty="0">
              <a:latin typeface="Microsoft Sans Serif" panose="020B0604020202020204" pitchFamily="34" charset="0"/>
              <a:cs typeface="Microsoft Sans Serif" panose="020B0604020202020204" pitchFamily="34" charset="0"/>
            </a:endParaRPr>
          </a:p>
          <a:p>
            <a:r>
              <a:rPr lang="en-GB" sz="800" dirty="0">
                <a:latin typeface="Microsoft Sans Serif" panose="020B0604020202020204" pitchFamily="34" charset="0"/>
                <a:cs typeface="Microsoft Sans Serif" panose="020B0604020202020204" pitchFamily="34" charset="0"/>
              </a:rPr>
              <a:t>Ethics means protecting those being researched.  ‘Research should avoid causing harm, distress, anxiety, pain or any other negative feeling to participants’ (Oliver, 2010:15)’ (Lambert &amp; </a:t>
            </a:r>
            <a:r>
              <a:rPr lang="en-GB" sz="800" dirty="0" err="1">
                <a:latin typeface="Microsoft Sans Serif" panose="020B0604020202020204" pitchFamily="34" charset="0"/>
                <a:cs typeface="Microsoft Sans Serif" panose="020B0604020202020204" pitchFamily="34" charset="0"/>
              </a:rPr>
              <a:t>Belliapa</a:t>
            </a:r>
            <a:r>
              <a:rPr lang="en-GB" sz="800" dirty="0">
                <a:latin typeface="Microsoft Sans Serif" panose="020B0604020202020204" pitchFamily="34" charset="0"/>
                <a:cs typeface="Microsoft Sans Serif" panose="020B0604020202020204" pitchFamily="34" charset="0"/>
              </a:rPr>
              <a:t>, 2019, p. 39).  </a:t>
            </a:r>
            <a:r>
              <a:rPr lang="en-GB" sz="800" dirty="0" err="1">
                <a:latin typeface="Microsoft Sans Serif" panose="020B0604020202020204" pitchFamily="34" charset="0"/>
                <a:cs typeface="Microsoft Sans Serif" panose="020B0604020202020204" pitchFamily="34" charset="0"/>
              </a:rPr>
              <a:t>Sulek</a:t>
            </a:r>
            <a:r>
              <a:rPr lang="en-GB" sz="800" dirty="0">
                <a:latin typeface="Microsoft Sans Serif" panose="020B0604020202020204" pitchFamily="34" charset="0"/>
                <a:cs typeface="Microsoft Sans Serif" panose="020B0604020202020204" pitchFamily="34" charset="0"/>
              </a:rPr>
              <a:t> says that consent of the families and the teachers was obtained, but </a:t>
            </a:r>
            <a:r>
              <a:rPr lang="en-GB" sz="800" dirty="0" err="1">
                <a:latin typeface="Microsoft Sans Serif" panose="020B0604020202020204" pitchFamily="34" charset="0"/>
                <a:cs typeface="Microsoft Sans Serif" panose="020B0604020202020204" pitchFamily="34" charset="0"/>
              </a:rPr>
              <a:t>Sulek</a:t>
            </a:r>
            <a:r>
              <a:rPr lang="en-GB" sz="800" dirty="0">
                <a:latin typeface="Microsoft Sans Serif" panose="020B0604020202020204" pitchFamily="34" charset="0"/>
                <a:cs typeface="Microsoft Sans Serif" panose="020B0604020202020204" pitchFamily="34" charset="0"/>
              </a:rPr>
              <a:t> doesn’t explain what exactly does ‘families consented’ mean (</a:t>
            </a:r>
            <a:r>
              <a:rPr lang="en-GB" sz="800" dirty="0" err="1">
                <a:latin typeface="Microsoft Sans Serif" panose="020B0604020202020204" pitchFamily="34" charset="0"/>
                <a:cs typeface="Microsoft Sans Serif" panose="020B0604020202020204" pitchFamily="34" charset="0"/>
              </a:rPr>
              <a:t>Sulek</a:t>
            </a:r>
            <a:r>
              <a:rPr lang="en-GB" sz="800" dirty="0">
                <a:latin typeface="Microsoft Sans Serif" panose="020B0604020202020204" pitchFamily="34" charset="0"/>
                <a:cs typeface="Microsoft Sans Serif" panose="020B0604020202020204" pitchFamily="34" charset="0"/>
              </a:rPr>
              <a:t>, et al., 2021, p. 483).  We don’t know if this included asking the child, or asked in a way that they understood what they were saying yes to.  Lambert says that researcher’s responsibility is to ‘explain the basics of the research project to the participants, in a manner which they can understand’ (Oliver, 2010:28).’ (Lambert &amp; </a:t>
            </a:r>
            <a:r>
              <a:rPr lang="en-GB" sz="800" dirty="0" err="1">
                <a:latin typeface="Microsoft Sans Serif" panose="020B0604020202020204" pitchFamily="34" charset="0"/>
                <a:cs typeface="Microsoft Sans Serif" panose="020B0604020202020204" pitchFamily="34" charset="0"/>
              </a:rPr>
              <a:t>Belliapa</a:t>
            </a:r>
            <a:r>
              <a:rPr lang="en-GB" sz="800" dirty="0">
                <a:latin typeface="Microsoft Sans Serif" panose="020B0604020202020204" pitchFamily="34" charset="0"/>
                <a:cs typeface="Microsoft Sans Serif" panose="020B0604020202020204" pitchFamily="34" charset="0"/>
              </a:rPr>
              <a:t>, 2019, p. 39).  Fine and </a:t>
            </a:r>
            <a:r>
              <a:rPr lang="en-GB" sz="800" dirty="0" err="1">
                <a:latin typeface="Microsoft Sans Serif" panose="020B0604020202020204" pitchFamily="34" charset="0"/>
                <a:cs typeface="Microsoft Sans Serif" panose="020B0604020202020204" pitchFamily="34" charset="0"/>
              </a:rPr>
              <a:t>Sandstrom</a:t>
            </a:r>
            <a:r>
              <a:rPr lang="en-GB" sz="800" dirty="0">
                <a:latin typeface="Microsoft Sans Serif" panose="020B0604020202020204" pitchFamily="34" charset="0"/>
                <a:cs typeface="Microsoft Sans Serif" panose="020B0604020202020204" pitchFamily="34" charset="0"/>
              </a:rPr>
              <a:t> say that children should be informed of the research so that they can decide whether to give consent  (Cohen, et al., 2003, p. 53</a:t>
            </a:r>
            <a:r>
              <a:rPr lang="en-GB" sz="800" dirty="0" smtClean="0">
                <a:latin typeface="Microsoft Sans Serif" panose="020B0604020202020204" pitchFamily="34" charset="0"/>
                <a:cs typeface="Microsoft Sans Serif" panose="020B0604020202020204" pitchFamily="34" charset="0"/>
              </a:rPr>
              <a:t>).</a:t>
            </a:r>
          </a:p>
          <a:p>
            <a:endParaRPr lang="en-GB" sz="800" dirty="0">
              <a:latin typeface="Microsoft Sans Serif" panose="020B0604020202020204" pitchFamily="34" charset="0"/>
              <a:cs typeface="Microsoft Sans Serif" panose="020B0604020202020204" pitchFamily="34" charset="0"/>
            </a:endParaRPr>
          </a:p>
          <a:p>
            <a:r>
              <a:rPr lang="en-GB" sz="800" dirty="0">
                <a:latin typeface="Microsoft Sans Serif" panose="020B0604020202020204" pitchFamily="34" charset="0"/>
                <a:cs typeface="Microsoft Sans Serif" panose="020B0604020202020204" pitchFamily="34" charset="0"/>
              </a:rPr>
              <a:t>Another part of ethics is confidentiality. Bell and Waters say that ‘Confidentiality is a promise that a participant will not be presented in the research in any way that could identify them; (Bell &amp; Waters, 2018, p. 52).  </a:t>
            </a:r>
            <a:r>
              <a:rPr lang="en-GB" sz="800" dirty="0" err="1">
                <a:latin typeface="Microsoft Sans Serif" panose="020B0604020202020204" pitchFamily="34" charset="0"/>
                <a:cs typeface="Microsoft Sans Serif" panose="020B0604020202020204" pitchFamily="34" charset="0"/>
              </a:rPr>
              <a:t>Sulek</a:t>
            </a:r>
            <a:r>
              <a:rPr lang="en-GB" sz="800" dirty="0">
                <a:latin typeface="Microsoft Sans Serif" panose="020B0604020202020204" pitchFamily="34" charset="0"/>
                <a:cs typeface="Microsoft Sans Serif" panose="020B0604020202020204" pitchFamily="34" charset="0"/>
              </a:rPr>
              <a:t> says that ‘all information provided would remain confidential’ (</a:t>
            </a:r>
            <a:r>
              <a:rPr lang="en-GB" sz="800" dirty="0" err="1">
                <a:latin typeface="Microsoft Sans Serif" panose="020B0604020202020204" pitchFamily="34" charset="0"/>
                <a:cs typeface="Microsoft Sans Serif" panose="020B0604020202020204" pitchFamily="34" charset="0"/>
              </a:rPr>
              <a:t>Sulek</a:t>
            </a:r>
            <a:r>
              <a:rPr lang="en-GB" sz="800" dirty="0">
                <a:latin typeface="Microsoft Sans Serif" panose="020B0604020202020204" pitchFamily="34" charset="0"/>
                <a:cs typeface="Microsoft Sans Serif" panose="020B0604020202020204" pitchFamily="34" charset="0"/>
              </a:rPr>
              <a:t>, et al., 2021, p. 483).  She said that she used ‘pseudonyms to maintain privacy’ (</a:t>
            </a:r>
            <a:r>
              <a:rPr lang="en-GB" sz="800" dirty="0" err="1">
                <a:latin typeface="Microsoft Sans Serif" panose="020B0604020202020204" pitchFamily="34" charset="0"/>
                <a:cs typeface="Microsoft Sans Serif" panose="020B0604020202020204" pitchFamily="34" charset="0"/>
              </a:rPr>
              <a:t>Sulek</a:t>
            </a:r>
            <a:r>
              <a:rPr lang="en-GB" sz="800" dirty="0">
                <a:latin typeface="Microsoft Sans Serif" panose="020B0604020202020204" pitchFamily="34" charset="0"/>
                <a:cs typeface="Microsoft Sans Serif" panose="020B0604020202020204" pitchFamily="34" charset="0"/>
              </a:rPr>
              <a:t>, et al., 2021, p. 482), so the names in the journal are not the real names.  </a:t>
            </a:r>
            <a:r>
              <a:rPr lang="en-GB" sz="800" dirty="0" err="1">
                <a:latin typeface="Microsoft Sans Serif" panose="020B0604020202020204" pitchFamily="34" charset="0"/>
                <a:cs typeface="Microsoft Sans Serif" panose="020B0604020202020204" pitchFamily="34" charset="0"/>
              </a:rPr>
              <a:t>Sulek</a:t>
            </a:r>
            <a:r>
              <a:rPr lang="en-GB" sz="800" dirty="0">
                <a:latin typeface="Microsoft Sans Serif" panose="020B0604020202020204" pitchFamily="34" charset="0"/>
                <a:cs typeface="Microsoft Sans Serif" panose="020B0604020202020204" pitchFamily="34" charset="0"/>
              </a:rPr>
              <a:t> definitely dealt with this confidentiality issue by ‘deletion of identifiers (for example, deleting the names, addresses, or other means of identification from the data released on individuals) (Cohen, et al., 2003, p. 63).  But it could be said that the confidentiality isn’t good enough and could still cause harm because only 13 teachers were part of the research and that probably means about 13 or so autistic children.  If they had been asked and given consent, they would know that the journal exists and might ask to see it.  If they read about Jacqueline and Timothy, they would learn that the teacher said she was ‘one day just ignoring him’ and they might wonder if they are ‘Timothy’.  </a:t>
            </a:r>
          </a:p>
          <a:p>
            <a:r>
              <a:rPr lang="en-GB" sz="800" dirty="0">
                <a:latin typeface="Microsoft Sans Serif" panose="020B0604020202020204" pitchFamily="34" charset="0"/>
                <a:cs typeface="Microsoft Sans Serif" panose="020B0604020202020204" pitchFamily="34" charset="0"/>
              </a:rPr>
              <a:t>Another protection is anonymity which is where the ‘researcher or another person cannot identify the participant or subject from the information provided.’ (Cohen, et al., 2003, p. 61).  </a:t>
            </a:r>
            <a:r>
              <a:rPr lang="en-GB" sz="800" dirty="0" err="1">
                <a:latin typeface="Microsoft Sans Serif" panose="020B0604020202020204" pitchFamily="34" charset="0"/>
                <a:cs typeface="Microsoft Sans Serif" panose="020B0604020202020204" pitchFamily="34" charset="0"/>
              </a:rPr>
              <a:t>Sulek</a:t>
            </a:r>
            <a:r>
              <a:rPr lang="en-GB" sz="800" dirty="0">
                <a:latin typeface="Microsoft Sans Serif" panose="020B0604020202020204" pitchFamily="34" charset="0"/>
                <a:cs typeface="Microsoft Sans Serif" panose="020B0604020202020204" pitchFamily="34" charset="0"/>
              </a:rPr>
              <a:t> says in the interview sheet, that the responses would be anonymous (</a:t>
            </a:r>
            <a:r>
              <a:rPr lang="en-GB" sz="800" dirty="0" err="1">
                <a:latin typeface="Microsoft Sans Serif" panose="020B0604020202020204" pitchFamily="34" charset="0"/>
                <a:cs typeface="Microsoft Sans Serif" panose="020B0604020202020204" pitchFamily="34" charset="0"/>
              </a:rPr>
              <a:t>Sulek</a:t>
            </a:r>
            <a:r>
              <a:rPr lang="en-GB" sz="800" dirty="0">
                <a:latin typeface="Microsoft Sans Serif" panose="020B0604020202020204" pitchFamily="34" charset="0"/>
                <a:cs typeface="Microsoft Sans Serif" panose="020B0604020202020204" pitchFamily="34" charset="0"/>
              </a:rPr>
              <a:t>, et al., 2021, p. 495).  But they were not, because </a:t>
            </a:r>
            <a:r>
              <a:rPr lang="en-GB" sz="800" dirty="0" err="1">
                <a:latin typeface="Microsoft Sans Serif" panose="020B0604020202020204" pitchFamily="34" charset="0"/>
                <a:cs typeface="Microsoft Sans Serif" panose="020B0604020202020204" pitchFamily="34" charset="0"/>
              </a:rPr>
              <a:t>Sulek</a:t>
            </a:r>
            <a:r>
              <a:rPr lang="en-GB" sz="800" dirty="0">
                <a:latin typeface="Microsoft Sans Serif" panose="020B0604020202020204" pitchFamily="34" charset="0"/>
                <a:cs typeface="Microsoft Sans Serif" panose="020B0604020202020204" pitchFamily="34" charset="0"/>
              </a:rPr>
              <a:t> did speak directly with the participants, so she clearly could identify them.</a:t>
            </a:r>
          </a:p>
        </p:txBody>
      </p:sp>
      <p:sp>
        <p:nvSpPr>
          <p:cNvPr id="10" name="TextBox 9"/>
          <p:cNvSpPr txBox="1"/>
          <p:nvPr/>
        </p:nvSpPr>
        <p:spPr>
          <a:xfrm>
            <a:off x="7200900" y="1460423"/>
            <a:ext cx="5353050" cy="6370975"/>
          </a:xfrm>
          <a:prstGeom prst="rect">
            <a:avLst/>
          </a:prstGeom>
          <a:noFill/>
          <a:ln>
            <a:solidFill>
              <a:schemeClr val="accent1"/>
            </a:solidFill>
          </a:ln>
        </p:spPr>
        <p:txBody>
          <a:bodyPr wrap="square" rtlCol="0">
            <a:spAutoFit/>
          </a:bodyPr>
          <a:lstStyle/>
          <a:p>
            <a:r>
              <a:rPr lang="en-GB" sz="800" b="1" dirty="0">
                <a:latin typeface="Microsoft Sans Serif" panose="020B0604020202020204" pitchFamily="34" charset="0"/>
                <a:cs typeface="Microsoft Sans Serif" panose="020B0604020202020204" pitchFamily="34" charset="0"/>
              </a:rPr>
              <a:t>Summary</a:t>
            </a:r>
          </a:p>
          <a:p>
            <a:r>
              <a:rPr lang="en-GB" sz="800" dirty="0">
                <a:latin typeface="Microsoft Sans Serif" panose="020B0604020202020204" pitchFamily="34" charset="0"/>
                <a:cs typeface="Microsoft Sans Serif" panose="020B0604020202020204" pitchFamily="34" charset="0"/>
              </a:rPr>
              <a:t>The focus of the study was to look at the practical things teachers consider when deciding on learning about and using researched strategies</a:t>
            </a:r>
            <a:r>
              <a:rPr lang="en-GB" sz="800" dirty="0" smtClean="0">
                <a:latin typeface="Microsoft Sans Serif" panose="020B0604020202020204" pitchFamily="34" charset="0"/>
                <a:cs typeface="Microsoft Sans Serif" panose="020B0604020202020204" pitchFamily="34" charset="0"/>
              </a:rPr>
              <a:t>.</a:t>
            </a:r>
          </a:p>
          <a:p>
            <a:endParaRPr lang="en-GB" sz="800" dirty="0">
              <a:latin typeface="Microsoft Sans Serif" panose="020B0604020202020204" pitchFamily="34" charset="0"/>
              <a:cs typeface="Microsoft Sans Serif" panose="020B0604020202020204" pitchFamily="34" charset="0"/>
            </a:endParaRPr>
          </a:p>
          <a:p>
            <a:r>
              <a:rPr lang="en-GB" sz="800" dirty="0" err="1">
                <a:latin typeface="Microsoft Sans Serif" panose="020B0604020202020204" pitchFamily="34" charset="0"/>
                <a:cs typeface="Microsoft Sans Serif" panose="020B0604020202020204" pitchFamily="34" charset="0"/>
              </a:rPr>
              <a:t>Sulek</a:t>
            </a:r>
            <a:r>
              <a:rPr lang="en-GB" sz="800" dirty="0">
                <a:latin typeface="Microsoft Sans Serif" panose="020B0604020202020204" pitchFamily="34" charset="0"/>
                <a:cs typeface="Microsoft Sans Serif" panose="020B0604020202020204" pitchFamily="34" charset="0"/>
              </a:rPr>
              <a:t> found two main themes - ‘trying the best we can’ and ‘behind the scenes’.  The first heading in the first theme is the impact of experience. While it is good to learn from more experienced teachers, this doesn’t answer the question of the research very well because it mainly explains how teachers learn from others and doesn’t say if what is learned is actually researched strategies. It’s possible that the teachers were following empirically supported strategies but not know that they were.</a:t>
            </a:r>
          </a:p>
          <a:p>
            <a:r>
              <a:rPr lang="en-GB" sz="800" dirty="0">
                <a:latin typeface="Microsoft Sans Serif" panose="020B0604020202020204" pitchFamily="34" charset="0"/>
                <a:cs typeface="Microsoft Sans Serif" panose="020B0604020202020204" pitchFamily="34" charset="0"/>
              </a:rPr>
              <a:t>The second heading discusses how teachers adapt and are flexible moment to moment.  To summarise the discussion would be to say that it’s not possible to have a one size fits all strategy with autistic children. </a:t>
            </a:r>
            <a:r>
              <a:rPr lang="en-GB" sz="800" dirty="0" err="1">
                <a:latin typeface="Microsoft Sans Serif" panose="020B0604020202020204" pitchFamily="34" charset="0"/>
                <a:cs typeface="Microsoft Sans Serif" panose="020B0604020202020204" pitchFamily="34" charset="0"/>
              </a:rPr>
              <a:t>Sulek</a:t>
            </a:r>
            <a:r>
              <a:rPr lang="en-GB" sz="800" dirty="0">
                <a:latin typeface="Microsoft Sans Serif" panose="020B0604020202020204" pitchFamily="34" charset="0"/>
                <a:cs typeface="Microsoft Sans Serif" panose="020B0604020202020204" pitchFamily="34" charset="0"/>
              </a:rPr>
              <a:t> says that ‘across the interviews only a small number of strategies were mentioned’.  This is answering the question of the research well, because it shows that knowledge of empirically supported strategies is not high. </a:t>
            </a:r>
          </a:p>
          <a:p>
            <a:r>
              <a:rPr lang="en-GB" sz="800" dirty="0">
                <a:latin typeface="Microsoft Sans Serif" panose="020B0604020202020204" pitchFamily="34" charset="0"/>
                <a:cs typeface="Microsoft Sans Serif" panose="020B0604020202020204" pitchFamily="34" charset="0"/>
              </a:rPr>
              <a:t>The next sub heading was making it work whatever it looks like.  A general theme expressed here is that it’s quite difficult to have an ASD child in a classroom, for example it was said that it is a bit like ‘having ‘square peg[s] that we are trying to fit into a round hole’ (</a:t>
            </a:r>
            <a:r>
              <a:rPr lang="en-GB" sz="800" dirty="0" err="1">
                <a:latin typeface="Microsoft Sans Serif" panose="020B0604020202020204" pitchFamily="34" charset="0"/>
                <a:cs typeface="Microsoft Sans Serif" panose="020B0604020202020204" pitchFamily="34" charset="0"/>
              </a:rPr>
              <a:t>Sulek</a:t>
            </a:r>
            <a:r>
              <a:rPr lang="en-GB" sz="800" dirty="0">
                <a:latin typeface="Microsoft Sans Serif" panose="020B0604020202020204" pitchFamily="34" charset="0"/>
                <a:cs typeface="Microsoft Sans Serif" panose="020B0604020202020204" pitchFamily="34" charset="0"/>
              </a:rPr>
              <a:t>, et al., 2021, p. 487).  This comment could be seen as hurtful and discrimination even. While it is important to understand and acknowledge that there can be challenges, this section seemed to concentrate too much on the problems and not enough on strategies.  </a:t>
            </a:r>
            <a:endParaRPr lang="en-GB" sz="800" dirty="0" smtClean="0">
              <a:latin typeface="Microsoft Sans Serif" panose="020B0604020202020204" pitchFamily="34" charset="0"/>
              <a:cs typeface="Microsoft Sans Serif" panose="020B0604020202020204" pitchFamily="34" charset="0"/>
            </a:endParaRPr>
          </a:p>
          <a:p>
            <a:endParaRPr lang="en-GB" sz="800" dirty="0">
              <a:latin typeface="Microsoft Sans Serif" panose="020B0604020202020204" pitchFamily="34" charset="0"/>
              <a:cs typeface="Microsoft Sans Serif" panose="020B0604020202020204" pitchFamily="34" charset="0"/>
            </a:endParaRPr>
          </a:p>
          <a:p>
            <a:r>
              <a:rPr lang="en-GB" sz="800" dirty="0">
                <a:latin typeface="Microsoft Sans Serif" panose="020B0604020202020204" pitchFamily="34" charset="0"/>
                <a:cs typeface="Microsoft Sans Serif" panose="020B0604020202020204" pitchFamily="34" charset="0"/>
              </a:rPr>
              <a:t>Moving to the second theme, the first topic here was school support, </a:t>
            </a:r>
            <a:r>
              <a:rPr lang="en-GB" sz="800" dirty="0" err="1">
                <a:latin typeface="Microsoft Sans Serif" panose="020B0604020202020204" pitchFamily="34" charset="0"/>
                <a:cs typeface="Microsoft Sans Serif" panose="020B0604020202020204" pitchFamily="34" charset="0"/>
              </a:rPr>
              <a:t>Sulek</a:t>
            </a:r>
            <a:r>
              <a:rPr lang="en-GB" sz="800" dirty="0">
                <a:latin typeface="Microsoft Sans Serif" panose="020B0604020202020204" pitchFamily="34" charset="0"/>
                <a:cs typeface="Microsoft Sans Serif" panose="020B0604020202020204" pitchFamily="34" charset="0"/>
              </a:rPr>
              <a:t> summarised that some of the participants had a great system in their schools and others not so good, for example Lauren said that time and funding was not always available</a:t>
            </a:r>
            <a:r>
              <a:rPr lang="en-GB" sz="800" dirty="0" smtClean="0">
                <a:latin typeface="Microsoft Sans Serif" panose="020B0604020202020204" pitchFamily="34" charset="0"/>
                <a:cs typeface="Microsoft Sans Serif" panose="020B0604020202020204" pitchFamily="34" charset="0"/>
              </a:rPr>
              <a:t>.</a:t>
            </a:r>
          </a:p>
          <a:p>
            <a:r>
              <a:rPr lang="en-GB" sz="800" dirty="0" smtClean="0">
                <a:latin typeface="Microsoft Sans Serif" panose="020B0604020202020204" pitchFamily="34" charset="0"/>
                <a:cs typeface="Microsoft Sans Serif" panose="020B0604020202020204" pitchFamily="34" charset="0"/>
              </a:rPr>
              <a:t>The </a:t>
            </a:r>
            <a:r>
              <a:rPr lang="en-GB" sz="800" dirty="0">
                <a:latin typeface="Microsoft Sans Serif" panose="020B0604020202020204" pitchFamily="34" charset="0"/>
                <a:cs typeface="Microsoft Sans Serif" panose="020B0604020202020204" pitchFamily="34" charset="0"/>
              </a:rPr>
              <a:t>second topic is training.  To summarise, the teachers said that they get some ASD training but it didn’t seem to be very much.  Loretta said it was expected that she did this training in her own time.  It seems like training mainstream teachers about ASD strategies isn’t a priority. This information is really helpful because it can be seen that an important factor is that teachers don’t know the strategies because there isn’t enough training.</a:t>
            </a:r>
          </a:p>
          <a:p>
            <a:r>
              <a:rPr lang="en-GB" sz="800" dirty="0">
                <a:latin typeface="Microsoft Sans Serif" panose="020B0604020202020204" pitchFamily="34" charset="0"/>
                <a:cs typeface="Microsoft Sans Serif" panose="020B0604020202020204" pitchFamily="34" charset="0"/>
              </a:rPr>
              <a:t>The final topic is connection.  </a:t>
            </a:r>
            <a:r>
              <a:rPr lang="en-GB" sz="800" dirty="0" err="1">
                <a:latin typeface="Microsoft Sans Serif" panose="020B0604020202020204" pitchFamily="34" charset="0"/>
                <a:cs typeface="Microsoft Sans Serif" panose="020B0604020202020204" pitchFamily="34" charset="0"/>
              </a:rPr>
              <a:t>Sulek</a:t>
            </a:r>
            <a:r>
              <a:rPr lang="en-GB" sz="800" dirty="0">
                <a:latin typeface="Microsoft Sans Serif" panose="020B0604020202020204" pitchFamily="34" charset="0"/>
                <a:cs typeface="Microsoft Sans Serif" panose="020B0604020202020204" pitchFamily="34" charset="0"/>
              </a:rPr>
              <a:t> explains that some of the participants had had contact with the early years workers and others had not.  This meant that those who didn’t missed out on getting to know and understand the child best, Erica for example said this limited her understanding of the child.  Another point mentioned here was that a few of the teachers met with teachers from other schools to learn strategies.</a:t>
            </a:r>
          </a:p>
          <a:p>
            <a:r>
              <a:rPr lang="en-GB" sz="800" dirty="0">
                <a:latin typeface="Microsoft Sans Serif" panose="020B0604020202020204" pitchFamily="34" charset="0"/>
                <a:cs typeface="Microsoft Sans Serif" panose="020B0604020202020204" pitchFamily="34" charset="0"/>
              </a:rPr>
              <a:t>Overall from the study it would seem that teachers don’t seem to be doing much about learning strategies.  There isn’t a lot of support for mainstream teachers to learn ASD strategies or increase their knowledge of this, and time and funding had been identified as factors to explain the lack of knowledge and use.</a:t>
            </a:r>
          </a:p>
          <a:p>
            <a:r>
              <a:rPr lang="en-GB" sz="800" dirty="0">
                <a:latin typeface="Microsoft Sans Serif" panose="020B0604020202020204" pitchFamily="34" charset="0"/>
                <a:cs typeface="Microsoft Sans Serif" panose="020B0604020202020204" pitchFamily="34" charset="0"/>
              </a:rPr>
              <a:t>In the discussion, </a:t>
            </a:r>
            <a:r>
              <a:rPr lang="en-GB" sz="800" dirty="0" err="1">
                <a:latin typeface="Microsoft Sans Serif" panose="020B0604020202020204" pitchFamily="34" charset="0"/>
                <a:cs typeface="Microsoft Sans Serif" panose="020B0604020202020204" pitchFamily="34" charset="0"/>
              </a:rPr>
              <a:t>Sulek</a:t>
            </a:r>
            <a:r>
              <a:rPr lang="en-GB" sz="800" dirty="0">
                <a:latin typeface="Microsoft Sans Serif" panose="020B0604020202020204" pitchFamily="34" charset="0"/>
                <a:cs typeface="Microsoft Sans Serif" panose="020B0604020202020204" pitchFamily="34" charset="0"/>
              </a:rPr>
              <a:t> suggests answers for example by helping teachers to understand and show them how strategies fit in the classrooms.  Also she mentioned making training online available and also coaching and monitoring of practice.  It would however seem that </a:t>
            </a:r>
            <a:r>
              <a:rPr lang="en-GB" sz="800" dirty="0" err="1">
                <a:latin typeface="Microsoft Sans Serif" panose="020B0604020202020204" pitchFamily="34" charset="0"/>
                <a:cs typeface="Microsoft Sans Serif" panose="020B0604020202020204" pitchFamily="34" charset="0"/>
              </a:rPr>
              <a:t>Sulek</a:t>
            </a:r>
            <a:r>
              <a:rPr lang="en-GB" sz="800" dirty="0">
                <a:latin typeface="Microsoft Sans Serif" panose="020B0604020202020204" pitchFamily="34" charset="0"/>
                <a:cs typeface="Microsoft Sans Serif" panose="020B0604020202020204" pitchFamily="34" charset="0"/>
              </a:rPr>
              <a:t> has missed a very big point which is policy and the head’s engagement in this whole area.  School leaders establish the ethos (Knowles, 2011, p. 114).  If the government policy and head do not see the value of spending more resources and time on this, it won’t happen.</a:t>
            </a:r>
          </a:p>
          <a:p>
            <a:r>
              <a:rPr lang="en-GB" sz="800" dirty="0">
                <a:latin typeface="Microsoft Sans Serif" panose="020B0604020202020204" pitchFamily="34" charset="0"/>
                <a:cs typeface="Microsoft Sans Serif" panose="020B0604020202020204" pitchFamily="34" charset="0"/>
              </a:rPr>
              <a:t>The points </a:t>
            </a:r>
            <a:r>
              <a:rPr lang="en-GB" sz="800" dirty="0" err="1">
                <a:latin typeface="Microsoft Sans Serif" panose="020B0604020202020204" pitchFamily="34" charset="0"/>
                <a:cs typeface="Microsoft Sans Serif" panose="020B0604020202020204" pitchFamily="34" charset="0"/>
              </a:rPr>
              <a:t>Sulek</a:t>
            </a:r>
            <a:r>
              <a:rPr lang="en-GB" sz="800" dirty="0">
                <a:latin typeface="Microsoft Sans Serif" panose="020B0604020202020204" pitchFamily="34" charset="0"/>
                <a:cs typeface="Microsoft Sans Serif" panose="020B0604020202020204" pitchFamily="34" charset="0"/>
              </a:rPr>
              <a:t> made in the limitations and future research paragraph are fair points – </a:t>
            </a:r>
            <a:r>
              <a:rPr lang="en-GB" sz="800" dirty="0" err="1">
                <a:latin typeface="Microsoft Sans Serif" panose="020B0604020202020204" pitchFamily="34" charset="0"/>
                <a:cs typeface="Microsoft Sans Serif" panose="020B0604020202020204" pitchFamily="34" charset="0"/>
              </a:rPr>
              <a:t>Sulek</a:t>
            </a:r>
            <a:r>
              <a:rPr lang="en-GB" sz="800" dirty="0">
                <a:latin typeface="Microsoft Sans Serif" panose="020B0604020202020204" pitchFamily="34" charset="0"/>
                <a:cs typeface="Microsoft Sans Serif" panose="020B0604020202020204" pitchFamily="34" charset="0"/>
              </a:rPr>
              <a:t> acknowledges that purposing sampling and the limited geographical area of the participants could limit the research findings.  Another weakness identified in this critique was that </a:t>
            </a:r>
            <a:r>
              <a:rPr lang="en-GB" sz="800" dirty="0" err="1">
                <a:latin typeface="Microsoft Sans Serif" panose="020B0604020202020204" pitchFamily="34" charset="0"/>
                <a:cs typeface="Microsoft Sans Serif" panose="020B0604020202020204" pitchFamily="34" charset="0"/>
              </a:rPr>
              <a:t>Sulek</a:t>
            </a:r>
            <a:r>
              <a:rPr lang="en-GB" sz="800" dirty="0">
                <a:latin typeface="Microsoft Sans Serif" panose="020B0604020202020204" pitchFamily="34" charset="0"/>
                <a:cs typeface="Microsoft Sans Serif" panose="020B0604020202020204" pitchFamily="34" charset="0"/>
              </a:rPr>
              <a:t> had not considered how to attract heads or the government to get schools to invest time and money in this important matter, but in the final paragraph she does acknowledge this and suggests for the future that there is a consideration of ‘stakeholder perspectives when designing research projects’ (</a:t>
            </a:r>
            <a:r>
              <a:rPr lang="en-GB" sz="800" dirty="0" err="1">
                <a:latin typeface="Microsoft Sans Serif" panose="020B0604020202020204" pitchFamily="34" charset="0"/>
                <a:cs typeface="Microsoft Sans Serif" panose="020B0604020202020204" pitchFamily="34" charset="0"/>
              </a:rPr>
              <a:t>Sulek</a:t>
            </a:r>
            <a:r>
              <a:rPr lang="en-GB" sz="800" dirty="0">
                <a:latin typeface="Microsoft Sans Serif" panose="020B0604020202020204" pitchFamily="34" charset="0"/>
                <a:cs typeface="Microsoft Sans Serif" panose="020B0604020202020204" pitchFamily="34" charset="0"/>
              </a:rPr>
              <a:t>, et al., 2021, p. 492).  The reader also considered that maybe explaining what difference school readiness actually makes would help heads and governments to consider investing time and money into this</a:t>
            </a:r>
            <a:r>
              <a:rPr lang="en-GB" sz="800" dirty="0" smtClean="0">
                <a:latin typeface="Microsoft Sans Serif" panose="020B0604020202020204" pitchFamily="34" charset="0"/>
                <a:cs typeface="Microsoft Sans Serif" panose="020B0604020202020204" pitchFamily="34" charset="0"/>
              </a:rPr>
              <a:t>.</a:t>
            </a:r>
          </a:p>
          <a:p>
            <a:endParaRPr lang="en-GB" sz="800" dirty="0">
              <a:latin typeface="Microsoft Sans Serif" panose="020B0604020202020204" pitchFamily="34" charset="0"/>
              <a:cs typeface="Microsoft Sans Serif" panose="020B0604020202020204" pitchFamily="34" charset="0"/>
            </a:endParaRPr>
          </a:p>
          <a:p>
            <a:r>
              <a:rPr lang="en-GB" sz="800" b="1" dirty="0">
                <a:latin typeface="Microsoft Sans Serif" panose="020B0604020202020204" pitchFamily="34" charset="0"/>
                <a:cs typeface="Microsoft Sans Serif" panose="020B0604020202020204" pitchFamily="34" charset="0"/>
              </a:rPr>
              <a:t>Presentation of data</a:t>
            </a:r>
          </a:p>
          <a:p>
            <a:r>
              <a:rPr lang="en-GB" sz="800" dirty="0">
                <a:latin typeface="Microsoft Sans Serif" panose="020B0604020202020204" pitchFamily="34" charset="0"/>
                <a:cs typeface="Microsoft Sans Serif" panose="020B0604020202020204" pitchFamily="34" charset="0"/>
              </a:rPr>
              <a:t>Data was presented in the article as a table and a  </a:t>
            </a:r>
            <a:r>
              <a:rPr lang="en-GB" sz="800" dirty="0" err="1">
                <a:latin typeface="Microsoft Sans Serif" panose="020B0604020202020204" pitchFamily="34" charset="0"/>
                <a:cs typeface="Microsoft Sans Serif" panose="020B0604020202020204" pitchFamily="34" charset="0"/>
              </a:rPr>
              <a:t>mindmap</a:t>
            </a:r>
            <a:r>
              <a:rPr lang="en-GB" sz="800" dirty="0">
                <a:latin typeface="Microsoft Sans Serif" panose="020B0604020202020204" pitchFamily="34" charset="0"/>
                <a:cs typeface="Microsoft Sans Serif" panose="020B0604020202020204" pitchFamily="34" charset="0"/>
              </a:rPr>
              <a:t>.  Lambert encourages using charts and graphs instead of tables because they are more clear (Lambert &amp; </a:t>
            </a:r>
            <a:r>
              <a:rPr lang="en-GB" sz="800" dirty="0" err="1">
                <a:latin typeface="Microsoft Sans Serif" panose="020B0604020202020204" pitchFamily="34" charset="0"/>
                <a:cs typeface="Microsoft Sans Serif" panose="020B0604020202020204" pitchFamily="34" charset="0"/>
              </a:rPr>
              <a:t>Belliapa</a:t>
            </a:r>
            <a:r>
              <a:rPr lang="en-GB" sz="800" dirty="0">
                <a:latin typeface="Microsoft Sans Serif" panose="020B0604020202020204" pitchFamily="34" charset="0"/>
                <a:cs typeface="Microsoft Sans Serif" panose="020B0604020202020204" pitchFamily="34" charset="0"/>
              </a:rPr>
              <a:t>, 2019, p. 64).  The </a:t>
            </a:r>
            <a:r>
              <a:rPr lang="en-GB" sz="800" dirty="0" err="1">
                <a:latin typeface="Microsoft Sans Serif" panose="020B0604020202020204" pitchFamily="34" charset="0"/>
                <a:cs typeface="Microsoft Sans Serif" panose="020B0604020202020204" pitchFamily="34" charset="0"/>
              </a:rPr>
              <a:t>mindmap</a:t>
            </a:r>
            <a:r>
              <a:rPr lang="en-GB" sz="800" dirty="0">
                <a:latin typeface="Microsoft Sans Serif" panose="020B0604020202020204" pitchFamily="34" charset="0"/>
                <a:cs typeface="Microsoft Sans Serif" panose="020B0604020202020204" pitchFamily="34" charset="0"/>
              </a:rPr>
              <a:t> is clear and very easy to read.  On the other hand, the table is presented in a dull way and while it is possible to understand it, it would be much quicker to understand if it was a colourful bar graph. </a:t>
            </a:r>
          </a:p>
        </p:txBody>
      </p:sp>
      <p:sp>
        <p:nvSpPr>
          <p:cNvPr id="12" name="TextBox 11"/>
          <p:cNvSpPr txBox="1"/>
          <p:nvPr/>
        </p:nvSpPr>
        <p:spPr>
          <a:xfrm>
            <a:off x="4509655" y="8040904"/>
            <a:ext cx="8042563" cy="830997"/>
          </a:xfrm>
          <a:prstGeom prst="rect">
            <a:avLst/>
          </a:prstGeom>
          <a:solidFill>
            <a:schemeClr val="accent1">
              <a:lumMod val="20000"/>
              <a:lumOff val="80000"/>
            </a:schemeClr>
          </a:solidFill>
          <a:ln>
            <a:solidFill>
              <a:schemeClr val="accent2">
                <a:lumMod val="40000"/>
                <a:lumOff val="60000"/>
              </a:schemeClr>
            </a:solidFill>
          </a:ln>
        </p:spPr>
        <p:txBody>
          <a:bodyPr wrap="square" rtlCol="0">
            <a:spAutoFit/>
          </a:bodyPr>
          <a:lstStyle/>
          <a:p>
            <a:r>
              <a:rPr lang="en-GB" sz="800" dirty="0"/>
              <a:t>Conclusion</a:t>
            </a:r>
          </a:p>
          <a:p>
            <a:r>
              <a:rPr lang="en-GB" sz="800" dirty="0"/>
              <a:t>The purpose of this poster was to critique the article, focusing on the methodology, ethics and consider how the research findings were answering the question.  Apart from the restricted group of participants, the chosen methodology was appropriate.  There were some ethics concerns regarding the confidentiality or anonymity </a:t>
            </a:r>
            <a:r>
              <a:rPr lang="en-GB" sz="800" dirty="0" err="1"/>
              <a:t>Sulak</a:t>
            </a:r>
            <a:r>
              <a:rPr lang="en-GB" sz="800" dirty="0"/>
              <a:t> promised.  The research findings were providing some answers to the question but some of the discussion seemed to go off the main focus.  Having said that, the reader would conclude that the article and research findings are valuable because it was helpful to read the suggestions that </a:t>
            </a:r>
            <a:r>
              <a:rPr lang="en-GB" sz="800" dirty="0" err="1"/>
              <a:t>Sulek</a:t>
            </a:r>
            <a:r>
              <a:rPr lang="en-GB" sz="800" dirty="0"/>
              <a:t> had made, to improve the situation and further, the article inspired the reader to actively consider workable solutions to the problems that she identified, so that autistic children are as prepared as possible for school.</a:t>
            </a:r>
          </a:p>
        </p:txBody>
      </p:sp>
      <p:sp>
        <p:nvSpPr>
          <p:cNvPr id="14" name="TextBox 13"/>
          <p:cNvSpPr txBox="1"/>
          <p:nvPr/>
        </p:nvSpPr>
        <p:spPr>
          <a:xfrm>
            <a:off x="5391151" y="114300"/>
            <a:ext cx="7305517" cy="1200329"/>
          </a:xfrm>
          <a:prstGeom prst="rect">
            <a:avLst/>
          </a:prstGeom>
          <a:solidFill>
            <a:schemeClr val="accent2">
              <a:lumMod val="20000"/>
              <a:lumOff val="80000"/>
            </a:schemeClr>
          </a:solidFill>
          <a:ln>
            <a:solidFill>
              <a:schemeClr val="accent1"/>
            </a:solidFill>
          </a:ln>
        </p:spPr>
        <p:txBody>
          <a:bodyPr wrap="square" rtlCol="0">
            <a:spAutoFit/>
          </a:bodyPr>
          <a:lstStyle/>
          <a:p>
            <a:r>
              <a:rPr lang="en-GB" sz="800" b="1" dirty="0" smtClean="0">
                <a:latin typeface="Microsoft Sans Serif" panose="020B0604020202020204" pitchFamily="34" charset="0"/>
                <a:cs typeface="Microsoft Sans Serif" panose="020B0604020202020204" pitchFamily="34" charset="0"/>
              </a:rPr>
              <a:t>Introduction (continued</a:t>
            </a:r>
            <a:r>
              <a:rPr lang="en-GB" sz="800" dirty="0" smtClean="0">
                <a:latin typeface="Microsoft Sans Serif" panose="020B0604020202020204" pitchFamily="34" charset="0"/>
                <a:cs typeface="Microsoft Sans Serif" panose="020B0604020202020204" pitchFamily="34" charset="0"/>
              </a:rPr>
              <a:t>)  - This </a:t>
            </a:r>
            <a:r>
              <a:rPr lang="en-GB" sz="800" dirty="0">
                <a:latin typeface="Microsoft Sans Serif" panose="020B0604020202020204" pitchFamily="34" charset="0"/>
                <a:cs typeface="Microsoft Sans Serif" panose="020B0604020202020204" pitchFamily="34" charset="0"/>
              </a:rPr>
              <a:t>is an important subject to research because it’s important to help autistic children to develop in the best way possible.  They develop best if they have the school readiness skills so that they can learn well at school. There are a number of other studies on school readiness, such as the article by </a:t>
            </a:r>
            <a:r>
              <a:rPr lang="en-GB" sz="800" dirty="0" err="1">
                <a:latin typeface="Microsoft Sans Serif" panose="020B0604020202020204" pitchFamily="34" charset="0"/>
                <a:cs typeface="Microsoft Sans Serif" panose="020B0604020202020204" pitchFamily="34" charset="0"/>
              </a:rPr>
              <a:t>Larcombe</a:t>
            </a:r>
            <a:r>
              <a:rPr lang="en-GB" sz="800" dirty="0">
                <a:latin typeface="Microsoft Sans Serif" panose="020B0604020202020204" pitchFamily="34" charset="0"/>
                <a:cs typeface="Microsoft Sans Serif" panose="020B0604020202020204" pitchFamily="34" charset="0"/>
              </a:rPr>
              <a:t> in 2019, who researched similar issues as </a:t>
            </a:r>
            <a:r>
              <a:rPr lang="en-GB" sz="800" dirty="0" err="1">
                <a:latin typeface="Microsoft Sans Serif" panose="020B0604020202020204" pitchFamily="34" charset="0"/>
                <a:cs typeface="Microsoft Sans Serif" panose="020B0604020202020204" pitchFamily="34" charset="0"/>
              </a:rPr>
              <a:t>Sulek</a:t>
            </a:r>
            <a:r>
              <a:rPr lang="en-GB" sz="800" dirty="0">
                <a:latin typeface="Microsoft Sans Serif" panose="020B0604020202020204" pitchFamily="34" charset="0"/>
                <a:cs typeface="Microsoft Sans Serif" panose="020B0604020202020204" pitchFamily="34" charset="0"/>
              </a:rPr>
              <a:t> but from the perspective of parents and therapists (</a:t>
            </a:r>
            <a:r>
              <a:rPr lang="en-GB" sz="800" dirty="0" err="1">
                <a:latin typeface="Microsoft Sans Serif" panose="020B0604020202020204" pitchFamily="34" charset="0"/>
                <a:cs typeface="Microsoft Sans Serif" panose="020B0604020202020204" pitchFamily="34" charset="0"/>
              </a:rPr>
              <a:t>Larcombe</a:t>
            </a:r>
            <a:r>
              <a:rPr lang="en-GB" sz="800" dirty="0">
                <a:latin typeface="Microsoft Sans Serif" panose="020B0604020202020204" pitchFamily="34" charset="0"/>
                <a:cs typeface="Microsoft Sans Serif" panose="020B0604020202020204" pitchFamily="34" charset="0"/>
              </a:rPr>
              <a:t>, et al., 2019).  However, </a:t>
            </a:r>
            <a:r>
              <a:rPr lang="en-GB" sz="800" dirty="0" err="1">
                <a:latin typeface="Microsoft Sans Serif" panose="020B0604020202020204" pitchFamily="34" charset="0"/>
                <a:cs typeface="Microsoft Sans Serif" panose="020B0604020202020204" pitchFamily="34" charset="0"/>
              </a:rPr>
              <a:t>Sulek’s</a:t>
            </a:r>
            <a:r>
              <a:rPr lang="en-GB" sz="800" dirty="0">
                <a:latin typeface="Microsoft Sans Serif" panose="020B0604020202020204" pitchFamily="34" charset="0"/>
                <a:cs typeface="Microsoft Sans Serif" panose="020B0604020202020204" pitchFamily="34" charset="0"/>
              </a:rPr>
              <a:t> work supports the broader very important policy of developing the talents and abilities for autistic children, and this can be seen in Articles 23 and 29 of the United nations convention on the right of the child (UNICEF, 1990).  Also, in Welsh government education policy, which says that ‘access common opportunities in ways relevant to their needs, and which ensures that they fully belong to the school community’ (Welsh Government, 2016, p. 4).</a:t>
            </a:r>
          </a:p>
          <a:p>
            <a:r>
              <a:rPr lang="en-GB" sz="800" dirty="0">
                <a:latin typeface="Microsoft Sans Serif" panose="020B0604020202020204" pitchFamily="34" charset="0"/>
                <a:cs typeface="Microsoft Sans Serif" panose="020B0604020202020204" pitchFamily="34" charset="0"/>
              </a:rPr>
              <a:t>The article is a recent one, being 2021 and the authors have strong qualifications in this area. </a:t>
            </a:r>
            <a:r>
              <a:rPr lang="en-GB" sz="800" dirty="0" err="1">
                <a:latin typeface="Microsoft Sans Serif" panose="020B0604020202020204" pitchFamily="34" charset="0"/>
                <a:cs typeface="Microsoft Sans Serif" panose="020B0604020202020204" pitchFamily="34" charset="0"/>
              </a:rPr>
              <a:t>Sulek</a:t>
            </a:r>
            <a:r>
              <a:rPr lang="en-GB" sz="800" dirty="0">
                <a:latin typeface="Microsoft Sans Serif" panose="020B0604020202020204" pitchFamily="34" charset="0"/>
                <a:cs typeface="Microsoft Sans Serif" panose="020B0604020202020204" pitchFamily="34" charset="0"/>
              </a:rPr>
              <a:t> did this research for a dissertation in philosophy, and all of them are from Griffiths university in Australia, </a:t>
            </a:r>
            <a:r>
              <a:rPr lang="en-GB" sz="800" dirty="0" err="1">
                <a:latin typeface="Microsoft Sans Serif" panose="020B0604020202020204" pitchFamily="34" charset="0"/>
                <a:cs typeface="Microsoft Sans Serif" panose="020B0604020202020204" pitchFamily="34" charset="0"/>
              </a:rPr>
              <a:t>Trembath</a:t>
            </a:r>
            <a:r>
              <a:rPr lang="en-GB" sz="800" dirty="0">
                <a:latin typeface="Microsoft Sans Serif" panose="020B0604020202020204" pitchFamily="34" charset="0"/>
                <a:cs typeface="Microsoft Sans Serif" panose="020B0604020202020204" pitchFamily="34" charset="0"/>
              </a:rPr>
              <a:t> is Associate Director of Research, Paynter is a senior psychology lecturer and Keen is professor of education at the autism centre.  </a:t>
            </a:r>
          </a:p>
        </p:txBody>
      </p:sp>
      <p:sp>
        <p:nvSpPr>
          <p:cNvPr id="3" name="Footer Placeholder 2"/>
          <p:cNvSpPr>
            <a:spLocks noGrp="1"/>
          </p:cNvSpPr>
          <p:nvPr>
            <p:ph type="ftr" sz="quarter" idx="11"/>
          </p:nvPr>
        </p:nvSpPr>
        <p:spPr/>
        <p:txBody>
          <a:bodyPr/>
          <a:lstStyle/>
          <a:p>
            <a:r>
              <a:rPr lang="en-GB" dirty="0" smtClean="0"/>
              <a:t>Ela Williams student number 2103021 assignment number ECES5018 2401 words</a:t>
            </a:r>
            <a:endParaRPr lang="en-GB" dirty="0"/>
          </a:p>
        </p:txBody>
      </p:sp>
      <p:sp>
        <p:nvSpPr>
          <p:cNvPr id="4" name="Slide Number Placeholder 3"/>
          <p:cNvSpPr>
            <a:spLocks noGrp="1"/>
          </p:cNvSpPr>
          <p:nvPr>
            <p:ph type="sldNum" sz="quarter" idx="12"/>
          </p:nvPr>
        </p:nvSpPr>
        <p:spPr/>
        <p:txBody>
          <a:bodyPr/>
          <a:lstStyle/>
          <a:p>
            <a:fld id="{186D1497-6061-4157-8660-DC6A828E7173}" type="slidenum">
              <a:rPr lang="en-GB" smtClean="0"/>
              <a:t>1</a:t>
            </a:fld>
            <a:endParaRPr lang="en-GB" dirty="0"/>
          </a:p>
        </p:txBody>
      </p:sp>
    </p:spTree>
    <p:extLst>
      <p:ext uri="{BB962C8B-B14F-4D97-AF65-F5344CB8AC3E}">
        <p14:creationId xmlns:p14="http://schemas.microsoft.com/office/powerpoint/2010/main" val="2377874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00"/>
                                        <p:tgtEl>
                                          <p:spTgt spid="9"/>
                                        </p:tgtEl>
                                      </p:cBhvr>
                                    </p:animEffect>
                                    <p:anim calcmode="lin" valueType="num">
                                      <p:cBhvr>
                                        <p:cTn id="13" dur="1000" fill="hold"/>
                                        <p:tgtEl>
                                          <p:spTgt spid="9"/>
                                        </p:tgtEl>
                                        <p:attrNameLst>
                                          <p:attrName>ppt_x</p:attrName>
                                        </p:attrNameLst>
                                      </p:cBhvr>
                                      <p:tavLst>
                                        <p:tav tm="0">
                                          <p:val>
                                            <p:strVal val="#ppt_x"/>
                                          </p:val>
                                        </p:tav>
                                        <p:tav tm="100000">
                                          <p:val>
                                            <p:strVal val="#ppt_x"/>
                                          </p:val>
                                        </p:tav>
                                      </p:tavLst>
                                    </p:anim>
                                    <p:anim calcmode="lin" valueType="num">
                                      <p:cBhvr>
                                        <p:cTn id="1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4" name="Content Placeholder 3"/>
          <p:cNvSpPr txBox="1">
            <a:spLocks noGrp="1"/>
          </p:cNvSpPr>
          <p:nvPr>
            <p:ph idx="1"/>
          </p:nvPr>
        </p:nvSpPr>
        <p:spPr>
          <a:xfrm>
            <a:off x="880109" y="2555875"/>
            <a:ext cx="11580831" cy="4713598"/>
          </a:xfrm>
          <a:prstGeom prst="rect">
            <a:avLst/>
          </a:prstGeom>
          <a:solidFill>
            <a:schemeClr val="bg2"/>
          </a:solidFill>
          <a:ln>
            <a:solidFill>
              <a:schemeClr val="accent3">
                <a:lumMod val="75000"/>
              </a:schemeClr>
            </a:solidFill>
          </a:ln>
        </p:spPr>
        <p:txBody>
          <a:bodyPr wrap="square" rtlCol="0">
            <a:spAutoFit/>
          </a:bodyPr>
          <a:lstStyle/>
          <a:p>
            <a:pPr marL="0" indent="0">
              <a:buNone/>
            </a:pPr>
            <a:endParaRPr lang="en-GB" sz="1100" dirty="0" smtClean="0">
              <a:latin typeface="Microsoft Sans Serif" panose="020B0604020202020204" pitchFamily="34" charset="0"/>
              <a:cs typeface="Microsoft Sans Serif" panose="020B0604020202020204" pitchFamily="34" charset="0"/>
            </a:endParaRPr>
          </a:p>
          <a:p>
            <a:pPr marL="0" lvl="0" indent="0" defTabSz="914400" eaLnBrk="0" fontAlgn="base" hangingPunct="0">
              <a:lnSpc>
                <a:spcPct val="100000"/>
              </a:lnSpc>
              <a:spcBef>
                <a:spcPct val="0"/>
              </a:spcBef>
              <a:spcAft>
                <a:spcPct val="0"/>
              </a:spcAft>
              <a:buNone/>
            </a:pPr>
            <a:r>
              <a:rPr lang="en-US" altLang="en-US" sz="1100" dirty="0">
                <a:latin typeface="Calibri" panose="020F0502020204030204" pitchFamily="34" charset="0"/>
                <a:ea typeface="Calibri" panose="020F0502020204030204" pitchFamily="34" charset="0"/>
                <a:cs typeface="Times New Roman" panose="02020603050405020304" pitchFamily="18" charset="0"/>
              </a:rPr>
              <a:t>Bell, J. &amp; Waters, S., 2018. </a:t>
            </a:r>
            <a:r>
              <a:rPr lang="en-US" altLang="en-US" sz="1100" i="1" dirty="0">
                <a:latin typeface="Calibri" panose="020F0502020204030204" pitchFamily="34" charset="0"/>
                <a:ea typeface="Calibri" panose="020F0502020204030204" pitchFamily="34" charset="0"/>
                <a:cs typeface="Times New Roman" panose="02020603050405020304" pitchFamily="18" charset="0"/>
              </a:rPr>
              <a:t>Doing your research project. </a:t>
            </a:r>
            <a:r>
              <a:rPr lang="en-US" altLang="en-US" sz="1100" dirty="0">
                <a:latin typeface="Calibri" panose="020F0502020204030204" pitchFamily="34" charset="0"/>
                <a:ea typeface="Calibri" panose="020F0502020204030204" pitchFamily="34" charset="0"/>
                <a:cs typeface="Times New Roman" panose="02020603050405020304" pitchFamily="18" charset="0"/>
              </a:rPr>
              <a:t>7 ed. London: Open University Press McGraw-Hill Education.</a:t>
            </a:r>
            <a:endParaRPr lang="en-GB" altLang="en-US" sz="1100" dirty="0"/>
          </a:p>
          <a:p>
            <a:pPr marL="0" lvl="0" indent="0" defTabSz="914400" eaLnBrk="0" fontAlgn="base" hangingPunct="0">
              <a:lnSpc>
                <a:spcPct val="100000"/>
              </a:lnSpc>
              <a:spcBef>
                <a:spcPct val="0"/>
              </a:spcBef>
              <a:spcAft>
                <a:spcPct val="0"/>
              </a:spcAft>
              <a:buNone/>
            </a:pPr>
            <a:r>
              <a:rPr lang="en-US" altLang="en-US" sz="1100" dirty="0">
                <a:latin typeface="Calibri" panose="020F0502020204030204" pitchFamily="34" charset="0"/>
                <a:ea typeface="Calibri" panose="020F0502020204030204" pitchFamily="34" charset="0"/>
                <a:cs typeface="Times New Roman" panose="02020603050405020304" pitchFamily="18" charset="0"/>
              </a:rPr>
              <a:t>BERA, 2019. </a:t>
            </a:r>
            <a:r>
              <a:rPr lang="en-US" altLang="en-US" sz="1100" i="1" dirty="0">
                <a:latin typeface="Calibri" panose="020F0502020204030204" pitchFamily="34" charset="0"/>
                <a:ea typeface="Calibri" panose="020F0502020204030204" pitchFamily="34" charset="0"/>
                <a:cs typeface="Times New Roman" panose="02020603050405020304" pitchFamily="18" charset="0"/>
              </a:rPr>
              <a:t>British Educational Research Association | BERA. </a:t>
            </a:r>
            <a:r>
              <a:rPr lang="en-US" altLang="en-US" sz="1100" dirty="0">
                <a:latin typeface="Calibri" panose="020F0502020204030204" pitchFamily="34" charset="0"/>
                <a:ea typeface="Calibri" panose="020F0502020204030204" pitchFamily="34" charset="0"/>
                <a:cs typeface="Times New Roman" panose="02020603050405020304" pitchFamily="18" charset="0"/>
              </a:rPr>
              <a:t>[Online] </a:t>
            </a:r>
            <a:br>
              <a:rPr lang="en-US" altLang="en-US" sz="1100" dirty="0">
                <a:latin typeface="Calibri" panose="020F0502020204030204" pitchFamily="34" charset="0"/>
                <a:ea typeface="Calibri" panose="020F0502020204030204" pitchFamily="34" charset="0"/>
                <a:cs typeface="Times New Roman" panose="02020603050405020304" pitchFamily="18" charset="0"/>
              </a:rPr>
            </a:br>
            <a:r>
              <a:rPr lang="en-US" altLang="en-US" sz="1100"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sz="1100" u="sng" dirty="0">
                <a:latin typeface="Calibri" panose="020F0502020204030204" pitchFamily="34" charset="0"/>
                <a:ea typeface="Calibri" panose="020F0502020204030204" pitchFamily="34" charset="0"/>
                <a:cs typeface="Times New Roman" panose="02020603050405020304" pitchFamily="18" charset="0"/>
              </a:rPr>
              <a:t>https://www.bera.ac.uk/publication/ethical-guidelines-for-educational-research-2018-online</a:t>
            </a:r>
            <a:r>
              <a:rPr lang="en-US" altLang="en-US" sz="1100" dirty="0">
                <a:latin typeface="Calibri" panose="020F0502020204030204" pitchFamily="34" charset="0"/>
                <a:ea typeface="Calibri" panose="020F0502020204030204" pitchFamily="34" charset="0"/>
                <a:cs typeface="Times New Roman" panose="02020603050405020304" pitchFamily="18" charset="0"/>
              </a:rPr>
              <a:t/>
            </a:r>
            <a:br>
              <a:rPr lang="en-US" altLang="en-US" sz="1100" dirty="0">
                <a:latin typeface="Calibri" panose="020F0502020204030204" pitchFamily="34" charset="0"/>
                <a:ea typeface="Calibri" panose="020F0502020204030204" pitchFamily="34" charset="0"/>
                <a:cs typeface="Times New Roman" panose="02020603050405020304" pitchFamily="18" charset="0"/>
              </a:rPr>
            </a:br>
            <a:r>
              <a:rPr lang="en-US" altLang="en-US" sz="1100" dirty="0">
                <a:latin typeface="Calibri" panose="020F0502020204030204" pitchFamily="34" charset="0"/>
                <a:ea typeface="Calibri" panose="020F0502020204030204" pitchFamily="34" charset="0"/>
                <a:cs typeface="Times New Roman" panose="02020603050405020304" pitchFamily="18" charset="0"/>
              </a:rPr>
              <a:t>[Accessed 4 11 2022].</a:t>
            </a:r>
            <a:endParaRPr lang="en-GB" altLang="en-US" sz="1100" dirty="0"/>
          </a:p>
          <a:p>
            <a:pPr marL="0" lvl="0" indent="0" defTabSz="914400" eaLnBrk="0" fontAlgn="base" hangingPunct="0">
              <a:lnSpc>
                <a:spcPct val="100000"/>
              </a:lnSpc>
              <a:spcBef>
                <a:spcPct val="0"/>
              </a:spcBef>
              <a:spcAft>
                <a:spcPct val="0"/>
              </a:spcAft>
              <a:buNone/>
            </a:pPr>
            <a:r>
              <a:rPr lang="en-US" altLang="en-US" sz="1100" dirty="0">
                <a:latin typeface="Calibri" panose="020F0502020204030204" pitchFamily="34" charset="0"/>
                <a:ea typeface="Calibri" panose="020F0502020204030204" pitchFamily="34" charset="0"/>
                <a:cs typeface="Times New Roman" panose="02020603050405020304" pitchFamily="18" charset="0"/>
              </a:rPr>
              <a:t>Clark, A., </a:t>
            </a:r>
            <a:r>
              <a:rPr lang="en-US" altLang="en-US" sz="1100" dirty="0" err="1">
                <a:latin typeface="Calibri" panose="020F0502020204030204" pitchFamily="34" charset="0"/>
                <a:ea typeface="Calibri" panose="020F0502020204030204" pitchFamily="34" charset="0"/>
                <a:cs typeface="Times New Roman" panose="02020603050405020304" pitchFamily="18" charset="0"/>
              </a:rPr>
              <a:t>Flewitt</a:t>
            </a:r>
            <a:r>
              <a:rPr lang="en-US" altLang="en-US" sz="1100" dirty="0">
                <a:latin typeface="Calibri" panose="020F0502020204030204" pitchFamily="34" charset="0"/>
                <a:ea typeface="Calibri" panose="020F0502020204030204" pitchFamily="34" charset="0"/>
                <a:cs typeface="Times New Roman" panose="02020603050405020304" pitchFamily="18" charset="0"/>
              </a:rPr>
              <a:t>, R. &amp; Hammersley, M., 2013. </a:t>
            </a:r>
            <a:r>
              <a:rPr lang="en-US" altLang="en-US" sz="1100" i="1" dirty="0">
                <a:latin typeface="Calibri" panose="020F0502020204030204" pitchFamily="34" charset="0"/>
                <a:ea typeface="Calibri" panose="020F0502020204030204" pitchFamily="34" charset="0"/>
                <a:cs typeface="Times New Roman" panose="02020603050405020304" pitchFamily="18" charset="0"/>
              </a:rPr>
              <a:t>understanding research with children and young people. </a:t>
            </a:r>
            <a:r>
              <a:rPr lang="en-US" altLang="en-US" sz="1100" dirty="0">
                <a:latin typeface="Calibri" panose="020F0502020204030204" pitchFamily="34" charset="0"/>
                <a:ea typeface="Calibri" panose="020F0502020204030204" pitchFamily="34" charset="0"/>
                <a:cs typeface="Times New Roman" panose="02020603050405020304" pitchFamily="18" charset="0"/>
              </a:rPr>
              <a:t>1 ed. London: Sage publications ltd.</a:t>
            </a:r>
            <a:endParaRPr lang="en-GB" altLang="en-US" sz="1100" dirty="0"/>
          </a:p>
          <a:p>
            <a:pPr marL="0" lvl="0" indent="0" defTabSz="914400" eaLnBrk="0" fontAlgn="base" hangingPunct="0">
              <a:lnSpc>
                <a:spcPct val="100000"/>
              </a:lnSpc>
              <a:spcBef>
                <a:spcPct val="0"/>
              </a:spcBef>
              <a:spcAft>
                <a:spcPct val="0"/>
              </a:spcAft>
              <a:buNone/>
            </a:pPr>
            <a:r>
              <a:rPr lang="en-US" altLang="en-US" sz="1100" dirty="0">
                <a:latin typeface="Calibri" panose="020F0502020204030204" pitchFamily="34" charset="0"/>
                <a:ea typeface="Calibri" panose="020F0502020204030204" pitchFamily="34" charset="0"/>
                <a:cs typeface="Times New Roman" panose="02020603050405020304" pitchFamily="18" charset="0"/>
              </a:rPr>
              <a:t>Cohen, L., </a:t>
            </a:r>
            <a:r>
              <a:rPr lang="en-US" altLang="en-US" sz="1100" dirty="0" err="1">
                <a:latin typeface="Calibri" panose="020F0502020204030204" pitchFamily="34" charset="0"/>
                <a:ea typeface="Calibri" panose="020F0502020204030204" pitchFamily="34" charset="0"/>
                <a:cs typeface="Times New Roman" panose="02020603050405020304" pitchFamily="18" charset="0"/>
              </a:rPr>
              <a:t>manion</a:t>
            </a:r>
            <a:r>
              <a:rPr lang="en-US" altLang="en-US" sz="1100" dirty="0">
                <a:latin typeface="Calibri" panose="020F0502020204030204" pitchFamily="34" charset="0"/>
                <a:ea typeface="Calibri" panose="020F0502020204030204" pitchFamily="34" charset="0"/>
                <a:cs typeface="Times New Roman" panose="02020603050405020304" pitchFamily="18" charset="0"/>
              </a:rPr>
              <a:t>, L. &amp; </a:t>
            </a:r>
            <a:r>
              <a:rPr lang="en-US" altLang="en-US" sz="1100" dirty="0" err="1">
                <a:latin typeface="Calibri" panose="020F0502020204030204" pitchFamily="34" charset="0"/>
                <a:ea typeface="Calibri" panose="020F0502020204030204" pitchFamily="34" charset="0"/>
                <a:cs typeface="Times New Roman" panose="02020603050405020304" pitchFamily="18" charset="0"/>
              </a:rPr>
              <a:t>Morrisson</a:t>
            </a:r>
            <a:r>
              <a:rPr lang="en-US" altLang="en-US" sz="1100" dirty="0">
                <a:latin typeface="Calibri" panose="020F0502020204030204" pitchFamily="34" charset="0"/>
                <a:ea typeface="Calibri" panose="020F0502020204030204" pitchFamily="34" charset="0"/>
                <a:cs typeface="Times New Roman" panose="02020603050405020304" pitchFamily="18" charset="0"/>
              </a:rPr>
              <a:t>, K., 2003. </a:t>
            </a:r>
            <a:r>
              <a:rPr lang="en-US" altLang="en-US" sz="1100" i="1" dirty="0">
                <a:latin typeface="Calibri" panose="020F0502020204030204" pitchFamily="34" charset="0"/>
                <a:ea typeface="Calibri" panose="020F0502020204030204" pitchFamily="34" charset="0"/>
                <a:cs typeface="Times New Roman" panose="02020603050405020304" pitchFamily="18" charset="0"/>
              </a:rPr>
              <a:t>Research methods in education. </a:t>
            </a:r>
            <a:r>
              <a:rPr lang="en-US" altLang="en-US" sz="1100" dirty="0">
                <a:latin typeface="Calibri" panose="020F0502020204030204" pitchFamily="34" charset="0"/>
                <a:ea typeface="Calibri" panose="020F0502020204030204" pitchFamily="34" charset="0"/>
                <a:cs typeface="Times New Roman" panose="02020603050405020304" pitchFamily="18" charset="0"/>
              </a:rPr>
              <a:t>5 ed. London: Routledge.</a:t>
            </a:r>
            <a:endParaRPr lang="en-GB" altLang="en-US" sz="1100" dirty="0"/>
          </a:p>
          <a:p>
            <a:pPr marL="0" lvl="0" indent="0" defTabSz="914400" eaLnBrk="0" fontAlgn="base" hangingPunct="0">
              <a:lnSpc>
                <a:spcPct val="100000"/>
              </a:lnSpc>
              <a:spcBef>
                <a:spcPct val="0"/>
              </a:spcBef>
              <a:spcAft>
                <a:spcPct val="0"/>
              </a:spcAft>
              <a:buNone/>
            </a:pPr>
            <a:r>
              <a:rPr lang="en-US" altLang="en-US" sz="1100" dirty="0">
                <a:latin typeface="Calibri" panose="020F0502020204030204" pitchFamily="34" charset="0"/>
                <a:ea typeface="Calibri" panose="020F0502020204030204" pitchFamily="34" charset="0"/>
                <a:cs typeface="Times New Roman" panose="02020603050405020304" pitchFamily="18" charset="0"/>
              </a:rPr>
              <a:t>Knowles, G., 2011. </a:t>
            </a:r>
            <a:r>
              <a:rPr lang="en-US" altLang="en-US" sz="1100" i="1" dirty="0">
                <a:latin typeface="Calibri" panose="020F0502020204030204" pitchFamily="34" charset="0"/>
                <a:ea typeface="Calibri" panose="020F0502020204030204" pitchFamily="34" charset="0"/>
                <a:cs typeface="Times New Roman" panose="02020603050405020304" pitchFamily="18" charset="0"/>
              </a:rPr>
              <a:t>Supporting Inclusive Practice. </a:t>
            </a:r>
            <a:r>
              <a:rPr lang="en-US" altLang="en-US" sz="1100" dirty="0">
                <a:latin typeface="Calibri" panose="020F0502020204030204" pitchFamily="34" charset="0"/>
                <a:ea typeface="Calibri" panose="020F0502020204030204" pitchFamily="34" charset="0"/>
                <a:cs typeface="Times New Roman" panose="02020603050405020304" pitchFamily="18" charset="0"/>
              </a:rPr>
              <a:t>2 ed. London: Fulton.</a:t>
            </a:r>
            <a:endParaRPr lang="en-GB" altLang="en-US" sz="1100" dirty="0"/>
          </a:p>
          <a:p>
            <a:pPr marL="0" lvl="0" indent="0" defTabSz="914400" eaLnBrk="0" fontAlgn="base" hangingPunct="0">
              <a:lnSpc>
                <a:spcPct val="100000"/>
              </a:lnSpc>
              <a:spcBef>
                <a:spcPct val="0"/>
              </a:spcBef>
              <a:spcAft>
                <a:spcPct val="0"/>
              </a:spcAft>
              <a:buNone/>
            </a:pPr>
            <a:r>
              <a:rPr lang="en-US" altLang="en-US" sz="1100" dirty="0">
                <a:latin typeface="Calibri" panose="020F0502020204030204" pitchFamily="34" charset="0"/>
                <a:ea typeface="Calibri" panose="020F0502020204030204" pitchFamily="34" charset="0"/>
                <a:cs typeface="Times New Roman" panose="02020603050405020304" pitchFamily="18" charset="0"/>
              </a:rPr>
              <a:t>Lambert, M. &amp; </a:t>
            </a:r>
            <a:r>
              <a:rPr lang="en-US" altLang="en-US" sz="1100" dirty="0" err="1">
                <a:latin typeface="Calibri" panose="020F0502020204030204" pitchFamily="34" charset="0"/>
                <a:ea typeface="Calibri" panose="020F0502020204030204" pitchFamily="34" charset="0"/>
                <a:cs typeface="Times New Roman" panose="02020603050405020304" pitchFamily="18" charset="0"/>
              </a:rPr>
              <a:t>Belliapa</a:t>
            </a:r>
            <a:r>
              <a:rPr lang="en-US" altLang="en-US" sz="1100" dirty="0">
                <a:latin typeface="Calibri" panose="020F0502020204030204" pitchFamily="34" charset="0"/>
                <a:ea typeface="Calibri" panose="020F0502020204030204" pitchFamily="34" charset="0"/>
                <a:cs typeface="Times New Roman" panose="02020603050405020304" pitchFamily="18" charset="0"/>
              </a:rPr>
              <a:t>, J. L., 2019. </a:t>
            </a:r>
            <a:r>
              <a:rPr lang="en-US" altLang="en-US" sz="1100" i="1" dirty="0">
                <a:latin typeface="Calibri" panose="020F0502020204030204" pitchFamily="34" charset="0"/>
                <a:ea typeface="Calibri" panose="020F0502020204030204" pitchFamily="34" charset="0"/>
                <a:cs typeface="Times New Roman" panose="02020603050405020304" pitchFamily="18" charset="0"/>
              </a:rPr>
              <a:t>Practical Research Methods in education. </a:t>
            </a:r>
            <a:r>
              <a:rPr lang="en-US" altLang="en-US" sz="1100" dirty="0">
                <a:latin typeface="Calibri" panose="020F0502020204030204" pitchFamily="34" charset="0"/>
                <a:ea typeface="Calibri" panose="020F0502020204030204" pitchFamily="34" charset="0"/>
                <a:cs typeface="Times New Roman" panose="02020603050405020304" pitchFamily="18" charset="0"/>
              </a:rPr>
              <a:t>1 ed. London: Routledge.</a:t>
            </a:r>
            <a:endParaRPr lang="en-GB" altLang="en-US" sz="1100" dirty="0"/>
          </a:p>
          <a:p>
            <a:pPr marL="0" lvl="0" indent="0" defTabSz="914400" eaLnBrk="0" fontAlgn="base" hangingPunct="0">
              <a:lnSpc>
                <a:spcPct val="100000"/>
              </a:lnSpc>
              <a:spcBef>
                <a:spcPct val="0"/>
              </a:spcBef>
              <a:spcAft>
                <a:spcPct val="0"/>
              </a:spcAft>
              <a:buNone/>
            </a:pPr>
            <a:r>
              <a:rPr lang="en-US" altLang="en-US" sz="1100" dirty="0" err="1">
                <a:latin typeface="Calibri" panose="020F0502020204030204" pitchFamily="34" charset="0"/>
                <a:ea typeface="Calibri" panose="020F0502020204030204" pitchFamily="34" charset="0"/>
                <a:cs typeface="Times New Roman" panose="02020603050405020304" pitchFamily="18" charset="0"/>
              </a:rPr>
              <a:t>Larcombe</a:t>
            </a:r>
            <a:r>
              <a:rPr lang="en-US" altLang="en-US" sz="1100" dirty="0">
                <a:latin typeface="Calibri" panose="020F0502020204030204" pitchFamily="34" charset="0"/>
                <a:ea typeface="Calibri" panose="020F0502020204030204" pitchFamily="34" charset="0"/>
                <a:cs typeface="Times New Roman" panose="02020603050405020304" pitchFamily="18" charset="0"/>
              </a:rPr>
              <a:t>, T. J., </a:t>
            </a:r>
            <a:r>
              <a:rPr lang="en-US" altLang="en-US" sz="1100" dirty="0" err="1">
                <a:latin typeface="Calibri" panose="020F0502020204030204" pitchFamily="34" charset="0"/>
                <a:ea typeface="Calibri" panose="020F0502020204030204" pitchFamily="34" charset="0"/>
                <a:cs typeface="Times New Roman" panose="02020603050405020304" pitchFamily="18" charset="0"/>
              </a:rPr>
              <a:t>Jouston</a:t>
            </a:r>
            <a:r>
              <a:rPr lang="en-US" altLang="en-US" sz="1100" dirty="0">
                <a:latin typeface="Calibri" panose="020F0502020204030204" pitchFamily="34" charset="0"/>
                <a:ea typeface="Calibri" panose="020F0502020204030204" pitchFamily="34" charset="0"/>
                <a:cs typeface="Times New Roman" panose="02020603050405020304" pitchFamily="18" charset="0"/>
              </a:rPr>
              <a:t>, A., </a:t>
            </a:r>
            <a:r>
              <a:rPr lang="en-US" altLang="en-US" sz="1100" dirty="0" err="1">
                <a:latin typeface="Calibri" panose="020F0502020204030204" pitchFamily="34" charset="0"/>
                <a:ea typeface="Calibri" panose="020F0502020204030204" pitchFamily="34" charset="0"/>
                <a:cs typeface="Times New Roman" panose="02020603050405020304" pitchFamily="18" charset="0"/>
              </a:rPr>
              <a:t>codier</a:t>
            </a:r>
            <a:r>
              <a:rPr lang="en-US" altLang="en-US" sz="1100" dirty="0">
                <a:latin typeface="Calibri" panose="020F0502020204030204" pitchFamily="34" charset="0"/>
                <a:ea typeface="Calibri" panose="020F0502020204030204" pitchFamily="34" charset="0"/>
                <a:cs typeface="Times New Roman" panose="02020603050405020304" pitchFamily="18" charset="0"/>
              </a:rPr>
              <a:t>, R. &amp; </a:t>
            </a:r>
            <a:r>
              <a:rPr lang="en-US" altLang="en-US" sz="1100" dirty="0" err="1">
                <a:latin typeface="Calibri" panose="020F0502020204030204" pitchFamily="34" charset="0"/>
                <a:ea typeface="Calibri" panose="020F0502020204030204" pitchFamily="34" charset="0"/>
                <a:cs typeface="Times New Roman" panose="02020603050405020304" pitchFamily="18" charset="0"/>
              </a:rPr>
              <a:t>sharmila</a:t>
            </a:r>
            <a:r>
              <a:rPr lang="en-US" altLang="en-US" sz="1100" dirty="0">
                <a:latin typeface="Calibri" panose="020F0502020204030204" pitchFamily="34" charset="0"/>
                <a:ea typeface="Calibri" panose="020F0502020204030204" pitchFamily="34" charset="0"/>
                <a:cs typeface="Times New Roman" panose="02020603050405020304" pitchFamily="18" charset="0"/>
              </a:rPr>
              <a:t>, V., 2019. Preparing Children with Autism for Transition to Mainstream School. </a:t>
            </a:r>
            <a:r>
              <a:rPr lang="en-US" altLang="en-US" sz="1100" i="1" dirty="0">
                <a:latin typeface="Calibri" panose="020F0502020204030204" pitchFamily="34" charset="0"/>
                <a:ea typeface="Calibri" panose="020F0502020204030204" pitchFamily="34" charset="0"/>
                <a:cs typeface="Times New Roman" panose="02020603050405020304" pitchFamily="18" charset="0"/>
              </a:rPr>
              <a:t>Journal of Autism and Developmental Disorders, </a:t>
            </a:r>
            <a:r>
              <a:rPr lang="en-US" altLang="en-US" sz="1100" dirty="0">
                <a:latin typeface="Calibri" panose="020F0502020204030204" pitchFamily="34" charset="0"/>
                <a:ea typeface="Calibri" panose="020F0502020204030204" pitchFamily="34" charset="0"/>
                <a:cs typeface="Times New Roman" panose="02020603050405020304" pitchFamily="18" charset="0"/>
              </a:rPr>
              <a:t>Volume 49, p. 3073–3088.</a:t>
            </a:r>
            <a:endParaRPr lang="en-GB" altLang="en-US" sz="1100" dirty="0"/>
          </a:p>
          <a:p>
            <a:pPr marL="0" lvl="0" indent="0" defTabSz="914400" eaLnBrk="0" fontAlgn="base" hangingPunct="0">
              <a:lnSpc>
                <a:spcPct val="100000"/>
              </a:lnSpc>
              <a:spcBef>
                <a:spcPct val="0"/>
              </a:spcBef>
              <a:spcAft>
                <a:spcPct val="0"/>
              </a:spcAft>
              <a:buNone/>
            </a:pPr>
            <a:r>
              <a:rPr lang="en-US" altLang="en-US" sz="1100" dirty="0" err="1">
                <a:latin typeface="Calibri" panose="020F0502020204030204" pitchFamily="34" charset="0"/>
                <a:ea typeface="Calibri" panose="020F0502020204030204" pitchFamily="34" charset="0"/>
                <a:cs typeface="Times New Roman" panose="02020603050405020304" pitchFamily="18" charset="0"/>
              </a:rPr>
              <a:t>Sulek</a:t>
            </a:r>
            <a:r>
              <a:rPr lang="en-US" altLang="en-US" sz="1100" dirty="0">
                <a:latin typeface="Calibri" panose="020F0502020204030204" pitchFamily="34" charset="0"/>
                <a:ea typeface="Calibri" panose="020F0502020204030204" pitchFamily="34" charset="0"/>
                <a:cs typeface="Times New Roman" panose="02020603050405020304" pitchFamily="18" charset="0"/>
              </a:rPr>
              <a:t>, R., </a:t>
            </a:r>
            <a:r>
              <a:rPr lang="en-US" altLang="en-US" sz="1100" dirty="0" err="1">
                <a:latin typeface="Calibri" panose="020F0502020204030204" pitchFamily="34" charset="0"/>
                <a:ea typeface="Calibri" panose="020F0502020204030204" pitchFamily="34" charset="0"/>
                <a:cs typeface="Times New Roman" panose="02020603050405020304" pitchFamily="18" charset="0"/>
              </a:rPr>
              <a:t>Trembath</a:t>
            </a:r>
            <a:r>
              <a:rPr lang="en-US" altLang="en-US" sz="1100" dirty="0">
                <a:latin typeface="Calibri" panose="020F0502020204030204" pitchFamily="34" charset="0"/>
                <a:ea typeface="Calibri" panose="020F0502020204030204" pitchFamily="34" charset="0"/>
                <a:cs typeface="Times New Roman" panose="02020603050405020304" pitchFamily="18" charset="0"/>
              </a:rPr>
              <a:t>, D., Painter, J. &amp; Keen, D., 2021. Factors Influencing the Selection and Use of Strategies. </a:t>
            </a:r>
            <a:r>
              <a:rPr lang="en-US" altLang="en-US" sz="1100" i="1" dirty="0">
                <a:latin typeface="Calibri" panose="020F0502020204030204" pitchFamily="34" charset="0"/>
                <a:ea typeface="Calibri" panose="020F0502020204030204" pitchFamily="34" charset="0"/>
                <a:cs typeface="Times New Roman" panose="02020603050405020304" pitchFamily="18" charset="0"/>
              </a:rPr>
              <a:t>International Journal of Disability development and education, </a:t>
            </a:r>
            <a:r>
              <a:rPr lang="en-US" altLang="en-US" sz="1100" dirty="0">
                <a:latin typeface="Calibri" panose="020F0502020204030204" pitchFamily="34" charset="0"/>
                <a:ea typeface="Calibri" panose="020F0502020204030204" pitchFamily="34" charset="0"/>
                <a:cs typeface="Times New Roman" panose="02020603050405020304" pitchFamily="18" charset="0"/>
              </a:rPr>
              <a:t>68(4), pp. 479-495.</a:t>
            </a:r>
            <a:endParaRPr lang="en-GB" altLang="en-US" sz="1100" dirty="0"/>
          </a:p>
          <a:p>
            <a:pPr marL="0" lvl="0" indent="0" defTabSz="914400" eaLnBrk="0" fontAlgn="base" hangingPunct="0">
              <a:lnSpc>
                <a:spcPct val="100000"/>
              </a:lnSpc>
              <a:spcBef>
                <a:spcPct val="0"/>
              </a:spcBef>
              <a:spcAft>
                <a:spcPct val="0"/>
              </a:spcAft>
              <a:buNone/>
            </a:pPr>
            <a:r>
              <a:rPr lang="en-US" altLang="en-US" sz="1100" dirty="0">
                <a:latin typeface="Calibri" panose="020F0502020204030204" pitchFamily="34" charset="0"/>
                <a:ea typeface="Calibri" panose="020F0502020204030204" pitchFamily="34" charset="0"/>
                <a:cs typeface="Times New Roman" panose="02020603050405020304" pitchFamily="18" charset="0"/>
              </a:rPr>
              <a:t>UNICEF, 1990. </a:t>
            </a:r>
            <a:r>
              <a:rPr lang="en-US" altLang="en-US" sz="1100" i="1" dirty="0">
                <a:latin typeface="Calibri" panose="020F0502020204030204" pitchFamily="34" charset="0"/>
                <a:ea typeface="Calibri" panose="020F0502020204030204" pitchFamily="34" charset="0"/>
                <a:cs typeface="Times New Roman" panose="02020603050405020304" pitchFamily="18" charset="0"/>
              </a:rPr>
              <a:t>A summary of the UN Convention. </a:t>
            </a:r>
            <a:r>
              <a:rPr lang="en-US" altLang="en-US" sz="1100" dirty="0">
                <a:latin typeface="Calibri" panose="020F0502020204030204" pitchFamily="34" charset="0"/>
                <a:ea typeface="Calibri" panose="020F0502020204030204" pitchFamily="34" charset="0"/>
                <a:cs typeface="Times New Roman" panose="02020603050405020304" pitchFamily="18" charset="0"/>
              </a:rPr>
              <a:t>[Online] </a:t>
            </a:r>
            <a:br>
              <a:rPr lang="en-US" altLang="en-US" sz="1100" dirty="0">
                <a:latin typeface="Calibri" panose="020F0502020204030204" pitchFamily="34" charset="0"/>
                <a:ea typeface="Calibri" panose="020F0502020204030204" pitchFamily="34" charset="0"/>
                <a:cs typeface="Times New Roman" panose="02020603050405020304" pitchFamily="18" charset="0"/>
              </a:rPr>
            </a:br>
            <a:r>
              <a:rPr lang="en-US" altLang="en-US" sz="1100"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sz="1100" u="sng" dirty="0">
                <a:latin typeface="Calibri" panose="020F0502020204030204" pitchFamily="34" charset="0"/>
                <a:ea typeface="Calibri" panose="020F0502020204030204" pitchFamily="34" charset="0"/>
                <a:cs typeface="Times New Roman" panose="02020603050405020304" pitchFamily="18" charset="0"/>
              </a:rPr>
              <a:t>https://www.unicef.org.uk/wp-content/uploads/2019/10/UNCRC_summary-1_1.pdf</a:t>
            </a:r>
            <a:r>
              <a:rPr lang="en-US" altLang="en-US" sz="1100" dirty="0">
                <a:latin typeface="Calibri" panose="020F0502020204030204" pitchFamily="34" charset="0"/>
                <a:ea typeface="Calibri" panose="020F0502020204030204" pitchFamily="34" charset="0"/>
                <a:cs typeface="Times New Roman" panose="02020603050405020304" pitchFamily="18" charset="0"/>
              </a:rPr>
              <a:t/>
            </a:r>
            <a:br>
              <a:rPr lang="en-US" altLang="en-US" sz="1100" dirty="0">
                <a:latin typeface="Calibri" panose="020F0502020204030204" pitchFamily="34" charset="0"/>
                <a:ea typeface="Calibri" panose="020F0502020204030204" pitchFamily="34" charset="0"/>
                <a:cs typeface="Times New Roman" panose="02020603050405020304" pitchFamily="18" charset="0"/>
              </a:rPr>
            </a:br>
            <a:r>
              <a:rPr lang="en-US" altLang="en-US" sz="1100" dirty="0">
                <a:latin typeface="Calibri" panose="020F0502020204030204" pitchFamily="34" charset="0"/>
                <a:ea typeface="Calibri" panose="020F0502020204030204" pitchFamily="34" charset="0"/>
                <a:cs typeface="Times New Roman" panose="02020603050405020304" pitchFamily="18" charset="0"/>
              </a:rPr>
              <a:t>[Accessed 2 11 2022].</a:t>
            </a:r>
            <a:endParaRPr lang="en-GB" altLang="en-US" sz="1100" dirty="0"/>
          </a:p>
          <a:p>
            <a:pPr marL="0" lvl="0" indent="0" defTabSz="914400" eaLnBrk="0" fontAlgn="base" hangingPunct="0">
              <a:lnSpc>
                <a:spcPct val="100000"/>
              </a:lnSpc>
              <a:spcBef>
                <a:spcPct val="0"/>
              </a:spcBef>
              <a:spcAft>
                <a:spcPct val="0"/>
              </a:spcAft>
              <a:buNone/>
            </a:pPr>
            <a:r>
              <a:rPr lang="en-US" altLang="en-US" sz="1100" dirty="0">
                <a:latin typeface="Calibri" panose="020F0502020204030204" pitchFamily="34" charset="0"/>
                <a:ea typeface="Calibri" panose="020F0502020204030204" pitchFamily="34" charset="0"/>
                <a:cs typeface="Times New Roman" panose="02020603050405020304" pitchFamily="18" charset="0"/>
              </a:rPr>
              <a:t>Welsh Government, 2016. </a:t>
            </a:r>
            <a:r>
              <a:rPr lang="en-US" altLang="en-US" sz="1100" i="1" dirty="0">
                <a:latin typeface="Calibri" panose="020F0502020204030204" pitchFamily="34" charset="0"/>
                <a:ea typeface="Calibri" panose="020F0502020204030204" pitchFamily="34" charset="0"/>
                <a:cs typeface="Times New Roman" panose="02020603050405020304" pitchFamily="18" charset="0"/>
              </a:rPr>
              <a:t>Inclusion and pupil support. </a:t>
            </a:r>
            <a:r>
              <a:rPr lang="en-US" altLang="en-US" sz="1100" dirty="0">
                <a:latin typeface="Calibri" panose="020F0502020204030204" pitchFamily="34" charset="0"/>
                <a:ea typeface="Calibri" panose="020F0502020204030204" pitchFamily="34" charset="0"/>
                <a:cs typeface="Times New Roman" panose="02020603050405020304" pitchFamily="18" charset="0"/>
              </a:rPr>
              <a:t>[Online] </a:t>
            </a:r>
            <a:br>
              <a:rPr lang="en-US" altLang="en-US" sz="1100" dirty="0">
                <a:latin typeface="Calibri" panose="020F0502020204030204" pitchFamily="34" charset="0"/>
                <a:ea typeface="Calibri" panose="020F0502020204030204" pitchFamily="34" charset="0"/>
                <a:cs typeface="Times New Roman" panose="02020603050405020304" pitchFamily="18" charset="0"/>
              </a:rPr>
            </a:br>
            <a:r>
              <a:rPr lang="en-US" altLang="en-US" sz="1100"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sz="1100" u="sng" dirty="0">
                <a:latin typeface="Calibri" panose="020F0502020204030204" pitchFamily="34" charset="0"/>
                <a:ea typeface="Calibri" panose="020F0502020204030204" pitchFamily="34" charset="0"/>
                <a:cs typeface="Times New Roman" panose="02020603050405020304" pitchFamily="18" charset="0"/>
              </a:rPr>
              <a:t>https://</a:t>
            </a:r>
            <a:r>
              <a:rPr lang="en-US" altLang="en-US" sz="1100" u="sng" dirty="0" smtClean="0">
                <a:latin typeface="Calibri" panose="020F0502020204030204" pitchFamily="34" charset="0"/>
                <a:ea typeface="Calibri" panose="020F0502020204030204" pitchFamily="34" charset="0"/>
                <a:cs typeface="Times New Roman" panose="02020603050405020304" pitchFamily="18" charset="0"/>
              </a:rPr>
              <a:t>gov.wales/sites/default/files/publications/2018-05/guidance-inclusion-and-pupil-support_0.pdf</a:t>
            </a:r>
            <a:r>
              <a:rPr lang="en-US" altLang="en-US" sz="1100" dirty="0">
                <a:latin typeface="Calibri" panose="020F0502020204030204" pitchFamily="34" charset="0"/>
                <a:ea typeface="Calibri" panose="020F0502020204030204" pitchFamily="34" charset="0"/>
                <a:cs typeface="Times New Roman" panose="02020603050405020304" pitchFamily="18" charset="0"/>
              </a:rPr>
              <a:t>[Accessed 2 11 2022].</a:t>
            </a:r>
            <a:endParaRPr lang="en-GB" sz="1100" dirty="0">
              <a:latin typeface="Microsoft Sans Serif" panose="020B0604020202020204" pitchFamily="34" charset="0"/>
              <a:cs typeface="Microsoft Sans Serif" panose="020B0604020202020204" pitchFamily="34" charset="0"/>
            </a:endParaRPr>
          </a:p>
          <a:p>
            <a:r>
              <a:rPr lang="en-GB" sz="1100" dirty="0" smtClean="0">
                <a:latin typeface="Microsoft Sans Serif" panose="020B0604020202020204" pitchFamily="34" charset="0"/>
                <a:cs typeface="Microsoft Sans Serif" panose="020B0604020202020204" pitchFamily="34" charset="0"/>
              </a:rPr>
              <a:t>For the presentation, additional references are:</a:t>
            </a:r>
          </a:p>
          <a:p>
            <a:r>
              <a:rPr lang="en-GB" sz="1100" dirty="0" smtClean="0">
                <a:latin typeface="Microsoft Sans Serif" panose="020B0604020202020204" pitchFamily="34" charset="0"/>
                <a:cs typeface="Microsoft Sans Serif" panose="020B0604020202020204" pitchFamily="34" charset="0"/>
              </a:rPr>
              <a:t>Representativeness of the sample: (Cohen, 2003, p.98)</a:t>
            </a:r>
          </a:p>
          <a:p>
            <a:r>
              <a:rPr lang="en-GB" sz="1100" dirty="0" smtClean="0">
                <a:latin typeface="Microsoft Sans Serif" panose="020B0604020202020204" pitchFamily="34" charset="0"/>
                <a:cs typeface="Microsoft Sans Serif" panose="020B0604020202020204" pitchFamily="34" charset="0"/>
              </a:rPr>
              <a:t>Defining validity (Cohen, 2003, p.105)</a:t>
            </a:r>
          </a:p>
          <a:p>
            <a:r>
              <a:rPr lang="en-GB" sz="1100" dirty="0" smtClean="0">
                <a:latin typeface="Microsoft Sans Serif" panose="020B0604020202020204" pitchFamily="34" charset="0"/>
                <a:cs typeface="Microsoft Sans Serif" panose="020B0604020202020204" pitchFamily="34" charset="0"/>
              </a:rPr>
              <a:t>Mixed methods (Bell and Waters, 2018, p. 28)</a:t>
            </a:r>
          </a:p>
          <a:p>
            <a:r>
              <a:rPr lang="en-GB" sz="1100" dirty="0" smtClean="0">
                <a:latin typeface="Microsoft Sans Serif" panose="020B0604020202020204" pitchFamily="34" charset="0"/>
                <a:cs typeface="Microsoft Sans Serif" panose="020B0604020202020204" pitchFamily="34" charset="0"/>
              </a:rPr>
              <a:t>BERA, 2019</a:t>
            </a:r>
          </a:p>
          <a:p>
            <a:endParaRPr lang="en-GB" sz="1100" dirty="0" smtClean="0">
              <a:latin typeface="Microsoft Sans Serif" panose="020B0604020202020204" pitchFamily="34" charset="0"/>
              <a:cs typeface="Microsoft Sans Serif" panose="020B0604020202020204" pitchFamily="34" charset="0"/>
            </a:endParaRPr>
          </a:p>
        </p:txBody>
      </p:sp>
      <p:sp>
        <p:nvSpPr>
          <p:cNvPr id="6" name="Footer Placeholder 5"/>
          <p:cNvSpPr>
            <a:spLocks noGrp="1"/>
          </p:cNvSpPr>
          <p:nvPr>
            <p:ph type="ftr" sz="quarter" idx="11"/>
          </p:nvPr>
        </p:nvSpPr>
        <p:spPr/>
        <p:txBody>
          <a:bodyPr/>
          <a:lstStyle/>
          <a:p>
            <a:r>
              <a:rPr lang="en-GB" smtClean="0"/>
              <a:t>Ela Williams student number 2103021 assignment number ECES5018</a:t>
            </a:r>
            <a:endParaRPr lang="en-GB"/>
          </a:p>
        </p:txBody>
      </p:sp>
      <p:sp>
        <p:nvSpPr>
          <p:cNvPr id="7" name="Slide Number Placeholder 6"/>
          <p:cNvSpPr>
            <a:spLocks noGrp="1"/>
          </p:cNvSpPr>
          <p:nvPr>
            <p:ph type="sldNum" sz="quarter" idx="12"/>
          </p:nvPr>
        </p:nvSpPr>
        <p:spPr/>
        <p:txBody>
          <a:bodyPr/>
          <a:lstStyle/>
          <a:p>
            <a:fld id="{186D1497-6061-4157-8660-DC6A828E7173}" type="slidenum">
              <a:rPr lang="en-GB" smtClean="0"/>
              <a:t>2</a:t>
            </a:fld>
            <a:endParaRPr lang="en-GB"/>
          </a:p>
        </p:txBody>
      </p:sp>
      <p:sp>
        <p:nvSpPr>
          <p:cNvPr id="3" name="Rectangle 1"/>
          <p:cNvSpPr>
            <a:spLocks noChangeArrowheads="1"/>
          </p:cNvSpPr>
          <p:nvPr/>
        </p:nvSpPr>
        <p:spPr bwMode="auto">
          <a:xfrm>
            <a:off x="0" y="-125343"/>
            <a:ext cx="1342705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r>
            <a:br>
              <a:rPr kumimoji="0" lang="en-US" altLang="en-US" sz="11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endParaRPr kumimoji="0" lang="en-GB" altLang="en-US" sz="11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232085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GB" smtClean="0"/>
              <a:t>Ela Williams student number 2103021 assignment number ECES5018</a:t>
            </a:r>
            <a:endParaRPr lang="en-GB"/>
          </a:p>
        </p:txBody>
      </p:sp>
      <p:sp>
        <p:nvSpPr>
          <p:cNvPr id="3" name="Slide Number Placeholder 2"/>
          <p:cNvSpPr>
            <a:spLocks noGrp="1"/>
          </p:cNvSpPr>
          <p:nvPr>
            <p:ph type="sldNum" sz="quarter" idx="12"/>
          </p:nvPr>
        </p:nvSpPr>
        <p:spPr/>
        <p:txBody>
          <a:bodyPr/>
          <a:lstStyle/>
          <a:p>
            <a:fld id="{186D1497-6061-4157-8660-DC6A828E7173}" type="slidenum">
              <a:rPr lang="en-GB" smtClean="0"/>
              <a:t>3</a:t>
            </a:fld>
            <a:endParaRPr lang="en-GB"/>
          </a:p>
        </p:txBody>
      </p:sp>
      <p:sp>
        <p:nvSpPr>
          <p:cNvPr id="4" name="Rectangle 3"/>
          <p:cNvSpPr/>
          <p:nvPr/>
        </p:nvSpPr>
        <p:spPr>
          <a:xfrm>
            <a:off x="3200400" y="4428639"/>
            <a:ext cx="6400800" cy="743922"/>
          </a:xfrm>
          <a:prstGeom prst="rect">
            <a:avLst/>
          </a:prstGeom>
        </p:spPr>
        <p:txBody>
          <a:bodyPr>
            <a:spAutoFit/>
          </a:bodyPr>
          <a:lstStyle/>
          <a:p>
            <a:r>
              <a:rPr lang="en-GB" dirty="0"/>
              <a:t>https://web.microsoftstream.com/video/3c057c75-1538-4e39-a893-b881a59edae3</a:t>
            </a:r>
          </a:p>
        </p:txBody>
      </p:sp>
      <p:sp>
        <p:nvSpPr>
          <p:cNvPr id="5" name="TextBox 4"/>
          <p:cNvSpPr txBox="1"/>
          <p:nvPr/>
        </p:nvSpPr>
        <p:spPr>
          <a:xfrm>
            <a:off x="2523744" y="1700784"/>
            <a:ext cx="6749733" cy="769441"/>
          </a:xfrm>
          <a:prstGeom prst="rect">
            <a:avLst/>
          </a:prstGeom>
          <a:noFill/>
        </p:spPr>
        <p:txBody>
          <a:bodyPr wrap="none" rtlCol="0">
            <a:spAutoFit/>
          </a:bodyPr>
          <a:lstStyle/>
          <a:p>
            <a:r>
              <a:rPr lang="en-GB" sz="4400" dirty="0" smtClean="0"/>
              <a:t>Stream link for presentation:</a:t>
            </a:r>
            <a:endParaRPr lang="en-GB" sz="4400" dirty="0"/>
          </a:p>
        </p:txBody>
      </p:sp>
    </p:spTree>
    <p:extLst>
      <p:ext uri="{BB962C8B-B14F-4D97-AF65-F5344CB8AC3E}">
        <p14:creationId xmlns:p14="http://schemas.microsoft.com/office/powerpoint/2010/main" val="18658275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877</TotalTime>
  <Words>2385</Words>
  <Application>Microsoft Office PowerPoint</Application>
  <PresentationFormat>A3 Paper (297x420 mm)</PresentationFormat>
  <Paragraphs>71</Paragraphs>
  <Slides>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Arial</vt:lpstr>
      <vt:lpstr>Calibri</vt:lpstr>
      <vt:lpstr>Calibri Light</vt:lpstr>
      <vt:lpstr>Microsoft Sans Serif</vt:lpstr>
      <vt:lpstr>Times New Roman</vt:lpstr>
      <vt:lpstr>Office Theme</vt:lpstr>
      <vt:lpstr>PowerPoint Presentation</vt:lpstr>
      <vt:lpstr>References</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17</cp:revision>
  <dcterms:created xsi:type="dcterms:W3CDTF">2022-11-02T17:43:29Z</dcterms:created>
  <dcterms:modified xsi:type="dcterms:W3CDTF">2022-11-07T21:09:57Z</dcterms:modified>
</cp:coreProperties>
</file>