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6" r:id="rId7"/>
    <p:sldId id="271" r:id="rId8"/>
    <p:sldId id="269" r:id="rId9"/>
    <p:sldId id="272" r:id="rId10"/>
    <p:sldId id="267" r:id="rId11"/>
    <p:sldId id="268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6" d="100"/>
          <a:sy n="76" d="100"/>
        </p:scale>
        <p:origin x="2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66FF"/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1.png"/><Relationship Id="rId18" Type="http://schemas.openxmlformats.org/officeDocument/2006/relationships/image" Target="../media/image16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6.png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" Type="http://schemas.openxmlformats.org/officeDocument/2006/relationships/audio" Target="../media/media4.m4a"/><Relationship Id="rId16" Type="http://schemas.openxmlformats.org/officeDocument/2006/relationships/image" Target="../media/image14.png"/><Relationship Id="rId20" Type="http://schemas.openxmlformats.org/officeDocument/2006/relationships/image" Target="../media/image2.png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microsoft.com/office/2007/relationships/hdphoto" Target="../media/hdphoto1.wdp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19" Type="http://schemas.openxmlformats.org/officeDocument/2006/relationships/image" Target="../media/image17.png"/><Relationship Id="rId4" Type="http://schemas.openxmlformats.org/officeDocument/2006/relationships/image" Target="../media/image4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microsoft.com/office/2007/relationships/hdphoto" Target="../media/hdphoto3.wdp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microsoft.com/office/2007/relationships/hdphoto" Target="../media/hdphoto4.wdp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C92A7C-6A58-4E58-B13D-BD8BAEA6D2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E28EF24-9AAC-46CE-915B-C3513A9786E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22A4915C-5BAE-4EF1-98D9-80B7ACCCE7C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4633A4E-2C66-4250-AAF4-88BFB271459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D946C36C-F30A-469F-9887-FD626B58896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53195CD-75B2-44EB-AE90-2F3CB86B168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D358E0A7-46FF-4777-8BB6-7F869F3A6EE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7448C2A2-1FD8-456F-B43C-10C95E72F5C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98CFDE0C-EB8B-4A76-AA76-E37E285A9D8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E638037C-E45E-431C-B053-DA572B44667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62D87FA-4675-41EE-96E5-5F7D9A80911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584ED54-D08D-4121-A2D6-90AD77B2451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C5B0EDA2-D009-4AAE-BC70-2B8183AF891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DABB3EA-C682-4AB4-89E3-F738C3BFC8D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55AD17B-B3F7-4D05-8FA5-6493F2CBAEC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B96F8D32-B863-4FAD-974E-FEC8D87524D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992A048B-63EE-41EA-91CF-68B186A91CF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BAB9D9BE-A169-4344-B592-657BA18C3BC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F0D83F40-BD05-4F3B-A67A-0E39072744B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F6DF37C0-E9F2-4D87-B6DC-A5C0251089D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D1A4E04D-137A-40D0-97B2-CCD94E38EA2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FDE9DA00-36D7-45AF-BFE3-6B2407BB2DB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CD78AA11-D71F-4734-97DD-EAABD61EAC7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231073E1-6D36-4D35-9574-BFF0BE32CB6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9FF5CEF9-5243-4286-BBFD-C6D18F703E8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3987C798-9007-4905-A4D2-F6B7778E54A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914CF9AC-68D2-4433-9A54-DD1C15C34E4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B73365D6-A648-4720-8CD8-4C4EAECA109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33">
            <a:extLst>
              <a:ext uri="{FF2B5EF4-FFF2-40B4-BE49-F238E27FC236}">
                <a16:creationId xmlns:a16="http://schemas.microsoft.com/office/drawing/2014/main" id="{186DB3B2-CEAC-4F62-A76F-B1FA76714EA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588986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3F298C-133D-4EB0-86A8-4DDC09B94E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6436" y="292655"/>
            <a:ext cx="3408071" cy="12269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8B9964-0A40-4466-9C44-8479AD4C64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35064" y="1726892"/>
            <a:ext cx="8915399" cy="1924635"/>
          </a:xfrm>
        </p:spPr>
        <p:txBody>
          <a:bodyPr>
            <a:normAutofit/>
          </a:bodyPr>
          <a:lstStyle/>
          <a:p>
            <a:r>
              <a:rPr lang="en-GB" dirty="0"/>
              <a:t>International Expansion</a:t>
            </a:r>
            <a:br>
              <a:rPr lang="en-GB" dirty="0"/>
            </a:br>
            <a:r>
              <a:rPr lang="en-GB" sz="4800" dirty="0"/>
              <a:t>Russia</a:t>
            </a:r>
            <a:r>
              <a:rPr lang="en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BC7DE2-A819-4576-A1BA-1A28A0182D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5696711"/>
            <a:ext cx="8915399" cy="1089983"/>
          </a:xfrm>
        </p:spPr>
        <p:txBody>
          <a:bodyPr>
            <a:noAutofit/>
          </a:bodyPr>
          <a:lstStyle/>
          <a:p>
            <a:r>
              <a:rPr lang="en-GB" sz="4000" dirty="0"/>
              <a:t>Heidi Lockyer</a:t>
            </a:r>
          </a:p>
          <a:p>
            <a:r>
              <a:rPr lang="en-GB" sz="2000" dirty="0"/>
              <a:t>MBA International Business</a:t>
            </a:r>
          </a:p>
        </p:txBody>
      </p:sp>
      <p:pic>
        <p:nvPicPr>
          <p:cNvPr id="6" name="Slide 1">
            <a:hlinkClick r:id="" action="ppaction://media"/>
            <a:extLst>
              <a:ext uri="{FF2B5EF4-FFF2-40B4-BE49-F238E27FC236}">
                <a16:creationId xmlns:a16="http://schemas.microsoft.com/office/drawing/2014/main" id="{34C201AE-0941-4822-8936-F2ED42CE6A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76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DC221-3227-4084-950A-4FF49A580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5B579-CC70-48DE-A666-C2CFC5F5D2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Pony Club today</a:t>
            </a:r>
          </a:p>
          <a:p>
            <a:pPr lvl="1"/>
            <a:r>
              <a:rPr lang="en-GB" dirty="0"/>
              <a:t>Vision, Values and Key Objectives</a:t>
            </a:r>
          </a:p>
          <a:p>
            <a:r>
              <a:rPr lang="en-GB" dirty="0"/>
              <a:t>Market Research</a:t>
            </a:r>
          </a:p>
          <a:p>
            <a:pPr lvl="1"/>
            <a:r>
              <a:rPr lang="en-GB" dirty="0"/>
              <a:t>Why Expand Internationally</a:t>
            </a:r>
          </a:p>
          <a:p>
            <a:pPr lvl="1"/>
            <a:r>
              <a:rPr lang="en-GB" dirty="0"/>
              <a:t>Russia Explored</a:t>
            </a:r>
          </a:p>
          <a:p>
            <a:pPr lvl="1"/>
            <a:r>
              <a:rPr lang="en-GB" dirty="0"/>
              <a:t>International Expansion Strategy</a:t>
            </a:r>
          </a:p>
          <a:p>
            <a:pPr lvl="1"/>
            <a:r>
              <a:rPr lang="en-GB" dirty="0"/>
              <a:t>Organisational Architecture</a:t>
            </a:r>
          </a:p>
          <a:p>
            <a:pPr lvl="1"/>
            <a:r>
              <a:rPr lang="en-GB" dirty="0"/>
              <a:t>Business in Russia</a:t>
            </a:r>
          </a:p>
          <a:p>
            <a:r>
              <a:rPr lang="en-GB" dirty="0"/>
              <a:t>Risks</a:t>
            </a:r>
          </a:p>
          <a:p>
            <a:pPr lvl="1"/>
            <a:r>
              <a:rPr lang="en-GB" dirty="0"/>
              <a:t>Cultural Sensitivity</a:t>
            </a:r>
          </a:p>
          <a:p>
            <a:pPr lvl="1"/>
            <a:r>
              <a:rPr lang="en-GB" dirty="0"/>
              <a:t>Mistakes to avoid</a:t>
            </a:r>
          </a:p>
          <a:p>
            <a:r>
              <a:rPr lang="en-GB" dirty="0"/>
              <a:t>References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8C85B7-67D3-4BEF-980D-4E47CDB5C7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4035" y="152400"/>
            <a:ext cx="2609850" cy="1752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Slide 2">
            <a:hlinkClick r:id="" action="ppaction://media"/>
            <a:extLst>
              <a:ext uri="{FF2B5EF4-FFF2-40B4-BE49-F238E27FC236}">
                <a16:creationId xmlns:a16="http://schemas.microsoft.com/office/drawing/2014/main" id="{4DBD67F4-6B35-4DAB-B430-FB73DE3E69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18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FCD6A-AC7D-4278-B7C2-7A7159F49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VISION &amp;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03E0E-90CC-41D6-A3CD-7E19F46A1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379229"/>
            <a:ext cx="8915400" cy="3777622"/>
          </a:xfrm>
        </p:spPr>
        <p:txBody>
          <a:bodyPr/>
          <a:lstStyle/>
          <a:p>
            <a:r>
              <a:rPr lang="en-GB" dirty="0"/>
              <a:t>To encourage young people in all aspects of equestrianism.   </a:t>
            </a:r>
          </a:p>
          <a:p>
            <a:r>
              <a:rPr lang="en-GB" dirty="0"/>
              <a:t>To provide coaching in riding and horsemanship and to educate all Members in the proper care and welfare of animals. </a:t>
            </a:r>
          </a:p>
          <a:p>
            <a:r>
              <a:rPr lang="en-GB" dirty="0"/>
              <a:t>To promote the highest ideals of sportsmanship, citizenship and loyalty to create strength of character and self-discipline, health and well being.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4F8213C-CFE1-4107-8BC7-25F825B85BAE}"/>
              </a:ext>
            </a:extLst>
          </p:cNvPr>
          <p:cNvSpPr txBox="1">
            <a:spLocks/>
          </p:cNvSpPr>
          <p:nvPr/>
        </p:nvSpPr>
        <p:spPr>
          <a:xfrm>
            <a:off x="0" y="627364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History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ED3B8F4-7AAD-4320-8758-C8915E1131B9}"/>
              </a:ext>
            </a:extLst>
          </p:cNvPr>
          <p:cNvSpPr txBox="1">
            <a:spLocks/>
          </p:cNvSpPr>
          <p:nvPr/>
        </p:nvSpPr>
        <p:spPr>
          <a:xfrm>
            <a:off x="2589212" y="3682486"/>
            <a:ext cx="8915400" cy="29487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  <a:p>
            <a:r>
              <a:rPr lang="en-GB" dirty="0"/>
              <a:t>Membership   </a:t>
            </a:r>
          </a:p>
          <a:p>
            <a:r>
              <a:rPr lang="en-GB" dirty="0"/>
              <a:t>Training </a:t>
            </a:r>
          </a:p>
          <a:p>
            <a:r>
              <a:rPr lang="en-GB" dirty="0"/>
              <a:t>Volunteers</a:t>
            </a:r>
          </a:p>
          <a:p>
            <a:r>
              <a:rPr lang="en-GB" dirty="0"/>
              <a:t>Information and Communication  </a:t>
            </a:r>
          </a:p>
          <a:p>
            <a:r>
              <a:rPr lang="en-GB" dirty="0"/>
              <a:t>Operations </a:t>
            </a:r>
          </a:p>
          <a:p>
            <a:r>
              <a:rPr lang="en-GB" dirty="0"/>
              <a:t>Governance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8EFC677-2EA5-47EC-8174-7AA8A4A2D87B}"/>
              </a:ext>
            </a:extLst>
          </p:cNvPr>
          <p:cNvSpPr txBox="1">
            <a:spLocks/>
          </p:cNvSpPr>
          <p:nvPr/>
        </p:nvSpPr>
        <p:spPr>
          <a:xfrm>
            <a:off x="2589212" y="326804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Key Objectives</a:t>
            </a:r>
          </a:p>
        </p:txBody>
      </p:sp>
      <p:pic>
        <p:nvPicPr>
          <p:cNvPr id="8" name="Slide 3">
            <a:hlinkClick r:id="" action="ppaction://media"/>
            <a:extLst>
              <a:ext uri="{FF2B5EF4-FFF2-40B4-BE49-F238E27FC236}">
                <a16:creationId xmlns:a16="http://schemas.microsoft.com/office/drawing/2014/main" id="{0FDF06D2-3CBF-4DFA-AFCE-0C17A78788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518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1EF0CB4-53D7-4C1F-B85F-8B7A803D36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75799" y="704675"/>
            <a:ext cx="4348296" cy="5195123"/>
          </a:xfrm>
        </p:spPr>
        <p:txBody>
          <a:bodyPr/>
          <a:lstStyle/>
          <a:p>
            <a:r>
              <a:rPr lang="en-GB" dirty="0"/>
              <a:t>345 Branches</a:t>
            </a:r>
          </a:p>
          <a:p>
            <a:r>
              <a:rPr lang="en-GB" dirty="0"/>
              <a:t>480 Centres</a:t>
            </a:r>
          </a:p>
          <a:p>
            <a:endParaRPr lang="en-GB" dirty="0"/>
          </a:p>
          <a:p>
            <a:r>
              <a:rPr lang="en-GB" dirty="0"/>
              <a:t>110,000 Members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Largest in world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27 Countries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E6C8E2F7-FE62-44E6-8A8D-90A23DBA7F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346689" y="56864"/>
            <a:ext cx="4268706" cy="5195123"/>
          </a:xfrm>
        </p:spPr>
        <p:txBody>
          <a:bodyPr/>
          <a:lstStyle/>
          <a:p>
            <a:r>
              <a:rPr lang="en-GB" dirty="0"/>
              <a:t>9 Sports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1980780-FCE1-4956-97F8-43D12C4C3D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98572" y="624068"/>
            <a:ext cx="642625" cy="45489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7693144-A5D5-4417-95F7-48B011F7A8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7817" y="624068"/>
            <a:ext cx="646232" cy="45724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82FA180-DB9A-4E69-AB8B-8BF4EA508D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51139" y="621720"/>
            <a:ext cx="646232" cy="45724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43CAC7C-320D-4920-B0A6-EB4448249D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45662" y="1003863"/>
            <a:ext cx="646232" cy="45724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B6E0E05-E327-4484-AE14-66679D50C4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49694" y="987003"/>
            <a:ext cx="646232" cy="45724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0AECC6E9-CC8A-465C-9C5A-A5D3D3D2A6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25909" y="1001766"/>
            <a:ext cx="646232" cy="45724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4F72BA6-97CC-421E-A1C7-32440E7ADA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1362" y="1003863"/>
            <a:ext cx="646232" cy="45724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D8D831A-813B-4CA7-864D-5DFD9D557A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39012" y="1631352"/>
            <a:ext cx="542591" cy="560881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334F187B-30B0-4126-A52A-1BFF4A72E58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4459" t="-1" r="17475" b="-2537"/>
          <a:stretch/>
        </p:blipFill>
        <p:spPr>
          <a:xfrm>
            <a:off x="4519713" y="2720991"/>
            <a:ext cx="1782898" cy="1787315"/>
          </a:xfrm>
          <a:prstGeom prst="ellipse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12500"/>
          </a:effectLst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86D4835F-83AD-460C-BB2B-500B9E925A3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896600" y="607414"/>
            <a:ext cx="1286367" cy="12863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EFFEDB7D-A1B9-4B46-84DD-9EDE02988DF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07519" y="1346714"/>
            <a:ext cx="1261981" cy="12619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F5C33AF9-ECFA-4A2E-AE2B-6CA3D134D74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15148" y="2015868"/>
            <a:ext cx="1280271" cy="12863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311F98AC-C47C-47A1-9611-F718D4B352E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588668" y="2705955"/>
            <a:ext cx="1280271" cy="12741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6A0A6A3A-3B48-49AB-B433-BDC09396F28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918102" y="3424322"/>
            <a:ext cx="1286367" cy="12802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02993DA-52E8-4209-B3B1-CFAEDFB39C3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588668" y="4077389"/>
            <a:ext cx="1274174" cy="12741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2B25489E-C90C-4F40-9077-9BE8363F50D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936391" y="4826680"/>
            <a:ext cx="1268078" cy="12680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EA8E5AF0-8A56-461A-A338-8690326DB18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611856" y="5454622"/>
            <a:ext cx="1280271" cy="12802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0D220A6C-7358-4F18-9DEA-1CB8E36A19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4031" y="1622274"/>
            <a:ext cx="542591" cy="560881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C01F48A3-CC1D-47C8-AAD3-89B8A27B75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3993" y="1620977"/>
            <a:ext cx="542591" cy="560881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5D2C3542-F21E-4439-93AE-A74892E1686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5054" y="1622598"/>
            <a:ext cx="542591" cy="560881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A655BC01-F8A1-4011-8B1D-CC7032B6B2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4114" y="1629911"/>
            <a:ext cx="542591" cy="560881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2A7D194B-274D-4994-80BC-FCC1C031D5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50561" y="1613340"/>
            <a:ext cx="542591" cy="560881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6A8BBC16-09FB-41B2-96F2-35CB8F0BEC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8407" y="2175298"/>
            <a:ext cx="542591" cy="560881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AE546211-7D3E-40CF-BDA8-0CC9051866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9668" y="2175297"/>
            <a:ext cx="542591" cy="560881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006C83A5-0193-4BB9-8224-8B9E3BB154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4729" y="2175297"/>
            <a:ext cx="542591" cy="560881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C0568953-8BBF-4DA0-879F-BD81218487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4143" y="2192068"/>
            <a:ext cx="542591" cy="560881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2DE1DA3D-70B8-4A52-975A-8D084656B5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556" y="2200657"/>
            <a:ext cx="542591" cy="560881"/>
          </a:xfrm>
          <a:prstGeom prst="rect">
            <a:avLst/>
          </a:prstGeom>
        </p:spPr>
      </p:pic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455902C1-0786-48A4-8A41-D02D30717D42}"/>
              </a:ext>
            </a:extLst>
          </p:cNvPr>
          <p:cNvCxnSpPr/>
          <p:nvPr/>
        </p:nvCxnSpPr>
        <p:spPr>
          <a:xfrm>
            <a:off x="7693152" y="621720"/>
            <a:ext cx="87643" cy="5980416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3" name="Picture 62">
            <a:extLst>
              <a:ext uri="{FF2B5EF4-FFF2-40B4-BE49-F238E27FC236}">
                <a16:creationId xmlns:a16="http://schemas.microsoft.com/office/drawing/2014/main" id="{035454A7-541D-4BFE-A01D-184EF17909CC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616735" y="75380"/>
            <a:ext cx="1207611" cy="12076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1F0ECC46-7929-453A-8D8D-C49E0701C7BC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20339" t="-3921" r="11367" b="1"/>
          <a:stretch/>
        </p:blipFill>
        <p:spPr>
          <a:xfrm>
            <a:off x="4157322" y="4655708"/>
            <a:ext cx="2873628" cy="18740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5" name="Title 1">
            <a:extLst>
              <a:ext uri="{FF2B5EF4-FFF2-40B4-BE49-F238E27FC236}">
                <a16:creationId xmlns:a16="http://schemas.microsoft.com/office/drawing/2014/main" id="{F8BAB99A-A6E5-463C-B9A6-30DD6347341C}"/>
              </a:ext>
            </a:extLst>
          </p:cNvPr>
          <p:cNvSpPr txBox="1">
            <a:spLocks/>
          </p:cNvSpPr>
          <p:nvPr/>
        </p:nvSpPr>
        <p:spPr>
          <a:xfrm>
            <a:off x="0" y="627364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History</a:t>
            </a:r>
          </a:p>
        </p:txBody>
      </p:sp>
      <p:pic>
        <p:nvPicPr>
          <p:cNvPr id="66" name="Slide 4">
            <a:hlinkClick r:id="" action="ppaction://media"/>
            <a:extLst>
              <a:ext uri="{FF2B5EF4-FFF2-40B4-BE49-F238E27FC236}">
                <a16:creationId xmlns:a16="http://schemas.microsoft.com/office/drawing/2014/main" id="{9550C384-8E6B-434F-9A8E-46B3687781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390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32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86948-FCF0-4C0A-8B42-39C927F24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652" y="1197004"/>
            <a:ext cx="8911687" cy="1280890"/>
          </a:xfrm>
        </p:spPr>
        <p:txBody>
          <a:bodyPr/>
          <a:lstStyle/>
          <a:p>
            <a:r>
              <a:rPr lang="en-GB" dirty="0"/>
              <a:t>Why expand Internationally?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D93DB-CC7D-4F47-BD75-9B2389E17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011337"/>
            <a:ext cx="8915400" cy="2371288"/>
          </a:xfrm>
        </p:spPr>
        <p:txBody>
          <a:bodyPr>
            <a:normAutofit/>
          </a:bodyPr>
          <a:lstStyle/>
          <a:p>
            <a:r>
              <a:rPr lang="en-GB" dirty="0"/>
              <a:t>Exhausted local markets?</a:t>
            </a:r>
          </a:p>
          <a:p>
            <a:r>
              <a:rPr lang="en-GB" dirty="0"/>
              <a:t>Growth Opportunity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A6CF5E47-F5CE-4450-8B28-8BDAFFCECC3D}"/>
              </a:ext>
            </a:extLst>
          </p:cNvPr>
          <p:cNvSpPr txBox="1">
            <a:spLocks/>
          </p:cNvSpPr>
          <p:nvPr/>
        </p:nvSpPr>
        <p:spPr>
          <a:xfrm>
            <a:off x="1818153" y="3631165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Why Russia? </a:t>
            </a:r>
            <a:r>
              <a:rPr lang="en-GB" sz="1600" dirty="0"/>
              <a:t>(Moorman, 2014) 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6F5236E5-3201-4B1C-AA6B-82DAE1AE26E8}"/>
              </a:ext>
            </a:extLst>
          </p:cNvPr>
          <p:cNvSpPr txBox="1">
            <a:spLocks/>
          </p:cNvSpPr>
          <p:nvPr/>
        </p:nvSpPr>
        <p:spPr>
          <a:xfrm>
            <a:off x="2585499" y="4300349"/>
            <a:ext cx="8915400" cy="21824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Past and Future events </a:t>
            </a:r>
          </a:p>
          <a:p>
            <a:r>
              <a:rPr lang="en-GB" dirty="0"/>
              <a:t>Growing Middle class</a:t>
            </a:r>
          </a:p>
          <a:p>
            <a:r>
              <a:rPr lang="en-GB" dirty="0"/>
              <a:t>Russia is BIG</a:t>
            </a:r>
          </a:p>
          <a:p>
            <a:r>
              <a:rPr lang="en-GB" dirty="0"/>
              <a:t>Digital opportunities</a:t>
            </a:r>
          </a:p>
          <a:p>
            <a:pPr lvl="1"/>
            <a:endParaRPr lang="en-GB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9A52430B-549C-4151-9B0D-52587C70214A}"/>
              </a:ext>
            </a:extLst>
          </p:cNvPr>
          <p:cNvSpPr txBox="1">
            <a:spLocks/>
          </p:cNvSpPr>
          <p:nvPr/>
        </p:nvSpPr>
        <p:spPr>
          <a:xfrm>
            <a:off x="0" y="702327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400" dirty="0"/>
              <a:t>Research</a:t>
            </a:r>
          </a:p>
        </p:txBody>
      </p:sp>
      <p:pic>
        <p:nvPicPr>
          <p:cNvPr id="7" name="Slide 5">
            <a:hlinkClick r:id="" action="ppaction://media"/>
            <a:extLst>
              <a:ext uri="{FF2B5EF4-FFF2-40B4-BE49-F238E27FC236}">
                <a16:creationId xmlns:a16="http://schemas.microsoft.com/office/drawing/2014/main" id="{DB26A952-DF08-49F2-B358-47EC1C71BC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77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53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A2C54-0F07-4CA7-A31B-F460671A9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Russia Explored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6DD6C-A06E-4445-AAD9-A16B3CBB3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Country Population: 143.375 million (World Bank)</a:t>
            </a:r>
          </a:p>
          <a:p>
            <a:r>
              <a:rPr lang="en-GB" dirty="0"/>
              <a:t>Russia was the world’s 9th largest economy by Gross Domestic Product in 2014. (IMF 2014)</a:t>
            </a:r>
          </a:p>
          <a:p>
            <a:r>
              <a:rPr lang="en-GB" dirty="0"/>
              <a:t>World Bank’s ‘Ease of Doing Business’ Russia up to 62nd in 2014.</a:t>
            </a:r>
          </a:p>
          <a:p>
            <a:r>
              <a:rPr lang="en-GB" dirty="0"/>
              <a:t>President Putin’s target: 20th position by 2018 (</a:t>
            </a:r>
            <a:r>
              <a:rPr lang="en-GB" dirty="0" err="1"/>
              <a:t>Gov</a:t>
            </a:r>
            <a:r>
              <a:rPr lang="en-GB" dirty="0"/>
              <a:t> UK, 2015)</a:t>
            </a:r>
          </a:p>
          <a:p>
            <a:r>
              <a:rPr lang="en-GB" dirty="0"/>
              <a:t>Global Trade (World Bank, 2018)</a:t>
            </a:r>
          </a:p>
          <a:p>
            <a:pPr lvl="1"/>
            <a:r>
              <a:rPr lang="en-GB" dirty="0"/>
              <a:t>Oil Prices</a:t>
            </a:r>
          </a:p>
          <a:p>
            <a:pPr lvl="1"/>
            <a:r>
              <a:rPr lang="en-GB" dirty="0"/>
              <a:t>Unemployment</a:t>
            </a:r>
          </a:p>
          <a:p>
            <a:pPr lvl="1"/>
            <a:r>
              <a:rPr lang="en-GB" dirty="0"/>
              <a:t>Central Bank Bailout</a:t>
            </a:r>
          </a:p>
          <a:p>
            <a:r>
              <a:rPr lang="en-GB" dirty="0"/>
              <a:t>History of the horse in Russia </a:t>
            </a:r>
          </a:p>
          <a:p>
            <a:pPr lvl="1"/>
            <a:r>
              <a:rPr lang="en-GB" dirty="0"/>
              <a:t>Peace Fleece Russia: introduce Russian youth to the challenge of training and caring for horses while, in the process, strengthening their own character and self-esteem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1F35ED2-75C4-45F9-9C9A-67D511F5FDEC}"/>
              </a:ext>
            </a:extLst>
          </p:cNvPr>
          <p:cNvSpPr txBox="1">
            <a:spLocks/>
          </p:cNvSpPr>
          <p:nvPr/>
        </p:nvSpPr>
        <p:spPr>
          <a:xfrm>
            <a:off x="0" y="702327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400" dirty="0"/>
              <a:t>Research</a:t>
            </a:r>
          </a:p>
        </p:txBody>
      </p:sp>
      <p:pic>
        <p:nvPicPr>
          <p:cNvPr id="5" name="Slide 6">
            <a:hlinkClick r:id="" action="ppaction://media"/>
            <a:extLst>
              <a:ext uri="{FF2B5EF4-FFF2-40B4-BE49-F238E27FC236}">
                <a16:creationId xmlns:a16="http://schemas.microsoft.com/office/drawing/2014/main" id="{2FEA6020-482E-4992-BA4E-CC0B488E33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127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71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82F17-7A57-410F-9F8B-AF0F15A99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International Expansion Strategy </a:t>
            </a:r>
            <a:r>
              <a:rPr lang="en-GB" sz="1600" dirty="0"/>
              <a:t>(Deloitte)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50FF1-3B79-424A-8F0D-6A661393D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83217"/>
            <a:ext cx="8915400" cy="4442749"/>
          </a:xfrm>
        </p:spPr>
        <p:txBody>
          <a:bodyPr>
            <a:normAutofit/>
          </a:bodyPr>
          <a:lstStyle/>
          <a:p>
            <a:r>
              <a:rPr lang="en-GB" dirty="0"/>
              <a:t>Primary markets of focus</a:t>
            </a:r>
          </a:p>
          <a:p>
            <a:r>
              <a:rPr lang="en-GB" dirty="0"/>
              <a:t>Target customer </a:t>
            </a:r>
          </a:p>
          <a:p>
            <a:r>
              <a:rPr lang="en-GB" dirty="0"/>
              <a:t>Resource allocation</a:t>
            </a:r>
          </a:p>
          <a:p>
            <a:r>
              <a:rPr lang="en-GB" dirty="0"/>
              <a:t>Product and Service value</a:t>
            </a:r>
          </a:p>
          <a:p>
            <a:r>
              <a:rPr lang="en-GB" dirty="0"/>
              <a:t>Brand positioning</a:t>
            </a:r>
          </a:p>
          <a:p>
            <a:r>
              <a:rPr lang="en-GB" dirty="0"/>
              <a:t>Operating model</a:t>
            </a:r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C584C3E-3D9E-4203-8477-9F8B9BB30F38}"/>
              </a:ext>
            </a:extLst>
          </p:cNvPr>
          <p:cNvSpPr txBox="1">
            <a:spLocks/>
          </p:cNvSpPr>
          <p:nvPr/>
        </p:nvSpPr>
        <p:spPr>
          <a:xfrm>
            <a:off x="0" y="702327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400" dirty="0"/>
              <a:t>Research</a:t>
            </a:r>
          </a:p>
        </p:txBody>
      </p:sp>
      <p:pic>
        <p:nvPicPr>
          <p:cNvPr id="5" name="Slide 7 ">
            <a:hlinkClick r:id="" action="ppaction://media"/>
            <a:extLst>
              <a:ext uri="{FF2B5EF4-FFF2-40B4-BE49-F238E27FC236}">
                <a16:creationId xmlns:a16="http://schemas.microsoft.com/office/drawing/2014/main" id="{EC59DC56-3F97-498B-8FEA-33354CFBC9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30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93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734C3-C633-4268-9314-B82C882D3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 Architecture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803E5AA-A789-452C-94CA-556E03158025}"/>
              </a:ext>
            </a:extLst>
          </p:cNvPr>
          <p:cNvSpPr/>
          <p:nvPr/>
        </p:nvSpPr>
        <p:spPr>
          <a:xfrm>
            <a:off x="8200952" y="5556961"/>
            <a:ext cx="12923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(Hill, 2014)</a:t>
            </a: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4F3EDB97-9161-458E-82A2-33641BA00023}"/>
              </a:ext>
            </a:extLst>
          </p:cNvPr>
          <p:cNvSpPr txBox="1">
            <a:spLocks/>
          </p:cNvSpPr>
          <p:nvPr/>
        </p:nvSpPr>
        <p:spPr>
          <a:xfrm>
            <a:off x="0" y="702327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400" dirty="0"/>
              <a:t>Research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FD7AA37-774D-488C-9CDB-8065B7120BD9}"/>
              </a:ext>
            </a:extLst>
          </p:cNvPr>
          <p:cNvSpPr/>
          <p:nvPr/>
        </p:nvSpPr>
        <p:spPr>
          <a:xfrm>
            <a:off x="1399452" y="5730999"/>
            <a:ext cx="624291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‘To maximize profitability, a firm must pay close</a:t>
            </a:r>
          </a:p>
          <a:p>
            <a:r>
              <a:rPr lang="en-GB" dirty="0"/>
              <a:t>attention to achieving internal consistency between the various components of its Architecture’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1A928420-1883-4F03-88F3-5BB2288296E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9679" t="28866" r="16183" b="20367"/>
          <a:stretch/>
        </p:blipFill>
        <p:spPr>
          <a:xfrm>
            <a:off x="6199464" y="1264554"/>
            <a:ext cx="5131377" cy="42924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4" name="Slide 8">
            <a:hlinkClick r:id="" action="ppaction://media"/>
            <a:extLst>
              <a:ext uri="{FF2B5EF4-FFF2-40B4-BE49-F238E27FC236}">
                <a16:creationId xmlns:a16="http://schemas.microsoft.com/office/drawing/2014/main" id="{E6480E3E-A099-482F-8052-F32F3385DF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99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627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82F17-7A57-410F-9F8B-AF0F15A99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in Russia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50FF1-3B79-424A-8F0D-6A661393D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83217"/>
            <a:ext cx="8915400" cy="4442749"/>
          </a:xfrm>
        </p:spPr>
        <p:txBody>
          <a:bodyPr>
            <a:normAutofit/>
          </a:bodyPr>
          <a:lstStyle/>
          <a:p>
            <a:r>
              <a:rPr lang="en-GB" dirty="0"/>
              <a:t>Marketing a Business in Russia</a:t>
            </a:r>
          </a:p>
          <a:p>
            <a:r>
              <a:rPr lang="en-GB" dirty="0"/>
              <a:t>Advertising and Sales promotions in Russia</a:t>
            </a:r>
          </a:p>
          <a:p>
            <a:r>
              <a:rPr lang="en-GB" dirty="0"/>
              <a:t>Legal framework</a:t>
            </a:r>
          </a:p>
          <a:p>
            <a:pPr lvl="1"/>
            <a:r>
              <a:rPr lang="en-GB" dirty="0"/>
              <a:t>Taxes and Foreign Exchange (Deloitte, 2017)</a:t>
            </a:r>
          </a:p>
          <a:p>
            <a:r>
              <a:rPr lang="en-GB" dirty="0"/>
              <a:t>Business Environment (Start up overseas, 2018)</a:t>
            </a:r>
          </a:p>
          <a:p>
            <a:pPr lvl="1"/>
            <a:r>
              <a:rPr lang="en-GB" dirty="0"/>
              <a:t>Hand shake rules </a:t>
            </a:r>
          </a:p>
          <a:p>
            <a:pPr lvl="1"/>
            <a:r>
              <a:rPr lang="en-GB" dirty="0"/>
              <a:t>Compromise a sign of weakness</a:t>
            </a:r>
          </a:p>
          <a:p>
            <a:pPr lvl="1"/>
            <a:r>
              <a:rPr lang="en-GB" dirty="0"/>
              <a:t>'OK' symbol considered very rude</a:t>
            </a:r>
          </a:p>
          <a:p>
            <a:pPr lvl="1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C584C3E-3D9E-4203-8477-9F8B9BB30F38}"/>
              </a:ext>
            </a:extLst>
          </p:cNvPr>
          <p:cNvSpPr txBox="1">
            <a:spLocks/>
          </p:cNvSpPr>
          <p:nvPr/>
        </p:nvSpPr>
        <p:spPr>
          <a:xfrm>
            <a:off x="0" y="702327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400" dirty="0"/>
              <a:t>Research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07E481-16B1-43A0-BC0C-EE988A13AE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1868" y="161925"/>
            <a:ext cx="2619375" cy="1743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AutoShape 2" descr="Image result for ok symbol">
            <a:extLst>
              <a:ext uri="{FF2B5EF4-FFF2-40B4-BE49-F238E27FC236}">
                <a16:creationId xmlns:a16="http://schemas.microsoft.com/office/drawing/2014/main" id="{7AFE4A95-C02A-4FFD-88AE-D05FFE23E11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9F86A-8DC8-4F0F-9B13-C45DE83DD8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212" b="95192" l="9877" r="89712">
                        <a14:foregroundMark x1="51852" y1="11538" x2="55967" y2="12019"/>
                        <a14:foregroundMark x1="54321" y1="8173" x2="54321" y2="8173"/>
                        <a14:foregroundMark x1="35391" y1="88462" x2="34568" y2="90385"/>
                        <a14:foregroundMark x1="30041" y1="95192" x2="40741" y2="9519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31924" y="4204591"/>
            <a:ext cx="2314575" cy="19812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CC21D5-3156-4A07-868C-1238B74B77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58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2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5B434-B623-4AB6-BB3C-CE7AA7D1F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Sensitivity </a:t>
            </a:r>
            <a:r>
              <a:rPr lang="en-GB" sz="1800" dirty="0"/>
              <a:t>(Start up overseas)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ABA4F-90F4-44A8-B47B-293A94A7DB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History and attitudes between cultures</a:t>
            </a:r>
          </a:p>
          <a:p>
            <a:pPr lvl="1"/>
            <a:r>
              <a:rPr lang="en-GB" dirty="0"/>
              <a:t>Good and bad</a:t>
            </a:r>
          </a:p>
          <a:p>
            <a:r>
              <a:rPr lang="en-GB" dirty="0"/>
              <a:t>Importance of titles and hierarchy</a:t>
            </a:r>
          </a:p>
          <a:p>
            <a:pPr lvl="1"/>
            <a:r>
              <a:rPr lang="en-GB" dirty="0"/>
              <a:t>Business or Informal</a:t>
            </a:r>
          </a:p>
          <a:p>
            <a:pPr lvl="1"/>
            <a:r>
              <a:rPr lang="en-GB" dirty="0"/>
              <a:t>Judged by looks and formality - women</a:t>
            </a:r>
          </a:p>
          <a:p>
            <a:r>
              <a:rPr lang="en-GB" dirty="0"/>
              <a:t>Importance of relationships and trust</a:t>
            </a:r>
          </a:p>
          <a:p>
            <a:pPr lvl="1"/>
            <a:r>
              <a:rPr lang="en-GB" dirty="0"/>
              <a:t>Business online or in person</a:t>
            </a:r>
          </a:p>
          <a:p>
            <a:r>
              <a:rPr lang="en-GB" dirty="0"/>
              <a:t>Cultures Impact on logo’s and colours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38C94E0-96A5-4C1E-A571-8038E5ED3F11}"/>
              </a:ext>
            </a:extLst>
          </p:cNvPr>
          <p:cNvSpPr txBox="1">
            <a:spLocks/>
          </p:cNvSpPr>
          <p:nvPr/>
        </p:nvSpPr>
        <p:spPr>
          <a:xfrm>
            <a:off x="371241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Risks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B0F53D-3FBD-44FD-A75E-93C454E8FD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0191" y="5112280"/>
            <a:ext cx="5435373" cy="159304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9F00EC-A424-4BAE-BB55-D2F97E28AC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74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3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D540A-A34B-45B2-9450-D04DFBF47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1957960"/>
            <a:ext cx="8911687" cy="1280890"/>
          </a:xfrm>
        </p:spPr>
        <p:txBody>
          <a:bodyPr/>
          <a:lstStyle/>
          <a:p>
            <a:r>
              <a:rPr lang="en-GB" dirty="0"/>
              <a:t>Mistakes to avoid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CB374-7D49-4828-B020-5F570750F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3467449"/>
            <a:ext cx="8915400" cy="3777622"/>
          </a:xfrm>
        </p:spPr>
        <p:txBody>
          <a:bodyPr/>
          <a:lstStyle/>
          <a:p>
            <a:r>
              <a:rPr lang="en-GB" dirty="0"/>
              <a:t>Insufficient commitment from management</a:t>
            </a:r>
          </a:p>
          <a:p>
            <a:r>
              <a:rPr lang="en-GB" dirty="0"/>
              <a:t>No business plan or marketing plan</a:t>
            </a:r>
          </a:p>
          <a:p>
            <a:r>
              <a:rPr lang="en-GB" dirty="0"/>
              <a:t>Underestimating emotions and relationships</a:t>
            </a:r>
          </a:p>
          <a:p>
            <a:r>
              <a:rPr lang="en-GB" dirty="0"/>
              <a:t>Not understanding culture</a:t>
            </a:r>
          </a:p>
          <a:p>
            <a:r>
              <a:rPr lang="en-GB" dirty="0"/>
              <a:t>Going after too much at once</a:t>
            </a:r>
          </a:p>
          <a:p>
            <a:r>
              <a:rPr lang="en-GB" dirty="0"/>
              <a:t>Expecting quick results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00BC6E-9112-4B1D-9D12-07A8CAF165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556" b="98667" l="1778" r="96000">
                        <a14:foregroundMark x1="59553" y1="12501" x2="60498" y2="12540"/>
                        <a14:foregroundMark x1="48291" y1="12031" x2="54031" y2="12270"/>
                        <a14:foregroundMark x1="89435" y1="50568" x2="89167" y2="55065"/>
                        <a14:foregroundMark x1="89634" y1="47220" x2="89502" y2="49442"/>
                        <a14:foregroundMark x1="90059" y1="40076" x2="90045" y2="40315"/>
                        <a14:foregroundMark x1="90222" y1="37333" x2="90193" y2="37824"/>
                        <a14:foregroundMark x1="44694" y1="9755" x2="57636" y2="8242"/>
                        <a14:foregroundMark x1="48444" y1="3556" x2="48889" y2="3556"/>
                        <a14:foregroundMark x1="92185" y1="55755" x2="91934" y2="56412"/>
                        <a14:foregroundMark x1="95189" y1="47900" x2="93600" y2="52056"/>
                        <a14:foregroundMark x1="96000" y1="45778" x2="95698" y2="46569"/>
                        <a14:foregroundMark x1="13333" y1="44444" x2="4889" y2="48000"/>
                        <a14:foregroundMark x1="5778" y1="48889" x2="5778" y2="48889"/>
                        <a14:foregroundMark x1="5333" y1="51556" x2="5333" y2="51556"/>
                        <a14:foregroundMark x1="7111" y1="49778" x2="10222" y2="55111"/>
                        <a14:foregroundMark x1="10222" y1="55111" x2="6667" y2="48889"/>
                        <a14:foregroundMark x1="6667" y1="48889" x2="5333" y2="50222"/>
                        <a14:foregroundMark x1="8444" y1="56444" x2="8444" y2="56444"/>
                        <a14:foregroundMark x1="8889" y1="56444" x2="7111" y2="56444"/>
                        <a14:foregroundMark x1="92889" y1="51556" x2="89778" y2="44444"/>
                        <a14:foregroundMark x1="90667" y1="46667" x2="90222" y2="41778"/>
                        <a14:foregroundMark x1="90667" y1="42222" x2="90667" y2="42222"/>
                        <a14:foregroundMark x1="86667" y1="39556" x2="84889" y2="45333"/>
                        <a14:foregroundMark x1="90667" y1="43556" x2="87556" y2="40000"/>
                        <a14:foregroundMark x1="91111" y1="44000" x2="87556" y2="37778"/>
                        <a14:foregroundMark x1="92000" y1="49778" x2="92444" y2="54667"/>
                        <a14:foregroundMark x1="92889" y1="52444" x2="91111" y2="56000"/>
                        <a14:foregroundMark x1="48000" y1="92444" x2="50222" y2="88444"/>
                        <a14:foregroundMark x1="50222" y1="96889" x2="50222" y2="96889"/>
                        <a14:foregroundMark x1="50667" y1="94667" x2="51111" y2="91556"/>
                        <a14:backgroundMark x1="20444" y1="26222" x2="8373" y2="38629"/>
                        <a14:backgroundMark x1="7667" y1="57318" x2="9333" y2="64889"/>
                        <a14:backgroundMark x1="9333" y1="64889" x2="40889" y2="99556"/>
                        <a14:backgroundMark x1="50385" y1="95511" x2="64889" y2="89333"/>
                        <a14:backgroundMark x1="47151" y1="96889" x2="49694" y2="95806"/>
                        <a14:backgroundMark x1="46991" y1="96957" x2="47151" y2="96889"/>
                        <a14:backgroundMark x1="40889" y1="99556" x2="46151" y2="97314"/>
                        <a14:backgroundMark x1="64889" y1="89333" x2="68444" y2="88889"/>
                        <a14:backgroundMark x1="89786" y1="40487" x2="89333" y2="38222"/>
                        <a14:backgroundMark x1="93778" y1="60444" x2="93071" y2="56908"/>
                        <a14:backgroundMark x1="89333" y1="38222" x2="90222" y2="40000"/>
                        <a14:backgroundMark x1="90222" y1="62222" x2="86667" y2="67111"/>
                        <a14:backgroundMark x1="87111" y1="66667" x2="87556" y2="76444"/>
                        <a14:backgroundMark x1="91111" y1="59111" x2="87556" y2="63556"/>
                        <a14:backgroundMark x1="92000" y1="56444" x2="88000" y2="64000"/>
                        <a14:backgroundMark x1="96444" y1="46222" x2="96889" y2="47111"/>
                        <a14:backgroundMark x1="90222" y1="38667" x2="90222" y2="38667"/>
                        <a14:backgroundMark x1="90222" y1="38222" x2="89778" y2="34222"/>
                        <a14:backgroundMark x1="60889" y1="8000" x2="57778" y2="8444"/>
                        <a14:backgroundMark x1="62222" y1="11111" x2="67556" y2="16000"/>
                        <a14:backgroundMark x1="60889" y1="7111" x2="60444" y2="5778"/>
                        <a14:backgroundMark x1="60444" y1="5778" x2="64000" y2="8000"/>
                        <a14:backgroundMark x1="64000" y1="8000" x2="72444" y2="8444"/>
                        <a14:backgroundMark x1="39111" y1="6222" x2="34222" y2="12889"/>
                        <a14:backgroundMark x1="10222" y1="15556" x2="10222" y2="15556"/>
                        <a14:backgroundMark x1="14667" y1="16444" x2="14667" y2="16444"/>
                        <a14:backgroundMark x1="14667" y1="16444" x2="14667" y2="16444"/>
                        <a14:backgroundMark x1="12000" y1="17333" x2="11111" y2="14222"/>
                        <a14:backgroundMark x1="11556" y1="12889" x2="13778" y2="21333"/>
                        <a14:backgroundMark x1="41333" y1="5333" x2="39111" y2="5778"/>
                        <a14:backgroundMark x1="49778" y1="97333" x2="49778" y2="97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772605" y="192992"/>
            <a:ext cx="2143125" cy="2143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60B4CD9-237C-47A9-9BFE-F1925EB81936}"/>
              </a:ext>
            </a:extLst>
          </p:cNvPr>
          <p:cNvSpPr txBox="1">
            <a:spLocks/>
          </p:cNvSpPr>
          <p:nvPr/>
        </p:nvSpPr>
        <p:spPr>
          <a:xfrm>
            <a:off x="371241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Risks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6DE12F-31A7-492E-9030-39775281CE5A}"/>
              </a:ext>
            </a:extLst>
          </p:cNvPr>
          <p:cNvSpPr/>
          <p:nvPr/>
        </p:nvSpPr>
        <p:spPr>
          <a:xfrm>
            <a:off x="7888373" y="5093682"/>
            <a:ext cx="4367942" cy="16552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Top Tips (Export.gov)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-Prepare to invest significant time, personnel and capital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-Face to face business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-Frequent travel and communication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-Think long-term</a:t>
            </a:r>
            <a:endParaRPr lang="en-GB" sz="140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AB7C24-9F94-44F1-BAB6-DDB0B77609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065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8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2FDA4-1A8D-40AF-964A-8861F1699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2F0D3-2107-4923-BF49-06993D167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84851"/>
            <a:ext cx="8915400" cy="519278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Deloitte.  International Expansion Strategy [Online] Available at: https://www2.deloitte.com/tr/en/pages/strategy/solutions/customer-and-market-strategy-services/international-expansion-strategy-services.html Accessed: 01.03.18</a:t>
            </a:r>
          </a:p>
          <a:p>
            <a:r>
              <a:rPr lang="en-GB" dirty="0"/>
              <a:t>Deloitte. 2017. International Tax. Russia Highlights 2017 [Online]. Available at: https://www2.deloitte.com/content/dam/Deloitte/global/Documents/Tax/dttl-tax-russiahighlights-2017.pdf Accessed 03.03.18</a:t>
            </a:r>
          </a:p>
          <a:p>
            <a:r>
              <a:rPr lang="en-GB" dirty="0" err="1"/>
              <a:t>Gov</a:t>
            </a:r>
            <a:r>
              <a:rPr lang="en-GB" dirty="0"/>
              <a:t> UK. Doing business in Russia: Russia trade and export guide. [Online] Posted 4 August 2015. Available at: https://www.gov.uk/government/publications/exporting-to-russia/doing-business-in-russia-russia-trade-and-export-guide Accessed: 02.03.18</a:t>
            </a:r>
          </a:p>
          <a:p>
            <a:r>
              <a:rPr lang="en-GB" dirty="0"/>
              <a:t>Hill, C. 2014. International Business: Competing in the Global Marketplace, chapter 13, pp. 379 – 403</a:t>
            </a:r>
          </a:p>
          <a:p>
            <a:r>
              <a:rPr lang="en-GB" dirty="0"/>
              <a:t>International Monetary Fund [Online] Available at: http://www.imf.org/external/index.htm  Accessed 01.03.18</a:t>
            </a:r>
          </a:p>
          <a:p>
            <a:r>
              <a:rPr lang="en-GB" dirty="0"/>
              <a:t>Moorman, C. 2014. Forbes. The Riddle Of Marketing In Russia. [Online] Posted 18th Feb 2014. Available at: </a:t>
            </a:r>
            <a:r>
              <a:rPr lang="en-GB" u="sng" dirty="0"/>
              <a:t>https://www.forbes.com/sites/christinemoorman/2014/02/18/the-riddle-of-marketing-in-russia/#100c4b3f233e</a:t>
            </a:r>
            <a:r>
              <a:rPr lang="en-GB" dirty="0"/>
              <a:t>  Accessed: 03.03.18</a:t>
            </a:r>
          </a:p>
          <a:p>
            <a:r>
              <a:rPr lang="en-GB" dirty="0"/>
              <a:t>Peace Fleece Russia. Russian American Horse Healing Conference. [Online] Available at: www.peacefleece.com/Russian%20American%20Horse%20Healing%20Conference.htm Accessed 03.03.18</a:t>
            </a:r>
          </a:p>
          <a:p>
            <a:r>
              <a:rPr lang="en-GB" dirty="0"/>
              <a:t>Start up overseas. [Online] Available at: http://www.startupoverseas.co.uk/starting-a-business-in-russia/marketing-a-business.html Accessed: 01.03.18</a:t>
            </a:r>
          </a:p>
          <a:p>
            <a:r>
              <a:rPr lang="en-GB" dirty="0"/>
              <a:t>World Bank. Russia Economic Report. Issue no. 38. [Online] Available at: http://www.worldbank.org/en/country/russia/publication/rer  Accessed: 02.03.18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5770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4829</TotalTime>
  <Words>787</Words>
  <Application>Microsoft Office PowerPoint</Application>
  <PresentationFormat>Widescreen</PresentationFormat>
  <Paragraphs>120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Times New Roman</vt:lpstr>
      <vt:lpstr>Wingdings 3</vt:lpstr>
      <vt:lpstr>Wisp</vt:lpstr>
      <vt:lpstr>International Expansion Russia </vt:lpstr>
      <vt:lpstr>Agenda</vt:lpstr>
      <vt:lpstr>VISION &amp; VALUES</vt:lpstr>
      <vt:lpstr>PowerPoint Presentation</vt:lpstr>
      <vt:lpstr>Why expand Internationally? </vt:lpstr>
      <vt:lpstr>Russia Explored</vt:lpstr>
      <vt:lpstr>International Expansion Strategy (Deloitte)</vt:lpstr>
      <vt:lpstr>Organisation Architecture</vt:lpstr>
      <vt:lpstr>Business in Russia</vt:lpstr>
      <vt:lpstr>Cultural Sensitivity (Start up overseas)</vt:lpstr>
      <vt:lpstr>Mistakes to avoid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Expansion</dc:title>
  <dc:creator>Heidi Lockyer</dc:creator>
  <cp:lastModifiedBy>Heidi Lockyer</cp:lastModifiedBy>
  <cp:revision>62</cp:revision>
  <dcterms:created xsi:type="dcterms:W3CDTF">2018-03-02T11:41:50Z</dcterms:created>
  <dcterms:modified xsi:type="dcterms:W3CDTF">2018-03-05T20:11:25Z</dcterms:modified>
</cp:coreProperties>
</file>