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57" d="100"/>
          <a:sy n="57" d="100"/>
        </p:scale>
        <p:origin x="96" y="4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3357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9562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137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0940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8447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0446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32297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2166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3289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30905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6051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3/1/2022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529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72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7278C5-34E8-4293-BE47-73B18483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Cross-section of a plant stem under a microscope">
            <a:extLst>
              <a:ext uri="{FF2B5EF4-FFF2-40B4-BE49-F238E27FC236}">
                <a16:creationId xmlns:a16="http://schemas.microsoft.com/office/drawing/2014/main" id="{F217ACEF-1827-4536-956D-B95BAA00163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2778" b="12952"/>
          <a:stretch/>
        </p:blipFill>
        <p:spPr>
          <a:xfrm>
            <a:off x="8898" y="-1739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14DEAF9-5663-433D-8F73-A169A87894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6275" y="2271449"/>
            <a:ext cx="9679449" cy="2847058"/>
          </a:xfrm>
        </p:spPr>
        <p:txBody>
          <a:bodyPr anchor="b">
            <a:normAutofit/>
          </a:bodyPr>
          <a:lstStyle/>
          <a:p>
            <a:r>
              <a:rPr lang="en-GB" sz="6100" dirty="0">
                <a:solidFill>
                  <a:srgbClr val="FFFFFF"/>
                </a:solidFill>
              </a:rPr>
              <a:t>ANTERIOR Talofibular Ligament (ATFL)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86F0B8-686F-4F50-9219-EEB997BEAC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6275" y="5098254"/>
            <a:ext cx="9679449" cy="750259"/>
          </a:xfrm>
        </p:spPr>
        <p:txBody>
          <a:bodyPr anchor="ctr">
            <a:normAutofit/>
          </a:bodyPr>
          <a:lstStyle/>
          <a:p>
            <a:endParaRPr lang="en-GB" sz="2000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8356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6906B-EBD6-4EA6-B35B-7BFB82904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Epidemiology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3CDFF-D7CE-4117-B7E6-AF4562C4D4E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Anterior talofibular injuries occur with an inversion injury to the ankle either with or without plantar flexion.</a:t>
            </a:r>
          </a:p>
          <a:p>
            <a:r>
              <a:rPr lang="en-GB" dirty="0"/>
              <a:t>2/3 of ankle sprain tend to be isolated injuries to the ATFL</a:t>
            </a:r>
          </a:p>
          <a:p>
            <a:r>
              <a:rPr lang="en-GB" dirty="0"/>
              <a:t>The ATFL is the weakest of the lateral ankle ligament and is frequently injured during sporting activity. (</a:t>
            </a:r>
            <a:r>
              <a:rPr lang="en-GB" b="0" i="0" dirty="0" err="1">
                <a:solidFill>
                  <a:srgbClr val="212121"/>
                </a:solidFill>
                <a:effectLst/>
                <a:latin typeface="BlinkMacSystemFont"/>
              </a:rPr>
              <a:t>Ferran</a:t>
            </a:r>
            <a:r>
              <a:rPr lang="en-GB" b="0" i="0" dirty="0">
                <a:solidFill>
                  <a:srgbClr val="212121"/>
                </a:solidFill>
                <a:effectLst/>
                <a:latin typeface="BlinkMacSystemFont"/>
              </a:rPr>
              <a:t> NA, </a:t>
            </a:r>
            <a:r>
              <a:rPr lang="en-GB" b="0" i="0" dirty="0" err="1">
                <a:solidFill>
                  <a:srgbClr val="212121"/>
                </a:solidFill>
                <a:effectLst/>
                <a:latin typeface="BlinkMacSystemFont"/>
              </a:rPr>
              <a:t>Maffulli</a:t>
            </a:r>
            <a:r>
              <a:rPr lang="en-GB" b="0" i="0" dirty="0">
                <a:solidFill>
                  <a:srgbClr val="212121"/>
                </a:solidFill>
                <a:effectLst/>
                <a:latin typeface="BlinkMacSystemFont"/>
              </a:rPr>
              <a:t> N,2006)</a:t>
            </a:r>
            <a:endParaRPr lang="en-GB" dirty="0"/>
          </a:p>
          <a:p>
            <a:r>
              <a:rPr lang="en-GB" dirty="0"/>
              <a:t>One of the most common ligament and ankle injury.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FC65B7-F3BC-4DD3-BF14-6AB2740D2E3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It can compromise both soft tissue tear, avulsion fractures or both. </a:t>
            </a:r>
          </a:p>
          <a:p>
            <a:r>
              <a:rPr lang="en-GB" dirty="0"/>
              <a:t>Lateral ankle sprains account for 85% of all ankle sprains.</a:t>
            </a:r>
          </a:p>
          <a:p>
            <a:r>
              <a:rPr lang="en-GB" dirty="0"/>
              <a:t>In the UK, an estimated 302,000 are seen each year in A&amp;E Department.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73861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2CF14-DD99-4F21-B57C-96327BD2D2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3CC63A-E186-4CC6-9F46-3C65FBDC0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 err="1">
                <a:effectLst/>
              </a:rPr>
              <a:t>Ferran</a:t>
            </a:r>
            <a:r>
              <a:rPr lang="en-GB" b="0" i="0" dirty="0">
                <a:effectLst/>
              </a:rPr>
              <a:t> NA, </a:t>
            </a:r>
            <a:r>
              <a:rPr lang="en-GB" b="0" i="0" dirty="0" err="1">
                <a:effectLst/>
              </a:rPr>
              <a:t>Maffulli</a:t>
            </a:r>
            <a:r>
              <a:rPr lang="en-GB" b="0" i="0" dirty="0">
                <a:effectLst/>
              </a:rPr>
              <a:t> N. Epidemiology of sprains of the lateral ankle ligament complex. Foot Ankle Clin. 2006 Sep;11(3):659-62. </a:t>
            </a:r>
            <a:r>
              <a:rPr lang="en-GB" b="0" i="0" dirty="0" err="1">
                <a:effectLst/>
              </a:rPr>
              <a:t>doi</a:t>
            </a:r>
            <a:r>
              <a:rPr lang="en-GB" b="0" i="0" dirty="0">
                <a:effectLst/>
              </a:rPr>
              <a:t>: 10.1016/j.fcl.2006.07.002. PMID: 16971255.</a:t>
            </a:r>
          </a:p>
          <a:p>
            <a:r>
              <a:rPr lang="en-GB" b="0" i="0" dirty="0" err="1">
                <a:effectLst/>
              </a:rPr>
              <a:t>Weerakkody</a:t>
            </a:r>
            <a:r>
              <a:rPr lang="en-GB" b="0" i="0" dirty="0">
                <a:effectLst/>
              </a:rPr>
              <a:t>, Y., Sheikh, Y. Anterior talofibular ligament injury. Reference article, Radiopaedia.org. (accessed on 01 Mar 2022) https://doi.org/10.53347/rID-2447</a:t>
            </a:r>
            <a:r>
              <a:rPr lang="en-GB" b="0" i="0" dirty="0">
                <a:solidFill>
                  <a:srgbClr val="555555"/>
                </a:solidFill>
                <a:effectLst/>
                <a:latin typeface="Open Sans" panose="020B0606030504020204" pitchFamily="34" charset="0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9438818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4" ma:contentTypeDescription="Create a new document." ma:contentTypeScope="" ma:versionID="fe20b7efdbaab09c74013926fe1d6310">
  <xsd:schema xmlns:xsd="http://www.w3.org/2001/XMLSchema" xmlns:xs="http://www.w3.org/2001/XMLSchema" xmlns:p="http://schemas.microsoft.com/office/2006/metadata/properties" xmlns:ns3="be49ff73-cec0-4379-9da8-63ff3cc411bb" targetNamespace="http://schemas.microsoft.com/office/2006/metadata/properties" ma:root="true" ma:fieldsID="88d392c79c05f0eecaa93bc11aebfa1f" ns3:_="">
    <xsd:import namespace="be49ff73-cec0-4379-9da8-63ff3cc411b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4FFF3C6-20D0-4B98-BFD1-DA2BC5FC20B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4DFB01E-D56B-40B1-BF34-2DA7A8B7B1A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7FAEAFC-1858-411F-AE2C-2E0BC0F8E3E5}">
  <ds:schemaRefs>
    <ds:schemaRef ds:uri="http://www.w3.org/XML/1998/namespace"/>
    <ds:schemaRef ds:uri="http://schemas.microsoft.com/office/2006/metadata/properties"/>
    <ds:schemaRef ds:uri="http://schemas.microsoft.com/office/2006/documentManagement/types"/>
    <ds:schemaRef ds:uri="be49ff73-cec0-4379-9da8-63ff3cc411bb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http://purl.org/dc/terms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195</Words>
  <Application>Microsoft Office PowerPoint</Application>
  <PresentationFormat>Widescreen</PresentationFormat>
  <Paragraphs>13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BlinkMacSystemFont</vt:lpstr>
      <vt:lpstr>Arial</vt:lpstr>
      <vt:lpstr>Gill Sans Nova</vt:lpstr>
      <vt:lpstr>Open Sans</vt:lpstr>
      <vt:lpstr>Univers</vt:lpstr>
      <vt:lpstr>GradientVTI</vt:lpstr>
      <vt:lpstr>ANTERIOR Talofibular Ligament (ATFL)</vt:lpstr>
      <vt:lpstr>Epidemiology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ANTERIOR Talofibular Ligament (ATFL)</dc:title>
  <dc:creator>Mary Bishop (2105194)</dc:creator>
  <cp:lastModifiedBy>Mary Bishop (2105194)</cp:lastModifiedBy>
  <cp:revision>1</cp:revision>
  <dcterms:created xsi:type="dcterms:W3CDTF">2022-03-01T11:27:58Z</dcterms:created>
  <dcterms:modified xsi:type="dcterms:W3CDTF">2022-03-01T12:22:00Z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