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4"/>
  </p:sldMasterIdLst>
  <p:notesMasterIdLst>
    <p:notesMasterId r:id="rId19"/>
  </p:notesMasterIdLst>
  <p:handoutMasterIdLst>
    <p:handoutMasterId r:id="rId20"/>
  </p:handoutMasterIdLst>
  <p:sldIdLst>
    <p:sldId id="256" r:id="rId5"/>
    <p:sldId id="262" r:id="rId6"/>
    <p:sldId id="263" r:id="rId7"/>
    <p:sldId id="264" r:id="rId8"/>
    <p:sldId id="265" r:id="rId9"/>
    <p:sldId id="266" r:id="rId10"/>
    <p:sldId id="270" r:id="rId11"/>
    <p:sldId id="269" r:id="rId12"/>
    <p:sldId id="274" r:id="rId13"/>
    <p:sldId id="275" r:id="rId14"/>
    <p:sldId id="272" r:id="rId15"/>
    <p:sldId id="271" r:id="rId16"/>
    <p:sldId id="273" r:id="rId17"/>
    <p:sldId id="260" r:id="rId1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9A0DC"/>
    <a:srgbClr val="6397CE"/>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DBF63D-2FE1-45AD-A709-D0D491D416E7}" v="580" dt="2025-07-21T04:15:52.9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509" autoAdjust="0"/>
    <p:restoredTop sz="94648" autoAdjust="0"/>
  </p:normalViewPr>
  <p:slideViewPr>
    <p:cSldViewPr snapToGrid="0">
      <p:cViewPr varScale="1">
        <p:scale>
          <a:sx n="70" d="100"/>
          <a:sy n="70" d="100"/>
        </p:scale>
        <p:origin x="1056" y="66"/>
      </p:cViewPr>
      <p:guideLst/>
    </p:cSldViewPr>
  </p:slideViewPr>
  <p:notesTextViewPr>
    <p:cViewPr>
      <p:scale>
        <a:sx n="1" d="1"/>
        <a:sy n="1" d="1"/>
      </p:scale>
      <p:origin x="0" y="0"/>
    </p:cViewPr>
  </p:notesTextViewPr>
  <p:notesViewPr>
    <p:cSldViewPr snapToGrid="0">
      <p:cViewPr varScale="1">
        <p:scale>
          <a:sx n="89" d="100"/>
          <a:sy n="89"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4FD6C0-99DB-48A7-BF79-8BC613897833}" type="doc">
      <dgm:prSet loTypeId="urn:microsoft.com/office/officeart/2008/layout/AlternatingHexagons" loCatId="list" qsTypeId="urn:microsoft.com/office/officeart/2005/8/quickstyle/simple5" qsCatId="simple" csTypeId="urn:microsoft.com/office/officeart/2005/8/colors/accent1_5" csCatId="accent1" phldr="1"/>
      <dgm:spPr/>
      <dgm:t>
        <a:bodyPr/>
        <a:lstStyle/>
        <a:p>
          <a:endParaRPr lang="en-GB"/>
        </a:p>
      </dgm:t>
    </dgm:pt>
    <dgm:pt modelId="{E710E9B8-11F1-40A1-A683-E9706250A9A7}">
      <dgm:prSet phldrT="[Text]" custT="1"/>
      <dgm:spPr/>
      <dgm:t>
        <a:bodyPr/>
        <a:lstStyle/>
        <a:p>
          <a:r>
            <a:rPr lang="en-GB" sz="1050" spc="0" dirty="0"/>
            <a:t>Align with Risk Appetite</a:t>
          </a:r>
        </a:p>
      </dgm:t>
    </dgm:pt>
    <dgm:pt modelId="{1CA4810C-76FA-45D6-B0AB-C1139B9576CD}" type="parTrans" cxnId="{0CE527D1-7C16-42EF-891F-A67BE150039C}">
      <dgm:prSet/>
      <dgm:spPr/>
      <dgm:t>
        <a:bodyPr/>
        <a:lstStyle/>
        <a:p>
          <a:endParaRPr lang="en-GB" sz="1050" spc="0"/>
        </a:p>
      </dgm:t>
    </dgm:pt>
    <dgm:pt modelId="{1ED45EF0-D34D-4B2B-84B7-87721DD8346B}" type="sibTrans" cxnId="{0CE527D1-7C16-42EF-891F-A67BE150039C}">
      <dgm:prSet custT="1"/>
      <dgm:spPr/>
      <dgm:t>
        <a:bodyPr/>
        <a:lstStyle/>
        <a:p>
          <a:r>
            <a:rPr lang="en-GB" sz="1050" spc="0" dirty="0"/>
            <a:t>Compliance </a:t>
          </a:r>
        </a:p>
      </dgm:t>
    </dgm:pt>
    <dgm:pt modelId="{E2777F80-971B-426E-B95A-7BB08D2DF31F}">
      <dgm:prSet phldrT="[Text]" custT="1"/>
      <dgm:spPr/>
      <dgm:t>
        <a:bodyPr/>
        <a:lstStyle/>
        <a:p>
          <a:r>
            <a:rPr lang="en-GB" sz="1050" spc="0" dirty="0"/>
            <a:t>Adapt to evolving threats</a:t>
          </a:r>
        </a:p>
      </dgm:t>
    </dgm:pt>
    <dgm:pt modelId="{0F5728EF-DB93-47FF-BC01-03ED3CEB2A2D}" type="parTrans" cxnId="{8E07B6F3-5E4A-4191-A50E-DD3DC216FBB8}">
      <dgm:prSet/>
      <dgm:spPr/>
      <dgm:t>
        <a:bodyPr/>
        <a:lstStyle/>
        <a:p>
          <a:endParaRPr lang="en-GB" sz="1050" spc="0"/>
        </a:p>
      </dgm:t>
    </dgm:pt>
    <dgm:pt modelId="{8A3B7C3C-9C7A-470B-A749-ABF2F6F1591B}" type="sibTrans" cxnId="{8E07B6F3-5E4A-4191-A50E-DD3DC216FBB8}">
      <dgm:prSet custT="1"/>
      <dgm:spPr/>
      <dgm:t>
        <a:bodyPr/>
        <a:lstStyle/>
        <a:p>
          <a:r>
            <a:rPr lang="en-GB" sz="1050" spc="0" dirty="0"/>
            <a:t>Manage Risk</a:t>
          </a:r>
        </a:p>
      </dgm:t>
    </dgm:pt>
    <dgm:pt modelId="{4F0464C0-07A9-4760-A811-39803677430A}">
      <dgm:prSet phldrT="[Text]" custT="1"/>
      <dgm:spPr/>
      <dgm:t>
        <a:bodyPr/>
        <a:lstStyle/>
        <a:p>
          <a:endParaRPr lang="en-GB" sz="1050" spc="0" dirty="0"/>
        </a:p>
      </dgm:t>
    </dgm:pt>
    <dgm:pt modelId="{92230315-5D62-45A6-8C32-239306747FCF}" type="parTrans" cxnId="{29691817-D813-456D-9A76-B7771A915EB3}">
      <dgm:prSet/>
      <dgm:spPr/>
      <dgm:t>
        <a:bodyPr/>
        <a:lstStyle/>
        <a:p>
          <a:endParaRPr lang="en-GB" sz="1050" spc="0"/>
        </a:p>
      </dgm:t>
    </dgm:pt>
    <dgm:pt modelId="{23077936-F315-4E63-8B6B-028D3F65F274}" type="sibTrans" cxnId="{29691817-D813-456D-9A76-B7771A915EB3}">
      <dgm:prSet/>
      <dgm:spPr/>
      <dgm:t>
        <a:bodyPr/>
        <a:lstStyle/>
        <a:p>
          <a:endParaRPr lang="en-GB" sz="1050" spc="0"/>
        </a:p>
      </dgm:t>
    </dgm:pt>
    <dgm:pt modelId="{437AF68E-121F-42FF-9854-DCA0682A23B9}">
      <dgm:prSet phldrT="[Text]" custT="1"/>
      <dgm:spPr/>
      <dgm:t>
        <a:bodyPr/>
        <a:lstStyle/>
        <a:p>
          <a:r>
            <a:rPr lang="en-GB" sz="1050" spc="0" dirty="0"/>
            <a:t>Protect assets and outputs </a:t>
          </a:r>
        </a:p>
      </dgm:t>
    </dgm:pt>
    <dgm:pt modelId="{F5C7164B-B0C7-491C-BF83-D6BF2B580DCD}" type="parTrans" cxnId="{A5CA9720-15B9-46CA-A0EC-9BE3EF4B304B}">
      <dgm:prSet/>
      <dgm:spPr/>
      <dgm:t>
        <a:bodyPr/>
        <a:lstStyle/>
        <a:p>
          <a:endParaRPr lang="en-GB" sz="1050" spc="0"/>
        </a:p>
      </dgm:t>
    </dgm:pt>
    <dgm:pt modelId="{543548A8-A806-444C-9E2E-AA642CFEFEA4}" type="sibTrans" cxnId="{A5CA9720-15B9-46CA-A0EC-9BE3EF4B304B}">
      <dgm:prSet custT="1"/>
      <dgm:spPr/>
      <dgm:t>
        <a:bodyPr/>
        <a:lstStyle/>
        <a:p>
          <a:r>
            <a:rPr lang="en-GB" sz="1050" spc="0" dirty="0"/>
            <a:t>Business Continuity</a:t>
          </a:r>
        </a:p>
      </dgm:t>
    </dgm:pt>
    <dgm:pt modelId="{4559609D-F547-4FE3-AFA2-5CA0B52CB429}">
      <dgm:prSet phldrT="[Text]" custT="1"/>
      <dgm:spPr/>
      <dgm:t>
        <a:bodyPr/>
        <a:lstStyle/>
        <a:p>
          <a:r>
            <a:rPr lang="en-GB" sz="1050" spc="0" dirty="0"/>
            <a:t>Business Aims </a:t>
          </a:r>
        </a:p>
      </dgm:t>
    </dgm:pt>
    <dgm:pt modelId="{2F5499EA-8C36-498D-A90C-D28E2C56843D}" type="parTrans" cxnId="{4F5E7E40-4BCC-4272-AE62-83963966A792}">
      <dgm:prSet/>
      <dgm:spPr/>
      <dgm:t>
        <a:bodyPr/>
        <a:lstStyle/>
        <a:p>
          <a:endParaRPr lang="en-GB" sz="1050" spc="0"/>
        </a:p>
      </dgm:t>
    </dgm:pt>
    <dgm:pt modelId="{CD1D3356-16E4-4D74-B005-E86C8EF4975D}" type="sibTrans" cxnId="{4F5E7E40-4BCC-4272-AE62-83963966A792}">
      <dgm:prSet custT="1"/>
      <dgm:spPr/>
      <dgm:t>
        <a:bodyPr/>
        <a:lstStyle/>
        <a:p>
          <a:r>
            <a:rPr lang="en-GB" sz="1050" spc="0" dirty="0"/>
            <a:t>Reputation</a:t>
          </a:r>
        </a:p>
      </dgm:t>
    </dgm:pt>
    <dgm:pt modelId="{D489D181-B342-45D1-BBE6-DB4F8772D458}">
      <dgm:prSet custT="1"/>
      <dgm:spPr/>
      <dgm:t>
        <a:bodyPr/>
        <a:lstStyle/>
        <a:p>
          <a:r>
            <a:rPr lang="en-GB" sz="1050" spc="0" dirty="0"/>
            <a:t>Protect staff and  estate</a:t>
          </a:r>
        </a:p>
      </dgm:t>
    </dgm:pt>
    <dgm:pt modelId="{A042FC23-AE13-40EC-B1D3-96804912585E}" type="parTrans" cxnId="{053C320B-44DE-43F6-AF05-22C4ECDD9FB5}">
      <dgm:prSet/>
      <dgm:spPr/>
      <dgm:t>
        <a:bodyPr/>
        <a:lstStyle/>
        <a:p>
          <a:endParaRPr lang="en-GB" sz="1050" spc="0"/>
        </a:p>
      </dgm:t>
    </dgm:pt>
    <dgm:pt modelId="{5CAA6B4A-3002-459A-831B-823088FD1916}" type="sibTrans" cxnId="{053C320B-44DE-43F6-AF05-22C4ECDD9FB5}">
      <dgm:prSet custT="1"/>
      <dgm:spPr/>
      <dgm:t>
        <a:bodyPr/>
        <a:lstStyle/>
        <a:p>
          <a:r>
            <a:rPr lang="en-GB" sz="1050" spc="0" dirty="0"/>
            <a:t>Resilience</a:t>
          </a:r>
        </a:p>
      </dgm:t>
    </dgm:pt>
    <dgm:pt modelId="{50123B11-1258-4BFC-9DA6-BDE8BDA1D057}" type="pres">
      <dgm:prSet presAssocID="{E14FD6C0-99DB-48A7-BF79-8BC613897833}" presName="Name0" presStyleCnt="0">
        <dgm:presLayoutVars>
          <dgm:chMax/>
          <dgm:chPref/>
          <dgm:dir/>
          <dgm:animLvl val="lvl"/>
        </dgm:presLayoutVars>
      </dgm:prSet>
      <dgm:spPr/>
    </dgm:pt>
    <dgm:pt modelId="{F0D0F107-753A-41C8-BB83-849190EF2E97}" type="pres">
      <dgm:prSet presAssocID="{E710E9B8-11F1-40A1-A683-E9706250A9A7}" presName="composite" presStyleCnt="0"/>
      <dgm:spPr/>
    </dgm:pt>
    <dgm:pt modelId="{6E3DB51F-5CAF-4DD5-94B0-7E4AD69AC1E0}" type="pres">
      <dgm:prSet presAssocID="{E710E9B8-11F1-40A1-A683-E9706250A9A7}" presName="Parent1" presStyleLbl="node1" presStyleIdx="0" presStyleCnt="10" custLinFactX="-26499" custLinFactNeighborX="-100000" custLinFactNeighborY="53915">
        <dgm:presLayoutVars>
          <dgm:chMax val="1"/>
          <dgm:chPref val="1"/>
          <dgm:bulletEnabled val="1"/>
        </dgm:presLayoutVars>
      </dgm:prSet>
      <dgm:spPr/>
    </dgm:pt>
    <dgm:pt modelId="{D34C7112-96C5-4732-AC00-D076E79588A0}" type="pres">
      <dgm:prSet presAssocID="{E710E9B8-11F1-40A1-A683-E9706250A9A7}" presName="Childtext1" presStyleLbl="revTx" presStyleIdx="0" presStyleCnt="5">
        <dgm:presLayoutVars>
          <dgm:chMax val="0"/>
          <dgm:chPref val="0"/>
          <dgm:bulletEnabled val="1"/>
        </dgm:presLayoutVars>
      </dgm:prSet>
      <dgm:spPr/>
    </dgm:pt>
    <dgm:pt modelId="{3BFC97E7-D3E3-4A95-8A51-A197471B57C7}" type="pres">
      <dgm:prSet presAssocID="{E710E9B8-11F1-40A1-A683-E9706250A9A7}" presName="BalanceSpacing" presStyleCnt="0"/>
      <dgm:spPr/>
    </dgm:pt>
    <dgm:pt modelId="{A324F9CD-EC5F-4467-B6D1-97CA2ED7DA64}" type="pres">
      <dgm:prSet presAssocID="{E710E9B8-11F1-40A1-A683-E9706250A9A7}" presName="BalanceSpacing1" presStyleCnt="0"/>
      <dgm:spPr/>
    </dgm:pt>
    <dgm:pt modelId="{063AA267-0060-409E-A84F-735B26E0E722}" type="pres">
      <dgm:prSet presAssocID="{1ED45EF0-D34D-4B2B-84B7-87721DD8346B}" presName="Accent1Text" presStyleLbl="node1" presStyleIdx="1" presStyleCnt="10" custLinFactX="-26499" custLinFactNeighborX="-100000" custLinFactNeighborY="53915"/>
      <dgm:spPr/>
    </dgm:pt>
    <dgm:pt modelId="{8E99CCE2-0E2A-41DA-8916-68239BFD0C34}" type="pres">
      <dgm:prSet presAssocID="{1ED45EF0-D34D-4B2B-84B7-87721DD8346B}" presName="spaceBetweenRectangles" presStyleCnt="0"/>
      <dgm:spPr/>
    </dgm:pt>
    <dgm:pt modelId="{1C44A3C9-5C32-4524-83C0-0EAA3A478849}" type="pres">
      <dgm:prSet presAssocID="{E2777F80-971B-426E-B95A-7BB08D2DF31F}" presName="composite" presStyleCnt="0"/>
      <dgm:spPr/>
    </dgm:pt>
    <dgm:pt modelId="{613005D6-EA43-464D-9926-DBE95E8752E5}" type="pres">
      <dgm:prSet presAssocID="{E2777F80-971B-426E-B95A-7BB08D2DF31F}" presName="Parent1" presStyleLbl="node1" presStyleIdx="2" presStyleCnt="10" custLinFactNeighborX="35307" custLinFactNeighborY="-31143">
        <dgm:presLayoutVars>
          <dgm:chMax val="1"/>
          <dgm:chPref val="1"/>
          <dgm:bulletEnabled val="1"/>
        </dgm:presLayoutVars>
      </dgm:prSet>
      <dgm:spPr/>
    </dgm:pt>
    <dgm:pt modelId="{EC4AB0F0-106C-4055-BC4B-35D2A6C27862}" type="pres">
      <dgm:prSet presAssocID="{E2777F80-971B-426E-B95A-7BB08D2DF31F}" presName="Childtext1" presStyleLbl="revTx" presStyleIdx="1" presStyleCnt="5">
        <dgm:presLayoutVars>
          <dgm:chMax val="0"/>
          <dgm:chPref val="0"/>
          <dgm:bulletEnabled val="1"/>
        </dgm:presLayoutVars>
      </dgm:prSet>
      <dgm:spPr/>
    </dgm:pt>
    <dgm:pt modelId="{447F12D4-FE5F-4919-B43B-4DAB6138CDA7}" type="pres">
      <dgm:prSet presAssocID="{E2777F80-971B-426E-B95A-7BB08D2DF31F}" presName="BalanceSpacing" presStyleCnt="0"/>
      <dgm:spPr/>
    </dgm:pt>
    <dgm:pt modelId="{1F8002EE-AF8C-43D4-B337-CB43D1E10FDD}" type="pres">
      <dgm:prSet presAssocID="{E2777F80-971B-426E-B95A-7BB08D2DF31F}" presName="BalanceSpacing1" presStyleCnt="0"/>
      <dgm:spPr/>
    </dgm:pt>
    <dgm:pt modelId="{619EDE98-BFDE-448C-B30E-977E67153018}" type="pres">
      <dgm:prSet presAssocID="{8A3B7C3C-9C7A-470B-A749-ABF2F6F1591B}" presName="Accent1Text" presStyleLbl="node1" presStyleIdx="3" presStyleCnt="10" custLinFactX="-100000" custLinFactNeighborX="-133669" custLinFactNeighborY="53915"/>
      <dgm:spPr/>
    </dgm:pt>
    <dgm:pt modelId="{8CF09656-8AFB-472C-9EAD-1C4EDA3CB2B2}" type="pres">
      <dgm:prSet presAssocID="{8A3B7C3C-9C7A-470B-A749-ABF2F6F1591B}" presName="spaceBetweenRectangles" presStyleCnt="0"/>
      <dgm:spPr/>
    </dgm:pt>
    <dgm:pt modelId="{FE43FE11-6CAE-4C92-80B3-5027A0BDE194}" type="pres">
      <dgm:prSet presAssocID="{437AF68E-121F-42FF-9854-DCA0682A23B9}" presName="composite" presStyleCnt="0"/>
      <dgm:spPr/>
    </dgm:pt>
    <dgm:pt modelId="{224021C8-9947-4EDA-9A83-A4BFAD489502}" type="pres">
      <dgm:prSet presAssocID="{437AF68E-121F-42FF-9854-DCA0682A23B9}" presName="Parent1" presStyleLbl="node1" presStyleIdx="4" presStyleCnt="10" custLinFactNeighborX="-70813" custLinFactNeighborY="-31096">
        <dgm:presLayoutVars>
          <dgm:chMax val="1"/>
          <dgm:chPref val="1"/>
          <dgm:bulletEnabled val="1"/>
        </dgm:presLayoutVars>
      </dgm:prSet>
      <dgm:spPr/>
    </dgm:pt>
    <dgm:pt modelId="{18567531-C598-41DB-93AF-925D733CB75C}" type="pres">
      <dgm:prSet presAssocID="{437AF68E-121F-42FF-9854-DCA0682A23B9}" presName="Childtext1" presStyleLbl="revTx" presStyleIdx="2" presStyleCnt="5" custLinFactNeighborX="56519" custLinFactNeighborY="16450">
        <dgm:presLayoutVars>
          <dgm:chMax val="0"/>
          <dgm:chPref val="0"/>
          <dgm:bulletEnabled val="1"/>
        </dgm:presLayoutVars>
      </dgm:prSet>
      <dgm:spPr/>
    </dgm:pt>
    <dgm:pt modelId="{561DAADB-E479-4F08-8E53-9227B0FF0BDA}" type="pres">
      <dgm:prSet presAssocID="{437AF68E-121F-42FF-9854-DCA0682A23B9}" presName="BalanceSpacing" presStyleCnt="0"/>
      <dgm:spPr/>
    </dgm:pt>
    <dgm:pt modelId="{A2421ADB-D25B-4B9C-BFD0-BB10244B00FF}" type="pres">
      <dgm:prSet presAssocID="{437AF68E-121F-42FF-9854-DCA0682A23B9}" presName="BalanceSpacing1" presStyleCnt="0"/>
      <dgm:spPr/>
    </dgm:pt>
    <dgm:pt modelId="{EB12A8E5-300C-4C74-B94A-BE741A988C8D}" type="pres">
      <dgm:prSet presAssocID="{543548A8-A806-444C-9E2E-AA642CFEFEA4}" presName="Accent1Text" presStyleLbl="node1" presStyleIdx="5" presStyleCnt="10" custLinFactNeighborX="-18278" custLinFactNeighborY="53915"/>
      <dgm:spPr/>
    </dgm:pt>
    <dgm:pt modelId="{58DEA171-00D5-4B7C-BBA7-9D87DF0D9E64}" type="pres">
      <dgm:prSet presAssocID="{543548A8-A806-444C-9E2E-AA642CFEFEA4}" presName="spaceBetweenRectangles" presStyleCnt="0"/>
      <dgm:spPr/>
    </dgm:pt>
    <dgm:pt modelId="{B25BE28F-0E6E-492A-AD5D-5526FE47FF6E}" type="pres">
      <dgm:prSet presAssocID="{4559609D-F547-4FE3-AFA2-5CA0B52CB429}" presName="composite" presStyleCnt="0"/>
      <dgm:spPr/>
    </dgm:pt>
    <dgm:pt modelId="{AB04F57E-2341-495A-B72A-0DFFC2DF89AB}" type="pres">
      <dgm:prSet presAssocID="{4559609D-F547-4FE3-AFA2-5CA0B52CB429}" presName="Parent1" presStyleLbl="node1" presStyleIdx="6" presStyleCnt="10" custLinFactY="-17021" custLinFactNeighborX="93094" custLinFactNeighborY="-100000">
        <dgm:presLayoutVars>
          <dgm:chMax val="1"/>
          <dgm:chPref val="1"/>
          <dgm:bulletEnabled val="1"/>
        </dgm:presLayoutVars>
      </dgm:prSet>
      <dgm:spPr/>
    </dgm:pt>
    <dgm:pt modelId="{28FEEB04-D6C9-40F3-B0A2-EB3F31636151}" type="pres">
      <dgm:prSet presAssocID="{4559609D-F547-4FE3-AFA2-5CA0B52CB429}" presName="Childtext1" presStyleLbl="revTx" presStyleIdx="3" presStyleCnt="5">
        <dgm:presLayoutVars>
          <dgm:chMax val="0"/>
          <dgm:chPref val="0"/>
          <dgm:bulletEnabled val="1"/>
        </dgm:presLayoutVars>
      </dgm:prSet>
      <dgm:spPr/>
    </dgm:pt>
    <dgm:pt modelId="{3A6C188B-1580-47F4-A5A3-1C88CAAD7FE0}" type="pres">
      <dgm:prSet presAssocID="{4559609D-F547-4FE3-AFA2-5CA0B52CB429}" presName="BalanceSpacing" presStyleCnt="0"/>
      <dgm:spPr/>
    </dgm:pt>
    <dgm:pt modelId="{AFB9F829-2E56-4994-996E-DF80AF1E8AE0}" type="pres">
      <dgm:prSet presAssocID="{4559609D-F547-4FE3-AFA2-5CA0B52CB429}" presName="BalanceSpacing1" presStyleCnt="0"/>
      <dgm:spPr/>
    </dgm:pt>
    <dgm:pt modelId="{11BE09F5-7FBF-4D54-99FC-EBF348178F0C}" type="pres">
      <dgm:prSet presAssocID="{CD1D3356-16E4-4D74-B005-E86C8EF4975D}" presName="Accent1Text" presStyleLbl="node1" presStyleIdx="7" presStyleCnt="10" custLinFactNeighborX="-70812" custLinFactNeighborY="-30965"/>
      <dgm:spPr/>
    </dgm:pt>
    <dgm:pt modelId="{416CAB1F-5CB7-4086-BFCA-181FA88B16C7}" type="pres">
      <dgm:prSet presAssocID="{CD1D3356-16E4-4D74-B005-E86C8EF4975D}" presName="spaceBetweenRectangles" presStyleCnt="0"/>
      <dgm:spPr/>
    </dgm:pt>
    <dgm:pt modelId="{7FB3952A-CABA-4DE0-9BE8-DC7AD16AF051}" type="pres">
      <dgm:prSet presAssocID="{D489D181-B342-45D1-BBE6-DB4F8772D458}" presName="composite" presStyleCnt="0"/>
      <dgm:spPr/>
    </dgm:pt>
    <dgm:pt modelId="{B0F6F9E2-B271-4177-8947-062A2A1C187A}" type="pres">
      <dgm:prSet presAssocID="{D489D181-B342-45D1-BBE6-DB4F8772D458}" presName="Parent1" presStyleLbl="node1" presStyleIdx="8" presStyleCnt="10" custLinFactY="-15163" custLinFactNeighborX="90199" custLinFactNeighborY="-100000">
        <dgm:presLayoutVars>
          <dgm:chMax val="1"/>
          <dgm:chPref val="1"/>
          <dgm:bulletEnabled val="1"/>
        </dgm:presLayoutVars>
      </dgm:prSet>
      <dgm:spPr/>
    </dgm:pt>
    <dgm:pt modelId="{C02CCAC7-F41B-4600-9096-A44B7A909158}" type="pres">
      <dgm:prSet presAssocID="{D489D181-B342-45D1-BBE6-DB4F8772D458}" presName="Childtext1" presStyleLbl="revTx" presStyleIdx="4" presStyleCnt="5">
        <dgm:presLayoutVars>
          <dgm:chMax val="0"/>
          <dgm:chPref val="0"/>
          <dgm:bulletEnabled val="1"/>
        </dgm:presLayoutVars>
      </dgm:prSet>
      <dgm:spPr/>
    </dgm:pt>
    <dgm:pt modelId="{69B06D02-DCDC-40CD-8181-EB47324CDBAC}" type="pres">
      <dgm:prSet presAssocID="{D489D181-B342-45D1-BBE6-DB4F8772D458}" presName="BalanceSpacing" presStyleCnt="0"/>
      <dgm:spPr/>
    </dgm:pt>
    <dgm:pt modelId="{925BC484-DB84-4A06-A957-5BED6C4C848B}" type="pres">
      <dgm:prSet presAssocID="{D489D181-B342-45D1-BBE6-DB4F8772D458}" presName="BalanceSpacing1" presStyleCnt="0"/>
      <dgm:spPr/>
    </dgm:pt>
    <dgm:pt modelId="{FC08E2CB-69EC-4F90-A588-6B58033BE6E0}" type="pres">
      <dgm:prSet presAssocID="{5CAA6B4A-3002-459A-831B-823088FD1916}" presName="Accent1Text" presStyleLbl="node1" presStyleIdx="9" presStyleCnt="10" custLinFactNeighborX="36762" custLinFactNeighborY="-31069"/>
      <dgm:spPr/>
    </dgm:pt>
  </dgm:ptLst>
  <dgm:cxnLst>
    <dgm:cxn modelId="{2BCE2F01-84E6-4821-BACB-6DDA8E834FFF}" type="presOf" srcId="{8A3B7C3C-9C7A-470B-A749-ABF2F6F1591B}" destId="{619EDE98-BFDE-448C-B30E-977E67153018}" srcOrd="0" destOrd="0" presId="urn:microsoft.com/office/officeart/2008/layout/AlternatingHexagons"/>
    <dgm:cxn modelId="{053C320B-44DE-43F6-AF05-22C4ECDD9FB5}" srcId="{E14FD6C0-99DB-48A7-BF79-8BC613897833}" destId="{D489D181-B342-45D1-BBE6-DB4F8772D458}" srcOrd="4" destOrd="0" parTransId="{A042FC23-AE13-40EC-B1D3-96804912585E}" sibTransId="{5CAA6B4A-3002-459A-831B-823088FD1916}"/>
    <dgm:cxn modelId="{97BBCB13-3585-4096-B85C-460506CF17E1}" type="presOf" srcId="{1ED45EF0-D34D-4B2B-84B7-87721DD8346B}" destId="{063AA267-0060-409E-A84F-735B26E0E722}" srcOrd="0" destOrd="0" presId="urn:microsoft.com/office/officeart/2008/layout/AlternatingHexagons"/>
    <dgm:cxn modelId="{29691817-D813-456D-9A76-B7771A915EB3}" srcId="{E2777F80-971B-426E-B95A-7BB08D2DF31F}" destId="{4F0464C0-07A9-4760-A811-39803677430A}" srcOrd="0" destOrd="0" parTransId="{92230315-5D62-45A6-8C32-239306747FCF}" sibTransId="{23077936-F315-4E63-8B6B-028D3F65F274}"/>
    <dgm:cxn modelId="{F7BD8519-FBC6-4185-B11F-C75A35F9F1BF}" type="presOf" srcId="{E2777F80-971B-426E-B95A-7BB08D2DF31F}" destId="{613005D6-EA43-464D-9926-DBE95E8752E5}" srcOrd="0" destOrd="0" presId="urn:microsoft.com/office/officeart/2008/layout/AlternatingHexagons"/>
    <dgm:cxn modelId="{A5CA9720-15B9-46CA-A0EC-9BE3EF4B304B}" srcId="{E14FD6C0-99DB-48A7-BF79-8BC613897833}" destId="{437AF68E-121F-42FF-9854-DCA0682A23B9}" srcOrd="2" destOrd="0" parTransId="{F5C7164B-B0C7-491C-BF83-D6BF2B580DCD}" sibTransId="{543548A8-A806-444C-9E2E-AA642CFEFEA4}"/>
    <dgm:cxn modelId="{4F5E7E40-4BCC-4272-AE62-83963966A792}" srcId="{E14FD6C0-99DB-48A7-BF79-8BC613897833}" destId="{4559609D-F547-4FE3-AFA2-5CA0B52CB429}" srcOrd="3" destOrd="0" parTransId="{2F5499EA-8C36-498D-A90C-D28E2C56843D}" sibTransId="{CD1D3356-16E4-4D74-B005-E86C8EF4975D}"/>
    <dgm:cxn modelId="{C52CA66D-0E49-41FB-A3B0-142E5717E897}" type="presOf" srcId="{543548A8-A806-444C-9E2E-AA642CFEFEA4}" destId="{EB12A8E5-300C-4C74-B94A-BE741A988C8D}" srcOrd="0" destOrd="0" presId="urn:microsoft.com/office/officeart/2008/layout/AlternatingHexagons"/>
    <dgm:cxn modelId="{8DCBE24E-033C-4382-9A50-069057D89BDF}" type="presOf" srcId="{E14FD6C0-99DB-48A7-BF79-8BC613897833}" destId="{50123B11-1258-4BFC-9DA6-BDE8BDA1D057}" srcOrd="0" destOrd="0" presId="urn:microsoft.com/office/officeart/2008/layout/AlternatingHexagons"/>
    <dgm:cxn modelId="{CFD8AE7B-81F5-421E-9021-F472FC1F60D1}" type="presOf" srcId="{437AF68E-121F-42FF-9854-DCA0682A23B9}" destId="{224021C8-9947-4EDA-9A83-A4BFAD489502}" srcOrd="0" destOrd="0" presId="urn:microsoft.com/office/officeart/2008/layout/AlternatingHexagons"/>
    <dgm:cxn modelId="{9A1854A2-7A61-4B36-AD24-81383DE03A01}" type="presOf" srcId="{4559609D-F547-4FE3-AFA2-5CA0B52CB429}" destId="{AB04F57E-2341-495A-B72A-0DFFC2DF89AB}" srcOrd="0" destOrd="0" presId="urn:microsoft.com/office/officeart/2008/layout/AlternatingHexagons"/>
    <dgm:cxn modelId="{8B5D4EAE-52A9-4E12-A11F-9D1718B12BBB}" type="presOf" srcId="{E710E9B8-11F1-40A1-A683-E9706250A9A7}" destId="{6E3DB51F-5CAF-4DD5-94B0-7E4AD69AC1E0}" srcOrd="0" destOrd="0" presId="urn:microsoft.com/office/officeart/2008/layout/AlternatingHexagons"/>
    <dgm:cxn modelId="{1898D2C6-EB5D-4A44-93AB-8C4125247D47}" type="presOf" srcId="{D489D181-B342-45D1-BBE6-DB4F8772D458}" destId="{B0F6F9E2-B271-4177-8947-062A2A1C187A}" srcOrd="0" destOrd="0" presId="urn:microsoft.com/office/officeart/2008/layout/AlternatingHexagons"/>
    <dgm:cxn modelId="{5AAA05CC-9A35-4C63-90DD-3C1CC80B0929}" type="presOf" srcId="{CD1D3356-16E4-4D74-B005-E86C8EF4975D}" destId="{11BE09F5-7FBF-4D54-99FC-EBF348178F0C}" srcOrd="0" destOrd="0" presId="urn:microsoft.com/office/officeart/2008/layout/AlternatingHexagons"/>
    <dgm:cxn modelId="{0CE527D1-7C16-42EF-891F-A67BE150039C}" srcId="{E14FD6C0-99DB-48A7-BF79-8BC613897833}" destId="{E710E9B8-11F1-40A1-A683-E9706250A9A7}" srcOrd="0" destOrd="0" parTransId="{1CA4810C-76FA-45D6-B0AB-C1139B9576CD}" sibTransId="{1ED45EF0-D34D-4B2B-84B7-87721DD8346B}"/>
    <dgm:cxn modelId="{7A1231EE-AB89-4CA4-A04B-D40C2B58108E}" type="presOf" srcId="{5CAA6B4A-3002-459A-831B-823088FD1916}" destId="{FC08E2CB-69EC-4F90-A588-6B58033BE6E0}" srcOrd="0" destOrd="0" presId="urn:microsoft.com/office/officeart/2008/layout/AlternatingHexagons"/>
    <dgm:cxn modelId="{8E07B6F3-5E4A-4191-A50E-DD3DC216FBB8}" srcId="{E14FD6C0-99DB-48A7-BF79-8BC613897833}" destId="{E2777F80-971B-426E-B95A-7BB08D2DF31F}" srcOrd="1" destOrd="0" parTransId="{0F5728EF-DB93-47FF-BC01-03ED3CEB2A2D}" sibTransId="{8A3B7C3C-9C7A-470B-A749-ABF2F6F1591B}"/>
    <dgm:cxn modelId="{2CE7CCFE-74CB-49BF-B280-B523FE94C33C}" type="presOf" srcId="{4F0464C0-07A9-4760-A811-39803677430A}" destId="{EC4AB0F0-106C-4055-BC4B-35D2A6C27862}" srcOrd="0" destOrd="0" presId="urn:microsoft.com/office/officeart/2008/layout/AlternatingHexagons"/>
    <dgm:cxn modelId="{F75588AC-0376-4B96-90A9-0C5521DB9553}" type="presParOf" srcId="{50123B11-1258-4BFC-9DA6-BDE8BDA1D057}" destId="{F0D0F107-753A-41C8-BB83-849190EF2E97}" srcOrd="0" destOrd="0" presId="urn:microsoft.com/office/officeart/2008/layout/AlternatingHexagons"/>
    <dgm:cxn modelId="{342C28E2-E2D7-4D30-A4A1-D2AE72A7E5D0}" type="presParOf" srcId="{F0D0F107-753A-41C8-BB83-849190EF2E97}" destId="{6E3DB51F-5CAF-4DD5-94B0-7E4AD69AC1E0}" srcOrd="0" destOrd="0" presId="urn:microsoft.com/office/officeart/2008/layout/AlternatingHexagons"/>
    <dgm:cxn modelId="{E979971A-67D5-4C4E-9B26-9639FEBF1393}" type="presParOf" srcId="{F0D0F107-753A-41C8-BB83-849190EF2E97}" destId="{D34C7112-96C5-4732-AC00-D076E79588A0}" srcOrd="1" destOrd="0" presId="urn:microsoft.com/office/officeart/2008/layout/AlternatingHexagons"/>
    <dgm:cxn modelId="{97D76F29-6F79-4E55-8A1C-6A2D9DBC3761}" type="presParOf" srcId="{F0D0F107-753A-41C8-BB83-849190EF2E97}" destId="{3BFC97E7-D3E3-4A95-8A51-A197471B57C7}" srcOrd="2" destOrd="0" presId="urn:microsoft.com/office/officeart/2008/layout/AlternatingHexagons"/>
    <dgm:cxn modelId="{C013AF8E-CA9D-4A71-8007-AF0B5A5C6601}" type="presParOf" srcId="{F0D0F107-753A-41C8-BB83-849190EF2E97}" destId="{A324F9CD-EC5F-4467-B6D1-97CA2ED7DA64}" srcOrd="3" destOrd="0" presId="urn:microsoft.com/office/officeart/2008/layout/AlternatingHexagons"/>
    <dgm:cxn modelId="{E7AB68A8-37FA-43B0-BE79-FADA2D543BE3}" type="presParOf" srcId="{F0D0F107-753A-41C8-BB83-849190EF2E97}" destId="{063AA267-0060-409E-A84F-735B26E0E722}" srcOrd="4" destOrd="0" presId="urn:microsoft.com/office/officeart/2008/layout/AlternatingHexagons"/>
    <dgm:cxn modelId="{98459379-489C-44E7-9930-902EE8F7593A}" type="presParOf" srcId="{50123B11-1258-4BFC-9DA6-BDE8BDA1D057}" destId="{8E99CCE2-0E2A-41DA-8916-68239BFD0C34}" srcOrd="1" destOrd="0" presId="urn:microsoft.com/office/officeart/2008/layout/AlternatingHexagons"/>
    <dgm:cxn modelId="{DD1BB4D4-3011-4F7A-9C82-0CB6C45BD3B3}" type="presParOf" srcId="{50123B11-1258-4BFC-9DA6-BDE8BDA1D057}" destId="{1C44A3C9-5C32-4524-83C0-0EAA3A478849}" srcOrd="2" destOrd="0" presId="urn:microsoft.com/office/officeart/2008/layout/AlternatingHexagons"/>
    <dgm:cxn modelId="{ABD91CE2-113D-46AD-BEF5-4BC0554FE0D7}" type="presParOf" srcId="{1C44A3C9-5C32-4524-83C0-0EAA3A478849}" destId="{613005D6-EA43-464D-9926-DBE95E8752E5}" srcOrd="0" destOrd="0" presId="urn:microsoft.com/office/officeart/2008/layout/AlternatingHexagons"/>
    <dgm:cxn modelId="{83622C87-7AA7-4AB2-91D8-E27EA15D46AA}" type="presParOf" srcId="{1C44A3C9-5C32-4524-83C0-0EAA3A478849}" destId="{EC4AB0F0-106C-4055-BC4B-35D2A6C27862}" srcOrd="1" destOrd="0" presId="urn:microsoft.com/office/officeart/2008/layout/AlternatingHexagons"/>
    <dgm:cxn modelId="{7D611F35-8116-4FAA-93E9-BA7B93051ACD}" type="presParOf" srcId="{1C44A3C9-5C32-4524-83C0-0EAA3A478849}" destId="{447F12D4-FE5F-4919-B43B-4DAB6138CDA7}" srcOrd="2" destOrd="0" presId="urn:microsoft.com/office/officeart/2008/layout/AlternatingHexagons"/>
    <dgm:cxn modelId="{F3599124-F1A0-4C27-B6AE-45B486F79DE3}" type="presParOf" srcId="{1C44A3C9-5C32-4524-83C0-0EAA3A478849}" destId="{1F8002EE-AF8C-43D4-B337-CB43D1E10FDD}" srcOrd="3" destOrd="0" presId="urn:microsoft.com/office/officeart/2008/layout/AlternatingHexagons"/>
    <dgm:cxn modelId="{15A730AF-DA11-4A3E-9EA1-ADDE9ED451B5}" type="presParOf" srcId="{1C44A3C9-5C32-4524-83C0-0EAA3A478849}" destId="{619EDE98-BFDE-448C-B30E-977E67153018}" srcOrd="4" destOrd="0" presId="urn:microsoft.com/office/officeart/2008/layout/AlternatingHexagons"/>
    <dgm:cxn modelId="{72D89F92-633F-4180-8944-E4AD8D807860}" type="presParOf" srcId="{50123B11-1258-4BFC-9DA6-BDE8BDA1D057}" destId="{8CF09656-8AFB-472C-9EAD-1C4EDA3CB2B2}" srcOrd="3" destOrd="0" presId="urn:microsoft.com/office/officeart/2008/layout/AlternatingHexagons"/>
    <dgm:cxn modelId="{723BBC19-C509-451D-A916-14F41BBEA7B6}" type="presParOf" srcId="{50123B11-1258-4BFC-9DA6-BDE8BDA1D057}" destId="{FE43FE11-6CAE-4C92-80B3-5027A0BDE194}" srcOrd="4" destOrd="0" presId="urn:microsoft.com/office/officeart/2008/layout/AlternatingHexagons"/>
    <dgm:cxn modelId="{BE5368FF-7E54-4E8D-97FC-DB70F7258DA5}" type="presParOf" srcId="{FE43FE11-6CAE-4C92-80B3-5027A0BDE194}" destId="{224021C8-9947-4EDA-9A83-A4BFAD489502}" srcOrd="0" destOrd="0" presId="urn:microsoft.com/office/officeart/2008/layout/AlternatingHexagons"/>
    <dgm:cxn modelId="{F14B31F1-9D71-4CA6-A6D6-130C5E4C4420}" type="presParOf" srcId="{FE43FE11-6CAE-4C92-80B3-5027A0BDE194}" destId="{18567531-C598-41DB-93AF-925D733CB75C}" srcOrd="1" destOrd="0" presId="urn:microsoft.com/office/officeart/2008/layout/AlternatingHexagons"/>
    <dgm:cxn modelId="{20DEC7EF-D743-4158-B1D3-09A5EC20202D}" type="presParOf" srcId="{FE43FE11-6CAE-4C92-80B3-5027A0BDE194}" destId="{561DAADB-E479-4F08-8E53-9227B0FF0BDA}" srcOrd="2" destOrd="0" presId="urn:microsoft.com/office/officeart/2008/layout/AlternatingHexagons"/>
    <dgm:cxn modelId="{2A048256-F801-4531-B2A6-D6D39283B627}" type="presParOf" srcId="{FE43FE11-6CAE-4C92-80B3-5027A0BDE194}" destId="{A2421ADB-D25B-4B9C-BFD0-BB10244B00FF}" srcOrd="3" destOrd="0" presId="urn:microsoft.com/office/officeart/2008/layout/AlternatingHexagons"/>
    <dgm:cxn modelId="{B9F5AABC-6ECD-4ADA-BE61-59FC7E652470}" type="presParOf" srcId="{FE43FE11-6CAE-4C92-80B3-5027A0BDE194}" destId="{EB12A8E5-300C-4C74-B94A-BE741A988C8D}" srcOrd="4" destOrd="0" presId="urn:microsoft.com/office/officeart/2008/layout/AlternatingHexagons"/>
    <dgm:cxn modelId="{D73190F2-1315-4F65-9150-2F11933777EE}" type="presParOf" srcId="{50123B11-1258-4BFC-9DA6-BDE8BDA1D057}" destId="{58DEA171-00D5-4B7C-BBA7-9D87DF0D9E64}" srcOrd="5" destOrd="0" presId="urn:microsoft.com/office/officeart/2008/layout/AlternatingHexagons"/>
    <dgm:cxn modelId="{A48A76D7-0E7C-41CB-9424-D01B5EEBB8DD}" type="presParOf" srcId="{50123B11-1258-4BFC-9DA6-BDE8BDA1D057}" destId="{B25BE28F-0E6E-492A-AD5D-5526FE47FF6E}" srcOrd="6" destOrd="0" presId="urn:microsoft.com/office/officeart/2008/layout/AlternatingHexagons"/>
    <dgm:cxn modelId="{8625E53A-8C77-46A7-9D01-21EB5F43AD70}" type="presParOf" srcId="{B25BE28F-0E6E-492A-AD5D-5526FE47FF6E}" destId="{AB04F57E-2341-495A-B72A-0DFFC2DF89AB}" srcOrd="0" destOrd="0" presId="urn:microsoft.com/office/officeart/2008/layout/AlternatingHexagons"/>
    <dgm:cxn modelId="{E74EB680-3D79-4262-B1B8-0C046131F0DB}" type="presParOf" srcId="{B25BE28F-0E6E-492A-AD5D-5526FE47FF6E}" destId="{28FEEB04-D6C9-40F3-B0A2-EB3F31636151}" srcOrd="1" destOrd="0" presId="urn:microsoft.com/office/officeart/2008/layout/AlternatingHexagons"/>
    <dgm:cxn modelId="{2C1D7A94-C3D8-477D-82F6-1960A6B9DF0B}" type="presParOf" srcId="{B25BE28F-0E6E-492A-AD5D-5526FE47FF6E}" destId="{3A6C188B-1580-47F4-A5A3-1C88CAAD7FE0}" srcOrd="2" destOrd="0" presId="urn:microsoft.com/office/officeart/2008/layout/AlternatingHexagons"/>
    <dgm:cxn modelId="{D6CB435F-1595-4185-AF26-B84FAC4789DF}" type="presParOf" srcId="{B25BE28F-0E6E-492A-AD5D-5526FE47FF6E}" destId="{AFB9F829-2E56-4994-996E-DF80AF1E8AE0}" srcOrd="3" destOrd="0" presId="urn:microsoft.com/office/officeart/2008/layout/AlternatingHexagons"/>
    <dgm:cxn modelId="{DF9AB628-4DF0-45A2-BA84-1A926444DF32}" type="presParOf" srcId="{B25BE28F-0E6E-492A-AD5D-5526FE47FF6E}" destId="{11BE09F5-7FBF-4D54-99FC-EBF348178F0C}" srcOrd="4" destOrd="0" presId="urn:microsoft.com/office/officeart/2008/layout/AlternatingHexagons"/>
    <dgm:cxn modelId="{D02BC9A4-1E12-4EF2-87CD-9E0822F3CE3B}" type="presParOf" srcId="{50123B11-1258-4BFC-9DA6-BDE8BDA1D057}" destId="{416CAB1F-5CB7-4086-BFCA-181FA88B16C7}" srcOrd="7" destOrd="0" presId="urn:microsoft.com/office/officeart/2008/layout/AlternatingHexagons"/>
    <dgm:cxn modelId="{C02D01F0-4A52-4E80-93DB-10B9F5837790}" type="presParOf" srcId="{50123B11-1258-4BFC-9DA6-BDE8BDA1D057}" destId="{7FB3952A-CABA-4DE0-9BE8-DC7AD16AF051}" srcOrd="8" destOrd="0" presId="urn:microsoft.com/office/officeart/2008/layout/AlternatingHexagons"/>
    <dgm:cxn modelId="{DF1FB9CA-36BE-4AF4-8DD1-24EA94FA09CB}" type="presParOf" srcId="{7FB3952A-CABA-4DE0-9BE8-DC7AD16AF051}" destId="{B0F6F9E2-B271-4177-8947-062A2A1C187A}" srcOrd="0" destOrd="0" presId="urn:microsoft.com/office/officeart/2008/layout/AlternatingHexagons"/>
    <dgm:cxn modelId="{69237BB7-F60E-44EB-97A9-D96F74288C22}" type="presParOf" srcId="{7FB3952A-CABA-4DE0-9BE8-DC7AD16AF051}" destId="{C02CCAC7-F41B-4600-9096-A44B7A909158}" srcOrd="1" destOrd="0" presId="urn:microsoft.com/office/officeart/2008/layout/AlternatingHexagons"/>
    <dgm:cxn modelId="{C64ECCB9-7294-4A27-91C1-A7E47323451C}" type="presParOf" srcId="{7FB3952A-CABA-4DE0-9BE8-DC7AD16AF051}" destId="{69B06D02-DCDC-40CD-8181-EB47324CDBAC}" srcOrd="2" destOrd="0" presId="urn:microsoft.com/office/officeart/2008/layout/AlternatingHexagons"/>
    <dgm:cxn modelId="{26904F6E-0BBA-4498-A109-3B2DF4A1425B}" type="presParOf" srcId="{7FB3952A-CABA-4DE0-9BE8-DC7AD16AF051}" destId="{925BC484-DB84-4A06-A957-5BED6C4C848B}" srcOrd="3" destOrd="0" presId="urn:microsoft.com/office/officeart/2008/layout/AlternatingHexagons"/>
    <dgm:cxn modelId="{406BA8C1-D023-4976-937A-96D88C8291FE}" type="presParOf" srcId="{7FB3952A-CABA-4DE0-9BE8-DC7AD16AF051}" destId="{FC08E2CB-69EC-4F90-A588-6B58033BE6E0}"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4FD6C0-99DB-48A7-BF79-8BC613897833}" type="doc">
      <dgm:prSet loTypeId="urn:microsoft.com/office/officeart/2008/layout/AlternatingHexagons" loCatId="list" qsTypeId="urn:microsoft.com/office/officeart/2005/8/quickstyle/simple5" qsCatId="simple" csTypeId="urn:microsoft.com/office/officeart/2005/8/colors/accent1_5" csCatId="accent1" phldr="1"/>
      <dgm:spPr/>
      <dgm:t>
        <a:bodyPr/>
        <a:lstStyle/>
        <a:p>
          <a:endParaRPr lang="en-GB"/>
        </a:p>
      </dgm:t>
    </dgm:pt>
    <dgm:pt modelId="{063E9709-3508-4286-A80C-2AEFDE223696}">
      <dgm:prSet phldrT="[Text]" custT="1"/>
      <dgm:spPr>
        <a:solidFill>
          <a:schemeClr val="accent1">
            <a:alpha val="67000"/>
          </a:schemeClr>
        </a:solidFill>
        <a:scene3d>
          <a:camera prst="orthographicFront">
            <a:rot lat="0" lon="0" rev="0"/>
          </a:camera>
          <a:lightRig rig="freezing" dir="tl"/>
        </a:scene3d>
        <a:sp3d>
          <a:bevelT w="38100" h="50800"/>
        </a:sp3d>
      </dgm:spPr>
      <dgm:t>
        <a:bodyPr/>
        <a:lstStyle/>
        <a:p>
          <a:r>
            <a:rPr lang="en-GB" sz="1600" b="1" spc="0" dirty="0"/>
            <a:t>Detect</a:t>
          </a:r>
        </a:p>
      </dgm:t>
    </dgm:pt>
    <dgm:pt modelId="{346233C4-9212-47B7-A28D-B2CE9BFA0F81}" type="parTrans" cxnId="{C8D1E3E4-5383-42CE-861C-559646A11CD0}">
      <dgm:prSet/>
      <dgm:spPr/>
      <dgm:t>
        <a:bodyPr/>
        <a:lstStyle/>
        <a:p>
          <a:endParaRPr lang="en-GB"/>
        </a:p>
      </dgm:t>
    </dgm:pt>
    <dgm:pt modelId="{B444D3E5-2F69-4297-BDC2-74F300AF20DD}" type="sibTrans" cxnId="{C8D1E3E4-5383-42CE-861C-559646A11CD0}">
      <dgm:prSet custT="1"/>
      <dgm:spPr>
        <a:solidFill>
          <a:schemeClr val="tx1">
            <a:lumMod val="95000"/>
            <a:lumOff val="5000"/>
            <a:alpha val="50000"/>
          </a:schemeClr>
        </a:solidFill>
        <a:scene3d>
          <a:camera prst="orthographicFront">
            <a:rot lat="0" lon="0" rev="0"/>
          </a:camera>
          <a:lightRig rig="chilly" dir="tl">
            <a:rot lat="0" lon="0" rev="3600000"/>
          </a:lightRig>
        </a:scene3d>
        <a:sp3d>
          <a:bevelT w="38100" h="50800"/>
        </a:sp3d>
      </dgm:spPr>
      <dgm:t>
        <a:bodyPr/>
        <a:lstStyle/>
        <a:p>
          <a:r>
            <a:rPr lang="en-GB" sz="1600" b="0" i="1" dirty="0"/>
            <a:t>Logging</a:t>
          </a:r>
        </a:p>
      </dgm:t>
    </dgm:pt>
    <dgm:pt modelId="{533007D5-71D6-4230-99A0-148B71F0200D}">
      <dgm:prSet phldrT="[Text]" custT="1"/>
      <dgm:spPr>
        <a:solidFill>
          <a:schemeClr val="accent1">
            <a:alpha val="67000"/>
          </a:schemeClr>
        </a:solidFill>
        <a:scene3d>
          <a:camera prst="orthographicFront">
            <a:rot lat="0" lon="0" rev="0"/>
          </a:camera>
          <a:lightRig rig="freezing" dir="tl"/>
        </a:scene3d>
        <a:sp3d>
          <a:bevelT w="38100" h="50800"/>
        </a:sp3d>
      </dgm:spPr>
      <dgm:t>
        <a:bodyPr/>
        <a:lstStyle/>
        <a:p>
          <a:r>
            <a:rPr lang="en-GB" sz="1600" b="1" spc="0" dirty="0"/>
            <a:t>Prevent</a:t>
          </a:r>
        </a:p>
      </dgm:t>
    </dgm:pt>
    <dgm:pt modelId="{4E7C7764-A796-4C03-90A0-A9A03814C26A}" type="parTrans" cxnId="{081EB9B2-BB90-4B78-9FA3-520B444AF594}">
      <dgm:prSet/>
      <dgm:spPr/>
      <dgm:t>
        <a:bodyPr/>
        <a:lstStyle/>
        <a:p>
          <a:endParaRPr lang="en-GB"/>
        </a:p>
      </dgm:t>
    </dgm:pt>
    <dgm:pt modelId="{2B2DE5D8-8687-4074-918B-903EA034D628}" type="sibTrans" cxnId="{081EB9B2-BB90-4B78-9FA3-520B444AF594}">
      <dgm:prSet custT="1"/>
      <dgm:spPr>
        <a:solidFill>
          <a:schemeClr val="tx1">
            <a:lumMod val="95000"/>
            <a:lumOff val="5000"/>
            <a:alpha val="50000"/>
          </a:schemeClr>
        </a:solidFill>
        <a:scene3d>
          <a:camera prst="orthographicFront">
            <a:rot lat="0" lon="0" rev="0"/>
          </a:camera>
          <a:lightRig rig="chilly" dir="tl">
            <a:rot lat="0" lon="0" rev="3600000"/>
          </a:lightRig>
        </a:scene3d>
        <a:sp3d>
          <a:bevelT w="38100" h="50800"/>
        </a:sp3d>
      </dgm:spPr>
      <dgm:t>
        <a:bodyPr/>
        <a:lstStyle/>
        <a:p>
          <a:r>
            <a:rPr lang="en-GB" sz="1600" i="1" dirty="0"/>
            <a:t>Firewalls</a:t>
          </a:r>
        </a:p>
      </dgm:t>
    </dgm:pt>
    <dgm:pt modelId="{8299E77B-73EE-46DF-A62E-62EB19A4437D}">
      <dgm:prSet phldrT="[Text]" custT="1"/>
      <dgm:spPr>
        <a:solidFill>
          <a:schemeClr val="accent1">
            <a:alpha val="67000"/>
          </a:schemeClr>
        </a:solidFill>
        <a:scene3d>
          <a:camera prst="orthographicFront">
            <a:rot lat="0" lon="0" rev="0"/>
          </a:camera>
          <a:lightRig rig="freezing" dir="tl"/>
        </a:scene3d>
        <a:sp3d>
          <a:bevelT w="38100" h="50800"/>
        </a:sp3d>
      </dgm:spPr>
      <dgm:t>
        <a:bodyPr/>
        <a:lstStyle/>
        <a:p>
          <a:r>
            <a:rPr lang="en-GB" sz="1600" b="1" spc="0" dirty="0"/>
            <a:t>Mitigate</a:t>
          </a:r>
        </a:p>
      </dgm:t>
    </dgm:pt>
    <dgm:pt modelId="{6436186A-B79A-4EFD-A6D3-853B5019E968}" type="parTrans" cxnId="{E58149C9-93AD-47F0-A735-5E9D2BAD29CC}">
      <dgm:prSet/>
      <dgm:spPr/>
      <dgm:t>
        <a:bodyPr/>
        <a:lstStyle/>
        <a:p>
          <a:endParaRPr lang="en-GB"/>
        </a:p>
      </dgm:t>
    </dgm:pt>
    <dgm:pt modelId="{58C1F18D-EB9D-487E-8F82-4F3128DC7413}" type="sibTrans" cxnId="{E58149C9-93AD-47F0-A735-5E9D2BAD29CC}">
      <dgm:prSet custT="1"/>
      <dgm:spPr>
        <a:solidFill>
          <a:schemeClr val="tx1">
            <a:lumMod val="95000"/>
            <a:lumOff val="5000"/>
            <a:alpha val="50000"/>
          </a:schemeClr>
        </a:solidFill>
        <a:scene3d>
          <a:camera prst="orthographicFront">
            <a:rot lat="0" lon="0" rev="0"/>
          </a:camera>
          <a:lightRig rig="chilly" dir="tl">
            <a:rot lat="0" lon="0" rev="3600000"/>
          </a:lightRig>
        </a:scene3d>
        <a:sp3d>
          <a:bevelT w="38100" h="50800"/>
        </a:sp3d>
      </dgm:spPr>
      <dgm:t>
        <a:bodyPr/>
        <a:lstStyle/>
        <a:p>
          <a:r>
            <a:rPr lang="en-GB" sz="1600" b="0" i="1" dirty="0"/>
            <a:t>Backups</a:t>
          </a:r>
        </a:p>
      </dgm:t>
    </dgm:pt>
    <dgm:pt modelId="{50123B11-1258-4BFC-9DA6-BDE8BDA1D057}" type="pres">
      <dgm:prSet presAssocID="{E14FD6C0-99DB-48A7-BF79-8BC613897833}" presName="Name0" presStyleCnt="0">
        <dgm:presLayoutVars>
          <dgm:chMax/>
          <dgm:chPref/>
          <dgm:dir/>
          <dgm:animLvl val="lvl"/>
        </dgm:presLayoutVars>
      </dgm:prSet>
      <dgm:spPr/>
    </dgm:pt>
    <dgm:pt modelId="{65B46BF2-70B0-4CED-9E45-38AF0053D273}" type="pres">
      <dgm:prSet presAssocID="{533007D5-71D6-4230-99A0-148B71F0200D}" presName="composite" presStyleCnt="0"/>
      <dgm:spPr/>
    </dgm:pt>
    <dgm:pt modelId="{4562F52E-D2BE-49EB-801C-61170546DA45}" type="pres">
      <dgm:prSet presAssocID="{533007D5-71D6-4230-99A0-148B71F0200D}" presName="Parent1" presStyleLbl="node1" presStyleIdx="0" presStyleCnt="6">
        <dgm:presLayoutVars>
          <dgm:chMax val="1"/>
          <dgm:chPref val="1"/>
          <dgm:bulletEnabled val="1"/>
        </dgm:presLayoutVars>
      </dgm:prSet>
      <dgm:spPr/>
    </dgm:pt>
    <dgm:pt modelId="{0FE089C4-0A50-4A9C-8C6D-5F5EC1B13B52}" type="pres">
      <dgm:prSet presAssocID="{533007D5-71D6-4230-99A0-148B71F0200D}" presName="Childtext1" presStyleLbl="revTx" presStyleIdx="0" presStyleCnt="3">
        <dgm:presLayoutVars>
          <dgm:chMax val="0"/>
          <dgm:chPref val="0"/>
          <dgm:bulletEnabled val="1"/>
        </dgm:presLayoutVars>
      </dgm:prSet>
      <dgm:spPr/>
    </dgm:pt>
    <dgm:pt modelId="{B64FB4E4-8CC9-4CE1-AD10-960F7182A28C}" type="pres">
      <dgm:prSet presAssocID="{533007D5-71D6-4230-99A0-148B71F0200D}" presName="BalanceSpacing" presStyleCnt="0"/>
      <dgm:spPr/>
    </dgm:pt>
    <dgm:pt modelId="{5019E84A-E1D8-445E-81F9-295A97E29640}" type="pres">
      <dgm:prSet presAssocID="{533007D5-71D6-4230-99A0-148B71F0200D}" presName="BalanceSpacing1" presStyleCnt="0"/>
      <dgm:spPr/>
    </dgm:pt>
    <dgm:pt modelId="{1A8A0D87-2A38-4A5C-B68D-532880803687}" type="pres">
      <dgm:prSet presAssocID="{2B2DE5D8-8687-4074-918B-903EA034D628}" presName="Accent1Text" presStyleLbl="node1" presStyleIdx="1" presStyleCnt="6"/>
      <dgm:spPr/>
    </dgm:pt>
    <dgm:pt modelId="{FCFA7E6E-DAEF-4D0D-AE3A-FF14DF66AC85}" type="pres">
      <dgm:prSet presAssocID="{2B2DE5D8-8687-4074-918B-903EA034D628}" presName="spaceBetweenRectangles" presStyleCnt="0"/>
      <dgm:spPr/>
    </dgm:pt>
    <dgm:pt modelId="{9EB25355-163D-41E4-A51A-60477DFB7A86}" type="pres">
      <dgm:prSet presAssocID="{063E9709-3508-4286-A80C-2AEFDE223696}" presName="composite" presStyleCnt="0"/>
      <dgm:spPr/>
    </dgm:pt>
    <dgm:pt modelId="{2E8C6578-721E-4033-A455-6C8174D737C1}" type="pres">
      <dgm:prSet presAssocID="{063E9709-3508-4286-A80C-2AEFDE223696}" presName="Parent1" presStyleLbl="node1" presStyleIdx="2" presStyleCnt="6">
        <dgm:presLayoutVars>
          <dgm:chMax val="1"/>
          <dgm:chPref val="1"/>
          <dgm:bulletEnabled val="1"/>
        </dgm:presLayoutVars>
      </dgm:prSet>
      <dgm:spPr/>
    </dgm:pt>
    <dgm:pt modelId="{98AC3E0B-CA23-41A9-AD7F-D393185070ED}" type="pres">
      <dgm:prSet presAssocID="{063E9709-3508-4286-A80C-2AEFDE223696}" presName="Childtext1" presStyleLbl="revTx" presStyleIdx="1" presStyleCnt="3">
        <dgm:presLayoutVars>
          <dgm:chMax val="0"/>
          <dgm:chPref val="0"/>
          <dgm:bulletEnabled val="1"/>
        </dgm:presLayoutVars>
      </dgm:prSet>
      <dgm:spPr/>
    </dgm:pt>
    <dgm:pt modelId="{3916A9D6-120A-4D02-825B-60E7ABFDBB55}" type="pres">
      <dgm:prSet presAssocID="{063E9709-3508-4286-A80C-2AEFDE223696}" presName="BalanceSpacing" presStyleCnt="0"/>
      <dgm:spPr/>
    </dgm:pt>
    <dgm:pt modelId="{98CA8E8D-3CC9-4109-A9D2-34BFB5DB22F0}" type="pres">
      <dgm:prSet presAssocID="{063E9709-3508-4286-A80C-2AEFDE223696}" presName="BalanceSpacing1" presStyleCnt="0"/>
      <dgm:spPr/>
    </dgm:pt>
    <dgm:pt modelId="{B0447031-59F7-41E2-B9A6-67948B83BAB9}" type="pres">
      <dgm:prSet presAssocID="{B444D3E5-2F69-4297-BDC2-74F300AF20DD}" presName="Accent1Text" presStyleLbl="node1" presStyleIdx="3" presStyleCnt="6"/>
      <dgm:spPr/>
    </dgm:pt>
    <dgm:pt modelId="{55D15ADC-EBD3-49CD-A768-7C35E94C94E2}" type="pres">
      <dgm:prSet presAssocID="{B444D3E5-2F69-4297-BDC2-74F300AF20DD}" presName="spaceBetweenRectangles" presStyleCnt="0"/>
      <dgm:spPr/>
    </dgm:pt>
    <dgm:pt modelId="{4651666E-A51C-468E-A2F0-63D38D20E188}" type="pres">
      <dgm:prSet presAssocID="{8299E77B-73EE-46DF-A62E-62EB19A4437D}" presName="composite" presStyleCnt="0"/>
      <dgm:spPr/>
    </dgm:pt>
    <dgm:pt modelId="{5471E9A4-1691-4DB7-9B9D-14CB46B300F2}" type="pres">
      <dgm:prSet presAssocID="{8299E77B-73EE-46DF-A62E-62EB19A4437D}" presName="Parent1" presStyleLbl="node1" presStyleIdx="4" presStyleCnt="6">
        <dgm:presLayoutVars>
          <dgm:chMax val="1"/>
          <dgm:chPref val="1"/>
          <dgm:bulletEnabled val="1"/>
        </dgm:presLayoutVars>
      </dgm:prSet>
      <dgm:spPr/>
    </dgm:pt>
    <dgm:pt modelId="{C99A46A0-46D7-4867-926C-8CF5C120FA0C}" type="pres">
      <dgm:prSet presAssocID="{8299E77B-73EE-46DF-A62E-62EB19A4437D}" presName="Childtext1" presStyleLbl="revTx" presStyleIdx="2" presStyleCnt="3">
        <dgm:presLayoutVars>
          <dgm:chMax val="0"/>
          <dgm:chPref val="0"/>
          <dgm:bulletEnabled val="1"/>
        </dgm:presLayoutVars>
      </dgm:prSet>
      <dgm:spPr/>
    </dgm:pt>
    <dgm:pt modelId="{23C74E81-0959-4581-BC30-56B07432DF0E}" type="pres">
      <dgm:prSet presAssocID="{8299E77B-73EE-46DF-A62E-62EB19A4437D}" presName="BalanceSpacing" presStyleCnt="0"/>
      <dgm:spPr/>
    </dgm:pt>
    <dgm:pt modelId="{32857CB3-9256-4D29-BF5E-B3F980493382}" type="pres">
      <dgm:prSet presAssocID="{8299E77B-73EE-46DF-A62E-62EB19A4437D}" presName="BalanceSpacing1" presStyleCnt="0"/>
      <dgm:spPr/>
    </dgm:pt>
    <dgm:pt modelId="{1986341B-0412-4873-9D05-4E1E224D3B64}" type="pres">
      <dgm:prSet presAssocID="{58C1F18D-EB9D-487E-8F82-4F3128DC7413}" presName="Accent1Text" presStyleLbl="node1" presStyleIdx="5" presStyleCnt="6"/>
      <dgm:spPr/>
    </dgm:pt>
  </dgm:ptLst>
  <dgm:cxnLst>
    <dgm:cxn modelId="{0E129B0B-4635-46F1-8213-92F1E9670430}" type="presOf" srcId="{063E9709-3508-4286-A80C-2AEFDE223696}" destId="{2E8C6578-721E-4033-A455-6C8174D737C1}" srcOrd="0" destOrd="0" presId="urn:microsoft.com/office/officeart/2008/layout/AlternatingHexagons"/>
    <dgm:cxn modelId="{18973A46-F7E8-4481-8E62-675D9FACB682}" type="presOf" srcId="{8299E77B-73EE-46DF-A62E-62EB19A4437D}" destId="{5471E9A4-1691-4DB7-9B9D-14CB46B300F2}" srcOrd="0" destOrd="0" presId="urn:microsoft.com/office/officeart/2008/layout/AlternatingHexagons"/>
    <dgm:cxn modelId="{8DCBE24E-033C-4382-9A50-069057D89BDF}" type="presOf" srcId="{E14FD6C0-99DB-48A7-BF79-8BC613897833}" destId="{50123B11-1258-4BFC-9DA6-BDE8BDA1D057}" srcOrd="0" destOrd="0" presId="urn:microsoft.com/office/officeart/2008/layout/AlternatingHexagons"/>
    <dgm:cxn modelId="{D5E4AC78-77E6-42AC-869D-23488D181142}" type="presOf" srcId="{533007D5-71D6-4230-99A0-148B71F0200D}" destId="{4562F52E-D2BE-49EB-801C-61170546DA45}" srcOrd="0" destOrd="0" presId="urn:microsoft.com/office/officeart/2008/layout/AlternatingHexagons"/>
    <dgm:cxn modelId="{081EB9B2-BB90-4B78-9FA3-520B444AF594}" srcId="{E14FD6C0-99DB-48A7-BF79-8BC613897833}" destId="{533007D5-71D6-4230-99A0-148B71F0200D}" srcOrd="0" destOrd="0" parTransId="{4E7C7764-A796-4C03-90A0-A9A03814C26A}" sibTransId="{2B2DE5D8-8687-4074-918B-903EA034D628}"/>
    <dgm:cxn modelId="{73DAE2B3-6832-4191-8787-B5FE2B0BC7BE}" type="presOf" srcId="{B444D3E5-2F69-4297-BDC2-74F300AF20DD}" destId="{B0447031-59F7-41E2-B9A6-67948B83BAB9}" srcOrd="0" destOrd="0" presId="urn:microsoft.com/office/officeart/2008/layout/AlternatingHexagons"/>
    <dgm:cxn modelId="{31A643BE-00FA-48F5-AF82-918E1D7EFCE2}" type="presOf" srcId="{2B2DE5D8-8687-4074-918B-903EA034D628}" destId="{1A8A0D87-2A38-4A5C-B68D-532880803687}" srcOrd="0" destOrd="0" presId="urn:microsoft.com/office/officeart/2008/layout/AlternatingHexagons"/>
    <dgm:cxn modelId="{E58149C9-93AD-47F0-A735-5E9D2BAD29CC}" srcId="{E14FD6C0-99DB-48A7-BF79-8BC613897833}" destId="{8299E77B-73EE-46DF-A62E-62EB19A4437D}" srcOrd="2" destOrd="0" parTransId="{6436186A-B79A-4EFD-A6D3-853B5019E968}" sibTransId="{58C1F18D-EB9D-487E-8F82-4F3128DC7413}"/>
    <dgm:cxn modelId="{9ED867CE-3396-4D0B-95F6-4FA04390114E}" type="presOf" srcId="{58C1F18D-EB9D-487E-8F82-4F3128DC7413}" destId="{1986341B-0412-4873-9D05-4E1E224D3B64}" srcOrd="0" destOrd="0" presId="urn:microsoft.com/office/officeart/2008/layout/AlternatingHexagons"/>
    <dgm:cxn modelId="{C8D1E3E4-5383-42CE-861C-559646A11CD0}" srcId="{E14FD6C0-99DB-48A7-BF79-8BC613897833}" destId="{063E9709-3508-4286-A80C-2AEFDE223696}" srcOrd="1" destOrd="0" parTransId="{346233C4-9212-47B7-A28D-B2CE9BFA0F81}" sibTransId="{B444D3E5-2F69-4297-BDC2-74F300AF20DD}"/>
    <dgm:cxn modelId="{34C5A2EF-B8AC-4D3F-96E4-7889330B4B2C}" type="presParOf" srcId="{50123B11-1258-4BFC-9DA6-BDE8BDA1D057}" destId="{65B46BF2-70B0-4CED-9E45-38AF0053D273}" srcOrd="0" destOrd="0" presId="urn:microsoft.com/office/officeart/2008/layout/AlternatingHexagons"/>
    <dgm:cxn modelId="{0C9A8C9E-98FA-4BAA-946D-9FFF017E680C}" type="presParOf" srcId="{65B46BF2-70B0-4CED-9E45-38AF0053D273}" destId="{4562F52E-D2BE-49EB-801C-61170546DA45}" srcOrd="0" destOrd="0" presId="urn:microsoft.com/office/officeart/2008/layout/AlternatingHexagons"/>
    <dgm:cxn modelId="{4610A948-4011-4507-98CE-9AE37C4B8E04}" type="presParOf" srcId="{65B46BF2-70B0-4CED-9E45-38AF0053D273}" destId="{0FE089C4-0A50-4A9C-8C6D-5F5EC1B13B52}" srcOrd="1" destOrd="0" presId="urn:microsoft.com/office/officeart/2008/layout/AlternatingHexagons"/>
    <dgm:cxn modelId="{336CE247-405F-47C5-92D1-562689631564}" type="presParOf" srcId="{65B46BF2-70B0-4CED-9E45-38AF0053D273}" destId="{B64FB4E4-8CC9-4CE1-AD10-960F7182A28C}" srcOrd="2" destOrd="0" presId="urn:microsoft.com/office/officeart/2008/layout/AlternatingHexagons"/>
    <dgm:cxn modelId="{2E165FA4-3D1E-49EA-B674-C0A1ED971CD5}" type="presParOf" srcId="{65B46BF2-70B0-4CED-9E45-38AF0053D273}" destId="{5019E84A-E1D8-445E-81F9-295A97E29640}" srcOrd="3" destOrd="0" presId="urn:microsoft.com/office/officeart/2008/layout/AlternatingHexagons"/>
    <dgm:cxn modelId="{45ADAF3D-4469-49A0-AE6E-F5C766A895FA}" type="presParOf" srcId="{65B46BF2-70B0-4CED-9E45-38AF0053D273}" destId="{1A8A0D87-2A38-4A5C-B68D-532880803687}" srcOrd="4" destOrd="0" presId="urn:microsoft.com/office/officeart/2008/layout/AlternatingHexagons"/>
    <dgm:cxn modelId="{2F9172D4-D149-47AA-9AC0-DE7A775A6FE8}" type="presParOf" srcId="{50123B11-1258-4BFC-9DA6-BDE8BDA1D057}" destId="{FCFA7E6E-DAEF-4D0D-AE3A-FF14DF66AC85}" srcOrd="1" destOrd="0" presId="urn:microsoft.com/office/officeart/2008/layout/AlternatingHexagons"/>
    <dgm:cxn modelId="{BFC3CBCA-9561-4D15-A201-A75871A19334}" type="presParOf" srcId="{50123B11-1258-4BFC-9DA6-BDE8BDA1D057}" destId="{9EB25355-163D-41E4-A51A-60477DFB7A86}" srcOrd="2" destOrd="0" presId="urn:microsoft.com/office/officeart/2008/layout/AlternatingHexagons"/>
    <dgm:cxn modelId="{24D46D74-E1A4-4A13-B415-F8DE15A12BDB}" type="presParOf" srcId="{9EB25355-163D-41E4-A51A-60477DFB7A86}" destId="{2E8C6578-721E-4033-A455-6C8174D737C1}" srcOrd="0" destOrd="0" presId="urn:microsoft.com/office/officeart/2008/layout/AlternatingHexagons"/>
    <dgm:cxn modelId="{AC59DD36-ABEC-4CFD-8F4C-4268754579A3}" type="presParOf" srcId="{9EB25355-163D-41E4-A51A-60477DFB7A86}" destId="{98AC3E0B-CA23-41A9-AD7F-D393185070ED}" srcOrd="1" destOrd="0" presId="urn:microsoft.com/office/officeart/2008/layout/AlternatingHexagons"/>
    <dgm:cxn modelId="{2B9C8272-6C70-40F8-9D5B-20A98F9F4BE7}" type="presParOf" srcId="{9EB25355-163D-41E4-A51A-60477DFB7A86}" destId="{3916A9D6-120A-4D02-825B-60E7ABFDBB55}" srcOrd="2" destOrd="0" presId="urn:microsoft.com/office/officeart/2008/layout/AlternatingHexagons"/>
    <dgm:cxn modelId="{893D0DF9-39CD-4AFA-861C-265B583FF758}" type="presParOf" srcId="{9EB25355-163D-41E4-A51A-60477DFB7A86}" destId="{98CA8E8D-3CC9-4109-A9D2-34BFB5DB22F0}" srcOrd="3" destOrd="0" presId="urn:microsoft.com/office/officeart/2008/layout/AlternatingHexagons"/>
    <dgm:cxn modelId="{97921F51-FF58-46AE-ADEB-8E3111BB3AA2}" type="presParOf" srcId="{9EB25355-163D-41E4-A51A-60477DFB7A86}" destId="{B0447031-59F7-41E2-B9A6-67948B83BAB9}" srcOrd="4" destOrd="0" presId="urn:microsoft.com/office/officeart/2008/layout/AlternatingHexagons"/>
    <dgm:cxn modelId="{2ABD0D44-4B41-45C7-AED3-77F3E94B85A0}" type="presParOf" srcId="{50123B11-1258-4BFC-9DA6-BDE8BDA1D057}" destId="{55D15ADC-EBD3-49CD-A768-7C35E94C94E2}" srcOrd="3" destOrd="0" presId="urn:microsoft.com/office/officeart/2008/layout/AlternatingHexagons"/>
    <dgm:cxn modelId="{D5A5508B-7271-46B1-BAD7-BED435F0DC9E}" type="presParOf" srcId="{50123B11-1258-4BFC-9DA6-BDE8BDA1D057}" destId="{4651666E-A51C-468E-A2F0-63D38D20E188}" srcOrd="4" destOrd="0" presId="urn:microsoft.com/office/officeart/2008/layout/AlternatingHexagons"/>
    <dgm:cxn modelId="{F1471D90-8597-4FD8-A681-3086B94B9630}" type="presParOf" srcId="{4651666E-A51C-468E-A2F0-63D38D20E188}" destId="{5471E9A4-1691-4DB7-9B9D-14CB46B300F2}" srcOrd="0" destOrd="0" presId="urn:microsoft.com/office/officeart/2008/layout/AlternatingHexagons"/>
    <dgm:cxn modelId="{323DE103-1461-4831-B908-E73913A1F649}" type="presParOf" srcId="{4651666E-A51C-468E-A2F0-63D38D20E188}" destId="{C99A46A0-46D7-4867-926C-8CF5C120FA0C}" srcOrd="1" destOrd="0" presId="urn:microsoft.com/office/officeart/2008/layout/AlternatingHexagons"/>
    <dgm:cxn modelId="{A439E4C7-081B-4046-B7B9-4EE6BA937D46}" type="presParOf" srcId="{4651666E-A51C-468E-A2F0-63D38D20E188}" destId="{23C74E81-0959-4581-BC30-56B07432DF0E}" srcOrd="2" destOrd="0" presId="urn:microsoft.com/office/officeart/2008/layout/AlternatingHexagons"/>
    <dgm:cxn modelId="{7AFCB211-44CD-4E5D-AB62-2F50D803D4A0}" type="presParOf" srcId="{4651666E-A51C-468E-A2F0-63D38D20E188}" destId="{32857CB3-9256-4D29-BF5E-B3F980493382}" srcOrd="3" destOrd="0" presId="urn:microsoft.com/office/officeart/2008/layout/AlternatingHexagons"/>
    <dgm:cxn modelId="{3883419A-DFFB-45A6-B42B-425235149FBF}" type="presParOf" srcId="{4651666E-A51C-468E-A2F0-63D38D20E188}" destId="{1986341B-0412-4873-9D05-4E1E224D3B64}"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F5DB759-844B-4451-8100-1AA361E21CDA}" type="doc">
      <dgm:prSet loTypeId="urn:microsoft.com/office/officeart/2005/8/layout/process1" loCatId="process" qsTypeId="urn:microsoft.com/office/officeart/2005/8/quickstyle/simple1" qsCatId="simple" csTypeId="urn:microsoft.com/office/officeart/2005/8/colors/colorful3" csCatId="colorful" phldr="1"/>
      <dgm:spPr/>
    </dgm:pt>
    <dgm:pt modelId="{8C487E15-C7D5-4D9F-A122-619713FBB620}">
      <dgm:prSet phldrT="[Text]"/>
      <dgm:spPr>
        <a:scene3d>
          <a:camera prst="orthographicFront"/>
          <a:lightRig rig="threePt" dir="t"/>
        </a:scene3d>
        <a:sp3d>
          <a:bevelT/>
        </a:sp3d>
      </dgm:spPr>
      <dgm:t>
        <a:bodyPr/>
        <a:lstStyle/>
        <a:p>
          <a:r>
            <a:rPr lang="en-GB" dirty="0">
              <a:solidFill>
                <a:schemeClr val="tx1"/>
              </a:solidFill>
            </a:rPr>
            <a:t>Collection</a:t>
          </a:r>
        </a:p>
      </dgm:t>
    </dgm:pt>
    <dgm:pt modelId="{71BB6BEE-6E9B-41F1-9C3A-D1E116FBD3E2}" type="parTrans" cxnId="{F3274F57-4E58-4605-BAF8-77160641A21D}">
      <dgm:prSet/>
      <dgm:spPr/>
      <dgm:t>
        <a:bodyPr/>
        <a:lstStyle/>
        <a:p>
          <a:endParaRPr lang="en-GB"/>
        </a:p>
      </dgm:t>
    </dgm:pt>
    <dgm:pt modelId="{6140CA35-3820-452F-B6B0-829A0501E482}" type="sibTrans" cxnId="{F3274F57-4E58-4605-BAF8-77160641A21D}">
      <dgm:prSet/>
      <dgm:spPr>
        <a:scene3d>
          <a:camera prst="orthographicFront"/>
          <a:lightRig rig="threePt" dir="t"/>
        </a:scene3d>
        <a:sp3d>
          <a:bevelT/>
        </a:sp3d>
      </dgm:spPr>
      <dgm:t>
        <a:bodyPr/>
        <a:lstStyle/>
        <a:p>
          <a:endParaRPr lang="en-GB"/>
        </a:p>
      </dgm:t>
    </dgm:pt>
    <dgm:pt modelId="{3DFBE754-3561-4205-894E-C003B32C06FD}">
      <dgm:prSet phldrT="[Text]"/>
      <dgm:spPr>
        <a:scene3d>
          <a:camera prst="orthographicFront"/>
          <a:lightRig rig="threePt" dir="t"/>
        </a:scene3d>
        <a:sp3d>
          <a:bevelT/>
        </a:sp3d>
      </dgm:spPr>
      <dgm:t>
        <a:bodyPr/>
        <a:lstStyle/>
        <a:p>
          <a:r>
            <a:rPr lang="en-GB" dirty="0">
              <a:solidFill>
                <a:schemeClr val="tx1"/>
              </a:solidFill>
            </a:rPr>
            <a:t>Analysis</a:t>
          </a:r>
        </a:p>
      </dgm:t>
    </dgm:pt>
    <dgm:pt modelId="{0B4486F8-2483-429C-A449-168675EE8590}" type="parTrans" cxnId="{254E1397-88B1-4899-B4C1-08E82B198B22}">
      <dgm:prSet/>
      <dgm:spPr/>
      <dgm:t>
        <a:bodyPr/>
        <a:lstStyle/>
        <a:p>
          <a:endParaRPr lang="en-GB"/>
        </a:p>
      </dgm:t>
    </dgm:pt>
    <dgm:pt modelId="{C5B4E165-4F0A-40F2-9AF5-BEE93573BC7C}" type="sibTrans" cxnId="{254E1397-88B1-4899-B4C1-08E82B198B22}">
      <dgm:prSet/>
      <dgm:spPr>
        <a:scene3d>
          <a:camera prst="orthographicFront"/>
          <a:lightRig rig="threePt" dir="t"/>
        </a:scene3d>
        <a:sp3d>
          <a:bevelT/>
        </a:sp3d>
      </dgm:spPr>
      <dgm:t>
        <a:bodyPr/>
        <a:lstStyle/>
        <a:p>
          <a:endParaRPr lang="en-GB"/>
        </a:p>
      </dgm:t>
    </dgm:pt>
    <dgm:pt modelId="{A17350EC-1C76-4F45-AF6F-55C36C3385B2}">
      <dgm:prSet phldrT="[Text]"/>
      <dgm:spPr>
        <a:scene3d>
          <a:camera prst="orthographicFront"/>
          <a:lightRig rig="threePt" dir="t"/>
        </a:scene3d>
        <a:sp3d>
          <a:bevelT/>
        </a:sp3d>
      </dgm:spPr>
      <dgm:t>
        <a:bodyPr/>
        <a:lstStyle/>
        <a:p>
          <a:r>
            <a:rPr lang="en-GB" dirty="0">
              <a:solidFill>
                <a:schemeClr val="tx1"/>
              </a:solidFill>
            </a:rPr>
            <a:t>Escalation</a:t>
          </a:r>
        </a:p>
      </dgm:t>
    </dgm:pt>
    <dgm:pt modelId="{052B562D-02B6-416E-83E4-C05754026FE0}" type="parTrans" cxnId="{8F43AD67-153F-45C2-996A-898EBF8EFCCB}">
      <dgm:prSet/>
      <dgm:spPr/>
      <dgm:t>
        <a:bodyPr/>
        <a:lstStyle/>
        <a:p>
          <a:endParaRPr lang="en-GB"/>
        </a:p>
      </dgm:t>
    </dgm:pt>
    <dgm:pt modelId="{5D56623E-A3D9-464D-A884-AA5AA0882891}" type="sibTrans" cxnId="{8F43AD67-153F-45C2-996A-898EBF8EFCCB}">
      <dgm:prSet/>
      <dgm:spPr>
        <a:scene3d>
          <a:camera prst="orthographicFront"/>
          <a:lightRig rig="threePt" dir="t"/>
        </a:scene3d>
        <a:sp3d>
          <a:bevelT/>
        </a:sp3d>
      </dgm:spPr>
      <dgm:t>
        <a:bodyPr/>
        <a:lstStyle/>
        <a:p>
          <a:endParaRPr lang="en-GB"/>
        </a:p>
      </dgm:t>
    </dgm:pt>
    <dgm:pt modelId="{61FDDF4D-4438-4684-8E9C-0AA0F3D1A040}">
      <dgm:prSet/>
      <dgm:spPr>
        <a:scene3d>
          <a:camera prst="orthographicFront"/>
          <a:lightRig rig="threePt" dir="t"/>
        </a:scene3d>
        <a:sp3d>
          <a:bevelT/>
        </a:sp3d>
      </dgm:spPr>
      <dgm:t>
        <a:bodyPr/>
        <a:lstStyle/>
        <a:p>
          <a:r>
            <a:rPr lang="en-GB" dirty="0">
              <a:solidFill>
                <a:schemeClr val="tx1"/>
              </a:solidFill>
            </a:rPr>
            <a:t>Review</a:t>
          </a:r>
        </a:p>
      </dgm:t>
    </dgm:pt>
    <dgm:pt modelId="{F2D9B359-2D2B-4958-9044-E00AE087AE90}" type="parTrans" cxnId="{50FDC4AB-4D20-41F6-B6A1-6E3267F6B8DA}">
      <dgm:prSet/>
      <dgm:spPr/>
      <dgm:t>
        <a:bodyPr/>
        <a:lstStyle/>
        <a:p>
          <a:endParaRPr lang="en-GB"/>
        </a:p>
      </dgm:t>
    </dgm:pt>
    <dgm:pt modelId="{8C27677A-F543-4A07-963B-CD4948D43AB2}" type="sibTrans" cxnId="{50FDC4AB-4D20-41F6-B6A1-6E3267F6B8DA}">
      <dgm:prSet/>
      <dgm:spPr/>
      <dgm:t>
        <a:bodyPr/>
        <a:lstStyle/>
        <a:p>
          <a:endParaRPr lang="en-GB"/>
        </a:p>
      </dgm:t>
    </dgm:pt>
    <dgm:pt modelId="{AA2DE391-CC25-43AD-BB37-2CEF257118DE}" type="pres">
      <dgm:prSet presAssocID="{8F5DB759-844B-4451-8100-1AA361E21CDA}" presName="Name0" presStyleCnt="0">
        <dgm:presLayoutVars>
          <dgm:dir/>
          <dgm:resizeHandles val="exact"/>
        </dgm:presLayoutVars>
      </dgm:prSet>
      <dgm:spPr/>
    </dgm:pt>
    <dgm:pt modelId="{9D0F3582-5940-4E16-9128-668801F781FB}" type="pres">
      <dgm:prSet presAssocID="{8C487E15-C7D5-4D9F-A122-619713FBB620}" presName="node" presStyleLbl="node1" presStyleIdx="0" presStyleCnt="4">
        <dgm:presLayoutVars>
          <dgm:bulletEnabled val="1"/>
        </dgm:presLayoutVars>
      </dgm:prSet>
      <dgm:spPr/>
    </dgm:pt>
    <dgm:pt modelId="{79E8CA66-D706-4594-B82F-D492EFF9FA7B}" type="pres">
      <dgm:prSet presAssocID="{6140CA35-3820-452F-B6B0-829A0501E482}" presName="sibTrans" presStyleLbl="sibTrans2D1" presStyleIdx="0" presStyleCnt="3"/>
      <dgm:spPr/>
    </dgm:pt>
    <dgm:pt modelId="{E28EFA94-78C0-4C6F-93A8-A500B3A368E7}" type="pres">
      <dgm:prSet presAssocID="{6140CA35-3820-452F-B6B0-829A0501E482}" presName="connectorText" presStyleLbl="sibTrans2D1" presStyleIdx="0" presStyleCnt="3"/>
      <dgm:spPr/>
    </dgm:pt>
    <dgm:pt modelId="{507534B3-D658-4272-AEFD-1B0B42595E5C}" type="pres">
      <dgm:prSet presAssocID="{3DFBE754-3561-4205-894E-C003B32C06FD}" presName="node" presStyleLbl="node1" presStyleIdx="1" presStyleCnt="4">
        <dgm:presLayoutVars>
          <dgm:bulletEnabled val="1"/>
        </dgm:presLayoutVars>
      </dgm:prSet>
      <dgm:spPr/>
    </dgm:pt>
    <dgm:pt modelId="{2D6C4639-256B-4C9E-A777-093707FBB11B}" type="pres">
      <dgm:prSet presAssocID="{C5B4E165-4F0A-40F2-9AF5-BEE93573BC7C}" presName="sibTrans" presStyleLbl="sibTrans2D1" presStyleIdx="1" presStyleCnt="3"/>
      <dgm:spPr/>
    </dgm:pt>
    <dgm:pt modelId="{802BB791-C484-4E77-B0B3-12773F0D53B8}" type="pres">
      <dgm:prSet presAssocID="{C5B4E165-4F0A-40F2-9AF5-BEE93573BC7C}" presName="connectorText" presStyleLbl="sibTrans2D1" presStyleIdx="1" presStyleCnt="3"/>
      <dgm:spPr/>
    </dgm:pt>
    <dgm:pt modelId="{EC31B292-A621-4568-AE27-C38BDA51AE5C}" type="pres">
      <dgm:prSet presAssocID="{A17350EC-1C76-4F45-AF6F-55C36C3385B2}" presName="node" presStyleLbl="node1" presStyleIdx="2" presStyleCnt="4">
        <dgm:presLayoutVars>
          <dgm:bulletEnabled val="1"/>
        </dgm:presLayoutVars>
      </dgm:prSet>
      <dgm:spPr/>
    </dgm:pt>
    <dgm:pt modelId="{7903AFBC-456F-450D-87DE-25AF6DDC739C}" type="pres">
      <dgm:prSet presAssocID="{5D56623E-A3D9-464D-A884-AA5AA0882891}" presName="sibTrans" presStyleLbl="sibTrans2D1" presStyleIdx="2" presStyleCnt="3"/>
      <dgm:spPr/>
    </dgm:pt>
    <dgm:pt modelId="{DBC669A9-2119-42E9-810F-4FAABB9C9CE2}" type="pres">
      <dgm:prSet presAssocID="{5D56623E-A3D9-464D-A884-AA5AA0882891}" presName="connectorText" presStyleLbl="sibTrans2D1" presStyleIdx="2" presStyleCnt="3"/>
      <dgm:spPr/>
    </dgm:pt>
    <dgm:pt modelId="{062F4A4B-0B35-4A89-9410-4BACE86EF6BD}" type="pres">
      <dgm:prSet presAssocID="{61FDDF4D-4438-4684-8E9C-0AA0F3D1A040}" presName="node" presStyleLbl="node1" presStyleIdx="3" presStyleCnt="4">
        <dgm:presLayoutVars>
          <dgm:bulletEnabled val="1"/>
        </dgm:presLayoutVars>
      </dgm:prSet>
      <dgm:spPr/>
    </dgm:pt>
  </dgm:ptLst>
  <dgm:cxnLst>
    <dgm:cxn modelId="{3FA4F309-96DC-4B1F-847E-7FA139B9FE1B}" type="presOf" srcId="{5D56623E-A3D9-464D-A884-AA5AA0882891}" destId="{7903AFBC-456F-450D-87DE-25AF6DDC739C}" srcOrd="0" destOrd="0" presId="urn:microsoft.com/office/officeart/2005/8/layout/process1"/>
    <dgm:cxn modelId="{EBDC030E-470B-4912-B7D2-D5C32CBEB161}" type="presOf" srcId="{C5B4E165-4F0A-40F2-9AF5-BEE93573BC7C}" destId="{2D6C4639-256B-4C9E-A777-093707FBB11B}" srcOrd="0" destOrd="0" presId="urn:microsoft.com/office/officeart/2005/8/layout/process1"/>
    <dgm:cxn modelId="{0CD08F23-2AA9-4C07-A75A-000D10252977}" type="presOf" srcId="{3DFBE754-3561-4205-894E-C003B32C06FD}" destId="{507534B3-D658-4272-AEFD-1B0B42595E5C}" srcOrd="0" destOrd="0" presId="urn:microsoft.com/office/officeart/2005/8/layout/process1"/>
    <dgm:cxn modelId="{02CAE441-AB29-4C09-A6C1-A507F4E5395A}" type="presOf" srcId="{C5B4E165-4F0A-40F2-9AF5-BEE93573BC7C}" destId="{802BB791-C484-4E77-B0B3-12773F0D53B8}" srcOrd="1" destOrd="0" presId="urn:microsoft.com/office/officeart/2005/8/layout/process1"/>
    <dgm:cxn modelId="{8F43AD67-153F-45C2-996A-898EBF8EFCCB}" srcId="{8F5DB759-844B-4451-8100-1AA361E21CDA}" destId="{A17350EC-1C76-4F45-AF6F-55C36C3385B2}" srcOrd="2" destOrd="0" parTransId="{052B562D-02B6-416E-83E4-C05754026FE0}" sibTransId="{5D56623E-A3D9-464D-A884-AA5AA0882891}"/>
    <dgm:cxn modelId="{A91FEC71-F07E-403B-B39C-0384B0B89267}" type="presOf" srcId="{61FDDF4D-4438-4684-8E9C-0AA0F3D1A040}" destId="{062F4A4B-0B35-4A89-9410-4BACE86EF6BD}" srcOrd="0" destOrd="0" presId="urn:microsoft.com/office/officeart/2005/8/layout/process1"/>
    <dgm:cxn modelId="{F3274F57-4E58-4605-BAF8-77160641A21D}" srcId="{8F5DB759-844B-4451-8100-1AA361E21CDA}" destId="{8C487E15-C7D5-4D9F-A122-619713FBB620}" srcOrd="0" destOrd="0" parTransId="{71BB6BEE-6E9B-41F1-9C3A-D1E116FBD3E2}" sibTransId="{6140CA35-3820-452F-B6B0-829A0501E482}"/>
    <dgm:cxn modelId="{BBFA9D86-EC2B-42EC-BCC1-33B3B7C16ABF}" type="presOf" srcId="{A17350EC-1C76-4F45-AF6F-55C36C3385B2}" destId="{EC31B292-A621-4568-AE27-C38BDA51AE5C}" srcOrd="0" destOrd="0" presId="urn:microsoft.com/office/officeart/2005/8/layout/process1"/>
    <dgm:cxn modelId="{7471A193-10D6-4154-A797-97018C8206AE}" type="presOf" srcId="{6140CA35-3820-452F-B6B0-829A0501E482}" destId="{79E8CA66-D706-4594-B82F-D492EFF9FA7B}" srcOrd="0" destOrd="0" presId="urn:microsoft.com/office/officeart/2005/8/layout/process1"/>
    <dgm:cxn modelId="{75933D96-41C6-4DC8-AF35-3471113BC732}" type="presOf" srcId="{5D56623E-A3D9-464D-A884-AA5AA0882891}" destId="{DBC669A9-2119-42E9-810F-4FAABB9C9CE2}" srcOrd="1" destOrd="0" presId="urn:microsoft.com/office/officeart/2005/8/layout/process1"/>
    <dgm:cxn modelId="{254E1397-88B1-4899-B4C1-08E82B198B22}" srcId="{8F5DB759-844B-4451-8100-1AA361E21CDA}" destId="{3DFBE754-3561-4205-894E-C003B32C06FD}" srcOrd="1" destOrd="0" parTransId="{0B4486F8-2483-429C-A449-168675EE8590}" sibTransId="{C5B4E165-4F0A-40F2-9AF5-BEE93573BC7C}"/>
    <dgm:cxn modelId="{50FDC4AB-4D20-41F6-B6A1-6E3267F6B8DA}" srcId="{8F5DB759-844B-4451-8100-1AA361E21CDA}" destId="{61FDDF4D-4438-4684-8E9C-0AA0F3D1A040}" srcOrd="3" destOrd="0" parTransId="{F2D9B359-2D2B-4958-9044-E00AE087AE90}" sibTransId="{8C27677A-F543-4A07-963B-CD4948D43AB2}"/>
    <dgm:cxn modelId="{4E78C4BD-A318-406E-96ED-B3D1DBEDCFB8}" type="presOf" srcId="{8C487E15-C7D5-4D9F-A122-619713FBB620}" destId="{9D0F3582-5940-4E16-9128-668801F781FB}" srcOrd="0" destOrd="0" presId="urn:microsoft.com/office/officeart/2005/8/layout/process1"/>
    <dgm:cxn modelId="{1BFAD8C7-5A7E-4B89-B6FD-64A5EECF1E42}" type="presOf" srcId="{8F5DB759-844B-4451-8100-1AA361E21CDA}" destId="{AA2DE391-CC25-43AD-BB37-2CEF257118DE}" srcOrd="0" destOrd="0" presId="urn:microsoft.com/office/officeart/2005/8/layout/process1"/>
    <dgm:cxn modelId="{F48F36F7-CB27-457F-8D6E-6B8FCC6C53FE}" type="presOf" srcId="{6140CA35-3820-452F-B6B0-829A0501E482}" destId="{E28EFA94-78C0-4C6F-93A8-A500B3A368E7}" srcOrd="1" destOrd="0" presId="urn:microsoft.com/office/officeart/2005/8/layout/process1"/>
    <dgm:cxn modelId="{12162D53-B73D-4091-B640-7DBAFF8BD645}" type="presParOf" srcId="{AA2DE391-CC25-43AD-BB37-2CEF257118DE}" destId="{9D0F3582-5940-4E16-9128-668801F781FB}" srcOrd="0" destOrd="0" presId="urn:microsoft.com/office/officeart/2005/8/layout/process1"/>
    <dgm:cxn modelId="{75063727-B979-4E63-BE0E-A559BB981B72}" type="presParOf" srcId="{AA2DE391-CC25-43AD-BB37-2CEF257118DE}" destId="{79E8CA66-D706-4594-B82F-D492EFF9FA7B}" srcOrd="1" destOrd="0" presId="urn:microsoft.com/office/officeart/2005/8/layout/process1"/>
    <dgm:cxn modelId="{10FDBF08-C2B1-4621-85E7-AA0CB1522586}" type="presParOf" srcId="{79E8CA66-D706-4594-B82F-D492EFF9FA7B}" destId="{E28EFA94-78C0-4C6F-93A8-A500B3A368E7}" srcOrd="0" destOrd="0" presId="urn:microsoft.com/office/officeart/2005/8/layout/process1"/>
    <dgm:cxn modelId="{570E6DFD-A076-484C-BA8E-D271B25C94EA}" type="presParOf" srcId="{AA2DE391-CC25-43AD-BB37-2CEF257118DE}" destId="{507534B3-D658-4272-AEFD-1B0B42595E5C}" srcOrd="2" destOrd="0" presId="urn:microsoft.com/office/officeart/2005/8/layout/process1"/>
    <dgm:cxn modelId="{57A5C342-9F58-47E4-AC05-BF5306A1C69A}" type="presParOf" srcId="{AA2DE391-CC25-43AD-BB37-2CEF257118DE}" destId="{2D6C4639-256B-4C9E-A777-093707FBB11B}" srcOrd="3" destOrd="0" presId="urn:microsoft.com/office/officeart/2005/8/layout/process1"/>
    <dgm:cxn modelId="{11E154D8-3DB0-46D3-B88D-0A411F51B570}" type="presParOf" srcId="{2D6C4639-256B-4C9E-A777-093707FBB11B}" destId="{802BB791-C484-4E77-B0B3-12773F0D53B8}" srcOrd="0" destOrd="0" presId="urn:microsoft.com/office/officeart/2005/8/layout/process1"/>
    <dgm:cxn modelId="{80F68354-F806-43B7-8AD4-BE0C06C3CD58}" type="presParOf" srcId="{AA2DE391-CC25-43AD-BB37-2CEF257118DE}" destId="{EC31B292-A621-4568-AE27-C38BDA51AE5C}" srcOrd="4" destOrd="0" presId="urn:microsoft.com/office/officeart/2005/8/layout/process1"/>
    <dgm:cxn modelId="{A9AF4650-A8E8-454C-BADD-6AE2D696FCF8}" type="presParOf" srcId="{AA2DE391-CC25-43AD-BB37-2CEF257118DE}" destId="{7903AFBC-456F-450D-87DE-25AF6DDC739C}" srcOrd="5" destOrd="0" presId="urn:microsoft.com/office/officeart/2005/8/layout/process1"/>
    <dgm:cxn modelId="{EB32CDD4-14E2-4663-9B1C-7BCF3E599051}" type="presParOf" srcId="{7903AFBC-456F-450D-87DE-25AF6DDC739C}" destId="{DBC669A9-2119-42E9-810F-4FAABB9C9CE2}" srcOrd="0" destOrd="0" presId="urn:microsoft.com/office/officeart/2005/8/layout/process1"/>
    <dgm:cxn modelId="{4475FF3C-9A61-4B13-92AF-587063F38DF8}" type="presParOf" srcId="{AA2DE391-CC25-43AD-BB37-2CEF257118DE}" destId="{062F4A4B-0B35-4A89-9410-4BACE86EF6BD}"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5DB759-844B-4451-8100-1AA361E21CDA}" type="doc">
      <dgm:prSet loTypeId="urn:microsoft.com/office/officeart/2005/8/layout/process1" loCatId="process" qsTypeId="urn:microsoft.com/office/officeart/2005/8/quickstyle/simple1" qsCatId="simple" csTypeId="urn:microsoft.com/office/officeart/2005/8/colors/colorful3" csCatId="colorful" phldr="1"/>
      <dgm:spPr/>
    </dgm:pt>
    <dgm:pt modelId="{8C487E15-C7D5-4D9F-A122-619713FBB620}">
      <dgm:prSet phldrT="[Text]"/>
      <dgm:spPr>
        <a:scene3d>
          <a:camera prst="orthographicFront"/>
          <a:lightRig rig="threePt" dir="t"/>
        </a:scene3d>
        <a:sp3d>
          <a:bevelT/>
        </a:sp3d>
      </dgm:spPr>
      <dgm:t>
        <a:bodyPr/>
        <a:lstStyle/>
        <a:p>
          <a:r>
            <a:rPr lang="en-GB" dirty="0">
              <a:solidFill>
                <a:schemeClr val="tx1"/>
              </a:solidFill>
            </a:rPr>
            <a:t>Collection</a:t>
          </a:r>
        </a:p>
      </dgm:t>
    </dgm:pt>
    <dgm:pt modelId="{71BB6BEE-6E9B-41F1-9C3A-D1E116FBD3E2}" type="parTrans" cxnId="{F3274F57-4E58-4605-BAF8-77160641A21D}">
      <dgm:prSet/>
      <dgm:spPr/>
      <dgm:t>
        <a:bodyPr/>
        <a:lstStyle/>
        <a:p>
          <a:endParaRPr lang="en-GB"/>
        </a:p>
      </dgm:t>
    </dgm:pt>
    <dgm:pt modelId="{6140CA35-3820-452F-B6B0-829A0501E482}" type="sibTrans" cxnId="{F3274F57-4E58-4605-BAF8-77160641A21D}">
      <dgm:prSet/>
      <dgm:spPr>
        <a:scene3d>
          <a:camera prst="orthographicFront"/>
          <a:lightRig rig="threePt" dir="t"/>
        </a:scene3d>
        <a:sp3d>
          <a:bevelT/>
        </a:sp3d>
      </dgm:spPr>
      <dgm:t>
        <a:bodyPr/>
        <a:lstStyle/>
        <a:p>
          <a:endParaRPr lang="en-GB"/>
        </a:p>
      </dgm:t>
    </dgm:pt>
    <dgm:pt modelId="{3DFBE754-3561-4205-894E-C003B32C06FD}">
      <dgm:prSet phldrT="[Text]"/>
      <dgm:spPr>
        <a:scene3d>
          <a:camera prst="orthographicFront"/>
          <a:lightRig rig="threePt" dir="t"/>
        </a:scene3d>
        <a:sp3d>
          <a:bevelT/>
        </a:sp3d>
      </dgm:spPr>
      <dgm:t>
        <a:bodyPr/>
        <a:lstStyle/>
        <a:p>
          <a:r>
            <a:rPr lang="en-GB" dirty="0">
              <a:solidFill>
                <a:schemeClr val="tx1"/>
              </a:solidFill>
            </a:rPr>
            <a:t>Analysis</a:t>
          </a:r>
        </a:p>
      </dgm:t>
    </dgm:pt>
    <dgm:pt modelId="{0B4486F8-2483-429C-A449-168675EE8590}" type="parTrans" cxnId="{254E1397-88B1-4899-B4C1-08E82B198B22}">
      <dgm:prSet/>
      <dgm:spPr/>
      <dgm:t>
        <a:bodyPr/>
        <a:lstStyle/>
        <a:p>
          <a:endParaRPr lang="en-GB"/>
        </a:p>
      </dgm:t>
    </dgm:pt>
    <dgm:pt modelId="{C5B4E165-4F0A-40F2-9AF5-BEE93573BC7C}" type="sibTrans" cxnId="{254E1397-88B1-4899-B4C1-08E82B198B22}">
      <dgm:prSet/>
      <dgm:spPr>
        <a:scene3d>
          <a:camera prst="orthographicFront"/>
          <a:lightRig rig="threePt" dir="t"/>
        </a:scene3d>
        <a:sp3d>
          <a:bevelT/>
        </a:sp3d>
      </dgm:spPr>
      <dgm:t>
        <a:bodyPr/>
        <a:lstStyle/>
        <a:p>
          <a:endParaRPr lang="en-GB"/>
        </a:p>
      </dgm:t>
    </dgm:pt>
    <dgm:pt modelId="{A17350EC-1C76-4F45-AF6F-55C36C3385B2}">
      <dgm:prSet phldrT="[Text]"/>
      <dgm:spPr>
        <a:scene3d>
          <a:camera prst="orthographicFront"/>
          <a:lightRig rig="threePt" dir="t"/>
        </a:scene3d>
        <a:sp3d>
          <a:bevelT/>
        </a:sp3d>
      </dgm:spPr>
      <dgm:t>
        <a:bodyPr/>
        <a:lstStyle/>
        <a:p>
          <a:r>
            <a:rPr lang="en-GB" dirty="0">
              <a:solidFill>
                <a:schemeClr val="tx1"/>
              </a:solidFill>
            </a:rPr>
            <a:t>Escalation</a:t>
          </a:r>
        </a:p>
      </dgm:t>
    </dgm:pt>
    <dgm:pt modelId="{052B562D-02B6-416E-83E4-C05754026FE0}" type="parTrans" cxnId="{8F43AD67-153F-45C2-996A-898EBF8EFCCB}">
      <dgm:prSet/>
      <dgm:spPr/>
      <dgm:t>
        <a:bodyPr/>
        <a:lstStyle/>
        <a:p>
          <a:endParaRPr lang="en-GB"/>
        </a:p>
      </dgm:t>
    </dgm:pt>
    <dgm:pt modelId="{5D56623E-A3D9-464D-A884-AA5AA0882891}" type="sibTrans" cxnId="{8F43AD67-153F-45C2-996A-898EBF8EFCCB}">
      <dgm:prSet/>
      <dgm:spPr>
        <a:scene3d>
          <a:camera prst="orthographicFront"/>
          <a:lightRig rig="threePt" dir="t"/>
        </a:scene3d>
        <a:sp3d>
          <a:bevelT/>
        </a:sp3d>
      </dgm:spPr>
      <dgm:t>
        <a:bodyPr/>
        <a:lstStyle/>
        <a:p>
          <a:endParaRPr lang="en-GB"/>
        </a:p>
      </dgm:t>
    </dgm:pt>
    <dgm:pt modelId="{61FDDF4D-4438-4684-8E9C-0AA0F3D1A040}">
      <dgm:prSet/>
      <dgm:spPr>
        <a:scene3d>
          <a:camera prst="orthographicFront"/>
          <a:lightRig rig="threePt" dir="t"/>
        </a:scene3d>
        <a:sp3d>
          <a:bevelT/>
        </a:sp3d>
      </dgm:spPr>
      <dgm:t>
        <a:bodyPr/>
        <a:lstStyle/>
        <a:p>
          <a:r>
            <a:rPr lang="en-GB" dirty="0">
              <a:solidFill>
                <a:schemeClr val="tx1"/>
              </a:solidFill>
            </a:rPr>
            <a:t>Review</a:t>
          </a:r>
        </a:p>
      </dgm:t>
    </dgm:pt>
    <dgm:pt modelId="{F2D9B359-2D2B-4958-9044-E00AE087AE90}" type="parTrans" cxnId="{50FDC4AB-4D20-41F6-B6A1-6E3267F6B8DA}">
      <dgm:prSet/>
      <dgm:spPr/>
      <dgm:t>
        <a:bodyPr/>
        <a:lstStyle/>
        <a:p>
          <a:endParaRPr lang="en-GB"/>
        </a:p>
      </dgm:t>
    </dgm:pt>
    <dgm:pt modelId="{8C27677A-F543-4A07-963B-CD4948D43AB2}" type="sibTrans" cxnId="{50FDC4AB-4D20-41F6-B6A1-6E3267F6B8DA}">
      <dgm:prSet/>
      <dgm:spPr/>
      <dgm:t>
        <a:bodyPr/>
        <a:lstStyle/>
        <a:p>
          <a:endParaRPr lang="en-GB"/>
        </a:p>
      </dgm:t>
    </dgm:pt>
    <dgm:pt modelId="{AA2DE391-CC25-43AD-BB37-2CEF257118DE}" type="pres">
      <dgm:prSet presAssocID="{8F5DB759-844B-4451-8100-1AA361E21CDA}" presName="Name0" presStyleCnt="0">
        <dgm:presLayoutVars>
          <dgm:dir/>
          <dgm:resizeHandles val="exact"/>
        </dgm:presLayoutVars>
      </dgm:prSet>
      <dgm:spPr/>
    </dgm:pt>
    <dgm:pt modelId="{9D0F3582-5940-4E16-9128-668801F781FB}" type="pres">
      <dgm:prSet presAssocID="{8C487E15-C7D5-4D9F-A122-619713FBB620}" presName="node" presStyleLbl="node1" presStyleIdx="0" presStyleCnt="4">
        <dgm:presLayoutVars>
          <dgm:bulletEnabled val="1"/>
        </dgm:presLayoutVars>
      </dgm:prSet>
      <dgm:spPr/>
    </dgm:pt>
    <dgm:pt modelId="{79E8CA66-D706-4594-B82F-D492EFF9FA7B}" type="pres">
      <dgm:prSet presAssocID="{6140CA35-3820-452F-B6B0-829A0501E482}" presName="sibTrans" presStyleLbl="sibTrans2D1" presStyleIdx="0" presStyleCnt="3"/>
      <dgm:spPr/>
    </dgm:pt>
    <dgm:pt modelId="{E28EFA94-78C0-4C6F-93A8-A500B3A368E7}" type="pres">
      <dgm:prSet presAssocID="{6140CA35-3820-452F-B6B0-829A0501E482}" presName="connectorText" presStyleLbl="sibTrans2D1" presStyleIdx="0" presStyleCnt="3"/>
      <dgm:spPr/>
    </dgm:pt>
    <dgm:pt modelId="{507534B3-D658-4272-AEFD-1B0B42595E5C}" type="pres">
      <dgm:prSet presAssocID="{3DFBE754-3561-4205-894E-C003B32C06FD}" presName="node" presStyleLbl="node1" presStyleIdx="1" presStyleCnt="4">
        <dgm:presLayoutVars>
          <dgm:bulletEnabled val="1"/>
        </dgm:presLayoutVars>
      </dgm:prSet>
      <dgm:spPr/>
    </dgm:pt>
    <dgm:pt modelId="{2D6C4639-256B-4C9E-A777-093707FBB11B}" type="pres">
      <dgm:prSet presAssocID="{C5B4E165-4F0A-40F2-9AF5-BEE93573BC7C}" presName="sibTrans" presStyleLbl="sibTrans2D1" presStyleIdx="1" presStyleCnt="3"/>
      <dgm:spPr/>
    </dgm:pt>
    <dgm:pt modelId="{802BB791-C484-4E77-B0B3-12773F0D53B8}" type="pres">
      <dgm:prSet presAssocID="{C5B4E165-4F0A-40F2-9AF5-BEE93573BC7C}" presName="connectorText" presStyleLbl="sibTrans2D1" presStyleIdx="1" presStyleCnt="3"/>
      <dgm:spPr/>
    </dgm:pt>
    <dgm:pt modelId="{EC31B292-A621-4568-AE27-C38BDA51AE5C}" type="pres">
      <dgm:prSet presAssocID="{A17350EC-1C76-4F45-AF6F-55C36C3385B2}" presName="node" presStyleLbl="node1" presStyleIdx="2" presStyleCnt="4">
        <dgm:presLayoutVars>
          <dgm:bulletEnabled val="1"/>
        </dgm:presLayoutVars>
      </dgm:prSet>
      <dgm:spPr/>
    </dgm:pt>
    <dgm:pt modelId="{7903AFBC-456F-450D-87DE-25AF6DDC739C}" type="pres">
      <dgm:prSet presAssocID="{5D56623E-A3D9-464D-A884-AA5AA0882891}" presName="sibTrans" presStyleLbl="sibTrans2D1" presStyleIdx="2" presStyleCnt="3"/>
      <dgm:spPr/>
    </dgm:pt>
    <dgm:pt modelId="{DBC669A9-2119-42E9-810F-4FAABB9C9CE2}" type="pres">
      <dgm:prSet presAssocID="{5D56623E-A3D9-464D-A884-AA5AA0882891}" presName="connectorText" presStyleLbl="sibTrans2D1" presStyleIdx="2" presStyleCnt="3"/>
      <dgm:spPr/>
    </dgm:pt>
    <dgm:pt modelId="{062F4A4B-0B35-4A89-9410-4BACE86EF6BD}" type="pres">
      <dgm:prSet presAssocID="{61FDDF4D-4438-4684-8E9C-0AA0F3D1A040}" presName="node" presStyleLbl="node1" presStyleIdx="3" presStyleCnt="4">
        <dgm:presLayoutVars>
          <dgm:bulletEnabled val="1"/>
        </dgm:presLayoutVars>
      </dgm:prSet>
      <dgm:spPr/>
    </dgm:pt>
  </dgm:ptLst>
  <dgm:cxnLst>
    <dgm:cxn modelId="{3FA4F309-96DC-4B1F-847E-7FA139B9FE1B}" type="presOf" srcId="{5D56623E-A3D9-464D-A884-AA5AA0882891}" destId="{7903AFBC-456F-450D-87DE-25AF6DDC739C}" srcOrd="0" destOrd="0" presId="urn:microsoft.com/office/officeart/2005/8/layout/process1"/>
    <dgm:cxn modelId="{EBDC030E-470B-4912-B7D2-D5C32CBEB161}" type="presOf" srcId="{C5B4E165-4F0A-40F2-9AF5-BEE93573BC7C}" destId="{2D6C4639-256B-4C9E-A777-093707FBB11B}" srcOrd="0" destOrd="0" presId="urn:microsoft.com/office/officeart/2005/8/layout/process1"/>
    <dgm:cxn modelId="{0CD08F23-2AA9-4C07-A75A-000D10252977}" type="presOf" srcId="{3DFBE754-3561-4205-894E-C003B32C06FD}" destId="{507534B3-D658-4272-AEFD-1B0B42595E5C}" srcOrd="0" destOrd="0" presId="urn:microsoft.com/office/officeart/2005/8/layout/process1"/>
    <dgm:cxn modelId="{02CAE441-AB29-4C09-A6C1-A507F4E5395A}" type="presOf" srcId="{C5B4E165-4F0A-40F2-9AF5-BEE93573BC7C}" destId="{802BB791-C484-4E77-B0B3-12773F0D53B8}" srcOrd="1" destOrd="0" presId="urn:microsoft.com/office/officeart/2005/8/layout/process1"/>
    <dgm:cxn modelId="{8F43AD67-153F-45C2-996A-898EBF8EFCCB}" srcId="{8F5DB759-844B-4451-8100-1AA361E21CDA}" destId="{A17350EC-1C76-4F45-AF6F-55C36C3385B2}" srcOrd="2" destOrd="0" parTransId="{052B562D-02B6-416E-83E4-C05754026FE0}" sibTransId="{5D56623E-A3D9-464D-A884-AA5AA0882891}"/>
    <dgm:cxn modelId="{A91FEC71-F07E-403B-B39C-0384B0B89267}" type="presOf" srcId="{61FDDF4D-4438-4684-8E9C-0AA0F3D1A040}" destId="{062F4A4B-0B35-4A89-9410-4BACE86EF6BD}" srcOrd="0" destOrd="0" presId="urn:microsoft.com/office/officeart/2005/8/layout/process1"/>
    <dgm:cxn modelId="{F3274F57-4E58-4605-BAF8-77160641A21D}" srcId="{8F5DB759-844B-4451-8100-1AA361E21CDA}" destId="{8C487E15-C7D5-4D9F-A122-619713FBB620}" srcOrd="0" destOrd="0" parTransId="{71BB6BEE-6E9B-41F1-9C3A-D1E116FBD3E2}" sibTransId="{6140CA35-3820-452F-B6B0-829A0501E482}"/>
    <dgm:cxn modelId="{BBFA9D86-EC2B-42EC-BCC1-33B3B7C16ABF}" type="presOf" srcId="{A17350EC-1C76-4F45-AF6F-55C36C3385B2}" destId="{EC31B292-A621-4568-AE27-C38BDA51AE5C}" srcOrd="0" destOrd="0" presId="urn:microsoft.com/office/officeart/2005/8/layout/process1"/>
    <dgm:cxn modelId="{7471A193-10D6-4154-A797-97018C8206AE}" type="presOf" srcId="{6140CA35-3820-452F-B6B0-829A0501E482}" destId="{79E8CA66-D706-4594-B82F-D492EFF9FA7B}" srcOrd="0" destOrd="0" presId="urn:microsoft.com/office/officeart/2005/8/layout/process1"/>
    <dgm:cxn modelId="{75933D96-41C6-4DC8-AF35-3471113BC732}" type="presOf" srcId="{5D56623E-A3D9-464D-A884-AA5AA0882891}" destId="{DBC669A9-2119-42E9-810F-4FAABB9C9CE2}" srcOrd="1" destOrd="0" presId="urn:microsoft.com/office/officeart/2005/8/layout/process1"/>
    <dgm:cxn modelId="{254E1397-88B1-4899-B4C1-08E82B198B22}" srcId="{8F5DB759-844B-4451-8100-1AA361E21CDA}" destId="{3DFBE754-3561-4205-894E-C003B32C06FD}" srcOrd="1" destOrd="0" parTransId="{0B4486F8-2483-429C-A449-168675EE8590}" sibTransId="{C5B4E165-4F0A-40F2-9AF5-BEE93573BC7C}"/>
    <dgm:cxn modelId="{50FDC4AB-4D20-41F6-B6A1-6E3267F6B8DA}" srcId="{8F5DB759-844B-4451-8100-1AA361E21CDA}" destId="{61FDDF4D-4438-4684-8E9C-0AA0F3D1A040}" srcOrd="3" destOrd="0" parTransId="{F2D9B359-2D2B-4958-9044-E00AE087AE90}" sibTransId="{8C27677A-F543-4A07-963B-CD4948D43AB2}"/>
    <dgm:cxn modelId="{4E78C4BD-A318-406E-96ED-B3D1DBEDCFB8}" type="presOf" srcId="{8C487E15-C7D5-4D9F-A122-619713FBB620}" destId="{9D0F3582-5940-4E16-9128-668801F781FB}" srcOrd="0" destOrd="0" presId="urn:microsoft.com/office/officeart/2005/8/layout/process1"/>
    <dgm:cxn modelId="{1BFAD8C7-5A7E-4B89-B6FD-64A5EECF1E42}" type="presOf" srcId="{8F5DB759-844B-4451-8100-1AA361E21CDA}" destId="{AA2DE391-CC25-43AD-BB37-2CEF257118DE}" srcOrd="0" destOrd="0" presId="urn:microsoft.com/office/officeart/2005/8/layout/process1"/>
    <dgm:cxn modelId="{F48F36F7-CB27-457F-8D6E-6B8FCC6C53FE}" type="presOf" srcId="{6140CA35-3820-452F-B6B0-829A0501E482}" destId="{E28EFA94-78C0-4C6F-93A8-A500B3A368E7}" srcOrd="1" destOrd="0" presId="urn:microsoft.com/office/officeart/2005/8/layout/process1"/>
    <dgm:cxn modelId="{12162D53-B73D-4091-B640-7DBAFF8BD645}" type="presParOf" srcId="{AA2DE391-CC25-43AD-BB37-2CEF257118DE}" destId="{9D0F3582-5940-4E16-9128-668801F781FB}" srcOrd="0" destOrd="0" presId="urn:microsoft.com/office/officeart/2005/8/layout/process1"/>
    <dgm:cxn modelId="{75063727-B979-4E63-BE0E-A559BB981B72}" type="presParOf" srcId="{AA2DE391-CC25-43AD-BB37-2CEF257118DE}" destId="{79E8CA66-D706-4594-B82F-D492EFF9FA7B}" srcOrd="1" destOrd="0" presId="urn:microsoft.com/office/officeart/2005/8/layout/process1"/>
    <dgm:cxn modelId="{10FDBF08-C2B1-4621-85E7-AA0CB1522586}" type="presParOf" srcId="{79E8CA66-D706-4594-B82F-D492EFF9FA7B}" destId="{E28EFA94-78C0-4C6F-93A8-A500B3A368E7}" srcOrd="0" destOrd="0" presId="urn:microsoft.com/office/officeart/2005/8/layout/process1"/>
    <dgm:cxn modelId="{570E6DFD-A076-484C-BA8E-D271B25C94EA}" type="presParOf" srcId="{AA2DE391-CC25-43AD-BB37-2CEF257118DE}" destId="{507534B3-D658-4272-AEFD-1B0B42595E5C}" srcOrd="2" destOrd="0" presId="urn:microsoft.com/office/officeart/2005/8/layout/process1"/>
    <dgm:cxn modelId="{57A5C342-9F58-47E4-AC05-BF5306A1C69A}" type="presParOf" srcId="{AA2DE391-CC25-43AD-BB37-2CEF257118DE}" destId="{2D6C4639-256B-4C9E-A777-093707FBB11B}" srcOrd="3" destOrd="0" presId="urn:microsoft.com/office/officeart/2005/8/layout/process1"/>
    <dgm:cxn modelId="{11E154D8-3DB0-46D3-B88D-0A411F51B570}" type="presParOf" srcId="{2D6C4639-256B-4C9E-A777-093707FBB11B}" destId="{802BB791-C484-4E77-B0B3-12773F0D53B8}" srcOrd="0" destOrd="0" presId="urn:microsoft.com/office/officeart/2005/8/layout/process1"/>
    <dgm:cxn modelId="{80F68354-F806-43B7-8AD4-BE0C06C3CD58}" type="presParOf" srcId="{AA2DE391-CC25-43AD-BB37-2CEF257118DE}" destId="{EC31B292-A621-4568-AE27-C38BDA51AE5C}" srcOrd="4" destOrd="0" presId="urn:microsoft.com/office/officeart/2005/8/layout/process1"/>
    <dgm:cxn modelId="{A9AF4650-A8E8-454C-BADD-6AE2D696FCF8}" type="presParOf" srcId="{AA2DE391-CC25-43AD-BB37-2CEF257118DE}" destId="{7903AFBC-456F-450D-87DE-25AF6DDC739C}" srcOrd="5" destOrd="0" presId="urn:microsoft.com/office/officeart/2005/8/layout/process1"/>
    <dgm:cxn modelId="{EB32CDD4-14E2-4663-9B1C-7BCF3E599051}" type="presParOf" srcId="{7903AFBC-456F-450D-87DE-25AF6DDC739C}" destId="{DBC669A9-2119-42E9-810F-4FAABB9C9CE2}" srcOrd="0" destOrd="0" presId="urn:microsoft.com/office/officeart/2005/8/layout/process1"/>
    <dgm:cxn modelId="{4475FF3C-9A61-4B13-92AF-587063F38DF8}" type="presParOf" srcId="{AA2DE391-CC25-43AD-BB37-2CEF257118DE}" destId="{062F4A4B-0B35-4A89-9410-4BACE86EF6BD}"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14FD6C0-99DB-48A7-BF79-8BC613897833}" type="doc">
      <dgm:prSet loTypeId="urn:microsoft.com/office/officeart/2008/layout/AlternatingHexagons" loCatId="list" qsTypeId="urn:microsoft.com/office/officeart/2005/8/quickstyle/simple5" qsCatId="simple" csTypeId="urn:microsoft.com/office/officeart/2005/8/colors/accent1_5" csCatId="accent1" phldr="1"/>
      <dgm:spPr/>
      <dgm:t>
        <a:bodyPr/>
        <a:lstStyle/>
        <a:p>
          <a:endParaRPr lang="en-GB"/>
        </a:p>
      </dgm:t>
    </dgm:pt>
    <dgm:pt modelId="{E710E9B8-11F1-40A1-A683-E9706250A9A7}">
      <dgm:prSet phldrT="[Text]" custT="1"/>
      <dgm:spPr/>
      <dgm:t>
        <a:bodyPr/>
        <a:lstStyle/>
        <a:p>
          <a:r>
            <a:rPr lang="en-GB" sz="1050" spc="0" dirty="0"/>
            <a:t>Security Mindset</a:t>
          </a:r>
        </a:p>
      </dgm:t>
    </dgm:pt>
    <dgm:pt modelId="{1CA4810C-76FA-45D6-B0AB-C1139B9576CD}" type="parTrans" cxnId="{0CE527D1-7C16-42EF-891F-A67BE150039C}">
      <dgm:prSet/>
      <dgm:spPr/>
      <dgm:t>
        <a:bodyPr/>
        <a:lstStyle/>
        <a:p>
          <a:endParaRPr lang="en-GB" sz="1050" spc="0"/>
        </a:p>
      </dgm:t>
    </dgm:pt>
    <dgm:pt modelId="{1ED45EF0-D34D-4B2B-84B7-87721DD8346B}" type="sibTrans" cxnId="{0CE527D1-7C16-42EF-891F-A67BE150039C}">
      <dgm:prSet custT="1"/>
      <dgm:spPr/>
      <dgm:t>
        <a:bodyPr/>
        <a:lstStyle/>
        <a:p>
          <a:r>
            <a:rPr lang="en-GB" sz="1050" spc="0" dirty="0"/>
            <a:t>Culture</a:t>
          </a:r>
        </a:p>
      </dgm:t>
    </dgm:pt>
    <dgm:pt modelId="{E2777F80-971B-426E-B95A-7BB08D2DF31F}">
      <dgm:prSet phldrT="[Text]" custT="1"/>
      <dgm:spPr/>
      <dgm:t>
        <a:bodyPr/>
        <a:lstStyle/>
        <a:p>
          <a:r>
            <a:rPr lang="en-GB" sz="1050" spc="0" dirty="0"/>
            <a:t>Reduces risks</a:t>
          </a:r>
        </a:p>
      </dgm:t>
    </dgm:pt>
    <dgm:pt modelId="{0F5728EF-DB93-47FF-BC01-03ED3CEB2A2D}" type="parTrans" cxnId="{8E07B6F3-5E4A-4191-A50E-DD3DC216FBB8}">
      <dgm:prSet/>
      <dgm:spPr/>
      <dgm:t>
        <a:bodyPr/>
        <a:lstStyle/>
        <a:p>
          <a:endParaRPr lang="en-GB" sz="1050" spc="0"/>
        </a:p>
      </dgm:t>
    </dgm:pt>
    <dgm:pt modelId="{8A3B7C3C-9C7A-470B-A749-ABF2F6F1591B}" type="sibTrans" cxnId="{8E07B6F3-5E4A-4191-A50E-DD3DC216FBB8}">
      <dgm:prSet custT="1"/>
      <dgm:spPr/>
      <dgm:t>
        <a:bodyPr/>
        <a:lstStyle/>
        <a:p>
          <a:r>
            <a:rPr lang="en-GB" sz="1050" spc="0" dirty="0"/>
            <a:t>Support secure process</a:t>
          </a:r>
        </a:p>
      </dgm:t>
    </dgm:pt>
    <dgm:pt modelId="{4F0464C0-07A9-4760-A811-39803677430A}">
      <dgm:prSet phldrT="[Text]" custT="1"/>
      <dgm:spPr/>
      <dgm:t>
        <a:bodyPr/>
        <a:lstStyle/>
        <a:p>
          <a:endParaRPr lang="en-GB" sz="1050" spc="0" dirty="0"/>
        </a:p>
      </dgm:t>
    </dgm:pt>
    <dgm:pt modelId="{92230315-5D62-45A6-8C32-239306747FCF}" type="parTrans" cxnId="{29691817-D813-456D-9A76-B7771A915EB3}">
      <dgm:prSet/>
      <dgm:spPr/>
      <dgm:t>
        <a:bodyPr/>
        <a:lstStyle/>
        <a:p>
          <a:endParaRPr lang="en-GB" sz="1050" spc="0"/>
        </a:p>
      </dgm:t>
    </dgm:pt>
    <dgm:pt modelId="{23077936-F315-4E63-8B6B-028D3F65F274}" type="sibTrans" cxnId="{29691817-D813-456D-9A76-B7771A915EB3}">
      <dgm:prSet/>
      <dgm:spPr/>
      <dgm:t>
        <a:bodyPr/>
        <a:lstStyle/>
        <a:p>
          <a:endParaRPr lang="en-GB" sz="1050" spc="0"/>
        </a:p>
      </dgm:t>
    </dgm:pt>
    <dgm:pt modelId="{437AF68E-121F-42FF-9854-DCA0682A23B9}">
      <dgm:prSet phldrT="[Text]" custT="1"/>
      <dgm:spPr/>
      <dgm:t>
        <a:bodyPr/>
        <a:lstStyle/>
        <a:p>
          <a:r>
            <a:rPr lang="en-GB" sz="1050" spc="0" dirty="0"/>
            <a:t>Improve reporting </a:t>
          </a:r>
        </a:p>
      </dgm:t>
    </dgm:pt>
    <dgm:pt modelId="{F5C7164B-B0C7-491C-BF83-D6BF2B580DCD}" type="parTrans" cxnId="{A5CA9720-15B9-46CA-A0EC-9BE3EF4B304B}">
      <dgm:prSet/>
      <dgm:spPr/>
      <dgm:t>
        <a:bodyPr/>
        <a:lstStyle/>
        <a:p>
          <a:endParaRPr lang="en-GB" sz="1050" spc="0"/>
        </a:p>
      </dgm:t>
    </dgm:pt>
    <dgm:pt modelId="{543548A8-A806-444C-9E2E-AA642CFEFEA4}" type="sibTrans" cxnId="{A5CA9720-15B9-46CA-A0EC-9BE3EF4B304B}">
      <dgm:prSet custT="1"/>
      <dgm:spPr/>
      <dgm:t>
        <a:bodyPr/>
        <a:lstStyle/>
        <a:p>
          <a:r>
            <a:rPr lang="en-GB" sz="1050" spc="0" dirty="0"/>
            <a:t>Organisation wide</a:t>
          </a:r>
        </a:p>
      </dgm:t>
    </dgm:pt>
    <dgm:pt modelId="{4559609D-F547-4FE3-AFA2-5CA0B52CB429}">
      <dgm:prSet phldrT="[Text]" custT="1"/>
      <dgm:spPr/>
      <dgm:t>
        <a:bodyPr/>
        <a:lstStyle/>
        <a:p>
          <a:r>
            <a:rPr lang="en-GB" sz="1050" spc="0" dirty="0"/>
            <a:t>Secure behaviours</a:t>
          </a:r>
        </a:p>
      </dgm:t>
    </dgm:pt>
    <dgm:pt modelId="{2F5499EA-8C36-498D-A90C-D28E2C56843D}" type="parTrans" cxnId="{4F5E7E40-4BCC-4272-AE62-83963966A792}">
      <dgm:prSet/>
      <dgm:spPr/>
      <dgm:t>
        <a:bodyPr/>
        <a:lstStyle/>
        <a:p>
          <a:endParaRPr lang="en-GB" sz="1050" spc="0"/>
        </a:p>
      </dgm:t>
    </dgm:pt>
    <dgm:pt modelId="{CD1D3356-16E4-4D74-B005-E86C8EF4975D}" type="sibTrans" cxnId="{4F5E7E40-4BCC-4272-AE62-83963966A792}">
      <dgm:prSet custT="1"/>
      <dgm:spPr/>
      <dgm:t>
        <a:bodyPr/>
        <a:lstStyle/>
        <a:p>
          <a:r>
            <a:rPr lang="en-GB" sz="1050" spc="0" dirty="0"/>
            <a:t>Simulations to improve recognition</a:t>
          </a:r>
        </a:p>
      </dgm:t>
    </dgm:pt>
    <dgm:pt modelId="{D489D181-B342-45D1-BBE6-DB4F8772D458}">
      <dgm:prSet custT="1"/>
      <dgm:spPr/>
      <dgm:t>
        <a:bodyPr/>
        <a:lstStyle/>
        <a:p>
          <a:r>
            <a:rPr lang="en-GB" sz="1050" spc="0" dirty="0"/>
            <a:t>Benchmark</a:t>
          </a:r>
        </a:p>
      </dgm:t>
    </dgm:pt>
    <dgm:pt modelId="{A042FC23-AE13-40EC-B1D3-96804912585E}" type="parTrans" cxnId="{053C320B-44DE-43F6-AF05-22C4ECDD9FB5}">
      <dgm:prSet/>
      <dgm:spPr/>
      <dgm:t>
        <a:bodyPr/>
        <a:lstStyle/>
        <a:p>
          <a:endParaRPr lang="en-GB" sz="1050" spc="0"/>
        </a:p>
      </dgm:t>
    </dgm:pt>
    <dgm:pt modelId="{5CAA6B4A-3002-459A-831B-823088FD1916}" type="sibTrans" cxnId="{053C320B-44DE-43F6-AF05-22C4ECDD9FB5}">
      <dgm:prSet custT="1"/>
      <dgm:spPr/>
      <dgm:t>
        <a:bodyPr/>
        <a:lstStyle/>
        <a:p>
          <a:r>
            <a:rPr lang="en-GB" sz="1050" spc="0" dirty="0"/>
            <a:t>Resilience</a:t>
          </a:r>
        </a:p>
      </dgm:t>
    </dgm:pt>
    <dgm:pt modelId="{50123B11-1258-4BFC-9DA6-BDE8BDA1D057}" type="pres">
      <dgm:prSet presAssocID="{E14FD6C0-99DB-48A7-BF79-8BC613897833}" presName="Name0" presStyleCnt="0">
        <dgm:presLayoutVars>
          <dgm:chMax/>
          <dgm:chPref/>
          <dgm:dir/>
          <dgm:animLvl val="lvl"/>
        </dgm:presLayoutVars>
      </dgm:prSet>
      <dgm:spPr/>
    </dgm:pt>
    <dgm:pt modelId="{F0D0F107-753A-41C8-BB83-849190EF2E97}" type="pres">
      <dgm:prSet presAssocID="{E710E9B8-11F1-40A1-A683-E9706250A9A7}" presName="composite" presStyleCnt="0"/>
      <dgm:spPr/>
    </dgm:pt>
    <dgm:pt modelId="{6E3DB51F-5CAF-4DD5-94B0-7E4AD69AC1E0}" type="pres">
      <dgm:prSet presAssocID="{E710E9B8-11F1-40A1-A683-E9706250A9A7}" presName="Parent1" presStyleLbl="node1" presStyleIdx="0" presStyleCnt="10" custLinFactX="-26499" custLinFactNeighborX="-100000" custLinFactNeighborY="53915">
        <dgm:presLayoutVars>
          <dgm:chMax val="1"/>
          <dgm:chPref val="1"/>
          <dgm:bulletEnabled val="1"/>
        </dgm:presLayoutVars>
      </dgm:prSet>
      <dgm:spPr/>
    </dgm:pt>
    <dgm:pt modelId="{D34C7112-96C5-4732-AC00-D076E79588A0}" type="pres">
      <dgm:prSet presAssocID="{E710E9B8-11F1-40A1-A683-E9706250A9A7}" presName="Childtext1" presStyleLbl="revTx" presStyleIdx="0" presStyleCnt="5">
        <dgm:presLayoutVars>
          <dgm:chMax val="0"/>
          <dgm:chPref val="0"/>
          <dgm:bulletEnabled val="1"/>
        </dgm:presLayoutVars>
      </dgm:prSet>
      <dgm:spPr/>
    </dgm:pt>
    <dgm:pt modelId="{3BFC97E7-D3E3-4A95-8A51-A197471B57C7}" type="pres">
      <dgm:prSet presAssocID="{E710E9B8-11F1-40A1-A683-E9706250A9A7}" presName="BalanceSpacing" presStyleCnt="0"/>
      <dgm:spPr/>
    </dgm:pt>
    <dgm:pt modelId="{A324F9CD-EC5F-4467-B6D1-97CA2ED7DA64}" type="pres">
      <dgm:prSet presAssocID="{E710E9B8-11F1-40A1-A683-E9706250A9A7}" presName="BalanceSpacing1" presStyleCnt="0"/>
      <dgm:spPr/>
    </dgm:pt>
    <dgm:pt modelId="{063AA267-0060-409E-A84F-735B26E0E722}" type="pres">
      <dgm:prSet presAssocID="{1ED45EF0-D34D-4B2B-84B7-87721DD8346B}" presName="Accent1Text" presStyleLbl="node1" presStyleIdx="1" presStyleCnt="10" custLinFactX="-26499" custLinFactNeighborX="-100000" custLinFactNeighborY="53915"/>
      <dgm:spPr/>
    </dgm:pt>
    <dgm:pt modelId="{8E99CCE2-0E2A-41DA-8916-68239BFD0C34}" type="pres">
      <dgm:prSet presAssocID="{1ED45EF0-D34D-4B2B-84B7-87721DD8346B}" presName="spaceBetweenRectangles" presStyleCnt="0"/>
      <dgm:spPr/>
    </dgm:pt>
    <dgm:pt modelId="{1C44A3C9-5C32-4524-83C0-0EAA3A478849}" type="pres">
      <dgm:prSet presAssocID="{E2777F80-971B-426E-B95A-7BB08D2DF31F}" presName="composite" presStyleCnt="0"/>
      <dgm:spPr/>
    </dgm:pt>
    <dgm:pt modelId="{613005D6-EA43-464D-9926-DBE95E8752E5}" type="pres">
      <dgm:prSet presAssocID="{E2777F80-971B-426E-B95A-7BB08D2DF31F}" presName="Parent1" presStyleLbl="node1" presStyleIdx="2" presStyleCnt="10" custLinFactNeighborX="35307" custLinFactNeighborY="-31143">
        <dgm:presLayoutVars>
          <dgm:chMax val="1"/>
          <dgm:chPref val="1"/>
          <dgm:bulletEnabled val="1"/>
        </dgm:presLayoutVars>
      </dgm:prSet>
      <dgm:spPr/>
    </dgm:pt>
    <dgm:pt modelId="{EC4AB0F0-106C-4055-BC4B-35D2A6C27862}" type="pres">
      <dgm:prSet presAssocID="{E2777F80-971B-426E-B95A-7BB08D2DF31F}" presName="Childtext1" presStyleLbl="revTx" presStyleIdx="1" presStyleCnt="5">
        <dgm:presLayoutVars>
          <dgm:chMax val="0"/>
          <dgm:chPref val="0"/>
          <dgm:bulletEnabled val="1"/>
        </dgm:presLayoutVars>
      </dgm:prSet>
      <dgm:spPr/>
    </dgm:pt>
    <dgm:pt modelId="{447F12D4-FE5F-4919-B43B-4DAB6138CDA7}" type="pres">
      <dgm:prSet presAssocID="{E2777F80-971B-426E-B95A-7BB08D2DF31F}" presName="BalanceSpacing" presStyleCnt="0"/>
      <dgm:spPr/>
    </dgm:pt>
    <dgm:pt modelId="{1F8002EE-AF8C-43D4-B337-CB43D1E10FDD}" type="pres">
      <dgm:prSet presAssocID="{E2777F80-971B-426E-B95A-7BB08D2DF31F}" presName="BalanceSpacing1" presStyleCnt="0"/>
      <dgm:spPr/>
    </dgm:pt>
    <dgm:pt modelId="{619EDE98-BFDE-448C-B30E-977E67153018}" type="pres">
      <dgm:prSet presAssocID="{8A3B7C3C-9C7A-470B-A749-ABF2F6F1591B}" presName="Accent1Text" presStyleLbl="node1" presStyleIdx="3" presStyleCnt="10" custLinFactX="-100000" custLinFactNeighborX="-133669" custLinFactNeighborY="53915"/>
      <dgm:spPr/>
    </dgm:pt>
    <dgm:pt modelId="{8CF09656-8AFB-472C-9EAD-1C4EDA3CB2B2}" type="pres">
      <dgm:prSet presAssocID="{8A3B7C3C-9C7A-470B-A749-ABF2F6F1591B}" presName="spaceBetweenRectangles" presStyleCnt="0"/>
      <dgm:spPr/>
    </dgm:pt>
    <dgm:pt modelId="{FE43FE11-6CAE-4C92-80B3-5027A0BDE194}" type="pres">
      <dgm:prSet presAssocID="{437AF68E-121F-42FF-9854-DCA0682A23B9}" presName="composite" presStyleCnt="0"/>
      <dgm:spPr/>
    </dgm:pt>
    <dgm:pt modelId="{224021C8-9947-4EDA-9A83-A4BFAD489502}" type="pres">
      <dgm:prSet presAssocID="{437AF68E-121F-42FF-9854-DCA0682A23B9}" presName="Parent1" presStyleLbl="node1" presStyleIdx="4" presStyleCnt="10" custLinFactNeighborX="-70813" custLinFactNeighborY="-31096">
        <dgm:presLayoutVars>
          <dgm:chMax val="1"/>
          <dgm:chPref val="1"/>
          <dgm:bulletEnabled val="1"/>
        </dgm:presLayoutVars>
      </dgm:prSet>
      <dgm:spPr/>
    </dgm:pt>
    <dgm:pt modelId="{18567531-C598-41DB-93AF-925D733CB75C}" type="pres">
      <dgm:prSet presAssocID="{437AF68E-121F-42FF-9854-DCA0682A23B9}" presName="Childtext1" presStyleLbl="revTx" presStyleIdx="2" presStyleCnt="5" custLinFactNeighborX="56519" custLinFactNeighborY="16450">
        <dgm:presLayoutVars>
          <dgm:chMax val="0"/>
          <dgm:chPref val="0"/>
          <dgm:bulletEnabled val="1"/>
        </dgm:presLayoutVars>
      </dgm:prSet>
      <dgm:spPr/>
    </dgm:pt>
    <dgm:pt modelId="{561DAADB-E479-4F08-8E53-9227B0FF0BDA}" type="pres">
      <dgm:prSet presAssocID="{437AF68E-121F-42FF-9854-DCA0682A23B9}" presName="BalanceSpacing" presStyleCnt="0"/>
      <dgm:spPr/>
    </dgm:pt>
    <dgm:pt modelId="{A2421ADB-D25B-4B9C-BFD0-BB10244B00FF}" type="pres">
      <dgm:prSet presAssocID="{437AF68E-121F-42FF-9854-DCA0682A23B9}" presName="BalanceSpacing1" presStyleCnt="0"/>
      <dgm:spPr/>
    </dgm:pt>
    <dgm:pt modelId="{EB12A8E5-300C-4C74-B94A-BE741A988C8D}" type="pres">
      <dgm:prSet presAssocID="{543548A8-A806-444C-9E2E-AA642CFEFEA4}" presName="Accent1Text" presStyleLbl="node1" presStyleIdx="5" presStyleCnt="10" custLinFactNeighborX="-18278" custLinFactNeighborY="53915"/>
      <dgm:spPr/>
    </dgm:pt>
    <dgm:pt modelId="{58DEA171-00D5-4B7C-BBA7-9D87DF0D9E64}" type="pres">
      <dgm:prSet presAssocID="{543548A8-A806-444C-9E2E-AA642CFEFEA4}" presName="spaceBetweenRectangles" presStyleCnt="0"/>
      <dgm:spPr/>
    </dgm:pt>
    <dgm:pt modelId="{B25BE28F-0E6E-492A-AD5D-5526FE47FF6E}" type="pres">
      <dgm:prSet presAssocID="{4559609D-F547-4FE3-AFA2-5CA0B52CB429}" presName="composite" presStyleCnt="0"/>
      <dgm:spPr/>
    </dgm:pt>
    <dgm:pt modelId="{AB04F57E-2341-495A-B72A-0DFFC2DF89AB}" type="pres">
      <dgm:prSet presAssocID="{4559609D-F547-4FE3-AFA2-5CA0B52CB429}" presName="Parent1" presStyleLbl="node1" presStyleIdx="6" presStyleCnt="10" custLinFactY="-17021" custLinFactNeighborX="93094" custLinFactNeighborY="-100000">
        <dgm:presLayoutVars>
          <dgm:chMax val="1"/>
          <dgm:chPref val="1"/>
          <dgm:bulletEnabled val="1"/>
        </dgm:presLayoutVars>
      </dgm:prSet>
      <dgm:spPr/>
    </dgm:pt>
    <dgm:pt modelId="{28FEEB04-D6C9-40F3-B0A2-EB3F31636151}" type="pres">
      <dgm:prSet presAssocID="{4559609D-F547-4FE3-AFA2-5CA0B52CB429}" presName="Childtext1" presStyleLbl="revTx" presStyleIdx="3" presStyleCnt="5">
        <dgm:presLayoutVars>
          <dgm:chMax val="0"/>
          <dgm:chPref val="0"/>
          <dgm:bulletEnabled val="1"/>
        </dgm:presLayoutVars>
      </dgm:prSet>
      <dgm:spPr/>
    </dgm:pt>
    <dgm:pt modelId="{3A6C188B-1580-47F4-A5A3-1C88CAAD7FE0}" type="pres">
      <dgm:prSet presAssocID="{4559609D-F547-4FE3-AFA2-5CA0B52CB429}" presName="BalanceSpacing" presStyleCnt="0"/>
      <dgm:spPr/>
    </dgm:pt>
    <dgm:pt modelId="{AFB9F829-2E56-4994-996E-DF80AF1E8AE0}" type="pres">
      <dgm:prSet presAssocID="{4559609D-F547-4FE3-AFA2-5CA0B52CB429}" presName="BalanceSpacing1" presStyleCnt="0"/>
      <dgm:spPr/>
    </dgm:pt>
    <dgm:pt modelId="{11BE09F5-7FBF-4D54-99FC-EBF348178F0C}" type="pres">
      <dgm:prSet presAssocID="{CD1D3356-16E4-4D74-B005-E86C8EF4975D}" presName="Accent1Text" presStyleLbl="node1" presStyleIdx="7" presStyleCnt="10" custLinFactNeighborX="-70812" custLinFactNeighborY="-30965"/>
      <dgm:spPr/>
    </dgm:pt>
    <dgm:pt modelId="{416CAB1F-5CB7-4086-BFCA-181FA88B16C7}" type="pres">
      <dgm:prSet presAssocID="{CD1D3356-16E4-4D74-B005-E86C8EF4975D}" presName="spaceBetweenRectangles" presStyleCnt="0"/>
      <dgm:spPr/>
    </dgm:pt>
    <dgm:pt modelId="{7FB3952A-CABA-4DE0-9BE8-DC7AD16AF051}" type="pres">
      <dgm:prSet presAssocID="{D489D181-B342-45D1-BBE6-DB4F8772D458}" presName="composite" presStyleCnt="0"/>
      <dgm:spPr/>
    </dgm:pt>
    <dgm:pt modelId="{B0F6F9E2-B271-4177-8947-062A2A1C187A}" type="pres">
      <dgm:prSet presAssocID="{D489D181-B342-45D1-BBE6-DB4F8772D458}" presName="Parent1" presStyleLbl="node1" presStyleIdx="8" presStyleCnt="10" custLinFactY="-15163" custLinFactNeighborX="90199" custLinFactNeighborY="-100000">
        <dgm:presLayoutVars>
          <dgm:chMax val="1"/>
          <dgm:chPref val="1"/>
          <dgm:bulletEnabled val="1"/>
        </dgm:presLayoutVars>
      </dgm:prSet>
      <dgm:spPr/>
    </dgm:pt>
    <dgm:pt modelId="{C02CCAC7-F41B-4600-9096-A44B7A909158}" type="pres">
      <dgm:prSet presAssocID="{D489D181-B342-45D1-BBE6-DB4F8772D458}" presName="Childtext1" presStyleLbl="revTx" presStyleIdx="4" presStyleCnt="5">
        <dgm:presLayoutVars>
          <dgm:chMax val="0"/>
          <dgm:chPref val="0"/>
          <dgm:bulletEnabled val="1"/>
        </dgm:presLayoutVars>
      </dgm:prSet>
      <dgm:spPr/>
    </dgm:pt>
    <dgm:pt modelId="{69B06D02-DCDC-40CD-8181-EB47324CDBAC}" type="pres">
      <dgm:prSet presAssocID="{D489D181-B342-45D1-BBE6-DB4F8772D458}" presName="BalanceSpacing" presStyleCnt="0"/>
      <dgm:spPr/>
    </dgm:pt>
    <dgm:pt modelId="{925BC484-DB84-4A06-A957-5BED6C4C848B}" type="pres">
      <dgm:prSet presAssocID="{D489D181-B342-45D1-BBE6-DB4F8772D458}" presName="BalanceSpacing1" presStyleCnt="0"/>
      <dgm:spPr/>
    </dgm:pt>
    <dgm:pt modelId="{FC08E2CB-69EC-4F90-A588-6B58033BE6E0}" type="pres">
      <dgm:prSet presAssocID="{5CAA6B4A-3002-459A-831B-823088FD1916}" presName="Accent1Text" presStyleLbl="node1" presStyleIdx="9" presStyleCnt="10" custLinFactNeighborX="36762" custLinFactNeighborY="-31069"/>
      <dgm:spPr/>
    </dgm:pt>
  </dgm:ptLst>
  <dgm:cxnLst>
    <dgm:cxn modelId="{2BCE2F01-84E6-4821-BACB-6DDA8E834FFF}" type="presOf" srcId="{8A3B7C3C-9C7A-470B-A749-ABF2F6F1591B}" destId="{619EDE98-BFDE-448C-B30E-977E67153018}" srcOrd="0" destOrd="0" presId="urn:microsoft.com/office/officeart/2008/layout/AlternatingHexagons"/>
    <dgm:cxn modelId="{053C320B-44DE-43F6-AF05-22C4ECDD9FB5}" srcId="{E14FD6C0-99DB-48A7-BF79-8BC613897833}" destId="{D489D181-B342-45D1-BBE6-DB4F8772D458}" srcOrd="4" destOrd="0" parTransId="{A042FC23-AE13-40EC-B1D3-96804912585E}" sibTransId="{5CAA6B4A-3002-459A-831B-823088FD1916}"/>
    <dgm:cxn modelId="{97BBCB13-3585-4096-B85C-460506CF17E1}" type="presOf" srcId="{1ED45EF0-D34D-4B2B-84B7-87721DD8346B}" destId="{063AA267-0060-409E-A84F-735B26E0E722}" srcOrd="0" destOrd="0" presId="urn:microsoft.com/office/officeart/2008/layout/AlternatingHexagons"/>
    <dgm:cxn modelId="{29691817-D813-456D-9A76-B7771A915EB3}" srcId="{E2777F80-971B-426E-B95A-7BB08D2DF31F}" destId="{4F0464C0-07A9-4760-A811-39803677430A}" srcOrd="0" destOrd="0" parTransId="{92230315-5D62-45A6-8C32-239306747FCF}" sibTransId="{23077936-F315-4E63-8B6B-028D3F65F274}"/>
    <dgm:cxn modelId="{F7BD8519-FBC6-4185-B11F-C75A35F9F1BF}" type="presOf" srcId="{E2777F80-971B-426E-B95A-7BB08D2DF31F}" destId="{613005D6-EA43-464D-9926-DBE95E8752E5}" srcOrd="0" destOrd="0" presId="urn:microsoft.com/office/officeart/2008/layout/AlternatingHexagons"/>
    <dgm:cxn modelId="{A5CA9720-15B9-46CA-A0EC-9BE3EF4B304B}" srcId="{E14FD6C0-99DB-48A7-BF79-8BC613897833}" destId="{437AF68E-121F-42FF-9854-DCA0682A23B9}" srcOrd="2" destOrd="0" parTransId="{F5C7164B-B0C7-491C-BF83-D6BF2B580DCD}" sibTransId="{543548A8-A806-444C-9E2E-AA642CFEFEA4}"/>
    <dgm:cxn modelId="{4F5E7E40-4BCC-4272-AE62-83963966A792}" srcId="{E14FD6C0-99DB-48A7-BF79-8BC613897833}" destId="{4559609D-F547-4FE3-AFA2-5CA0B52CB429}" srcOrd="3" destOrd="0" parTransId="{2F5499EA-8C36-498D-A90C-D28E2C56843D}" sibTransId="{CD1D3356-16E4-4D74-B005-E86C8EF4975D}"/>
    <dgm:cxn modelId="{C52CA66D-0E49-41FB-A3B0-142E5717E897}" type="presOf" srcId="{543548A8-A806-444C-9E2E-AA642CFEFEA4}" destId="{EB12A8E5-300C-4C74-B94A-BE741A988C8D}" srcOrd="0" destOrd="0" presId="urn:microsoft.com/office/officeart/2008/layout/AlternatingHexagons"/>
    <dgm:cxn modelId="{8DCBE24E-033C-4382-9A50-069057D89BDF}" type="presOf" srcId="{E14FD6C0-99DB-48A7-BF79-8BC613897833}" destId="{50123B11-1258-4BFC-9DA6-BDE8BDA1D057}" srcOrd="0" destOrd="0" presId="urn:microsoft.com/office/officeart/2008/layout/AlternatingHexagons"/>
    <dgm:cxn modelId="{CFD8AE7B-81F5-421E-9021-F472FC1F60D1}" type="presOf" srcId="{437AF68E-121F-42FF-9854-DCA0682A23B9}" destId="{224021C8-9947-4EDA-9A83-A4BFAD489502}" srcOrd="0" destOrd="0" presId="urn:microsoft.com/office/officeart/2008/layout/AlternatingHexagons"/>
    <dgm:cxn modelId="{9A1854A2-7A61-4B36-AD24-81383DE03A01}" type="presOf" srcId="{4559609D-F547-4FE3-AFA2-5CA0B52CB429}" destId="{AB04F57E-2341-495A-B72A-0DFFC2DF89AB}" srcOrd="0" destOrd="0" presId="urn:microsoft.com/office/officeart/2008/layout/AlternatingHexagons"/>
    <dgm:cxn modelId="{8B5D4EAE-52A9-4E12-A11F-9D1718B12BBB}" type="presOf" srcId="{E710E9B8-11F1-40A1-A683-E9706250A9A7}" destId="{6E3DB51F-5CAF-4DD5-94B0-7E4AD69AC1E0}" srcOrd="0" destOrd="0" presId="urn:microsoft.com/office/officeart/2008/layout/AlternatingHexagons"/>
    <dgm:cxn modelId="{1898D2C6-EB5D-4A44-93AB-8C4125247D47}" type="presOf" srcId="{D489D181-B342-45D1-BBE6-DB4F8772D458}" destId="{B0F6F9E2-B271-4177-8947-062A2A1C187A}" srcOrd="0" destOrd="0" presId="urn:microsoft.com/office/officeart/2008/layout/AlternatingHexagons"/>
    <dgm:cxn modelId="{5AAA05CC-9A35-4C63-90DD-3C1CC80B0929}" type="presOf" srcId="{CD1D3356-16E4-4D74-B005-E86C8EF4975D}" destId="{11BE09F5-7FBF-4D54-99FC-EBF348178F0C}" srcOrd="0" destOrd="0" presId="urn:microsoft.com/office/officeart/2008/layout/AlternatingHexagons"/>
    <dgm:cxn modelId="{0CE527D1-7C16-42EF-891F-A67BE150039C}" srcId="{E14FD6C0-99DB-48A7-BF79-8BC613897833}" destId="{E710E9B8-11F1-40A1-A683-E9706250A9A7}" srcOrd="0" destOrd="0" parTransId="{1CA4810C-76FA-45D6-B0AB-C1139B9576CD}" sibTransId="{1ED45EF0-D34D-4B2B-84B7-87721DD8346B}"/>
    <dgm:cxn modelId="{7A1231EE-AB89-4CA4-A04B-D40C2B58108E}" type="presOf" srcId="{5CAA6B4A-3002-459A-831B-823088FD1916}" destId="{FC08E2CB-69EC-4F90-A588-6B58033BE6E0}" srcOrd="0" destOrd="0" presId="urn:microsoft.com/office/officeart/2008/layout/AlternatingHexagons"/>
    <dgm:cxn modelId="{8E07B6F3-5E4A-4191-A50E-DD3DC216FBB8}" srcId="{E14FD6C0-99DB-48A7-BF79-8BC613897833}" destId="{E2777F80-971B-426E-B95A-7BB08D2DF31F}" srcOrd="1" destOrd="0" parTransId="{0F5728EF-DB93-47FF-BC01-03ED3CEB2A2D}" sibTransId="{8A3B7C3C-9C7A-470B-A749-ABF2F6F1591B}"/>
    <dgm:cxn modelId="{2CE7CCFE-74CB-49BF-B280-B523FE94C33C}" type="presOf" srcId="{4F0464C0-07A9-4760-A811-39803677430A}" destId="{EC4AB0F0-106C-4055-BC4B-35D2A6C27862}" srcOrd="0" destOrd="0" presId="urn:microsoft.com/office/officeart/2008/layout/AlternatingHexagons"/>
    <dgm:cxn modelId="{F75588AC-0376-4B96-90A9-0C5521DB9553}" type="presParOf" srcId="{50123B11-1258-4BFC-9DA6-BDE8BDA1D057}" destId="{F0D0F107-753A-41C8-BB83-849190EF2E97}" srcOrd="0" destOrd="0" presId="urn:microsoft.com/office/officeart/2008/layout/AlternatingHexagons"/>
    <dgm:cxn modelId="{342C28E2-E2D7-4D30-A4A1-D2AE72A7E5D0}" type="presParOf" srcId="{F0D0F107-753A-41C8-BB83-849190EF2E97}" destId="{6E3DB51F-5CAF-4DD5-94B0-7E4AD69AC1E0}" srcOrd="0" destOrd="0" presId="urn:microsoft.com/office/officeart/2008/layout/AlternatingHexagons"/>
    <dgm:cxn modelId="{E979971A-67D5-4C4E-9B26-9639FEBF1393}" type="presParOf" srcId="{F0D0F107-753A-41C8-BB83-849190EF2E97}" destId="{D34C7112-96C5-4732-AC00-D076E79588A0}" srcOrd="1" destOrd="0" presId="urn:microsoft.com/office/officeart/2008/layout/AlternatingHexagons"/>
    <dgm:cxn modelId="{97D76F29-6F79-4E55-8A1C-6A2D9DBC3761}" type="presParOf" srcId="{F0D0F107-753A-41C8-BB83-849190EF2E97}" destId="{3BFC97E7-D3E3-4A95-8A51-A197471B57C7}" srcOrd="2" destOrd="0" presId="urn:microsoft.com/office/officeart/2008/layout/AlternatingHexagons"/>
    <dgm:cxn modelId="{C013AF8E-CA9D-4A71-8007-AF0B5A5C6601}" type="presParOf" srcId="{F0D0F107-753A-41C8-BB83-849190EF2E97}" destId="{A324F9CD-EC5F-4467-B6D1-97CA2ED7DA64}" srcOrd="3" destOrd="0" presId="urn:microsoft.com/office/officeart/2008/layout/AlternatingHexagons"/>
    <dgm:cxn modelId="{E7AB68A8-37FA-43B0-BE79-FADA2D543BE3}" type="presParOf" srcId="{F0D0F107-753A-41C8-BB83-849190EF2E97}" destId="{063AA267-0060-409E-A84F-735B26E0E722}" srcOrd="4" destOrd="0" presId="urn:microsoft.com/office/officeart/2008/layout/AlternatingHexagons"/>
    <dgm:cxn modelId="{98459379-489C-44E7-9930-902EE8F7593A}" type="presParOf" srcId="{50123B11-1258-4BFC-9DA6-BDE8BDA1D057}" destId="{8E99CCE2-0E2A-41DA-8916-68239BFD0C34}" srcOrd="1" destOrd="0" presId="urn:microsoft.com/office/officeart/2008/layout/AlternatingHexagons"/>
    <dgm:cxn modelId="{DD1BB4D4-3011-4F7A-9C82-0CB6C45BD3B3}" type="presParOf" srcId="{50123B11-1258-4BFC-9DA6-BDE8BDA1D057}" destId="{1C44A3C9-5C32-4524-83C0-0EAA3A478849}" srcOrd="2" destOrd="0" presId="urn:microsoft.com/office/officeart/2008/layout/AlternatingHexagons"/>
    <dgm:cxn modelId="{ABD91CE2-113D-46AD-BEF5-4BC0554FE0D7}" type="presParOf" srcId="{1C44A3C9-5C32-4524-83C0-0EAA3A478849}" destId="{613005D6-EA43-464D-9926-DBE95E8752E5}" srcOrd="0" destOrd="0" presId="urn:microsoft.com/office/officeart/2008/layout/AlternatingHexagons"/>
    <dgm:cxn modelId="{83622C87-7AA7-4AB2-91D8-E27EA15D46AA}" type="presParOf" srcId="{1C44A3C9-5C32-4524-83C0-0EAA3A478849}" destId="{EC4AB0F0-106C-4055-BC4B-35D2A6C27862}" srcOrd="1" destOrd="0" presId="urn:microsoft.com/office/officeart/2008/layout/AlternatingHexagons"/>
    <dgm:cxn modelId="{7D611F35-8116-4FAA-93E9-BA7B93051ACD}" type="presParOf" srcId="{1C44A3C9-5C32-4524-83C0-0EAA3A478849}" destId="{447F12D4-FE5F-4919-B43B-4DAB6138CDA7}" srcOrd="2" destOrd="0" presId="urn:microsoft.com/office/officeart/2008/layout/AlternatingHexagons"/>
    <dgm:cxn modelId="{F3599124-F1A0-4C27-B6AE-45B486F79DE3}" type="presParOf" srcId="{1C44A3C9-5C32-4524-83C0-0EAA3A478849}" destId="{1F8002EE-AF8C-43D4-B337-CB43D1E10FDD}" srcOrd="3" destOrd="0" presId="urn:microsoft.com/office/officeart/2008/layout/AlternatingHexagons"/>
    <dgm:cxn modelId="{15A730AF-DA11-4A3E-9EA1-ADDE9ED451B5}" type="presParOf" srcId="{1C44A3C9-5C32-4524-83C0-0EAA3A478849}" destId="{619EDE98-BFDE-448C-B30E-977E67153018}" srcOrd="4" destOrd="0" presId="urn:microsoft.com/office/officeart/2008/layout/AlternatingHexagons"/>
    <dgm:cxn modelId="{72D89F92-633F-4180-8944-E4AD8D807860}" type="presParOf" srcId="{50123B11-1258-4BFC-9DA6-BDE8BDA1D057}" destId="{8CF09656-8AFB-472C-9EAD-1C4EDA3CB2B2}" srcOrd="3" destOrd="0" presId="urn:microsoft.com/office/officeart/2008/layout/AlternatingHexagons"/>
    <dgm:cxn modelId="{723BBC19-C509-451D-A916-14F41BBEA7B6}" type="presParOf" srcId="{50123B11-1258-4BFC-9DA6-BDE8BDA1D057}" destId="{FE43FE11-6CAE-4C92-80B3-5027A0BDE194}" srcOrd="4" destOrd="0" presId="urn:microsoft.com/office/officeart/2008/layout/AlternatingHexagons"/>
    <dgm:cxn modelId="{BE5368FF-7E54-4E8D-97FC-DB70F7258DA5}" type="presParOf" srcId="{FE43FE11-6CAE-4C92-80B3-5027A0BDE194}" destId="{224021C8-9947-4EDA-9A83-A4BFAD489502}" srcOrd="0" destOrd="0" presId="urn:microsoft.com/office/officeart/2008/layout/AlternatingHexagons"/>
    <dgm:cxn modelId="{F14B31F1-9D71-4CA6-A6D6-130C5E4C4420}" type="presParOf" srcId="{FE43FE11-6CAE-4C92-80B3-5027A0BDE194}" destId="{18567531-C598-41DB-93AF-925D733CB75C}" srcOrd="1" destOrd="0" presId="urn:microsoft.com/office/officeart/2008/layout/AlternatingHexagons"/>
    <dgm:cxn modelId="{20DEC7EF-D743-4158-B1D3-09A5EC20202D}" type="presParOf" srcId="{FE43FE11-6CAE-4C92-80B3-5027A0BDE194}" destId="{561DAADB-E479-4F08-8E53-9227B0FF0BDA}" srcOrd="2" destOrd="0" presId="urn:microsoft.com/office/officeart/2008/layout/AlternatingHexagons"/>
    <dgm:cxn modelId="{2A048256-F801-4531-B2A6-D6D39283B627}" type="presParOf" srcId="{FE43FE11-6CAE-4C92-80B3-5027A0BDE194}" destId="{A2421ADB-D25B-4B9C-BFD0-BB10244B00FF}" srcOrd="3" destOrd="0" presId="urn:microsoft.com/office/officeart/2008/layout/AlternatingHexagons"/>
    <dgm:cxn modelId="{B9F5AABC-6ECD-4ADA-BE61-59FC7E652470}" type="presParOf" srcId="{FE43FE11-6CAE-4C92-80B3-5027A0BDE194}" destId="{EB12A8E5-300C-4C74-B94A-BE741A988C8D}" srcOrd="4" destOrd="0" presId="urn:microsoft.com/office/officeart/2008/layout/AlternatingHexagons"/>
    <dgm:cxn modelId="{D73190F2-1315-4F65-9150-2F11933777EE}" type="presParOf" srcId="{50123B11-1258-4BFC-9DA6-BDE8BDA1D057}" destId="{58DEA171-00D5-4B7C-BBA7-9D87DF0D9E64}" srcOrd="5" destOrd="0" presId="urn:microsoft.com/office/officeart/2008/layout/AlternatingHexagons"/>
    <dgm:cxn modelId="{A48A76D7-0E7C-41CB-9424-D01B5EEBB8DD}" type="presParOf" srcId="{50123B11-1258-4BFC-9DA6-BDE8BDA1D057}" destId="{B25BE28F-0E6E-492A-AD5D-5526FE47FF6E}" srcOrd="6" destOrd="0" presId="urn:microsoft.com/office/officeart/2008/layout/AlternatingHexagons"/>
    <dgm:cxn modelId="{8625E53A-8C77-46A7-9D01-21EB5F43AD70}" type="presParOf" srcId="{B25BE28F-0E6E-492A-AD5D-5526FE47FF6E}" destId="{AB04F57E-2341-495A-B72A-0DFFC2DF89AB}" srcOrd="0" destOrd="0" presId="urn:microsoft.com/office/officeart/2008/layout/AlternatingHexagons"/>
    <dgm:cxn modelId="{E74EB680-3D79-4262-B1B8-0C046131F0DB}" type="presParOf" srcId="{B25BE28F-0E6E-492A-AD5D-5526FE47FF6E}" destId="{28FEEB04-D6C9-40F3-B0A2-EB3F31636151}" srcOrd="1" destOrd="0" presId="urn:microsoft.com/office/officeart/2008/layout/AlternatingHexagons"/>
    <dgm:cxn modelId="{2C1D7A94-C3D8-477D-82F6-1960A6B9DF0B}" type="presParOf" srcId="{B25BE28F-0E6E-492A-AD5D-5526FE47FF6E}" destId="{3A6C188B-1580-47F4-A5A3-1C88CAAD7FE0}" srcOrd="2" destOrd="0" presId="urn:microsoft.com/office/officeart/2008/layout/AlternatingHexagons"/>
    <dgm:cxn modelId="{D6CB435F-1595-4185-AF26-B84FAC4789DF}" type="presParOf" srcId="{B25BE28F-0E6E-492A-AD5D-5526FE47FF6E}" destId="{AFB9F829-2E56-4994-996E-DF80AF1E8AE0}" srcOrd="3" destOrd="0" presId="urn:microsoft.com/office/officeart/2008/layout/AlternatingHexagons"/>
    <dgm:cxn modelId="{DF9AB628-4DF0-45A2-BA84-1A926444DF32}" type="presParOf" srcId="{B25BE28F-0E6E-492A-AD5D-5526FE47FF6E}" destId="{11BE09F5-7FBF-4D54-99FC-EBF348178F0C}" srcOrd="4" destOrd="0" presId="urn:microsoft.com/office/officeart/2008/layout/AlternatingHexagons"/>
    <dgm:cxn modelId="{D02BC9A4-1E12-4EF2-87CD-9E0822F3CE3B}" type="presParOf" srcId="{50123B11-1258-4BFC-9DA6-BDE8BDA1D057}" destId="{416CAB1F-5CB7-4086-BFCA-181FA88B16C7}" srcOrd="7" destOrd="0" presId="urn:microsoft.com/office/officeart/2008/layout/AlternatingHexagons"/>
    <dgm:cxn modelId="{C02D01F0-4A52-4E80-93DB-10B9F5837790}" type="presParOf" srcId="{50123B11-1258-4BFC-9DA6-BDE8BDA1D057}" destId="{7FB3952A-CABA-4DE0-9BE8-DC7AD16AF051}" srcOrd="8" destOrd="0" presId="urn:microsoft.com/office/officeart/2008/layout/AlternatingHexagons"/>
    <dgm:cxn modelId="{DF1FB9CA-36BE-4AF4-8DD1-24EA94FA09CB}" type="presParOf" srcId="{7FB3952A-CABA-4DE0-9BE8-DC7AD16AF051}" destId="{B0F6F9E2-B271-4177-8947-062A2A1C187A}" srcOrd="0" destOrd="0" presId="urn:microsoft.com/office/officeart/2008/layout/AlternatingHexagons"/>
    <dgm:cxn modelId="{69237BB7-F60E-44EB-97A9-D96F74288C22}" type="presParOf" srcId="{7FB3952A-CABA-4DE0-9BE8-DC7AD16AF051}" destId="{C02CCAC7-F41B-4600-9096-A44B7A909158}" srcOrd="1" destOrd="0" presId="urn:microsoft.com/office/officeart/2008/layout/AlternatingHexagons"/>
    <dgm:cxn modelId="{C64ECCB9-7294-4A27-91C1-A7E47323451C}" type="presParOf" srcId="{7FB3952A-CABA-4DE0-9BE8-DC7AD16AF051}" destId="{69B06D02-DCDC-40CD-8181-EB47324CDBAC}" srcOrd="2" destOrd="0" presId="urn:microsoft.com/office/officeart/2008/layout/AlternatingHexagons"/>
    <dgm:cxn modelId="{26904F6E-0BBA-4498-A109-3B2DF4A1425B}" type="presParOf" srcId="{7FB3952A-CABA-4DE0-9BE8-DC7AD16AF051}" destId="{925BC484-DB84-4A06-A957-5BED6C4C848B}" srcOrd="3" destOrd="0" presId="urn:microsoft.com/office/officeart/2008/layout/AlternatingHexagons"/>
    <dgm:cxn modelId="{406BA8C1-D023-4976-937A-96D88C8291FE}" type="presParOf" srcId="{7FB3952A-CABA-4DE0-9BE8-DC7AD16AF051}" destId="{FC08E2CB-69EC-4F90-A588-6B58033BE6E0}"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3DB51F-5CAF-4DD5-94B0-7E4AD69AC1E0}">
      <dsp:nvSpPr>
        <dsp:cNvPr id="0" name=""/>
        <dsp:cNvSpPr/>
      </dsp:nvSpPr>
      <dsp:spPr>
        <a:xfrm rot="5400000">
          <a:off x="1103154" y="784537"/>
          <a:ext cx="1296551" cy="1127999"/>
        </a:xfrm>
        <a:prstGeom prst="hexagon">
          <a:avLst>
            <a:gd name="adj" fmla="val 25000"/>
            <a:gd name="vf" fmla="val 115470"/>
          </a:avLst>
        </a:prstGeom>
        <a:gradFill rotWithShape="0">
          <a:gsLst>
            <a:gs pos="0">
              <a:schemeClr val="accent1">
                <a:alpha val="90000"/>
                <a:hueOff val="0"/>
                <a:satOff val="0"/>
                <a:lumOff val="0"/>
                <a:alphaOff val="0"/>
                <a:tint val="98000"/>
                <a:lumMod val="110000"/>
              </a:schemeClr>
            </a:gs>
            <a:gs pos="84000">
              <a:schemeClr val="accent1">
                <a:alpha val="90000"/>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spc="0" dirty="0"/>
            <a:t>Align with Risk Appetite</a:t>
          </a:r>
        </a:p>
      </dsp:txBody>
      <dsp:txXfrm rot="-5400000">
        <a:off x="1363210" y="902307"/>
        <a:ext cx="776439" cy="892459"/>
      </dsp:txXfrm>
    </dsp:sp>
    <dsp:sp modelId="{D34C7112-96C5-4732-AC00-D076E79588A0}">
      <dsp:nvSpPr>
        <dsp:cNvPr id="0" name=""/>
        <dsp:cNvSpPr/>
      </dsp:nvSpPr>
      <dsp:spPr>
        <a:xfrm>
          <a:off x="3776567" y="260536"/>
          <a:ext cx="1446951" cy="777930"/>
        </a:xfrm>
        <a:prstGeom prst="rect">
          <a:avLst/>
        </a:prstGeom>
        <a:noFill/>
        <a:ln>
          <a:noFill/>
        </a:ln>
        <a:effectLst/>
      </dsp:spPr>
      <dsp:style>
        <a:lnRef idx="0">
          <a:scrgbClr r="0" g="0" b="0"/>
        </a:lnRef>
        <a:fillRef idx="0">
          <a:scrgbClr r="0" g="0" b="0"/>
        </a:fillRef>
        <a:effectRef idx="0">
          <a:scrgbClr r="0" g="0" b="0"/>
        </a:effectRef>
        <a:fontRef idx="minor"/>
      </dsp:style>
    </dsp:sp>
    <dsp:sp modelId="{063AA267-0060-409E-A84F-735B26E0E722}">
      <dsp:nvSpPr>
        <dsp:cNvPr id="0" name=""/>
        <dsp:cNvSpPr/>
      </dsp:nvSpPr>
      <dsp:spPr>
        <a:xfrm rot="5400000">
          <a:off x="-84275" y="784537"/>
          <a:ext cx="1296551" cy="1127999"/>
        </a:xfrm>
        <a:prstGeom prst="hexagon">
          <a:avLst>
            <a:gd name="adj" fmla="val 25000"/>
            <a:gd name="vf" fmla="val 115470"/>
          </a:avLst>
        </a:prstGeom>
        <a:gradFill rotWithShape="0">
          <a:gsLst>
            <a:gs pos="0">
              <a:schemeClr val="accent1">
                <a:alpha val="90000"/>
                <a:hueOff val="0"/>
                <a:satOff val="0"/>
                <a:lumOff val="0"/>
                <a:alphaOff val="-4444"/>
                <a:tint val="98000"/>
                <a:lumMod val="110000"/>
              </a:schemeClr>
            </a:gs>
            <a:gs pos="84000">
              <a:schemeClr val="accent1">
                <a:alpha val="90000"/>
                <a:hueOff val="0"/>
                <a:satOff val="0"/>
                <a:lumOff val="0"/>
                <a:alphaOff val="-4444"/>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r>
            <a:rPr lang="en-GB" sz="1050" kern="1200" spc="0" dirty="0"/>
            <a:t>Compliance </a:t>
          </a:r>
        </a:p>
      </dsp:txBody>
      <dsp:txXfrm rot="-5400000">
        <a:off x="175781" y="902307"/>
        <a:ext cx="776439" cy="892459"/>
      </dsp:txXfrm>
    </dsp:sp>
    <dsp:sp modelId="{613005D6-EA43-464D-9926-DBE95E8752E5}">
      <dsp:nvSpPr>
        <dsp:cNvPr id="0" name=""/>
        <dsp:cNvSpPr/>
      </dsp:nvSpPr>
      <dsp:spPr>
        <a:xfrm rot="5400000">
          <a:off x="2316871" y="782229"/>
          <a:ext cx="1296551" cy="1127999"/>
        </a:xfrm>
        <a:prstGeom prst="hexagon">
          <a:avLst>
            <a:gd name="adj" fmla="val 25000"/>
            <a:gd name="vf" fmla="val 115470"/>
          </a:avLst>
        </a:prstGeom>
        <a:gradFill rotWithShape="0">
          <a:gsLst>
            <a:gs pos="0">
              <a:schemeClr val="accent1">
                <a:alpha val="90000"/>
                <a:hueOff val="0"/>
                <a:satOff val="0"/>
                <a:lumOff val="0"/>
                <a:alphaOff val="-8889"/>
                <a:tint val="98000"/>
                <a:lumMod val="110000"/>
              </a:schemeClr>
            </a:gs>
            <a:gs pos="84000">
              <a:schemeClr val="accent1">
                <a:alpha val="90000"/>
                <a:hueOff val="0"/>
                <a:satOff val="0"/>
                <a:lumOff val="0"/>
                <a:alphaOff val="-8889"/>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spc="0" dirty="0"/>
            <a:t>Adapt to evolving threats</a:t>
          </a:r>
        </a:p>
      </dsp:txBody>
      <dsp:txXfrm rot="-5400000">
        <a:off x="2576927" y="899999"/>
        <a:ext cx="776439" cy="892459"/>
      </dsp:txXfrm>
    </dsp:sp>
    <dsp:sp modelId="{EC4AB0F0-106C-4055-BC4B-35D2A6C27862}">
      <dsp:nvSpPr>
        <dsp:cNvPr id="0" name=""/>
        <dsp:cNvSpPr/>
      </dsp:nvSpPr>
      <dsp:spPr>
        <a:xfrm>
          <a:off x="555933" y="1361048"/>
          <a:ext cx="1400275" cy="777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r" defTabSz="466725">
            <a:lnSpc>
              <a:spcPct val="90000"/>
            </a:lnSpc>
            <a:spcBef>
              <a:spcPct val="0"/>
            </a:spcBef>
            <a:spcAft>
              <a:spcPct val="35000"/>
            </a:spcAft>
            <a:buNone/>
          </a:pPr>
          <a:endParaRPr lang="en-GB" sz="1050" kern="1200" spc="0" dirty="0"/>
        </a:p>
      </dsp:txBody>
      <dsp:txXfrm>
        <a:off x="555933" y="1361048"/>
        <a:ext cx="1400275" cy="777930"/>
      </dsp:txXfrm>
    </dsp:sp>
    <dsp:sp modelId="{619EDE98-BFDE-448C-B30E-977E67153018}">
      <dsp:nvSpPr>
        <dsp:cNvPr id="0" name=""/>
        <dsp:cNvSpPr/>
      </dsp:nvSpPr>
      <dsp:spPr>
        <a:xfrm rot="5400000">
          <a:off x="501063" y="1885050"/>
          <a:ext cx="1296551" cy="1127999"/>
        </a:xfrm>
        <a:prstGeom prst="hexagon">
          <a:avLst>
            <a:gd name="adj" fmla="val 25000"/>
            <a:gd name="vf" fmla="val 115470"/>
          </a:avLst>
        </a:prstGeom>
        <a:gradFill rotWithShape="0">
          <a:gsLst>
            <a:gs pos="0">
              <a:schemeClr val="accent1">
                <a:alpha val="90000"/>
                <a:hueOff val="0"/>
                <a:satOff val="0"/>
                <a:lumOff val="0"/>
                <a:alphaOff val="-13333"/>
                <a:tint val="98000"/>
                <a:lumMod val="110000"/>
              </a:schemeClr>
            </a:gs>
            <a:gs pos="84000">
              <a:schemeClr val="accent1">
                <a:alpha val="90000"/>
                <a:hueOff val="0"/>
                <a:satOff val="0"/>
                <a:lumOff val="0"/>
                <a:alphaOff val="-13333"/>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r>
            <a:rPr lang="en-GB" sz="1050" kern="1200" spc="0" dirty="0"/>
            <a:t>Manage Risk</a:t>
          </a:r>
        </a:p>
      </dsp:txBody>
      <dsp:txXfrm rot="-5400000">
        <a:off x="761119" y="2002820"/>
        <a:ext cx="776439" cy="892459"/>
      </dsp:txXfrm>
    </dsp:sp>
    <dsp:sp modelId="{224021C8-9947-4EDA-9A83-A4BFAD489502}">
      <dsp:nvSpPr>
        <dsp:cNvPr id="0" name=""/>
        <dsp:cNvSpPr/>
      </dsp:nvSpPr>
      <dsp:spPr>
        <a:xfrm rot="5400000">
          <a:off x="1731292" y="1883351"/>
          <a:ext cx="1296551" cy="1127999"/>
        </a:xfrm>
        <a:prstGeom prst="hexagon">
          <a:avLst>
            <a:gd name="adj" fmla="val 25000"/>
            <a:gd name="vf" fmla="val 115470"/>
          </a:avLst>
        </a:prstGeom>
        <a:gradFill rotWithShape="0">
          <a:gsLst>
            <a:gs pos="0">
              <a:schemeClr val="accent1">
                <a:alpha val="90000"/>
                <a:hueOff val="0"/>
                <a:satOff val="0"/>
                <a:lumOff val="0"/>
                <a:alphaOff val="-17778"/>
                <a:tint val="98000"/>
                <a:lumMod val="110000"/>
              </a:schemeClr>
            </a:gs>
            <a:gs pos="84000">
              <a:schemeClr val="accent1">
                <a:alpha val="90000"/>
                <a:hueOff val="0"/>
                <a:satOff val="0"/>
                <a:lumOff val="0"/>
                <a:alphaOff val="-17778"/>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spc="0" dirty="0"/>
            <a:t>Protect assets and outputs </a:t>
          </a:r>
        </a:p>
      </dsp:txBody>
      <dsp:txXfrm rot="-5400000">
        <a:off x="1991348" y="2001121"/>
        <a:ext cx="776439" cy="892459"/>
      </dsp:txXfrm>
    </dsp:sp>
    <dsp:sp modelId="{18567531-C598-41DB-93AF-925D733CB75C}">
      <dsp:nvSpPr>
        <dsp:cNvPr id="0" name=""/>
        <dsp:cNvSpPr/>
      </dsp:nvSpPr>
      <dsp:spPr>
        <a:xfrm>
          <a:off x="4332500" y="2589531"/>
          <a:ext cx="1446951" cy="777930"/>
        </a:xfrm>
        <a:prstGeom prst="rect">
          <a:avLst/>
        </a:prstGeom>
        <a:noFill/>
        <a:ln>
          <a:noFill/>
        </a:ln>
        <a:effectLst/>
      </dsp:spPr>
      <dsp:style>
        <a:lnRef idx="0">
          <a:scrgbClr r="0" g="0" b="0"/>
        </a:lnRef>
        <a:fillRef idx="0">
          <a:scrgbClr r="0" g="0" b="0"/>
        </a:fillRef>
        <a:effectRef idx="0">
          <a:scrgbClr r="0" g="0" b="0"/>
        </a:effectRef>
        <a:fontRef idx="minor"/>
      </dsp:style>
    </dsp:sp>
    <dsp:sp modelId="{EB12A8E5-300C-4C74-B94A-BE741A988C8D}">
      <dsp:nvSpPr>
        <dsp:cNvPr id="0" name=""/>
        <dsp:cNvSpPr/>
      </dsp:nvSpPr>
      <dsp:spPr>
        <a:xfrm rot="5400000">
          <a:off x="1105647" y="2985562"/>
          <a:ext cx="1296551" cy="1127999"/>
        </a:xfrm>
        <a:prstGeom prst="hexagon">
          <a:avLst>
            <a:gd name="adj" fmla="val 25000"/>
            <a:gd name="vf" fmla="val 115470"/>
          </a:avLst>
        </a:prstGeom>
        <a:gradFill rotWithShape="0">
          <a:gsLst>
            <a:gs pos="0">
              <a:schemeClr val="accent1">
                <a:alpha val="90000"/>
                <a:hueOff val="0"/>
                <a:satOff val="0"/>
                <a:lumOff val="0"/>
                <a:alphaOff val="-22222"/>
                <a:tint val="98000"/>
                <a:lumMod val="110000"/>
              </a:schemeClr>
            </a:gs>
            <a:gs pos="84000">
              <a:schemeClr val="accent1">
                <a:alpha val="90000"/>
                <a:hueOff val="0"/>
                <a:satOff val="0"/>
                <a:lumOff val="0"/>
                <a:alphaOff val="-22222"/>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r>
            <a:rPr lang="en-GB" sz="1050" kern="1200" spc="0" dirty="0"/>
            <a:t>Business Continuity</a:t>
          </a:r>
        </a:p>
      </dsp:txBody>
      <dsp:txXfrm rot="-5400000">
        <a:off x="1365703" y="3103332"/>
        <a:ext cx="776439" cy="892459"/>
      </dsp:txXfrm>
    </dsp:sp>
    <dsp:sp modelId="{AB04F57E-2341-495A-B72A-0DFFC2DF89AB}">
      <dsp:nvSpPr>
        <dsp:cNvPr id="0" name=""/>
        <dsp:cNvSpPr/>
      </dsp:nvSpPr>
      <dsp:spPr>
        <a:xfrm rot="5400000">
          <a:off x="2968709" y="1869802"/>
          <a:ext cx="1296551" cy="1127999"/>
        </a:xfrm>
        <a:prstGeom prst="hexagon">
          <a:avLst>
            <a:gd name="adj" fmla="val 25000"/>
            <a:gd name="vf" fmla="val 115470"/>
          </a:avLst>
        </a:prstGeom>
        <a:gradFill rotWithShape="0">
          <a:gsLst>
            <a:gs pos="0">
              <a:schemeClr val="accent1">
                <a:alpha val="90000"/>
                <a:hueOff val="0"/>
                <a:satOff val="0"/>
                <a:lumOff val="0"/>
                <a:alphaOff val="-26667"/>
                <a:tint val="98000"/>
                <a:lumMod val="110000"/>
              </a:schemeClr>
            </a:gs>
            <a:gs pos="84000">
              <a:schemeClr val="accent1">
                <a:alpha val="90000"/>
                <a:hueOff val="0"/>
                <a:satOff val="0"/>
                <a:lumOff val="0"/>
                <a:alphaOff val="-26667"/>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spc="0" dirty="0"/>
            <a:t>Business Aims </a:t>
          </a:r>
        </a:p>
      </dsp:txBody>
      <dsp:txXfrm rot="-5400000">
        <a:off x="3228765" y="1987572"/>
        <a:ext cx="776439" cy="892459"/>
      </dsp:txXfrm>
    </dsp:sp>
    <dsp:sp modelId="{28FEEB04-D6C9-40F3-B0A2-EB3F31636151}">
      <dsp:nvSpPr>
        <dsp:cNvPr id="0" name=""/>
        <dsp:cNvSpPr/>
      </dsp:nvSpPr>
      <dsp:spPr>
        <a:xfrm>
          <a:off x="555933" y="3562074"/>
          <a:ext cx="1400275" cy="777930"/>
        </a:xfrm>
        <a:prstGeom prst="rect">
          <a:avLst/>
        </a:prstGeom>
        <a:noFill/>
        <a:ln>
          <a:noFill/>
        </a:ln>
        <a:effectLst/>
      </dsp:spPr>
      <dsp:style>
        <a:lnRef idx="0">
          <a:scrgbClr r="0" g="0" b="0"/>
        </a:lnRef>
        <a:fillRef idx="0">
          <a:scrgbClr r="0" g="0" b="0"/>
        </a:fillRef>
        <a:effectRef idx="0">
          <a:scrgbClr r="0" g="0" b="0"/>
        </a:effectRef>
        <a:fontRef idx="minor"/>
      </dsp:style>
    </dsp:sp>
    <dsp:sp modelId="{11BE09F5-7FBF-4D54-99FC-EBF348178F0C}">
      <dsp:nvSpPr>
        <dsp:cNvPr id="0" name=""/>
        <dsp:cNvSpPr/>
      </dsp:nvSpPr>
      <dsp:spPr>
        <a:xfrm rot="5400000">
          <a:off x="2338089" y="2985562"/>
          <a:ext cx="1296551" cy="1127999"/>
        </a:xfrm>
        <a:prstGeom prst="hexagon">
          <a:avLst>
            <a:gd name="adj" fmla="val 25000"/>
            <a:gd name="vf" fmla="val 115470"/>
          </a:avLst>
        </a:prstGeom>
        <a:gradFill rotWithShape="0">
          <a:gsLst>
            <a:gs pos="0">
              <a:schemeClr val="accent1">
                <a:alpha val="90000"/>
                <a:hueOff val="0"/>
                <a:satOff val="0"/>
                <a:lumOff val="0"/>
                <a:alphaOff val="-31111"/>
                <a:tint val="98000"/>
                <a:lumMod val="110000"/>
              </a:schemeClr>
            </a:gs>
            <a:gs pos="84000">
              <a:schemeClr val="accent1">
                <a:alpha val="90000"/>
                <a:hueOff val="0"/>
                <a:satOff val="0"/>
                <a:lumOff val="0"/>
                <a:alphaOff val="-31111"/>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r>
            <a:rPr lang="en-GB" sz="1050" kern="1200" spc="0" dirty="0"/>
            <a:t>Reputation</a:t>
          </a:r>
        </a:p>
      </dsp:txBody>
      <dsp:txXfrm rot="-5400000">
        <a:off x="2598145" y="3103332"/>
        <a:ext cx="776439" cy="892459"/>
      </dsp:txXfrm>
    </dsp:sp>
    <dsp:sp modelId="{B0F6F9E2-B271-4177-8947-062A2A1C187A}">
      <dsp:nvSpPr>
        <dsp:cNvPr id="0" name=""/>
        <dsp:cNvSpPr/>
      </dsp:nvSpPr>
      <dsp:spPr>
        <a:xfrm rot="5400000">
          <a:off x="3547507" y="2994405"/>
          <a:ext cx="1296551" cy="1127999"/>
        </a:xfrm>
        <a:prstGeom prst="hexagon">
          <a:avLst>
            <a:gd name="adj" fmla="val 25000"/>
            <a:gd name="vf" fmla="val 115470"/>
          </a:avLst>
        </a:prstGeom>
        <a:gradFill rotWithShape="0">
          <a:gsLst>
            <a:gs pos="0">
              <a:schemeClr val="accent1">
                <a:alpha val="90000"/>
                <a:hueOff val="0"/>
                <a:satOff val="0"/>
                <a:lumOff val="0"/>
                <a:alphaOff val="-35556"/>
                <a:tint val="98000"/>
                <a:lumMod val="110000"/>
              </a:schemeClr>
            </a:gs>
            <a:gs pos="84000">
              <a:schemeClr val="accent1">
                <a:alpha val="90000"/>
                <a:hueOff val="0"/>
                <a:satOff val="0"/>
                <a:lumOff val="0"/>
                <a:alphaOff val="-35556"/>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spc="0" dirty="0"/>
            <a:t>Protect staff and  estate</a:t>
          </a:r>
        </a:p>
      </dsp:txBody>
      <dsp:txXfrm rot="-5400000">
        <a:off x="3807563" y="3112175"/>
        <a:ext cx="776439" cy="892459"/>
      </dsp:txXfrm>
    </dsp:sp>
    <dsp:sp modelId="{C02CCAC7-F41B-4600-9096-A44B7A909158}">
      <dsp:nvSpPr>
        <dsp:cNvPr id="0" name=""/>
        <dsp:cNvSpPr/>
      </dsp:nvSpPr>
      <dsp:spPr>
        <a:xfrm>
          <a:off x="3776567" y="4662587"/>
          <a:ext cx="1446951" cy="777930"/>
        </a:xfrm>
        <a:prstGeom prst="rect">
          <a:avLst/>
        </a:prstGeom>
        <a:noFill/>
        <a:ln>
          <a:noFill/>
        </a:ln>
        <a:effectLst/>
      </dsp:spPr>
      <dsp:style>
        <a:lnRef idx="0">
          <a:scrgbClr r="0" g="0" b="0"/>
        </a:lnRef>
        <a:fillRef idx="0">
          <a:scrgbClr r="0" g="0" b="0"/>
        </a:fillRef>
        <a:effectRef idx="0">
          <a:scrgbClr r="0" g="0" b="0"/>
        </a:effectRef>
        <a:fontRef idx="minor"/>
      </dsp:style>
    </dsp:sp>
    <dsp:sp modelId="{FC08E2CB-69EC-4F90-A588-6B58033BE6E0}">
      <dsp:nvSpPr>
        <dsp:cNvPr id="0" name=""/>
        <dsp:cNvSpPr/>
      </dsp:nvSpPr>
      <dsp:spPr>
        <a:xfrm rot="5400000">
          <a:off x="1726498" y="4084727"/>
          <a:ext cx="1296551" cy="1127999"/>
        </a:xfrm>
        <a:prstGeom prst="hexagon">
          <a:avLst>
            <a:gd name="adj" fmla="val 25000"/>
            <a:gd name="vf" fmla="val 115470"/>
          </a:avLst>
        </a:prstGeom>
        <a:gradFill rotWithShape="0">
          <a:gsLst>
            <a:gs pos="0">
              <a:schemeClr val="accent1">
                <a:alpha val="90000"/>
                <a:hueOff val="0"/>
                <a:satOff val="0"/>
                <a:lumOff val="0"/>
                <a:alphaOff val="-40000"/>
                <a:tint val="98000"/>
                <a:lumMod val="110000"/>
              </a:schemeClr>
            </a:gs>
            <a:gs pos="84000">
              <a:schemeClr val="accent1">
                <a:alpha val="90000"/>
                <a:hueOff val="0"/>
                <a:satOff val="0"/>
                <a:lumOff val="0"/>
                <a:alphaOff val="-4000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r>
            <a:rPr lang="en-GB" sz="1050" kern="1200" spc="0" dirty="0"/>
            <a:t>Resilience</a:t>
          </a:r>
        </a:p>
      </dsp:txBody>
      <dsp:txXfrm rot="-5400000">
        <a:off x="1986554" y="4202497"/>
        <a:ext cx="776439" cy="8924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62F52E-D2BE-49EB-801C-61170546DA45}">
      <dsp:nvSpPr>
        <dsp:cNvPr id="0" name=""/>
        <dsp:cNvSpPr/>
      </dsp:nvSpPr>
      <dsp:spPr>
        <a:xfrm rot="5400000">
          <a:off x="2451615" y="101560"/>
          <a:ext cx="1545492" cy="1344578"/>
        </a:xfrm>
        <a:prstGeom prst="hexagon">
          <a:avLst>
            <a:gd name="adj" fmla="val 25000"/>
            <a:gd name="vf" fmla="val 115470"/>
          </a:avLst>
        </a:prstGeom>
        <a:solidFill>
          <a:schemeClr val="accent1">
            <a:alpha val="67000"/>
          </a:schemeClr>
        </a:solidFill>
        <a:ln>
          <a:noFill/>
        </a:ln>
        <a:effectLst>
          <a:outerShdw blurRad="88900" dist="38100" dir="5040000" rotWithShape="0">
            <a:srgbClr val="000000">
              <a:alpha val="60000"/>
            </a:srgbClr>
          </a:outerShdw>
        </a:effectLst>
        <a:scene3d>
          <a:camera prst="orthographicFront">
            <a:rot lat="0" lon="0" rev="0"/>
          </a:camera>
          <a:lightRig rig="freezing" dir="tl"/>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spc="0" dirty="0"/>
            <a:t>Prevent</a:t>
          </a:r>
        </a:p>
      </dsp:txBody>
      <dsp:txXfrm rot="-5400000">
        <a:off x="2761602" y="241942"/>
        <a:ext cx="925518" cy="1063814"/>
      </dsp:txXfrm>
    </dsp:sp>
    <dsp:sp modelId="{0FE089C4-0A50-4A9C-8C6D-5F5EC1B13B52}">
      <dsp:nvSpPr>
        <dsp:cNvPr id="0" name=""/>
        <dsp:cNvSpPr/>
      </dsp:nvSpPr>
      <dsp:spPr>
        <a:xfrm>
          <a:off x="3937452" y="310202"/>
          <a:ext cx="1724769" cy="927295"/>
        </a:xfrm>
        <a:prstGeom prst="rect">
          <a:avLst/>
        </a:prstGeom>
        <a:noFill/>
        <a:ln>
          <a:noFill/>
        </a:ln>
        <a:effectLst/>
      </dsp:spPr>
      <dsp:style>
        <a:lnRef idx="0">
          <a:scrgbClr r="0" g="0" b="0"/>
        </a:lnRef>
        <a:fillRef idx="0">
          <a:scrgbClr r="0" g="0" b="0"/>
        </a:fillRef>
        <a:effectRef idx="0">
          <a:scrgbClr r="0" g="0" b="0"/>
        </a:effectRef>
        <a:fontRef idx="minor"/>
      </dsp:style>
    </dsp:sp>
    <dsp:sp modelId="{1A8A0D87-2A38-4A5C-B68D-532880803687}">
      <dsp:nvSpPr>
        <dsp:cNvPr id="0" name=""/>
        <dsp:cNvSpPr/>
      </dsp:nvSpPr>
      <dsp:spPr>
        <a:xfrm rot="5400000">
          <a:off x="999471" y="101560"/>
          <a:ext cx="1545492" cy="1344578"/>
        </a:xfrm>
        <a:prstGeom prst="hexagon">
          <a:avLst>
            <a:gd name="adj" fmla="val 25000"/>
            <a:gd name="vf" fmla="val 115470"/>
          </a:avLst>
        </a:prstGeom>
        <a:solidFill>
          <a:schemeClr val="tx1">
            <a:lumMod val="95000"/>
            <a:lumOff val="5000"/>
            <a:alpha val="50000"/>
          </a:schemeClr>
        </a:solidFill>
        <a:ln>
          <a:noFill/>
        </a:ln>
        <a:effectLst>
          <a:outerShdw blurRad="88900" dist="38100" dir="5040000" rotWithShape="0">
            <a:srgbClr val="000000">
              <a:alpha val="60000"/>
            </a:srgbClr>
          </a:outerShdw>
        </a:effectLst>
        <a:scene3d>
          <a:camera prst="orthographicFront">
            <a:rot lat="0" lon="0" rev="0"/>
          </a:camera>
          <a:lightRig rig="chilly" dir="tl">
            <a:rot lat="0" lon="0" rev="36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i="1" kern="1200" dirty="0"/>
            <a:t>Firewalls</a:t>
          </a:r>
        </a:p>
      </dsp:txBody>
      <dsp:txXfrm rot="-5400000">
        <a:off x="1309458" y="241942"/>
        <a:ext cx="925518" cy="1063814"/>
      </dsp:txXfrm>
    </dsp:sp>
    <dsp:sp modelId="{2E8C6578-721E-4033-A455-6C8174D737C1}">
      <dsp:nvSpPr>
        <dsp:cNvPr id="0" name=""/>
        <dsp:cNvSpPr/>
      </dsp:nvSpPr>
      <dsp:spPr>
        <a:xfrm rot="5400000">
          <a:off x="1722761" y="1413374"/>
          <a:ext cx="1545492" cy="1344578"/>
        </a:xfrm>
        <a:prstGeom prst="hexagon">
          <a:avLst>
            <a:gd name="adj" fmla="val 25000"/>
            <a:gd name="vf" fmla="val 115470"/>
          </a:avLst>
        </a:prstGeom>
        <a:solidFill>
          <a:schemeClr val="accent1">
            <a:alpha val="67000"/>
          </a:schemeClr>
        </a:solidFill>
        <a:ln>
          <a:noFill/>
        </a:ln>
        <a:effectLst>
          <a:outerShdw blurRad="88900" dist="38100" dir="5040000" rotWithShape="0">
            <a:srgbClr val="000000">
              <a:alpha val="60000"/>
            </a:srgbClr>
          </a:outerShdw>
        </a:effectLst>
        <a:scene3d>
          <a:camera prst="orthographicFront">
            <a:rot lat="0" lon="0" rev="0"/>
          </a:camera>
          <a:lightRig rig="freezing" dir="tl"/>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spc="0" dirty="0"/>
            <a:t>Detect</a:t>
          </a:r>
        </a:p>
      </dsp:txBody>
      <dsp:txXfrm rot="-5400000">
        <a:off x="2032748" y="1553756"/>
        <a:ext cx="925518" cy="1063814"/>
      </dsp:txXfrm>
    </dsp:sp>
    <dsp:sp modelId="{98AC3E0B-CA23-41A9-AD7F-D393185070ED}">
      <dsp:nvSpPr>
        <dsp:cNvPr id="0" name=""/>
        <dsp:cNvSpPr/>
      </dsp:nvSpPr>
      <dsp:spPr>
        <a:xfrm>
          <a:off x="98448" y="1622016"/>
          <a:ext cx="1669131" cy="927295"/>
        </a:xfrm>
        <a:prstGeom prst="rect">
          <a:avLst/>
        </a:prstGeom>
        <a:noFill/>
        <a:ln>
          <a:noFill/>
        </a:ln>
        <a:effectLst/>
      </dsp:spPr>
      <dsp:style>
        <a:lnRef idx="0">
          <a:scrgbClr r="0" g="0" b="0"/>
        </a:lnRef>
        <a:fillRef idx="0">
          <a:scrgbClr r="0" g="0" b="0"/>
        </a:fillRef>
        <a:effectRef idx="0">
          <a:scrgbClr r="0" g="0" b="0"/>
        </a:effectRef>
        <a:fontRef idx="minor"/>
      </dsp:style>
    </dsp:sp>
    <dsp:sp modelId="{B0447031-59F7-41E2-B9A6-67948B83BAB9}">
      <dsp:nvSpPr>
        <dsp:cNvPr id="0" name=""/>
        <dsp:cNvSpPr/>
      </dsp:nvSpPr>
      <dsp:spPr>
        <a:xfrm rot="5400000">
          <a:off x="3174906" y="1413374"/>
          <a:ext cx="1545492" cy="1344578"/>
        </a:xfrm>
        <a:prstGeom prst="hexagon">
          <a:avLst>
            <a:gd name="adj" fmla="val 25000"/>
            <a:gd name="vf" fmla="val 115470"/>
          </a:avLst>
        </a:prstGeom>
        <a:solidFill>
          <a:schemeClr val="tx1">
            <a:lumMod val="95000"/>
            <a:lumOff val="5000"/>
            <a:alpha val="50000"/>
          </a:schemeClr>
        </a:solidFill>
        <a:ln>
          <a:noFill/>
        </a:ln>
        <a:effectLst>
          <a:outerShdw blurRad="88900" dist="38100" dir="5040000" rotWithShape="0">
            <a:srgbClr val="000000">
              <a:alpha val="60000"/>
            </a:srgbClr>
          </a:outerShdw>
        </a:effectLst>
        <a:scene3d>
          <a:camera prst="orthographicFront">
            <a:rot lat="0" lon="0" rev="0"/>
          </a:camera>
          <a:lightRig rig="chilly" dir="tl">
            <a:rot lat="0" lon="0" rev="36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0" i="1" kern="1200" dirty="0"/>
            <a:t>Logging</a:t>
          </a:r>
        </a:p>
      </dsp:txBody>
      <dsp:txXfrm rot="-5400000">
        <a:off x="3484893" y="1553756"/>
        <a:ext cx="925518" cy="1063814"/>
      </dsp:txXfrm>
    </dsp:sp>
    <dsp:sp modelId="{5471E9A4-1691-4DB7-9B9D-14CB46B300F2}">
      <dsp:nvSpPr>
        <dsp:cNvPr id="0" name=""/>
        <dsp:cNvSpPr/>
      </dsp:nvSpPr>
      <dsp:spPr>
        <a:xfrm rot="5400000">
          <a:off x="2451615" y="2725188"/>
          <a:ext cx="1545492" cy="1344578"/>
        </a:xfrm>
        <a:prstGeom prst="hexagon">
          <a:avLst>
            <a:gd name="adj" fmla="val 25000"/>
            <a:gd name="vf" fmla="val 115470"/>
          </a:avLst>
        </a:prstGeom>
        <a:solidFill>
          <a:schemeClr val="accent1">
            <a:alpha val="67000"/>
          </a:schemeClr>
        </a:solidFill>
        <a:ln>
          <a:noFill/>
        </a:ln>
        <a:effectLst>
          <a:outerShdw blurRad="88900" dist="38100" dir="5040000" rotWithShape="0">
            <a:srgbClr val="000000">
              <a:alpha val="60000"/>
            </a:srgbClr>
          </a:outerShdw>
        </a:effectLst>
        <a:scene3d>
          <a:camera prst="orthographicFront">
            <a:rot lat="0" lon="0" rev="0"/>
          </a:camera>
          <a:lightRig rig="freezing" dir="tl"/>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spc="0" dirty="0"/>
            <a:t>Mitigate</a:t>
          </a:r>
        </a:p>
      </dsp:txBody>
      <dsp:txXfrm rot="-5400000">
        <a:off x="2761602" y="2865570"/>
        <a:ext cx="925518" cy="1063814"/>
      </dsp:txXfrm>
    </dsp:sp>
    <dsp:sp modelId="{C99A46A0-46D7-4867-926C-8CF5C120FA0C}">
      <dsp:nvSpPr>
        <dsp:cNvPr id="0" name=""/>
        <dsp:cNvSpPr/>
      </dsp:nvSpPr>
      <dsp:spPr>
        <a:xfrm>
          <a:off x="3937452" y="2933830"/>
          <a:ext cx="1724769" cy="927295"/>
        </a:xfrm>
        <a:prstGeom prst="rect">
          <a:avLst/>
        </a:prstGeom>
        <a:noFill/>
        <a:ln>
          <a:noFill/>
        </a:ln>
        <a:effectLst/>
      </dsp:spPr>
      <dsp:style>
        <a:lnRef idx="0">
          <a:scrgbClr r="0" g="0" b="0"/>
        </a:lnRef>
        <a:fillRef idx="0">
          <a:scrgbClr r="0" g="0" b="0"/>
        </a:fillRef>
        <a:effectRef idx="0">
          <a:scrgbClr r="0" g="0" b="0"/>
        </a:effectRef>
        <a:fontRef idx="minor"/>
      </dsp:style>
    </dsp:sp>
    <dsp:sp modelId="{1986341B-0412-4873-9D05-4E1E224D3B64}">
      <dsp:nvSpPr>
        <dsp:cNvPr id="0" name=""/>
        <dsp:cNvSpPr/>
      </dsp:nvSpPr>
      <dsp:spPr>
        <a:xfrm rot="5400000">
          <a:off x="999471" y="2725188"/>
          <a:ext cx="1545492" cy="1344578"/>
        </a:xfrm>
        <a:prstGeom prst="hexagon">
          <a:avLst>
            <a:gd name="adj" fmla="val 25000"/>
            <a:gd name="vf" fmla="val 115470"/>
          </a:avLst>
        </a:prstGeom>
        <a:solidFill>
          <a:schemeClr val="tx1">
            <a:lumMod val="95000"/>
            <a:lumOff val="5000"/>
            <a:alpha val="50000"/>
          </a:schemeClr>
        </a:solidFill>
        <a:ln>
          <a:noFill/>
        </a:ln>
        <a:effectLst>
          <a:outerShdw blurRad="88900" dist="38100" dir="5040000" rotWithShape="0">
            <a:srgbClr val="000000">
              <a:alpha val="60000"/>
            </a:srgbClr>
          </a:outerShdw>
        </a:effectLst>
        <a:scene3d>
          <a:camera prst="orthographicFront">
            <a:rot lat="0" lon="0" rev="0"/>
          </a:camera>
          <a:lightRig rig="chilly" dir="tl">
            <a:rot lat="0" lon="0" rev="36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0" i="1" kern="1200" dirty="0"/>
            <a:t>Backups</a:t>
          </a:r>
        </a:p>
      </dsp:txBody>
      <dsp:txXfrm rot="-5400000">
        <a:off x="1309458" y="2865570"/>
        <a:ext cx="925518" cy="10638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0F3582-5940-4E16-9128-668801F781FB}">
      <dsp:nvSpPr>
        <dsp:cNvPr id="0" name=""/>
        <dsp:cNvSpPr/>
      </dsp:nvSpPr>
      <dsp:spPr>
        <a:xfrm>
          <a:off x="4428" y="0"/>
          <a:ext cx="1936190" cy="302261"/>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solidFill>
            </a:rPr>
            <a:t>Collection</a:t>
          </a:r>
        </a:p>
      </dsp:txBody>
      <dsp:txXfrm>
        <a:off x="13281" y="8853"/>
        <a:ext cx="1918484" cy="284555"/>
      </dsp:txXfrm>
    </dsp:sp>
    <dsp:sp modelId="{79E8CA66-D706-4594-B82F-D492EFF9FA7B}">
      <dsp:nvSpPr>
        <dsp:cNvPr id="0" name=""/>
        <dsp:cNvSpPr/>
      </dsp:nvSpPr>
      <dsp:spPr>
        <a:xfrm>
          <a:off x="2134237" y="0"/>
          <a:ext cx="410472" cy="302261"/>
        </a:xfrm>
        <a:prstGeom prst="rightArrow">
          <a:avLst>
            <a:gd name="adj1" fmla="val 60000"/>
            <a:gd name="adj2" fmla="val 50000"/>
          </a:avLst>
        </a:prstGeom>
        <a:solidFill>
          <a:schemeClr val="accent3">
            <a:hueOff val="0"/>
            <a:satOff val="0"/>
            <a:lumOff val="0"/>
            <a:alphaOff val="0"/>
          </a:schemeClr>
        </a:solidFill>
        <a:ln>
          <a:noFill/>
        </a:ln>
        <a:effectLst/>
        <a:scene3d>
          <a:camera prst="orthographicFront"/>
          <a:lightRig rig="threePt" dir="t"/>
        </a:scene3d>
        <a:sp3d>
          <a:bevelT/>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2134237" y="60452"/>
        <a:ext cx="319794" cy="181357"/>
      </dsp:txXfrm>
    </dsp:sp>
    <dsp:sp modelId="{507534B3-D658-4272-AEFD-1B0B42595E5C}">
      <dsp:nvSpPr>
        <dsp:cNvPr id="0" name=""/>
        <dsp:cNvSpPr/>
      </dsp:nvSpPr>
      <dsp:spPr>
        <a:xfrm>
          <a:off x="2715094" y="0"/>
          <a:ext cx="1936190" cy="302261"/>
        </a:xfrm>
        <a:prstGeom prst="roundRect">
          <a:avLst>
            <a:gd name="adj" fmla="val 10000"/>
          </a:avLst>
        </a:prstGeom>
        <a:solidFill>
          <a:schemeClr val="accent3">
            <a:hueOff val="351293"/>
            <a:satOff val="-23061"/>
            <a:lumOff val="1046"/>
            <a:alphaOff val="0"/>
          </a:schemeClr>
        </a:solidFill>
        <a:ln w="22225" cap="rnd" cmpd="sng" algn="ctr">
          <a:solidFill>
            <a:schemeClr val="lt1">
              <a:hueOff val="0"/>
              <a:satOff val="0"/>
              <a:lumOff val="0"/>
              <a:alphaOff val="0"/>
            </a:schemeClr>
          </a:solidFill>
          <a:prstDash val="solid"/>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solidFill>
            </a:rPr>
            <a:t>Analysis</a:t>
          </a:r>
        </a:p>
      </dsp:txBody>
      <dsp:txXfrm>
        <a:off x="2723947" y="8853"/>
        <a:ext cx="1918484" cy="284555"/>
      </dsp:txXfrm>
    </dsp:sp>
    <dsp:sp modelId="{2D6C4639-256B-4C9E-A777-093707FBB11B}">
      <dsp:nvSpPr>
        <dsp:cNvPr id="0" name=""/>
        <dsp:cNvSpPr/>
      </dsp:nvSpPr>
      <dsp:spPr>
        <a:xfrm>
          <a:off x="4844903" y="0"/>
          <a:ext cx="410472" cy="302261"/>
        </a:xfrm>
        <a:prstGeom prst="rightArrow">
          <a:avLst>
            <a:gd name="adj1" fmla="val 60000"/>
            <a:gd name="adj2" fmla="val 50000"/>
          </a:avLst>
        </a:prstGeom>
        <a:solidFill>
          <a:schemeClr val="accent3">
            <a:hueOff val="526940"/>
            <a:satOff val="-34591"/>
            <a:lumOff val="1569"/>
            <a:alphaOff val="0"/>
          </a:schemeClr>
        </a:solidFill>
        <a:ln>
          <a:noFill/>
        </a:ln>
        <a:effectLst/>
        <a:scene3d>
          <a:camera prst="orthographicFront"/>
          <a:lightRig rig="threePt" dir="t"/>
        </a:scene3d>
        <a:sp3d>
          <a:bevelT/>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4844903" y="60452"/>
        <a:ext cx="319794" cy="181357"/>
      </dsp:txXfrm>
    </dsp:sp>
    <dsp:sp modelId="{EC31B292-A621-4568-AE27-C38BDA51AE5C}">
      <dsp:nvSpPr>
        <dsp:cNvPr id="0" name=""/>
        <dsp:cNvSpPr/>
      </dsp:nvSpPr>
      <dsp:spPr>
        <a:xfrm>
          <a:off x="5425760" y="0"/>
          <a:ext cx="1936190" cy="302261"/>
        </a:xfrm>
        <a:prstGeom prst="roundRect">
          <a:avLst>
            <a:gd name="adj" fmla="val 10000"/>
          </a:avLst>
        </a:prstGeom>
        <a:solidFill>
          <a:schemeClr val="accent3">
            <a:hueOff val="702587"/>
            <a:satOff val="-46121"/>
            <a:lumOff val="2092"/>
            <a:alphaOff val="0"/>
          </a:schemeClr>
        </a:solidFill>
        <a:ln w="22225" cap="rnd" cmpd="sng" algn="ctr">
          <a:solidFill>
            <a:schemeClr val="lt1">
              <a:hueOff val="0"/>
              <a:satOff val="0"/>
              <a:lumOff val="0"/>
              <a:alphaOff val="0"/>
            </a:schemeClr>
          </a:solidFill>
          <a:prstDash val="solid"/>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solidFill>
            </a:rPr>
            <a:t>Escalation</a:t>
          </a:r>
        </a:p>
      </dsp:txBody>
      <dsp:txXfrm>
        <a:off x="5434613" y="8853"/>
        <a:ext cx="1918484" cy="284555"/>
      </dsp:txXfrm>
    </dsp:sp>
    <dsp:sp modelId="{7903AFBC-456F-450D-87DE-25AF6DDC739C}">
      <dsp:nvSpPr>
        <dsp:cNvPr id="0" name=""/>
        <dsp:cNvSpPr/>
      </dsp:nvSpPr>
      <dsp:spPr>
        <a:xfrm>
          <a:off x="7555569" y="0"/>
          <a:ext cx="410472" cy="302261"/>
        </a:xfrm>
        <a:prstGeom prst="rightArrow">
          <a:avLst>
            <a:gd name="adj1" fmla="val 60000"/>
            <a:gd name="adj2" fmla="val 50000"/>
          </a:avLst>
        </a:prstGeom>
        <a:solidFill>
          <a:schemeClr val="accent3">
            <a:hueOff val="1053880"/>
            <a:satOff val="-69182"/>
            <a:lumOff val="3138"/>
            <a:alphaOff val="0"/>
          </a:schemeClr>
        </a:solidFill>
        <a:ln>
          <a:noFill/>
        </a:ln>
        <a:effectLst/>
        <a:scene3d>
          <a:camera prst="orthographicFront"/>
          <a:lightRig rig="threePt" dir="t"/>
        </a:scene3d>
        <a:sp3d>
          <a:bevelT/>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7555569" y="60452"/>
        <a:ext cx="319794" cy="181357"/>
      </dsp:txXfrm>
    </dsp:sp>
    <dsp:sp modelId="{062F4A4B-0B35-4A89-9410-4BACE86EF6BD}">
      <dsp:nvSpPr>
        <dsp:cNvPr id="0" name=""/>
        <dsp:cNvSpPr/>
      </dsp:nvSpPr>
      <dsp:spPr>
        <a:xfrm>
          <a:off x="8136426" y="0"/>
          <a:ext cx="1936190" cy="302261"/>
        </a:xfrm>
        <a:prstGeom prst="roundRect">
          <a:avLst>
            <a:gd name="adj" fmla="val 10000"/>
          </a:avLst>
        </a:prstGeom>
        <a:solidFill>
          <a:schemeClr val="accent3">
            <a:hueOff val="1053880"/>
            <a:satOff val="-69182"/>
            <a:lumOff val="3138"/>
            <a:alphaOff val="0"/>
          </a:schemeClr>
        </a:solidFill>
        <a:ln w="22225" cap="rnd" cmpd="sng" algn="ctr">
          <a:solidFill>
            <a:schemeClr val="lt1">
              <a:hueOff val="0"/>
              <a:satOff val="0"/>
              <a:lumOff val="0"/>
              <a:alphaOff val="0"/>
            </a:schemeClr>
          </a:solidFill>
          <a:prstDash val="solid"/>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solidFill>
            </a:rPr>
            <a:t>Review</a:t>
          </a:r>
        </a:p>
      </dsp:txBody>
      <dsp:txXfrm>
        <a:off x="8145279" y="8853"/>
        <a:ext cx="1918484" cy="2845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0F3582-5940-4E16-9128-668801F781FB}">
      <dsp:nvSpPr>
        <dsp:cNvPr id="0" name=""/>
        <dsp:cNvSpPr/>
      </dsp:nvSpPr>
      <dsp:spPr>
        <a:xfrm>
          <a:off x="4428" y="0"/>
          <a:ext cx="1936190" cy="302261"/>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solidFill>
            </a:rPr>
            <a:t>Collection</a:t>
          </a:r>
        </a:p>
      </dsp:txBody>
      <dsp:txXfrm>
        <a:off x="13281" y="8853"/>
        <a:ext cx="1918484" cy="284555"/>
      </dsp:txXfrm>
    </dsp:sp>
    <dsp:sp modelId="{79E8CA66-D706-4594-B82F-D492EFF9FA7B}">
      <dsp:nvSpPr>
        <dsp:cNvPr id="0" name=""/>
        <dsp:cNvSpPr/>
      </dsp:nvSpPr>
      <dsp:spPr>
        <a:xfrm>
          <a:off x="2134237" y="0"/>
          <a:ext cx="410472" cy="302261"/>
        </a:xfrm>
        <a:prstGeom prst="rightArrow">
          <a:avLst>
            <a:gd name="adj1" fmla="val 60000"/>
            <a:gd name="adj2" fmla="val 50000"/>
          </a:avLst>
        </a:prstGeom>
        <a:solidFill>
          <a:schemeClr val="accent3">
            <a:hueOff val="0"/>
            <a:satOff val="0"/>
            <a:lumOff val="0"/>
            <a:alphaOff val="0"/>
          </a:schemeClr>
        </a:solidFill>
        <a:ln>
          <a:noFill/>
        </a:ln>
        <a:effectLst/>
        <a:scene3d>
          <a:camera prst="orthographicFront"/>
          <a:lightRig rig="threePt" dir="t"/>
        </a:scene3d>
        <a:sp3d>
          <a:bevelT/>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2134237" y="60452"/>
        <a:ext cx="319794" cy="181357"/>
      </dsp:txXfrm>
    </dsp:sp>
    <dsp:sp modelId="{507534B3-D658-4272-AEFD-1B0B42595E5C}">
      <dsp:nvSpPr>
        <dsp:cNvPr id="0" name=""/>
        <dsp:cNvSpPr/>
      </dsp:nvSpPr>
      <dsp:spPr>
        <a:xfrm>
          <a:off x="2715094" y="0"/>
          <a:ext cx="1936190" cy="302261"/>
        </a:xfrm>
        <a:prstGeom prst="roundRect">
          <a:avLst>
            <a:gd name="adj" fmla="val 10000"/>
          </a:avLst>
        </a:prstGeom>
        <a:solidFill>
          <a:schemeClr val="accent3">
            <a:hueOff val="351293"/>
            <a:satOff val="-23061"/>
            <a:lumOff val="1046"/>
            <a:alphaOff val="0"/>
          </a:schemeClr>
        </a:solidFill>
        <a:ln w="22225" cap="rnd" cmpd="sng" algn="ctr">
          <a:solidFill>
            <a:schemeClr val="lt1">
              <a:hueOff val="0"/>
              <a:satOff val="0"/>
              <a:lumOff val="0"/>
              <a:alphaOff val="0"/>
            </a:schemeClr>
          </a:solidFill>
          <a:prstDash val="solid"/>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solidFill>
            </a:rPr>
            <a:t>Analysis</a:t>
          </a:r>
        </a:p>
      </dsp:txBody>
      <dsp:txXfrm>
        <a:off x="2723947" y="8853"/>
        <a:ext cx="1918484" cy="284555"/>
      </dsp:txXfrm>
    </dsp:sp>
    <dsp:sp modelId="{2D6C4639-256B-4C9E-A777-093707FBB11B}">
      <dsp:nvSpPr>
        <dsp:cNvPr id="0" name=""/>
        <dsp:cNvSpPr/>
      </dsp:nvSpPr>
      <dsp:spPr>
        <a:xfrm>
          <a:off x="4844903" y="0"/>
          <a:ext cx="410472" cy="302261"/>
        </a:xfrm>
        <a:prstGeom prst="rightArrow">
          <a:avLst>
            <a:gd name="adj1" fmla="val 60000"/>
            <a:gd name="adj2" fmla="val 50000"/>
          </a:avLst>
        </a:prstGeom>
        <a:solidFill>
          <a:schemeClr val="accent3">
            <a:hueOff val="526940"/>
            <a:satOff val="-34591"/>
            <a:lumOff val="1569"/>
            <a:alphaOff val="0"/>
          </a:schemeClr>
        </a:solidFill>
        <a:ln>
          <a:noFill/>
        </a:ln>
        <a:effectLst/>
        <a:scene3d>
          <a:camera prst="orthographicFront"/>
          <a:lightRig rig="threePt" dir="t"/>
        </a:scene3d>
        <a:sp3d>
          <a:bevelT/>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4844903" y="60452"/>
        <a:ext cx="319794" cy="181357"/>
      </dsp:txXfrm>
    </dsp:sp>
    <dsp:sp modelId="{EC31B292-A621-4568-AE27-C38BDA51AE5C}">
      <dsp:nvSpPr>
        <dsp:cNvPr id="0" name=""/>
        <dsp:cNvSpPr/>
      </dsp:nvSpPr>
      <dsp:spPr>
        <a:xfrm>
          <a:off x="5425760" y="0"/>
          <a:ext cx="1936190" cy="302261"/>
        </a:xfrm>
        <a:prstGeom prst="roundRect">
          <a:avLst>
            <a:gd name="adj" fmla="val 10000"/>
          </a:avLst>
        </a:prstGeom>
        <a:solidFill>
          <a:schemeClr val="accent3">
            <a:hueOff val="702587"/>
            <a:satOff val="-46121"/>
            <a:lumOff val="2092"/>
            <a:alphaOff val="0"/>
          </a:schemeClr>
        </a:solidFill>
        <a:ln w="22225" cap="rnd" cmpd="sng" algn="ctr">
          <a:solidFill>
            <a:schemeClr val="lt1">
              <a:hueOff val="0"/>
              <a:satOff val="0"/>
              <a:lumOff val="0"/>
              <a:alphaOff val="0"/>
            </a:schemeClr>
          </a:solidFill>
          <a:prstDash val="solid"/>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solidFill>
            </a:rPr>
            <a:t>Escalation</a:t>
          </a:r>
        </a:p>
      </dsp:txBody>
      <dsp:txXfrm>
        <a:off x="5434613" y="8853"/>
        <a:ext cx="1918484" cy="284555"/>
      </dsp:txXfrm>
    </dsp:sp>
    <dsp:sp modelId="{7903AFBC-456F-450D-87DE-25AF6DDC739C}">
      <dsp:nvSpPr>
        <dsp:cNvPr id="0" name=""/>
        <dsp:cNvSpPr/>
      </dsp:nvSpPr>
      <dsp:spPr>
        <a:xfrm>
          <a:off x="7555569" y="0"/>
          <a:ext cx="410472" cy="302261"/>
        </a:xfrm>
        <a:prstGeom prst="rightArrow">
          <a:avLst>
            <a:gd name="adj1" fmla="val 60000"/>
            <a:gd name="adj2" fmla="val 50000"/>
          </a:avLst>
        </a:prstGeom>
        <a:solidFill>
          <a:schemeClr val="accent3">
            <a:hueOff val="1053880"/>
            <a:satOff val="-69182"/>
            <a:lumOff val="3138"/>
            <a:alphaOff val="0"/>
          </a:schemeClr>
        </a:solidFill>
        <a:ln>
          <a:noFill/>
        </a:ln>
        <a:effectLst/>
        <a:scene3d>
          <a:camera prst="orthographicFront"/>
          <a:lightRig rig="threePt" dir="t"/>
        </a:scene3d>
        <a:sp3d>
          <a:bevelT/>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7555569" y="60452"/>
        <a:ext cx="319794" cy="181357"/>
      </dsp:txXfrm>
    </dsp:sp>
    <dsp:sp modelId="{062F4A4B-0B35-4A89-9410-4BACE86EF6BD}">
      <dsp:nvSpPr>
        <dsp:cNvPr id="0" name=""/>
        <dsp:cNvSpPr/>
      </dsp:nvSpPr>
      <dsp:spPr>
        <a:xfrm>
          <a:off x="8136426" y="0"/>
          <a:ext cx="1936190" cy="302261"/>
        </a:xfrm>
        <a:prstGeom prst="roundRect">
          <a:avLst>
            <a:gd name="adj" fmla="val 10000"/>
          </a:avLst>
        </a:prstGeom>
        <a:solidFill>
          <a:schemeClr val="accent3">
            <a:hueOff val="1053880"/>
            <a:satOff val="-69182"/>
            <a:lumOff val="3138"/>
            <a:alphaOff val="0"/>
          </a:schemeClr>
        </a:solidFill>
        <a:ln w="22225" cap="rnd" cmpd="sng" algn="ctr">
          <a:solidFill>
            <a:schemeClr val="lt1">
              <a:hueOff val="0"/>
              <a:satOff val="0"/>
              <a:lumOff val="0"/>
              <a:alphaOff val="0"/>
            </a:schemeClr>
          </a:solidFill>
          <a:prstDash val="solid"/>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solidFill>
            </a:rPr>
            <a:t>Review</a:t>
          </a:r>
        </a:p>
      </dsp:txBody>
      <dsp:txXfrm>
        <a:off x="8145279" y="8853"/>
        <a:ext cx="1918484" cy="2845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3DB51F-5CAF-4DD5-94B0-7E4AD69AC1E0}">
      <dsp:nvSpPr>
        <dsp:cNvPr id="0" name=""/>
        <dsp:cNvSpPr/>
      </dsp:nvSpPr>
      <dsp:spPr>
        <a:xfrm rot="5400000">
          <a:off x="1103154" y="784537"/>
          <a:ext cx="1296551" cy="1127999"/>
        </a:xfrm>
        <a:prstGeom prst="hexagon">
          <a:avLst>
            <a:gd name="adj" fmla="val 25000"/>
            <a:gd name="vf" fmla="val 115470"/>
          </a:avLst>
        </a:prstGeom>
        <a:gradFill rotWithShape="0">
          <a:gsLst>
            <a:gs pos="0">
              <a:schemeClr val="accent1">
                <a:alpha val="90000"/>
                <a:hueOff val="0"/>
                <a:satOff val="0"/>
                <a:lumOff val="0"/>
                <a:alphaOff val="0"/>
                <a:tint val="98000"/>
                <a:lumMod val="110000"/>
              </a:schemeClr>
            </a:gs>
            <a:gs pos="84000">
              <a:schemeClr val="accent1">
                <a:alpha val="90000"/>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spc="0" dirty="0"/>
            <a:t>Security Mindset</a:t>
          </a:r>
        </a:p>
      </dsp:txBody>
      <dsp:txXfrm rot="-5400000">
        <a:off x="1363210" y="902307"/>
        <a:ext cx="776439" cy="892459"/>
      </dsp:txXfrm>
    </dsp:sp>
    <dsp:sp modelId="{D34C7112-96C5-4732-AC00-D076E79588A0}">
      <dsp:nvSpPr>
        <dsp:cNvPr id="0" name=""/>
        <dsp:cNvSpPr/>
      </dsp:nvSpPr>
      <dsp:spPr>
        <a:xfrm>
          <a:off x="3776567" y="260536"/>
          <a:ext cx="1446951" cy="777930"/>
        </a:xfrm>
        <a:prstGeom prst="rect">
          <a:avLst/>
        </a:prstGeom>
        <a:noFill/>
        <a:ln>
          <a:noFill/>
        </a:ln>
        <a:effectLst/>
      </dsp:spPr>
      <dsp:style>
        <a:lnRef idx="0">
          <a:scrgbClr r="0" g="0" b="0"/>
        </a:lnRef>
        <a:fillRef idx="0">
          <a:scrgbClr r="0" g="0" b="0"/>
        </a:fillRef>
        <a:effectRef idx="0">
          <a:scrgbClr r="0" g="0" b="0"/>
        </a:effectRef>
        <a:fontRef idx="minor"/>
      </dsp:style>
    </dsp:sp>
    <dsp:sp modelId="{063AA267-0060-409E-A84F-735B26E0E722}">
      <dsp:nvSpPr>
        <dsp:cNvPr id="0" name=""/>
        <dsp:cNvSpPr/>
      </dsp:nvSpPr>
      <dsp:spPr>
        <a:xfrm rot="5400000">
          <a:off x="-84275" y="784537"/>
          <a:ext cx="1296551" cy="1127999"/>
        </a:xfrm>
        <a:prstGeom prst="hexagon">
          <a:avLst>
            <a:gd name="adj" fmla="val 25000"/>
            <a:gd name="vf" fmla="val 115470"/>
          </a:avLst>
        </a:prstGeom>
        <a:gradFill rotWithShape="0">
          <a:gsLst>
            <a:gs pos="0">
              <a:schemeClr val="accent1">
                <a:alpha val="90000"/>
                <a:hueOff val="0"/>
                <a:satOff val="0"/>
                <a:lumOff val="0"/>
                <a:alphaOff val="-4444"/>
                <a:tint val="98000"/>
                <a:lumMod val="110000"/>
              </a:schemeClr>
            </a:gs>
            <a:gs pos="84000">
              <a:schemeClr val="accent1">
                <a:alpha val="90000"/>
                <a:hueOff val="0"/>
                <a:satOff val="0"/>
                <a:lumOff val="0"/>
                <a:alphaOff val="-4444"/>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r>
            <a:rPr lang="en-GB" sz="1050" kern="1200" spc="0" dirty="0"/>
            <a:t>Culture</a:t>
          </a:r>
        </a:p>
      </dsp:txBody>
      <dsp:txXfrm rot="-5400000">
        <a:off x="175781" y="902307"/>
        <a:ext cx="776439" cy="892459"/>
      </dsp:txXfrm>
    </dsp:sp>
    <dsp:sp modelId="{613005D6-EA43-464D-9926-DBE95E8752E5}">
      <dsp:nvSpPr>
        <dsp:cNvPr id="0" name=""/>
        <dsp:cNvSpPr/>
      </dsp:nvSpPr>
      <dsp:spPr>
        <a:xfrm rot="5400000">
          <a:off x="2316871" y="782229"/>
          <a:ext cx="1296551" cy="1127999"/>
        </a:xfrm>
        <a:prstGeom prst="hexagon">
          <a:avLst>
            <a:gd name="adj" fmla="val 25000"/>
            <a:gd name="vf" fmla="val 115470"/>
          </a:avLst>
        </a:prstGeom>
        <a:gradFill rotWithShape="0">
          <a:gsLst>
            <a:gs pos="0">
              <a:schemeClr val="accent1">
                <a:alpha val="90000"/>
                <a:hueOff val="0"/>
                <a:satOff val="0"/>
                <a:lumOff val="0"/>
                <a:alphaOff val="-8889"/>
                <a:tint val="98000"/>
                <a:lumMod val="110000"/>
              </a:schemeClr>
            </a:gs>
            <a:gs pos="84000">
              <a:schemeClr val="accent1">
                <a:alpha val="90000"/>
                <a:hueOff val="0"/>
                <a:satOff val="0"/>
                <a:lumOff val="0"/>
                <a:alphaOff val="-8889"/>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spc="0" dirty="0"/>
            <a:t>Reduces risks</a:t>
          </a:r>
        </a:p>
      </dsp:txBody>
      <dsp:txXfrm rot="-5400000">
        <a:off x="2576927" y="899999"/>
        <a:ext cx="776439" cy="892459"/>
      </dsp:txXfrm>
    </dsp:sp>
    <dsp:sp modelId="{EC4AB0F0-106C-4055-BC4B-35D2A6C27862}">
      <dsp:nvSpPr>
        <dsp:cNvPr id="0" name=""/>
        <dsp:cNvSpPr/>
      </dsp:nvSpPr>
      <dsp:spPr>
        <a:xfrm>
          <a:off x="555933" y="1361048"/>
          <a:ext cx="1400275" cy="777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r" defTabSz="466725">
            <a:lnSpc>
              <a:spcPct val="90000"/>
            </a:lnSpc>
            <a:spcBef>
              <a:spcPct val="0"/>
            </a:spcBef>
            <a:spcAft>
              <a:spcPct val="35000"/>
            </a:spcAft>
            <a:buNone/>
          </a:pPr>
          <a:endParaRPr lang="en-GB" sz="1050" kern="1200" spc="0" dirty="0"/>
        </a:p>
      </dsp:txBody>
      <dsp:txXfrm>
        <a:off x="555933" y="1361048"/>
        <a:ext cx="1400275" cy="777930"/>
      </dsp:txXfrm>
    </dsp:sp>
    <dsp:sp modelId="{619EDE98-BFDE-448C-B30E-977E67153018}">
      <dsp:nvSpPr>
        <dsp:cNvPr id="0" name=""/>
        <dsp:cNvSpPr/>
      </dsp:nvSpPr>
      <dsp:spPr>
        <a:xfrm rot="5400000">
          <a:off x="501063" y="1885050"/>
          <a:ext cx="1296551" cy="1127999"/>
        </a:xfrm>
        <a:prstGeom prst="hexagon">
          <a:avLst>
            <a:gd name="adj" fmla="val 25000"/>
            <a:gd name="vf" fmla="val 115470"/>
          </a:avLst>
        </a:prstGeom>
        <a:gradFill rotWithShape="0">
          <a:gsLst>
            <a:gs pos="0">
              <a:schemeClr val="accent1">
                <a:alpha val="90000"/>
                <a:hueOff val="0"/>
                <a:satOff val="0"/>
                <a:lumOff val="0"/>
                <a:alphaOff val="-13333"/>
                <a:tint val="98000"/>
                <a:lumMod val="110000"/>
              </a:schemeClr>
            </a:gs>
            <a:gs pos="84000">
              <a:schemeClr val="accent1">
                <a:alpha val="90000"/>
                <a:hueOff val="0"/>
                <a:satOff val="0"/>
                <a:lumOff val="0"/>
                <a:alphaOff val="-13333"/>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r>
            <a:rPr lang="en-GB" sz="1050" kern="1200" spc="0" dirty="0"/>
            <a:t>Support secure process</a:t>
          </a:r>
        </a:p>
      </dsp:txBody>
      <dsp:txXfrm rot="-5400000">
        <a:off x="761119" y="2002820"/>
        <a:ext cx="776439" cy="892459"/>
      </dsp:txXfrm>
    </dsp:sp>
    <dsp:sp modelId="{224021C8-9947-4EDA-9A83-A4BFAD489502}">
      <dsp:nvSpPr>
        <dsp:cNvPr id="0" name=""/>
        <dsp:cNvSpPr/>
      </dsp:nvSpPr>
      <dsp:spPr>
        <a:xfrm rot="5400000">
          <a:off x="1731292" y="1883351"/>
          <a:ext cx="1296551" cy="1127999"/>
        </a:xfrm>
        <a:prstGeom prst="hexagon">
          <a:avLst>
            <a:gd name="adj" fmla="val 25000"/>
            <a:gd name="vf" fmla="val 115470"/>
          </a:avLst>
        </a:prstGeom>
        <a:gradFill rotWithShape="0">
          <a:gsLst>
            <a:gs pos="0">
              <a:schemeClr val="accent1">
                <a:alpha val="90000"/>
                <a:hueOff val="0"/>
                <a:satOff val="0"/>
                <a:lumOff val="0"/>
                <a:alphaOff val="-17778"/>
                <a:tint val="98000"/>
                <a:lumMod val="110000"/>
              </a:schemeClr>
            </a:gs>
            <a:gs pos="84000">
              <a:schemeClr val="accent1">
                <a:alpha val="90000"/>
                <a:hueOff val="0"/>
                <a:satOff val="0"/>
                <a:lumOff val="0"/>
                <a:alphaOff val="-17778"/>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spc="0" dirty="0"/>
            <a:t>Improve reporting </a:t>
          </a:r>
        </a:p>
      </dsp:txBody>
      <dsp:txXfrm rot="-5400000">
        <a:off x="1991348" y="2001121"/>
        <a:ext cx="776439" cy="892459"/>
      </dsp:txXfrm>
    </dsp:sp>
    <dsp:sp modelId="{18567531-C598-41DB-93AF-925D733CB75C}">
      <dsp:nvSpPr>
        <dsp:cNvPr id="0" name=""/>
        <dsp:cNvSpPr/>
      </dsp:nvSpPr>
      <dsp:spPr>
        <a:xfrm>
          <a:off x="4332500" y="2589531"/>
          <a:ext cx="1446951" cy="777930"/>
        </a:xfrm>
        <a:prstGeom prst="rect">
          <a:avLst/>
        </a:prstGeom>
        <a:noFill/>
        <a:ln>
          <a:noFill/>
        </a:ln>
        <a:effectLst/>
      </dsp:spPr>
      <dsp:style>
        <a:lnRef idx="0">
          <a:scrgbClr r="0" g="0" b="0"/>
        </a:lnRef>
        <a:fillRef idx="0">
          <a:scrgbClr r="0" g="0" b="0"/>
        </a:fillRef>
        <a:effectRef idx="0">
          <a:scrgbClr r="0" g="0" b="0"/>
        </a:effectRef>
        <a:fontRef idx="minor"/>
      </dsp:style>
    </dsp:sp>
    <dsp:sp modelId="{EB12A8E5-300C-4C74-B94A-BE741A988C8D}">
      <dsp:nvSpPr>
        <dsp:cNvPr id="0" name=""/>
        <dsp:cNvSpPr/>
      </dsp:nvSpPr>
      <dsp:spPr>
        <a:xfrm rot="5400000">
          <a:off x="1105647" y="2985562"/>
          <a:ext cx="1296551" cy="1127999"/>
        </a:xfrm>
        <a:prstGeom prst="hexagon">
          <a:avLst>
            <a:gd name="adj" fmla="val 25000"/>
            <a:gd name="vf" fmla="val 115470"/>
          </a:avLst>
        </a:prstGeom>
        <a:gradFill rotWithShape="0">
          <a:gsLst>
            <a:gs pos="0">
              <a:schemeClr val="accent1">
                <a:alpha val="90000"/>
                <a:hueOff val="0"/>
                <a:satOff val="0"/>
                <a:lumOff val="0"/>
                <a:alphaOff val="-22222"/>
                <a:tint val="98000"/>
                <a:lumMod val="110000"/>
              </a:schemeClr>
            </a:gs>
            <a:gs pos="84000">
              <a:schemeClr val="accent1">
                <a:alpha val="90000"/>
                <a:hueOff val="0"/>
                <a:satOff val="0"/>
                <a:lumOff val="0"/>
                <a:alphaOff val="-22222"/>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r>
            <a:rPr lang="en-GB" sz="1050" kern="1200" spc="0" dirty="0"/>
            <a:t>Organisation wide</a:t>
          </a:r>
        </a:p>
      </dsp:txBody>
      <dsp:txXfrm rot="-5400000">
        <a:off x="1365703" y="3103332"/>
        <a:ext cx="776439" cy="892459"/>
      </dsp:txXfrm>
    </dsp:sp>
    <dsp:sp modelId="{AB04F57E-2341-495A-B72A-0DFFC2DF89AB}">
      <dsp:nvSpPr>
        <dsp:cNvPr id="0" name=""/>
        <dsp:cNvSpPr/>
      </dsp:nvSpPr>
      <dsp:spPr>
        <a:xfrm rot="5400000">
          <a:off x="2968709" y="1869802"/>
          <a:ext cx="1296551" cy="1127999"/>
        </a:xfrm>
        <a:prstGeom prst="hexagon">
          <a:avLst>
            <a:gd name="adj" fmla="val 25000"/>
            <a:gd name="vf" fmla="val 115470"/>
          </a:avLst>
        </a:prstGeom>
        <a:gradFill rotWithShape="0">
          <a:gsLst>
            <a:gs pos="0">
              <a:schemeClr val="accent1">
                <a:alpha val="90000"/>
                <a:hueOff val="0"/>
                <a:satOff val="0"/>
                <a:lumOff val="0"/>
                <a:alphaOff val="-26667"/>
                <a:tint val="98000"/>
                <a:lumMod val="110000"/>
              </a:schemeClr>
            </a:gs>
            <a:gs pos="84000">
              <a:schemeClr val="accent1">
                <a:alpha val="90000"/>
                <a:hueOff val="0"/>
                <a:satOff val="0"/>
                <a:lumOff val="0"/>
                <a:alphaOff val="-26667"/>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spc="0" dirty="0"/>
            <a:t>Secure behaviours</a:t>
          </a:r>
        </a:p>
      </dsp:txBody>
      <dsp:txXfrm rot="-5400000">
        <a:off x="3228765" y="1987572"/>
        <a:ext cx="776439" cy="892459"/>
      </dsp:txXfrm>
    </dsp:sp>
    <dsp:sp modelId="{28FEEB04-D6C9-40F3-B0A2-EB3F31636151}">
      <dsp:nvSpPr>
        <dsp:cNvPr id="0" name=""/>
        <dsp:cNvSpPr/>
      </dsp:nvSpPr>
      <dsp:spPr>
        <a:xfrm>
          <a:off x="555933" y="3562074"/>
          <a:ext cx="1400275" cy="777930"/>
        </a:xfrm>
        <a:prstGeom prst="rect">
          <a:avLst/>
        </a:prstGeom>
        <a:noFill/>
        <a:ln>
          <a:noFill/>
        </a:ln>
        <a:effectLst/>
      </dsp:spPr>
      <dsp:style>
        <a:lnRef idx="0">
          <a:scrgbClr r="0" g="0" b="0"/>
        </a:lnRef>
        <a:fillRef idx="0">
          <a:scrgbClr r="0" g="0" b="0"/>
        </a:fillRef>
        <a:effectRef idx="0">
          <a:scrgbClr r="0" g="0" b="0"/>
        </a:effectRef>
        <a:fontRef idx="minor"/>
      </dsp:style>
    </dsp:sp>
    <dsp:sp modelId="{11BE09F5-7FBF-4D54-99FC-EBF348178F0C}">
      <dsp:nvSpPr>
        <dsp:cNvPr id="0" name=""/>
        <dsp:cNvSpPr/>
      </dsp:nvSpPr>
      <dsp:spPr>
        <a:xfrm rot="5400000">
          <a:off x="2338089" y="2985562"/>
          <a:ext cx="1296551" cy="1127999"/>
        </a:xfrm>
        <a:prstGeom prst="hexagon">
          <a:avLst>
            <a:gd name="adj" fmla="val 25000"/>
            <a:gd name="vf" fmla="val 115470"/>
          </a:avLst>
        </a:prstGeom>
        <a:gradFill rotWithShape="0">
          <a:gsLst>
            <a:gs pos="0">
              <a:schemeClr val="accent1">
                <a:alpha val="90000"/>
                <a:hueOff val="0"/>
                <a:satOff val="0"/>
                <a:lumOff val="0"/>
                <a:alphaOff val="-31111"/>
                <a:tint val="98000"/>
                <a:lumMod val="110000"/>
              </a:schemeClr>
            </a:gs>
            <a:gs pos="84000">
              <a:schemeClr val="accent1">
                <a:alpha val="90000"/>
                <a:hueOff val="0"/>
                <a:satOff val="0"/>
                <a:lumOff val="0"/>
                <a:alphaOff val="-31111"/>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r>
            <a:rPr lang="en-GB" sz="1050" kern="1200" spc="0" dirty="0"/>
            <a:t>Simulations to improve recognition</a:t>
          </a:r>
        </a:p>
      </dsp:txBody>
      <dsp:txXfrm rot="-5400000">
        <a:off x="2598145" y="3103332"/>
        <a:ext cx="776439" cy="892459"/>
      </dsp:txXfrm>
    </dsp:sp>
    <dsp:sp modelId="{B0F6F9E2-B271-4177-8947-062A2A1C187A}">
      <dsp:nvSpPr>
        <dsp:cNvPr id="0" name=""/>
        <dsp:cNvSpPr/>
      </dsp:nvSpPr>
      <dsp:spPr>
        <a:xfrm rot="5400000">
          <a:off x="3547507" y="2994405"/>
          <a:ext cx="1296551" cy="1127999"/>
        </a:xfrm>
        <a:prstGeom prst="hexagon">
          <a:avLst>
            <a:gd name="adj" fmla="val 25000"/>
            <a:gd name="vf" fmla="val 115470"/>
          </a:avLst>
        </a:prstGeom>
        <a:gradFill rotWithShape="0">
          <a:gsLst>
            <a:gs pos="0">
              <a:schemeClr val="accent1">
                <a:alpha val="90000"/>
                <a:hueOff val="0"/>
                <a:satOff val="0"/>
                <a:lumOff val="0"/>
                <a:alphaOff val="-35556"/>
                <a:tint val="98000"/>
                <a:lumMod val="110000"/>
              </a:schemeClr>
            </a:gs>
            <a:gs pos="84000">
              <a:schemeClr val="accent1">
                <a:alpha val="90000"/>
                <a:hueOff val="0"/>
                <a:satOff val="0"/>
                <a:lumOff val="0"/>
                <a:alphaOff val="-35556"/>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spc="0" dirty="0"/>
            <a:t>Benchmark</a:t>
          </a:r>
        </a:p>
      </dsp:txBody>
      <dsp:txXfrm rot="-5400000">
        <a:off x="3807563" y="3112175"/>
        <a:ext cx="776439" cy="892459"/>
      </dsp:txXfrm>
    </dsp:sp>
    <dsp:sp modelId="{C02CCAC7-F41B-4600-9096-A44B7A909158}">
      <dsp:nvSpPr>
        <dsp:cNvPr id="0" name=""/>
        <dsp:cNvSpPr/>
      </dsp:nvSpPr>
      <dsp:spPr>
        <a:xfrm>
          <a:off x="3776567" y="4662587"/>
          <a:ext cx="1446951" cy="777930"/>
        </a:xfrm>
        <a:prstGeom prst="rect">
          <a:avLst/>
        </a:prstGeom>
        <a:noFill/>
        <a:ln>
          <a:noFill/>
        </a:ln>
        <a:effectLst/>
      </dsp:spPr>
      <dsp:style>
        <a:lnRef idx="0">
          <a:scrgbClr r="0" g="0" b="0"/>
        </a:lnRef>
        <a:fillRef idx="0">
          <a:scrgbClr r="0" g="0" b="0"/>
        </a:fillRef>
        <a:effectRef idx="0">
          <a:scrgbClr r="0" g="0" b="0"/>
        </a:effectRef>
        <a:fontRef idx="minor"/>
      </dsp:style>
    </dsp:sp>
    <dsp:sp modelId="{FC08E2CB-69EC-4F90-A588-6B58033BE6E0}">
      <dsp:nvSpPr>
        <dsp:cNvPr id="0" name=""/>
        <dsp:cNvSpPr/>
      </dsp:nvSpPr>
      <dsp:spPr>
        <a:xfrm rot="5400000">
          <a:off x="1726498" y="4084727"/>
          <a:ext cx="1296551" cy="1127999"/>
        </a:xfrm>
        <a:prstGeom prst="hexagon">
          <a:avLst>
            <a:gd name="adj" fmla="val 25000"/>
            <a:gd name="vf" fmla="val 115470"/>
          </a:avLst>
        </a:prstGeom>
        <a:gradFill rotWithShape="0">
          <a:gsLst>
            <a:gs pos="0">
              <a:schemeClr val="accent1">
                <a:alpha val="90000"/>
                <a:hueOff val="0"/>
                <a:satOff val="0"/>
                <a:lumOff val="0"/>
                <a:alphaOff val="-40000"/>
                <a:tint val="98000"/>
                <a:lumMod val="110000"/>
              </a:schemeClr>
            </a:gs>
            <a:gs pos="84000">
              <a:schemeClr val="accent1">
                <a:alpha val="90000"/>
                <a:hueOff val="0"/>
                <a:satOff val="0"/>
                <a:lumOff val="0"/>
                <a:alphaOff val="-4000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r>
            <a:rPr lang="en-GB" sz="1050" kern="1200" spc="0" dirty="0"/>
            <a:t>Resilience</a:t>
          </a:r>
        </a:p>
      </dsp:txBody>
      <dsp:txXfrm rot="-5400000">
        <a:off x="1986554" y="4202497"/>
        <a:ext cx="776439" cy="892459"/>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0B7AE42-9966-454B-AE61-33561B84786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A29D10DF-3446-4A6E-87C5-D3D5079E2F9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63C6EB4-708D-49DB-8150-98B808649F61}" type="datetime1">
              <a:rPr lang="en-GB" smtClean="0"/>
              <a:t>21/07/2025</a:t>
            </a:fld>
            <a:endParaRPr lang="en-GB" dirty="0"/>
          </a:p>
        </p:txBody>
      </p:sp>
      <p:sp>
        <p:nvSpPr>
          <p:cNvPr id="4" name="Footer Placeholder 3">
            <a:extLst>
              <a:ext uri="{FF2B5EF4-FFF2-40B4-BE49-F238E27FC236}">
                <a16:creationId xmlns:a16="http://schemas.microsoft.com/office/drawing/2014/main" id="{E15D3571-CF4C-42E0-820E-9F5FA706F5A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0DD6A7D2-0193-4DF6-A173-F4A7E0DCBD3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2277BB6-1717-40CC-88C2-EC11E63011DB}" type="slidenum">
              <a:rPr lang="en-GB" smtClean="0"/>
              <a:t>‹#›</a:t>
            </a:fld>
            <a:endParaRPr lang="en-GB" dirty="0"/>
          </a:p>
        </p:txBody>
      </p:sp>
    </p:spTree>
    <p:extLst>
      <p:ext uri="{BB962C8B-B14F-4D97-AF65-F5344CB8AC3E}">
        <p14:creationId xmlns:p14="http://schemas.microsoft.com/office/powerpoint/2010/main" val="244239830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490089-21A2-4CCB-ACDC-00A9E1B89951}" type="datetime1">
              <a:rPr lang="en-GB" noProof="0" smtClean="0"/>
              <a:t>21/07/2025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FAEB83-F3B6-4F57-BF6B-C140FF7219F8}" type="slidenum">
              <a:rPr lang="en-GB" noProof="0" smtClean="0"/>
              <a:t>‹#›</a:t>
            </a:fld>
            <a:endParaRPr lang="en-GB" noProof="0" dirty="0"/>
          </a:p>
        </p:txBody>
      </p:sp>
    </p:spTree>
    <p:extLst>
      <p:ext uri="{BB962C8B-B14F-4D97-AF65-F5344CB8AC3E}">
        <p14:creationId xmlns:p14="http://schemas.microsoft.com/office/powerpoint/2010/main" val="365908571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FAEB83-F3B6-4F57-BF6B-C140FF7219F8}" type="slidenum">
              <a:rPr lang="en-GB" smtClean="0"/>
              <a:t>1</a:t>
            </a:fld>
            <a:endParaRPr lang="en-GB" dirty="0"/>
          </a:p>
        </p:txBody>
      </p:sp>
    </p:spTree>
    <p:extLst>
      <p:ext uri="{BB962C8B-B14F-4D97-AF65-F5344CB8AC3E}">
        <p14:creationId xmlns:p14="http://schemas.microsoft.com/office/powerpoint/2010/main" val="4093496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FAEB83-F3B6-4F57-BF6B-C140FF7219F8}" type="slidenum">
              <a:rPr lang="en-GB" smtClean="0"/>
              <a:t>14</a:t>
            </a:fld>
            <a:endParaRPr lang="en-GB" dirty="0"/>
          </a:p>
        </p:txBody>
      </p:sp>
    </p:spTree>
    <p:extLst>
      <p:ext uri="{BB962C8B-B14F-4D97-AF65-F5344CB8AC3E}">
        <p14:creationId xmlns:p14="http://schemas.microsoft.com/office/powerpoint/2010/main" val="3954410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rtlCol="0" anchor="b">
            <a:normAutofit/>
          </a:bodyPr>
          <a:lstStyle>
            <a:lvl1pPr>
              <a:defRPr sz="3600">
                <a:solidFill>
                  <a:schemeClr val="accent1"/>
                </a:solidFill>
              </a:defRPr>
            </a:lvl1pPr>
          </a:lstStyle>
          <a:p>
            <a:pPr rtl="0"/>
            <a:r>
              <a:rPr lang="en-US" noProof="0"/>
              <a:t>Click to edit Master title style</a:t>
            </a:r>
            <a:endParaRPr lang="en-GB" noProof="0"/>
          </a:p>
        </p:txBody>
      </p:sp>
      <p:sp>
        <p:nvSpPr>
          <p:cNvPr id="3" name="Subtitle 2"/>
          <p:cNvSpPr>
            <a:spLocks noGrp="1"/>
          </p:cNvSpPr>
          <p:nvPr>
            <p:ph type="subTitle" idx="1"/>
          </p:nvPr>
        </p:nvSpPr>
        <p:spPr>
          <a:xfrm>
            <a:off x="581194" y="2495445"/>
            <a:ext cx="10993546" cy="590321"/>
          </a:xfrm>
        </p:spPr>
        <p:txBody>
          <a:bodyPr rtlCol="0"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0"/>
              <a:t>Click to edit Master subtitle style</a:t>
            </a:r>
            <a:endParaRPr lang="en-GB" noProof="0"/>
          </a:p>
        </p:txBody>
      </p:sp>
      <p:sp>
        <p:nvSpPr>
          <p:cNvPr id="4" name="Date Placeholder 3"/>
          <p:cNvSpPr>
            <a:spLocks noGrp="1"/>
          </p:cNvSpPr>
          <p:nvPr>
            <p:ph type="dt" sz="half" idx="10"/>
          </p:nvPr>
        </p:nvSpPr>
        <p:spPr>
          <a:xfrm>
            <a:off x="7605951" y="5956137"/>
            <a:ext cx="2844800" cy="365125"/>
          </a:xfrm>
        </p:spPr>
        <p:txBody>
          <a:bodyPr rtlCol="0"/>
          <a:lstStyle>
            <a:lvl1pPr>
              <a:defRPr>
                <a:solidFill>
                  <a:schemeClr val="accent1">
                    <a:lumMod val="75000"/>
                    <a:lumOff val="25000"/>
                  </a:schemeClr>
                </a:solidFill>
              </a:defRPr>
            </a:lvl1pPr>
          </a:lstStyle>
          <a:p>
            <a:pPr rtl="0"/>
            <a:fld id="{A931DB65-6916-4097-ADBF-CF31AF687306}" type="datetime1">
              <a:rPr lang="en-GB" noProof="0" smtClean="0"/>
              <a:t>21/07/2025</a:t>
            </a:fld>
            <a:endParaRPr lang="en-GB" noProof="0" dirty="0"/>
          </a:p>
        </p:txBody>
      </p:sp>
      <p:sp>
        <p:nvSpPr>
          <p:cNvPr id="5" name="Footer Placeholder 4"/>
          <p:cNvSpPr>
            <a:spLocks noGrp="1"/>
          </p:cNvSpPr>
          <p:nvPr>
            <p:ph type="ftr" sz="quarter" idx="11"/>
          </p:nvPr>
        </p:nvSpPr>
        <p:spPr>
          <a:xfrm>
            <a:off x="581192" y="5951811"/>
            <a:ext cx="6917210" cy="365125"/>
          </a:xfrm>
        </p:spPr>
        <p:txBody>
          <a:bodyPr rtlCol="0"/>
          <a:lstStyle>
            <a:lvl1pPr>
              <a:defRPr>
                <a:solidFill>
                  <a:schemeClr val="accent1">
                    <a:lumMod val="75000"/>
                    <a:lumOff val="25000"/>
                  </a:schemeClr>
                </a:solidFill>
              </a:defRPr>
            </a:lvl1pPr>
          </a:lstStyle>
          <a:p>
            <a:pPr rtl="0"/>
            <a:endParaRPr lang="en-GB" noProof="0" dirty="0"/>
          </a:p>
        </p:txBody>
      </p:sp>
      <p:sp>
        <p:nvSpPr>
          <p:cNvPr id="6" name="Slide Number Placeholder 5"/>
          <p:cNvSpPr>
            <a:spLocks noGrp="1"/>
          </p:cNvSpPr>
          <p:nvPr>
            <p:ph type="sldNum" sz="quarter" idx="12"/>
          </p:nvPr>
        </p:nvSpPr>
        <p:spPr>
          <a:xfrm>
            <a:off x="10558300" y="5956137"/>
            <a:ext cx="1016440" cy="365125"/>
          </a:xfrm>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2103018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a:xfrm>
            <a:off x="581192" y="2180496"/>
            <a:ext cx="11029615" cy="3678303"/>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8B3B58C2-D057-4009-9B41-927D01CCFE45}" type="datetime1">
              <a:rPr lang="en-GB" noProof="0" smtClean="0"/>
              <a:t>21/07/2025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a:xfrm>
            <a:off x="10558300" y="5956137"/>
            <a:ext cx="1052508" cy="365125"/>
          </a:xfrm>
        </p:spPr>
        <p:txBody>
          <a:bodyPr rtlCol="0"/>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2739981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rtlCol="0" anchor="b">
            <a:normAutofit/>
          </a:bodyPr>
          <a:lstStyle>
            <a:lvl1pPr algn="l">
              <a:defRPr sz="3600" b="0" cap="all">
                <a:solidFill>
                  <a:schemeClr val="accent1"/>
                </a:solidFill>
              </a:defRPr>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581192" y="4541417"/>
            <a:ext cx="11029615" cy="600556"/>
          </a:xfrm>
        </p:spPr>
        <p:txBody>
          <a:bodyPr rtlCol="0"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lvl1pPr>
              <a:defRPr>
                <a:solidFill>
                  <a:schemeClr val="accent1">
                    <a:lumMod val="75000"/>
                    <a:lumOff val="25000"/>
                  </a:schemeClr>
                </a:solidFill>
              </a:defRPr>
            </a:lvl1pPr>
          </a:lstStyle>
          <a:p>
            <a:pPr rtl="0"/>
            <a:fld id="{E358E1AA-DB2E-4D35-8009-15548E43663B}" type="datetime1">
              <a:rPr lang="en-GB" noProof="0" smtClean="0"/>
              <a:t>21/07/2025</a:t>
            </a:fld>
            <a:endParaRPr lang="en-GB" noProof="0" dirty="0"/>
          </a:p>
        </p:txBody>
      </p:sp>
      <p:sp>
        <p:nvSpPr>
          <p:cNvPr id="5" name="Footer Placeholder 4"/>
          <p:cNvSpPr>
            <a:spLocks noGrp="1"/>
          </p:cNvSpPr>
          <p:nvPr>
            <p:ph type="ftr" sz="quarter" idx="11"/>
          </p:nvPr>
        </p:nvSpPr>
        <p:spPr/>
        <p:txBody>
          <a:bodyPr rtlCol="0"/>
          <a:lstStyle>
            <a:lvl1pPr>
              <a:defRPr>
                <a:solidFill>
                  <a:schemeClr val="accent1">
                    <a:lumMod val="75000"/>
                    <a:lumOff val="25000"/>
                  </a:schemeClr>
                </a:solidFill>
              </a:defRPr>
            </a:lvl1pPr>
          </a:lstStyle>
          <a:p>
            <a:pPr rtl="0"/>
            <a:endParaRPr lang="en-GB" noProof="0" dirty="0"/>
          </a:p>
        </p:txBody>
      </p:sp>
      <p:sp>
        <p:nvSpPr>
          <p:cNvPr id="6" name="Slide Number Placeholder 5"/>
          <p:cNvSpPr>
            <a:spLocks noGrp="1"/>
          </p:cNvSpPr>
          <p:nvPr>
            <p:ph type="sldNum" sz="quarter" idx="12"/>
          </p:nvPr>
        </p:nvSpPr>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3909290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581193" y="2228003"/>
            <a:ext cx="5422390" cy="3633047"/>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188417" y="2228003"/>
            <a:ext cx="5422392" cy="3633047"/>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888330EF-0828-4728-BF8A-E3CA17293BE3}" type="datetime1">
              <a:rPr lang="en-GB" noProof="0" smtClean="0"/>
              <a:t>21/07/2025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368716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887219" y="2250892"/>
            <a:ext cx="5087075" cy="536005"/>
          </a:xfrm>
        </p:spPr>
        <p:txBody>
          <a:bodyPr rtlCol="0"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581194" y="2926052"/>
            <a:ext cx="5393100"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523735" y="2250892"/>
            <a:ext cx="5087073" cy="553373"/>
          </a:xfrm>
        </p:spPr>
        <p:txBody>
          <a:bodyPr rtlCol="0"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217709" y="2926052"/>
            <a:ext cx="5393100"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1629C053-9F8D-46E6-9B7E-2370AE6C605C}" type="datetime1">
              <a:rPr lang="en-GB" noProof="0" smtClean="0"/>
              <a:t>21/07/2025</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1428574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rtlCol="0"/>
          <a:lstStyle/>
          <a:p>
            <a:pPr rtl="0"/>
            <a:fld id="{B7880DE2-737C-445E-A467-CE1EE7238B4E}" type="datetime1">
              <a:rPr lang="en-GB" noProof="0" smtClean="0"/>
              <a:t>21/07/2025</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1164318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510DCFB9-2AC3-4371-A545-CD993D9EA5CF}" type="datetime1">
              <a:rPr lang="en-GB" noProof="0" smtClean="0"/>
              <a:t>21/07/2025</a:t>
            </a:fld>
            <a:endParaRPr lang="en-GB" noProof="0" dirty="0"/>
          </a:p>
        </p:txBody>
      </p:sp>
      <p:sp>
        <p:nvSpPr>
          <p:cNvPr id="3" name="Footer Placeholder 2"/>
          <p:cNvSpPr>
            <a:spLocks noGrp="1"/>
          </p:cNvSpPr>
          <p:nvPr>
            <p:ph type="ftr" sz="quarter" idx="11"/>
          </p:nvPr>
        </p:nvSpPr>
        <p:spPr/>
        <p:txBody>
          <a:bodyPr rtlCol="0"/>
          <a:lstStyle/>
          <a:p>
            <a:pPr rtl="0"/>
            <a:endParaRPr lang="en-GB" noProof="0" dirty="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3412690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rtlCol="0" anchor="ctr"/>
          <a:lstStyle>
            <a:lvl1pPr algn="l">
              <a:defRPr sz="2000" b="0">
                <a:solidFill>
                  <a:schemeClr val="accent1">
                    <a:lumMod val="75000"/>
                    <a:lumOff val="25000"/>
                  </a:schemeClr>
                </a:solidFill>
              </a:defRPr>
            </a:lvl1pPr>
          </a:lstStyle>
          <a:p>
            <a:pPr rtl="0"/>
            <a:r>
              <a:rPr lang="en-US" noProof="0"/>
              <a:t>Click to edit Master title style</a:t>
            </a:r>
            <a:endParaRPr lang="en-GB" noProof="0"/>
          </a:p>
        </p:txBody>
      </p:sp>
      <p:sp>
        <p:nvSpPr>
          <p:cNvPr id="3" name="Content Placeholder 2"/>
          <p:cNvSpPr>
            <a:spLocks noGrp="1"/>
          </p:cNvSpPr>
          <p:nvPr>
            <p:ph idx="1"/>
          </p:nvPr>
        </p:nvSpPr>
        <p:spPr>
          <a:xfrm>
            <a:off x="447816" y="601200"/>
            <a:ext cx="11292840" cy="4204800"/>
          </a:xfrm>
        </p:spPr>
        <p:txBody>
          <a:bodyPr rtlCol="0"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5740823" y="5262296"/>
            <a:ext cx="5869987" cy="689515"/>
          </a:xfrm>
        </p:spPr>
        <p:txBody>
          <a:bodyPr rtlCol="0"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lvl1pPr>
              <a:defRPr>
                <a:solidFill>
                  <a:schemeClr val="accent1">
                    <a:lumMod val="75000"/>
                    <a:lumOff val="25000"/>
                  </a:schemeClr>
                </a:solidFill>
              </a:defRPr>
            </a:lvl1pPr>
          </a:lstStyle>
          <a:p>
            <a:pPr rtl="0"/>
            <a:fld id="{FF8BE457-704A-4961-A63E-B70782D60173}" type="datetime1">
              <a:rPr lang="en-GB" noProof="0" smtClean="0"/>
              <a:t>21/07/2025</a:t>
            </a:fld>
            <a:endParaRPr lang="en-GB" noProof="0" dirty="0"/>
          </a:p>
        </p:txBody>
      </p:sp>
      <p:sp>
        <p:nvSpPr>
          <p:cNvPr id="6" name="Footer Placeholder 5"/>
          <p:cNvSpPr>
            <a:spLocks noGrp="1"/>
          </p:cNvSpPr>
          <p:nvPr>
            <p:ph type="ftr" sz="quarter" idx="11"/>
          </p:nvPr>
        </p:nvSpPr>
        <p:spPr/>
        <p:txBody>
          <a:bodyPr rtlCol="0"/>
          <a:lstStyle>
            <a:lvl1pPr>
              <a:defRPr>
                <a:solidFill>
                  <a:schemeClr val="accent1">
                    <a:lumMod val="75000"/>
                    <a:lumOff val="25000"/>
                  </a:schemeClr>
                </a:solidFill>
              </a:defRPr>
            </a:lvl1pPr>
          </a:lstStyle>
          <a:p>
            <a:pPr rtl="0"/>
            <a:endParaRPr lang="en-GB" noProof="0" dirty="0"/>
          </a:p>
        </p:txBody>
      </p:sp>
      <p:sp>
        <p:nvSpPr>
          <p:cNvPr id="7" name="Slide Number Placeholder 6"/>
          <p:cNvSpPr>
            <a:spLocks noGrp="1"/>
          </p:cNvSpPr>
          <p:nvPr>
            <p:ph type="sldNum" sz="quarter" idx="12"/>
          </p:nvPr>
        </p:nvSpPr>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2923296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rtlCol="0" anchor="b">
            <a:normAutofit/>
          </a:bodyPr>
          <a:lstStyle>
            <a:lvl1pPr algn="l">
              <a:defRPr sz="2400" b="0">
                <a:solidFill>
                  <a:schemeClr val="accent1"/>
                </a:solidFill>
              </a:defRPr>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447817" y="599725"/>
            <a:ext cx="11290859" cy="3557252"/>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dirty="0"/>
              <a:t>Click icon to add picture</a:t>
            </a:r>
            <a:endParaRPr lang="en-GB" noProof="0" dirty="0"/>
          </a:p>
        </p:txBody>
      </p:sp>
      <p:sp>
        <p:nvSpPr>
          <p:cNvPr id="4" name="Text Placeholder 3"/>
          <p:cNvSpPr>
            <a:spLocks noGrp="1"/>
          </p:cNvSpPr>
          <p:nvPr>
            <p:ph type="body" sz="half" idx="2"/>
          </p:nvPr>
        </p:nvSpPr>
        <p:spPr>
          <a:xfrm>
            <a:off x="581192" y="5260127"/>
            <a:ext cx="11029617" cy="598671"/>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F1426F34-0300-434E-A891-7878EA74BE6A}" type="datetime1">
              <a:rPr lang="en-GB" noProof="0" smtClean="0"/>
              <a:t>21/07/2025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1280803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p:txBody>
          <a:bodyPr vert="eaVert" rtlCol="0" anchor="t"/>
          <a:lstStyle>
            <a:lvl1pPr algn="l">
              <a:defRPr/>
            </a:lvl1pPr>
            <a:lvl2pPr algn="l">
              <a:defRPr/>
            </a:lvl2pPr>
            <a:lvl3pPr algn="l">
              <a:defRPr/>
            </a:lvl3pPr>
            <a:lvl4pPr algn="l">
              <a:defRPr/>
            </a:lvl4pPr>
            <a:lvl5pPr algn="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BD343CF6-3E11-4427-8B1A-ADC90ABF3A66}" type="datetime1">
              <a:rPr lang="en-GB" noProof="0" smtClean="0"/>
              <a:t>21/07/2025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3454701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774923" y="675726"/>
            <a:ext cx="7896279" cy="5183073"/>
          </a:xfrm>
        </p:spPr>
        <p:txBody>
          <a:bodyPr vert="eaVert"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a:xfrm>
            <a:off x="8993673" y="5956137"/>
            <a:ext cx="1328141" cy="365125"/>
          </a:xfrm>
        </p:spPr>
        <p:txBody>
          <a:bodyPr rtlCol="0"/>
          <a:lstStyle>
            <a:lvl1pPr>
              <a:defRPr>
                <a:solidFill>
                  <a:schemeClr val="accent1">
                    <a:lumMod val="75000"/>
                    <a:lumOff val="25000"/>
                  </a:schemeClr>
                </a:solidFill>
              </a:defRPr>
            </a:lvl1pPr>
          </a:lstStyle>
          <a:p>
            <a:pPr rtl="0"/>
            <a:fld id="{494B3D51-D911-45AB-931D-354F6E92D3BA}" type="datetime1">
              <a:rPr lang="en-GB" noProof="0" smtClean="0"/>
              <a:t>21/07/2025</a:t>
            </a:fld>
            <a:endParaRPr lang="en-GB" noProof="0" dirty="0"/>
          </a:p>
        </p:txBody>
      </p:sp>
      <p:sp>
        <p:nvSpPr>
          <p:cNvPr id="5" name="Footer Placeholder 4"/>
          <p:cNvSpPr>
            <a:spLocks noGrp="1"/>
          </p:cNvSpPr>
          <p:nvPr>
            <p:ph type="ftr" sz="quarter" idx="11"/>
          </p:nvPr>
        </p:nvSpPr>
        <p:spPr>
          <a:xfrm>
            <a:off x="774923" y="5951811"/>
            <a:ext cx="7896279" cy="365125"/>
          </a:xfrm>
        </p:spPr>
        <p:txBody>
          <a:bodyPr rtlCol="0"/>
          <a:lstStyle/>
          <a:p>
            <a:pPr rtl="0"/>
            <a:endParaRPr lang="en-GB" noProof="0" dirty="0"/>
          </a:p>
        </p:txBody>
      </p:sp>
      <p:sp>
        <p:nvSpPr>
          <p:cNvPr id="6" name="Slide Number Placeholder 5"/>
          <p:cNvSpPr>
            <a:spLocks noGrp="1"/>
          </p:cNvSpPr>
          <p:nvPr>
            <p:ph type="sldNum" sz="quarter" idx="12"/>
          </p:nvPr>
        </p:nvSpPr>
        <p:spPr>
          <a:xfrm>
            <a:off x="10446615" y="5956137"/>
            <a:ext cx="1164195" cy="365125"/>
          </a:xfrm>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4291526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pPr rtl="0"/>
            <a:fld id="{D42C8507-105F-4E14-982A-7661524B0F9E}" type="datetime1">
              <a:rPr lang="en-GB" noProof="0" smtClean="0"/>
              <a:t>21/07/2025</a:t>
            </a:fld>
            <a:endParaRPr lang="en-GB" noProof="0"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pPr rtl="0"/>
            <a:endParaRPr lang="en-GB" noProof="0"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pPr rtl="0"/>
            <a:fld id="{D57F1E4F-1CFF-5643-939E-217C01CDF565}" type="slidenum">
              <a:rPr lang="en-GB" noProof="0" smtClean="0"/>
              <a:pPr/>
              <a:t>‹#›</a:t>
            </a:fld>
            <a:endParaRPr lang="en-GB" noProof="0"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28555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5.xml"/><Relationship Id="rId5" Type="http://schemas.openxmlformats.org/officeDocument/2006/relationships/image" Target="../media/image5.png"/><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svg"/><Relationship Id="rId7" Type="http://schemas.openxmlformats.org/officeDocument/2006/relationships/image" Target="../media/image15.svg"/><Relationship Id="rId12" Type="http://schemas.openxmlformats.org/officeDocument/2006/relationships/image" Target="../media/image20.png"/><Relationship Id="rId2" Type="http://schemas.openxmlformats.org/officeDocument/2006/relationships/image" Target="../media/image10.png"/><Relationship Id="rId1" Type="http://schemas.openxmlformats.org/officeDocument/2006/relationships/slideLayout" Target="../slideLayouts/slideLayout6.xml"/><Relationship Id="rId6" Type="http://schemas.openxmlformats.org/officeDocument/2006/relationships/image" Target="../media/image14.png"/><Relationship Id="rId11" Type="http://schemas.openxmlformats.org/officeDocument/2006/relationships/image" Target="../media/image19.svg"/><Relationship Id="rId5" Type="http://schemas.openxmlformats.org/officeDocument/2006/relationships/image" Target="../media/image13.sv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svg"/></Relationships>
</file>

<file path=ppt/slides/_rels/slide6.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3.png"/><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93D4EDA-58E0-40CC-B3CA-14CDEB349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7" name="Picture 6" descr="Digital Connections">
            <a:extLst>
              <a:ext uri="{FF2B5EF4-FFF2-40B4-BE49-F238E27FC236}">
                <a16:creationId xmlns:a16="http://schemas.microsoft.com/office/drawing/2014/main" id="{3840F91C-EDD0-4D4E-A4AB-E6C77856C88C}"/>
              </a:ext>
            </a:extLst>
          </p:cNvPr>
          <p:cNvPicPr>
            <a:picLocks noGrp="1" noRot="1" noChangeAspect="1" noMove="1" noResize="1" noEditPoints="1" noAdjustHandles="1" noChangeArrowheads="1" noChangeShapeType="1" noCrop="1"/>
          </p:cNvPicPr>
          <p:nvPr/>
        </p:nvPicPr>
        <p:blipFill rotWithShape="1">
          <a:blip r:embed="rId3" cstate="screen">
            <a:extLst>
              <a:ext uri="{28A0092B-C50C-407E-A947-70E740481C1C}">
                <a14:useLocalDpi xmlns:a14="http://schemas.microsoft.com/office/drawing/2010/main"/>
              </a:ext>
            </a:extLst>
          </a:blip>
          <a:srcRect l="13265" t="9091" r="3502" b="-1"/>
          <a:stretch/>
        </p:blipFill>
        <p:spPr>
          <a:xfrm>
            <a:off x="20" y="10"/>
            <a:ext cx="12191980" cy="6857990"/>
          </a:xfrm>
          <a:prstGeom prst="rect">
            <a:avLst/>
          </a:prstGeom>
        </p:spPr>
      </p:pic>
      <p:grpSp>
        <p:nvGrpSpPr>
          <p:cNvPr id="17" name="Group 16">
            <a:extLst>
              <a:ext uri="{FF2B5EF4-FFF2-40B4-BE49-F238E27FC236}">
                <a16:creationId xmlns:a16="http://schemas.microsoft.com/office/drawing/2014/main" id="{AA9EB0BC-A85E-4C26-B355-5DFCEF6CCB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8" name="Rectangle 17">
              <a:extLst>
                <a:ext uri="{FF2B5EF4-FFF2-40B4-BE49-F238E27FC236}">
                  <a16:creationId xmlns:a16="http://schemas.microsoft.com/office/drawing/2014/main" id="{3643E56B-BD42-413D-B17D-7958270F5D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Rectangle 18">
              <a:extLst>
                <a:ext uri="{FF2B5EF4-FFF2-40B4-BE49-F238E27FC236}">
                  <a16:creationId xmlns:a16="http://schemas.microsoft.com/office/drawing/2014/main" id="{96C04F74-9467-4FA5-95DC-8D481A2974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0" name="Rectangle 19">
              <a:extLst>
                <a:ext uri="{FF2B5EF4-FFF2-40B4-BE49-F238E27FC236}">
                  <a16:creationId xmlns:a16="http://schemas.microsoft.com/office/drawing/2014/main" id="{D73DE1C3-5C37-42E9-A3F0-256F193832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grpSp>
      <p:sp>
        <p:nvSpPr>
          <p:cNvPr id="22" name="Rectangle 21">
            <a:extLst>
              <a:ext uri="{FF2B5EF4-FFF2-40B4-BE49-F238E27FC236}">
                <a16:creationId xmlns:a16="http://schemas.microsoft.com/office/drawing/2014/main" id="{4A2E7EC3-E07C-46CE-9B25-41865A506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C02C5318-1A1E-49D0-B2E2-A4B0FA9E8A40}"/>
              </a:ext>
            </a:extLst>
          </p:cNvPr>
          <p:cNvSpPr>
            <a:spLocks noGrp="1" noRot="1" noMove="1" noResize="1" noEditPoints="1" noAdjustHandles="1" noChangeArrowheads="1" noChangeShapeType="1"/>
          </p:cNvSpPr>
          <p:nvPr>
            <p:ph type="ctrTitle"/>
          </p:nvPr>
        </p:nvSpPr>
        <p:spPr>
          <a:xfrm>
            <a:off x="581191" y="4492833"/>
            <a:ext cx="10993549" cy="698599"/>
          </a:xfrm>
        </p:spPr>
        <p:txBody>
          <a:bodyPr rtlCol="0">
            <a:noAutofit/>
          </a:bodyPr>
          <a:lstStyle/>
          <a:p>
            <a:pPr rtl="0"/>
            <a:r>
              <a:rPr lang="en-GB" sz="4800" dirty="0">
                <a:solidFill>
                  <a:schemeClr val="bg1"/>
                </a:solidFill>
              </a:rPr>
              <a:t>CYBer Resilience at FSL</a:t>
            </a:r>
          </a:p>
        </p:txBody>
      </p:sp>
      <p:sp>
        <p:nvSpPr>
          <p:cNvPr id="3" name="Subtitle 2">
            <a:extLst>
              <a:ext uri="{FF2B5EF4-FFF2-40B4-BE49-F238E27FC236}">
                <a16:creationId xmlns:a16="http://schemas.microsoft.com/office/drawing/2014/main" id="{48B6CF59-4E5B-494D-A2F7-97ADD01E6497}"/>
              </a:ext>
            </a:extLst>
          </p:cNvPr>
          <p:cNvSpPr>
            <a:spLocks noGrp="1" noRot="1" noMove="1" noResize="1" noEditPoints="1" noAdjustHandles="1" noChangeArrowheads="1" noChangeShapeType="1"/>
          </p:cNvSpPr>
          <p:nvPr>
            <p:ph type="subTitle" idx="1"/>
          </p:nvPr>
        </p:nvSpPr>
        <p:spPr>
          <a:xfrm>
            <a:off x="581194" y="5102943"/>
            <a:ext cx="10993546" cy="1297858"/>
          </a:xfrm>
        </p:spPr>
        <p:txBody>
          <a:bodyPr rtlCol="0">
            <a:normAutofit fontScale="85000" lnSpcReduction="20000"/>
          </a:bodyPr>
          <a:lstStyle/>
          <a:p>
            <a:pPr rtl="0"/>
            <a:r>
              <a:rPr lang="en-GB" sz="3300" dirty="0">
                <a:solidFill>
                  <a:srgbClr val="7CEBFF"/>
                </a:solidFill>
              </a:rPr>
              <a:t>Evolving Security policy for evolving threats</a:t>
            </a:r>
          </a:p>
          <a:p>
            <a:pPr rtl="0"/>
            <a:r>
              <a:rPr lang="en-GB" sz="1500" dirty="0">
                <a:solidFill>
                  <a:srgbClr val="7CEBFF"/>
                </a:solidFill>
              </a:rPr>
              <a:t>Author: 97011450</a:t>
            </a:r>
            <a:br>
              <a:rPr lang="en-GB" sz="1500" dirty="0">
                <a:solidFill>
                  <a:srgbClr val="7CEBFF"/>
                </a:solidFill>
              </a:rPr>
            </a:br>
            <a:r>
              <a:rPr lang="en-GB" sz="1500" dirty="0">
                <a:solidFill>
                  <a:srgbClr val="7CEBFF"/>
                </a:solidFill>
              </a:rPr>
              <a:t>BSc Degree Apprenticeship Computing (Computer Networks &amp; Cybersecurity)</a:t>
            </a:r>
          </a:p>
          <a:p>
            <a:r>
              <a:rPr lang="en-GB" sz="1500" dirty="0"/>
              <a:t>ACCA4024 – Networks and Cyber Security Essentials</a:t>
            </a:r>
          </a:p>
          <a:p>
            <a:pPr rtl="0"/>
            <a:endParaRPr lang="en-GB" dirty="0">
              <a:solidFill>
                <a:srgbClr val="7CEBFF"/>
              </a:solidFill>
            </a:endParaRPr>
          </a:p>
        </p:txBody>
      </p:sp>
      <p:pic>
        <p:nvPicPr>
          <p:cNvPr id="5" name="Picture 4" descr="A black text on a white background&#10;&#10;AI-generated content may be incorrect.">
            <a:extLst>
              <a:ext uri="{FF2B5EF4-FFF2-40B4-BE49-F238E27FC236}">
                <a16:creationId xmlns:a16="http://schemas.microsoft.com/office/drawing/2014/main" id="{AAC1ED37-2AD5-CE03-074D-32CA3C48791E}"/>
              </a:ext>
            </a:extLst>
          </p:cNvPr>
          <p:cNvPicPr>
            <a:picLocks noChangeAspect="1"/>
          </p:cNvPicPr>
          <p:nvPr/>
        </p:nvPicPr>
        <p:blipFill>
          <a:blip r:embed="rId4"/>
          <a:stretch>
            <a:fillRect/>
          </a:stretch>
        </p:blipFill>
        <p:spPr>
          <a:xfrm>
            <a:off x="9029699" y="5751872"/>
            <a:ext cx="1346033" cy="538413"/>
          </a:xfrm>
          <a:prstGeom prst="rect">
            <a:avLst/>
          </a:prstGeom>
        </p:spPr>
      </p:pic>
    </p:spTree>
    <p:extLst>
      <p:ext uri="{BB962C8B-B14F-4D97-AF65-F5344CB8AC3E}">
        <p14:creationId xmlns:p14="http://schemas.microsoft.com/office/powerpoint/2010/main" val="1487700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alpha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C1C8F-A6A2-E690-3E59-F3B9175DAF7F}"/>
              </a:ext>
            </a:extLst>
          </p:cNvPr>
          <p:cNvSpPr>
            <a:spLocks noGrp="1"/>
          </p:cNvSpPr>
          <p:nvPr>
            <p:ph type="title"/>
          </p:nvPr>
        </p:nvSpPr>
        <p:spPr>
          <a:xfrm>
            <a:off x="581192" y="702156"/>
            <a:ext cx="11029616" cy="1013800"/>
          </a:xfrm>
        </p:spPr>
        <p:txBody>
          <a:bodyPr>
            <a:normAutofit/>
          </a:bodyPr>
          <a:lstStyle/>
          <a:p>
            <a:r>
              <a:rPr lang="en-GB" dirty="0"/>
              <a:t>Context:  Why Review?</a:t>
            </a:r>
          </a:p>
        </p:txBody>
      </p:sp>
      <p:sp>
        <p:nvSpPr>
          <p:cNvPr id="25" name="Rectangle 24">
            <a:extLst>
              <a:ext uri="{FF2B5EF4-FFF2-40B4-BE49-F238E27FC236}">
                <a16:creationId xmlns:a16="http://schemas.microsoft.com/office/drawing/2014/main" id="{3FE9758B-E361-4084-8D9F-729FA6C4A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6" name="Content Placeholder 5">
            <a:extLst>
              <a:ext uri="{FF2B5EF4-FFF2-40B4-BE49-F238E27FC236}">
                <a16:creationId xmlns:a16="http://schemas.microsoft.com/office/drawing/2014/main" id="{72AC8C98-4C9B-926A-731F-20832AD40405}"/>
              </a:ext>
            </a:extLst>
          </p:cNvPr>
          <p:cNvGraphicFramePr>
            <a:graphicFrameLocks noGrp="1" noDrilldown="1" noMove="1" noResize="1"/>
          </p:cNvGraphicFramePr>
          <p:nvPr>
            <p:ph idx="1"/>
            <p:extLst>
              <p:ext uri="{D42A27DB-BD31-4B8C-83A1-F6EECF244321}">
                <p14:modId xmlns:p14="http://schemas.microsoft.com/office/powerpoint/2010/main" val="3986659082"/>
              </p:ext>
            </p:extLst>
          </p:nvPr>
        </p:nvGraphicFramePr>
        <p:xfrm>
          <a:off x="7075936" y="1352810"/>
          <a:ext cx="5779452" cy="5701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A709BF00-5A2D-1726-8BA9-5CC421324D77}"/>
              </a:ext>
            </a:extLst>
          </p:cNvPr>
          <p:cNvSpPr txBox="1">
            <a:spLocks noGrp="1" noRot="1" noMove="1" noResize="1" noEditPoints="1" noAdjustHandles="1" noChangeArrowheads="1" noChangeShapeType="1"/>
          </p:cNvSpPr>
          <p:nvPr/>
        </p:nvSpPr>
        <p:spPr>
          <a:xfrm>
            <a:off x="405618" y="2048901"/>
            <a:ext cx="5486467" cy="4308872"/>
          </a:xfrm>
          <a:prstGeom prst="rect">
            <a:avLst/>
          </a:prstGeom>
          <a:solidFill>
            <a:schemeClr val="tx1">
              <a:lumMod val="65000"/>
              <a:lumOff val="35000"/>
            </a:schemeClr>
          </a:solidFill>
          <a:ln>
            <a:noFill/>
          </a:ln>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wrap="square" rtlCol="0">
            <a:spAutoFit/>
          </a:bodyPr>
          <a:lstStyle/>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Learn from recent incidents, improve incident management</a:t>
            </a:r>
            <a:br>
              <a:rPr lang="en-GB" sz="1600" dirty="0"/>
            </a:br>
            <a:endParaRPr lang="en-GB" sz="1600" dirty="0"/>
          </a:p>
          <a:p>
            <a:pPr marL="285750" indent="-285750">
              <a:buFont typeface="Arial" panose="020B0604020202020204" pitchFamily="34" charset="0"/>
              <a:buChar char="•"/>
            </a:pPr>
            <a:r>
              <a:rPr lang="en-GB" sz="1600" dirty="0"/>
              <a:t>Ensure legal and regulatory compliance</a:t>
            </a:r>
            <a:br>
              <a:rPr lang="en-GB" sz="1600" dirty="0"/>
            </a:br>
            <a:endParaRPr lang="en-GB" sz="1600" dirty="0"/>
          </a:p>
          <a:p>
            <a:pPr marL="285750" indent="-285750">
              <a:buFont typeface="Arial" panose="020B0604020202020204" pitchFamily="34" charset="0"/>
              <a:buChar char="•"/>
            </a:pPr>
            <a:r>
              <a:rPr lang="en-GB" sz="1600" dirty="0"/>
              <a:t>Board focus to protect business aims</a:t>
            </a:r>
            <a:br>
              <a:rPr lang="en-GB" sz="1600" dirty="0"/>
            </a:br>
            <a:endParaRPr lang="en-GB" sz="1600" dirty="0"/>
          </a:p>
          <a:p>
            <a:pPr marL="285750" indent="-285750">
              <a:buFont typeface="Arial" panose="020B0604020202020204" pitchFamily="34" charset="0"/>
              <a:buChar char="•"/>
            </a:pPr>
            <a:r>
              <a:rPr lang="en-GB" sz="1600" dirty="0"/>
              <a:t>Brand reputation hard won, hard to repair</a:t>
            </a:r>
          </a:p>
          <a:p>
            <a:endParaRPr lang="en-GB" sz="1600" dirty="0"/>
          </a:p>
          <a:p>
            <a:pPr marL="285750" indent="-285750">
              <a:buFont typeface="Arial" panose="020B0604020202020204" pitchFamily="34" charset="0"/>
              <a:buChar char="•"/>
            </a:pPr>
            <a:r>
              <a:rPr lang="en-GB" sz="1600" dirty="0"/>
              <a:t>Update policies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Improve processes and procedures</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Understand current threats</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Review risks and ensure appropriate controls</a:t>
            </a:r>
          </a:p>
          <a:p>
            <a:pPr marL="285750" indent="-285750">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id="{628B4E5B-42E2-FC87-C341-65DAA4FD845A}"/>
              </a:ext>
            </a:extLst>
          </p:cNvPr>
          <p:cNvSpPr txBox="1">
            <a:spLocks noGrp="1" noRot="1" noMove="1" noResize="1" noEditPoints="1" noAdjustHandles="1" noChangeArrowheads="1" noChangeShapeType="1"/>
          </p:cNvSpPr>
          <p:nvPr/>
        </p:nvSpPr>
        <p:spPr>
          <a:xfrm>
            <a:off x="6032939" y="4680380"/>
            <a:ext cx="2085993" cy="461665"/>
          </a:xfrm>
          <a:prstGeom prst="rect">
            <a:avLst/>
          </a:prstGeom>
          <a:noFill/>
        </p:spPr>
        <p:txBody>
          <a:bodyPr wrap="square" rtlCol="0">
            <a:spAutoFit/>
          </a:bodyPr>
          <a:lstStyle/>
          <a:p>
            <a:r>
              <a:rPr lang="en-GB" sz="2400" dirty="0"/>
              <a:t>Review Drivers</a:t>
            </a:r>
          </a:p>
        </p:txBody>
      </p:sp>
    </p:spTree>
    <p:extLst>
      <p:ext uri="{BB962C8B-B14F-4D97-AF65-F5344CB8AC3E}">
        <p14:creationId xmlns:p14="http://schemas.microsoft.com/office/powerpoint/2010/main" val="2596979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alpha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05AE0-767A-A46E-4CE7-18338A8927E4}"/>
              </a:ext>
            </a:extLst>
          </p:cNvPr>
          <p:cNvSpPr>
            <a:spLocks noGrp="1"/>
          </p:cNvSpPr>
          <p:nvPr>
            <p:ph type="title"/>
          </p:nvPr>
        </p:nvSpPr>
        <p:spPr/>
        <p:txBody>
          <a:bodyPr/>
          <a:lstStyle/>
          <a:p>
            <a:r>
              <a:rPr lang="en-GB" dirty="0"/>
              <a:t>Understanding Cyber Threat impact </a:t>
            </a:r>
          </a:p>
        </p:txBody>
      </p:sp>
      <p:sp>
        <p:nvSpPr>
          <p:cNvPr id="3" name="Text Placeholder 2">
            <a:extLst>
              <a:ext uri="{FF2B5EF4-FFF2-40B4-BE49-F238E27FC236}">
                <a16:creationId xmlns:a16="http://schemas.microsoft.com/office/drawing/2014/main" id="{F7F7A509-F7E8-29DC-B455-E7376F7D3D8D}"/>
              </a:ext>
            </a:extLst>
          </p:cNvPr>
          <p:cNvSpPr>
            <a:spLocks noGrp="1" noRot="1" noMove="1" noResize="1" noEditPoints="1" noAdjustHandles="1" noChangeArrowheads="1" noChangeShapeType="1"/>
          </p:cNvSpPr>
          <p:nvPr>
            <p:ph type="body" idx="1"/>
          </p:nvPr>
        </p:nvSpPr>
        <p:spPr>
          <a:xfrm>
            <a:off x="2020821" y="2095108"/>
            <a:ext cx="1875646" cy="416174"/>
          </a:xfrm>
        </p:spPr>
        <p:txBody>
          <a:bodyPr/>
          <a:lstStyle/>
          <a:p>
            <a:r>
              <a:rPr lang="en-GB" b="1" dirty="0">
                <a:solidFill>
                  <a:schemeClr val="tx1"/>
                </a:solidFill>
              </a:rPr>
              <a:t>Vulnerability</a:t>
            </a:r>
          </a:p>
        </p:txBody>
      </p:sp>
      <p:sp>
        <p:nvSpPr>
          <p:cNvPr id="5" name="Text Placeholder 4">
            <a:extLst>
              <a:ext uri="{FF2B5EF4-FFF2-40B4-BE49-F238E27FC236}">
                <a16:creationId xmlns:a16="http://schemas.microsoft.com/office/drawing/2014/main" id="{5AE79193-AFD6-FE35-36BF-1E70207FB9F2}"/>
              </a:ext>
            </a:extLst>
          </p:cNvPr>
          <p:cNvSpPr>
            <a:spLocks noGrp="1" noRot="1" noMove="1" noResize="1" noEditPoints="1" noAdjustHandles="1" noChangeArrowheads="1" noChangeShapeType="1"/>
          </p:cNvSpPr>
          <p:nvPr>
            <p:ph type="body" sz="quarter" idx="3"/>
          </p:nvPr>
        </p:nvSpPr>
        <p:spPr>
          <a:xfrm>
            <a:off x="7656768" y="2095108"/>
            <a:ext cx="1342071" cy="416174"/>
          </a:xfrm>
        </p:spPr>
        <p:txBody>
          <a:bodyPr/>
          <a:lstStyle/>
          <a:p>
            <a:r>
              <a:rPr lang="en-GB" b="1" dirty="0">
                <a:solidFill>
                  <a:schemeClr val="tx1"/>
                </a:solidFill>
              </a:rPr>
              <a:t>Threat</a:t>
            </a:r>
          </a:p>
        </p:txBody>
      </p:sp>
      <p:pic>
        <p:nvPicPr>
          <p:cNvPr id="18" name="Content Placeholder 17" descr="A black and white icon of a person with a computer&#10;&#10;AI-generated content may be incorrect.">
            <a:extLst>
              <a:ext uri="{FF2B5EF4-FFF2-40B4-BE49-F238E27FC236}">
                <a16:creationId xmlns:a16="http://schemas.microsoft.com/office/drawing/2014/main" id="{EB816CE2-E729-7C08-80A2-447316FFC875}"/>
              </a:ext>
            </a:extLst>
          </p:cNvPr>
          <p:cNvPicPr>
            <a:picLocks noGrp="1" noRot="1" noChangeAspect="1" noMove="1" noResize="1" noEditPoints="1" noAdjustHandles="1" noChangeArrowheads="1" noChangeShapeType="1" noCrop="1"/>
          </p:cNvPicPr>
          <p:nvPr>
            <p:ph sz="quarter" idx="4"/>
          </p:nvPr>
        </p:nvPicPr>
        <p:blipFill rotWithShape="1">
          <a:blip r:embed="rId2">
            <a:duotone>
              <a:prstClr val="black"/>
              <a:schemeClr val="accent2">
                <a:tint val="45000"/>
                <a:satMod val="400000"/>
              </a:schemeClr>
            </a:duotone>
          </a:blip>
          <a:srcRect t="3576" b="3576"/>
          <a:stretch>
            <a:fillRect/>
          </a:stretch>
        </p:blipFill>
        <p:spPr>
          <a:xfrm>
            <a:off x="10171179" y="2246417"/>
            <a:ext cx="1524644" cy="1415588"/>
          </a:xfrm>
          <a:prstGeom prst="hexagon">
            <a:avLst/>
          </a:prstGeom>
          <a:scene3d>
            <a:camera prst="orthographicFront"/>
            <a:lightRig rig="freezing" dir="t">
              <a:rot lat="0" lon="0" rev="5400000"/>
            </a:lightRig>
          </a:scene3d>
          <a:sp3d>
            <a:bevelT/>
          </a:sp3d>
        </p:spPr>
      </p:pic>
      <p:pic>
        <p:nvPicPr>
          <p:cNvPr id="16" name="Content Placeholder 15" descr="A black and white lock&#10;&#10;AI-generated content may be incorrect.">
            <a:extLst>
              <a:ext uri="{FF2B5EF4-FFF2-40B4-BE49-F238E27FC236}">
                <a16:creationId xmlns:a16="http://schemas.microsoft.com/office/drawing/2014/main" id="{25766E61-2AFE-D17C-3FE8-B380AED14955}"/>
              </a:ext>
            </a:extLst>
          </p:cNvPr>
          <p:cNvPicPr>
            <a:picLocks noGrp="1" noRot="1" noChangeAspect="1" noMove="1" noResize="1" noEditPoints="1" noAdjustHandles="1" noChangeArrowheads="1" noChangeShapeType="1" noCrop="1"/>
          </p:cNvPicPr>
          <p:nvPr>
            <p:ph sz="half" idx="2"/>
          </p:nvPr>
        </p:nvPicPr>
        <p:blipFill rotWithShape="1">
          <a:blip r:embed="rId3">
            <a:alphaModFix/>
            <a:duotone>
              <a:prstClr val="black"/>
              <a:schemeClr val="accent2">
                <a:tint val="45000"/>
                <a:satMod val="400000"/>
              </a:schemeClr>
            </a:duotone>
            <a:extLst>
              <a:ext uri="{BEBA8EAE-BF5A-486C-A8C5-ECC9F3942E4B}">
                <a14:imgProps xmlns:a14="http://schemas.microsoft.com/office/drawing/2010/main">
                  <a14:imgLayer r:embed="rId4">
                    <a14:imgEffect>
                      <a14:colorTemperature colorTemp="4700"/>
                    </a14:imgEffect>
                  </a14:imgLayer>
                </a14:imgProps>
              </a:ext>
            </a:extLst>
          </a:blip>
          <a:srcRect l="361" r="361"/>
          <a:stretch>
            <a:fillRect/>
          </a:stretch>
        </p:blipFill>
        <p:spPr>
          <a:xfrm>
            <a:off x="449677" y="2277165"/>
            <a:ext cx="1524644" cy="1376607"/>
          </a:xfrm>
          <a:prstGeom prst="hexagon">
            <a:avLst/>
          </a:prstGeom>
          <a:solidFill>
            <a:schemeClr val="accent1">
              <a:alpha val="0"/>
            </a:schemeClr>
          </a:solidFill>
          <a:scene3d>
            <a:camera prst="orthographicFront"/>
            <a:lightRig rig="freezing" dir="t">
              <a:rot lat="0" lon="0" rev="5400000"/>
            </a:lightRig>
          </a:scene3d>
          <a:sp3d>
            <a:bevelT/>
          </a:sp3d>
        </p:spPr>
      </p:pic>
      <p:sp>
        <p:nvSpPr>
          <p:cNvPr id="20" name="TextBox 19">
            <a:extLst>
              <a:ext uri="{FF2B5EF4-FFF2-40B4-BE49-F238E27FC236}">
                <a16:creationId xmlns:a16="http://schemas.microsoft.com/office/drawing/2014/main" id="{7E09C2D8-25F1-F098-1208-22FBF15A8143}"/>
              </a:ext>
            </a:extLst>
          </p:cNvPr>
          <p:cNvSpPr txBox="1">
            <a:spLocks noGrp="1" noRot="1" noMove="1" noResize="1" noEditPoints="1" noAdjustHandles="1" noChangeArrowheads="1" noChangeShapeType="1"/>
          </p:cNvSpPr>
          <p:nvPr/>
        </p:nvSpPr>
        <p:spPr>
          <a:xfrm>
            <a:off x="2101442" y="2810050"/>
            <a:ext cx="2399071" cy="646331"/>
          </a:xfrm>
          <a:prstGeom prst="rect">
            <a:avLst/>
          </a:prstGeom>
          <a:noFill/>
        </p:spPr>
        <p:txBody>
          <a:bodyPr wrap="square" rtlCol="0">
            <a:spAutoFit/>
          </a:bodyPr>
          <a:lstStyle/>
          <a:p>
            <a:r>
              <a:rPr lang="en-GB" dirty="0"/>
              <a:t>Weakness or gap that could be a risk</a:t>
            </a:r>
          </a:p>
        </p:txBody>
      </p:sp>
      <p:sp>
        <p:nvSpPr>
          <p:cNvPr id="21" name="TextBox 20">
            <a:extLst>
              <a:ext uri="{FF2B5EF4-FFF2-40B4-BE49-F238E27FC236}">
                <a16:creationId xmlns:a16="http://schemas.microsoft.com/office/drawing/2014/main" id="{EDD5B0D5-7D8D-90F2-CCD3-1FDCA0740DE4}"/>
              </a:ext>
            </a:extLst>
          </p:cNvPr>
          <p:cNvSpPr txBox="1">
            <a:spLocks noGrp="1" noRot="1" noMove="1" noResize="1" noEditPoints="1" noAdjustHandles="1" noChangeArrowheads="1" noChangeShapeType="1"/>
          </p:cNvSpPr>
          <p:nvPr/>
        </p:nvSpPr>
        <p:spPr>
          <a:xfrm>
            <a:off x="7574722" y="2655279"/>
            <a:ext cx="2432519" cy="1477328"/>
          </a:xfrm>
          <a:prstGeom prst="rect">
            <a:avLst/>
          </a:prstGeom>
          <a:noFill/>
        </p:spPr>
        <p:txBody>
          <a:bodyPr wrap="square" rtlCol="0">
            <a:spAutoFit/>
          </a:bodyPr>
          <a:lstStyle/>
          <a:p>
            <a:r>
              <a:rPr lang="en-GB" dirty="0"/>
              <a:t>Potential actor, event or circumstance that interacts with vulnerabilities causing harm or disruption</a:t>
            </a:r>
          </a:p>
        </p:txBody>
      </p:sp>
      <p:sp>
        <p:nvSpPr>
          <p:cNvPr id="22" name="Rectangle 21">
            <a:extLst>
              <a:ext uri="{FF2B5EF4-FFF2-40B4-BE49-F238E27FC236}">
                <a16:creationId xmlns:a16="http://schemas.microsoft.com/office/drawing/2014/main" id="{46455FAE-47B8-491B-5492-E9FEE9CADEBE}"/>
              </a:ext>
            </a:extLst>
          </p:cNvPr>
          <p:cNvSpPr>
            <a:spLocks noGrp="1" noRot="1" noMove="1" noResize="1" noEditPoints="1" noAdjustHandles="1" noChangeArrowheads="1" noChangeShapeType="1"/>
          </p:cNvSpPr>
          <p:nvPr/>
        </p:nvSpPr>
        <p:spPr>
          <a:xfrm>
            <a:off x="451270" y="4494436"/>
            <a:ext cx="2939677"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Weak or no password</a:t>
            </a:r>
          </a:p>
        </p:txBody>
      </p:sp>
      <p:sp>
        <p:nvSpPr>
          <p:cNvPr id="23" name="Rectangle 22">
            <a:extLst>
              <a:ext uri="{FF2B5EF4-FFF2-40B4-BE49-F238E27FC236}">
                <a16:creationId xmlns:a16="http://schemas.microsoft.com/office/drawing/2014/main" id="{37421EB5-4809-E632-3F16-E8D575FEB36C}"/>
              </a:ext>
            </a:extLst>
          </p:cNvPr>
          <p:cNvSpPr>
            <a:spLocks noGrp="1" noRot="1" noMove="1" noResize="1" noEditPoints="1" noAdjustHandles="1" noChangeArrowheads="1" noChangeShapeType="1"/>
          </p:cNvSpPr>
          <p:nvPr/>
        </p:nvSpPr>
        <p:spPr>
          <a:xfrm>
            <a:off x="451270" y="5035252"/>
            <a:ext cx="2939677"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Lack of staff awareness or email filters</a:t>
            </a:r>
          </a:p>
        </p:txBody>
      </p:sp>
      <p:sp>
        <p:nvSpPr>
          <p:cNvPr id="24" name="Rectangle 23">
            <a:extLst>
              <a:ext uri="{FF2B5EF4-FFF2-40B4-BE49-F238E27FC236}">
                <a16:creationId xmlns:a16="http://schemas.microsoft.com/office/drawing/2014/main" id="{8DED516D-6D2C-73AC-6D35-2FCF24C85166}"/>
              </a:ext>
            </a:extLst>
          </p:cNvPr>
          <p:cNvSpPr>
            <a:spLocks noGrp="1" noRot="1" noMove="1" noResize="1" noEditPoints="1" noAdjustHandles="1" noChangeArrowheads="1" noChangeShapeType="1"/>
          </p:cNvSpPr>
          <p:nvPr/>
        </p:nvSpPr>
        <p:spPr>
          <a:xfrm>
            <a:off x="449677" y="6128342"/>
            <a:ext cx="2939678"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No network segmentation</a:t>
            </a:r>
          </a:p>
        </p:txBody>
      </p:sp>
      <p:sp>
        <p:nvSpPr>
          <p:cNvPr id="25" name="Rectangle 24">
            <a:extLst>
              <a:ext uri="{FF2B5EF4-FFF2-40B4-BE49-F238E27FC236}">
                <a16:creationId xmlns:a16="http://schemas.microsoft.com/office/drawing/2014/main" id="{89B0AA78-C9AF-F9AB-6543-2765786CABEE}"/>
              </a:ext>
            </a:extLst>
          </p:cNvPr>
          <p:cNvSpPr>
            <a:spLocks noGrp="1" noRot="1" noMove="1" noResize="1" noEditPoints="1" noAdjustHandles="1" noChangeArrowheads="1" noChangeShapeType="1"/>
          </p:cNvSpPr>
          <p:nvPr/>
        </p:nvSpPr>
        <p:spPr>
          <a:xfrm>
            <a:off x="450473" y="5587530"/>
            <a:ext cx="2941270"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Access not managed or monitored</a:t>
            </a:r>
          </a:p>
        </p:txBody>
      </p:sp>
      <p:sp>
        <p:nvSpPr>
          <p:cNvPr id="28" name="Text Placeholder 2">
            <a:extLst>
              <a:ext uri="{FF2B5EF4-FFF2-40B4-BE49-F238E27FC236}">
                <a16:creationId xmlns:a16="http://schemas.microsoft.com/office/drawing/2014/main" id="{4AA93256-8656-12C3-7B6D-CF733EEDB6C5}"/>
              </a:ext>
            </a:extLst>
          </p:cNvPr>
          <p:cNvSpPr txBox="1">
            <a:spLocks noGrp="1" noRot="1" noMove="1" noResize="1" noEditPoints="1" noAdjustHandles="1" noChangeArrowheads="1" noChangeShapeType="1"/>
          </p:cNvSpPr>
          <p:nvPr/>
        </p:nvSpPr>
        <p:spPr>
          <a:xfrm>
            <a:off x="5233577" y="3758693"/>
            <a:ext cx="764601" cy="416174"/>
          </a:xfrm>
          <a:prstGeom prst="rect">
            <a:avLst/>
          </a:prstGeom>
        </p:spPr>
        <p:txBody>
          <a:bodyPr vert="horz" lIns="91440" tIns="45720" rIns="91440" bIns="45720" rtlCol="0" anchor="b">
            <a:noAutofit/>
          </a:bodyPr>
          <a:lstStyle>
            <a:lvl1pPr marL="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2200" b="0" kern="1200">
                <a:solidFill>
                  <a:schemeClr val="accent2"/>
                </a:solidFill>
                <a:latin typeface="+mn-lt"/>
                <a:ea typeface="+mn-ea"/>
                <a:cs typeface="+mn-cs"/>
              </a:defRPr>
            </a:lvl1pPr>
            <a:lvl2pPr marL="457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2000" b="1" kern="1200">
                <a:solidFill>
                  <a:schemeClr val="tx2"/>
                </a:solidFill>
                <a:latin typeface="+mn-lt"/>
                <a:ea typeface="+mn-ea"/>
                <a:cs typeface="+mn-cs"/>
              </a:defRPr>
            </a:lvl2pPr>
            <a:lvl3pPr marL="914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800" b="1" kern="1200">
                <a:solidFill>
                  <a:schemeClr val="tx2"/>
                </a:solidFill>
                <a:latin typeface="+mn-lt"/>
                <a:ea typeface="+mn-ea"/>
                <a:cs typeface="+mn-cs"/>
              </a:defRPr>
            </a:lvl3pPr>
            <a:lvl4pPr marL="1371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4pPr>
            <a:lvl5pPr marL="18288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r>
              <a:rPr lang="en-GB" b="1" dirty="0">
                <a:solidFill>
                  <a:schemeClr val="tx1"/>
                </a:solidFill>
              </a:rPr>
              <a:t>Risk</a:t>
            </a:r>
          </a:p>
        </p:txBody>
      </p:sp>
      <p:sp>
        <p:nvSpPr>
          <p:cNvPr id="29" name="Rectangle 28">
            <a:extLst>
              <a:ext uri="{FF2B5EF4-FFF2-40B4-BE49-F238E27FC236}">
                <a16:creationId xmlns:a16="http://schemas.microsoft.com/office/drawing/2014/main" id="{DCA2FFB9-6820-FDB7-88B6-C111BE389EB2}"/>
              </a:ext>
            </a:extLst>
          </p:cNvPr>
          <p:cNvSpPr>
            <a:spLocks noGrp="1" noRot="1" noMove="1" noResize="1" noEditPoints="1" noAdjustHandles="1" noChangeArrowheads="1" noChangeShapeType="1"/>
          </p:cNvSpPr>
          <p:nvPr/>
        </p:nvSpPr>
        <p:spPr>
          <a:xfrm>
            <a:off x="7589300" y="4470092"/>
            <a:ext cx="4106523"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Bad Actors use stolen passwords</a:t>
            </a:r>
          </a:p>
        </p:txBody>
      </p:sp>
      <p:sp>
        <p:nvSpPr>
          <p:cNvPr id="30" name="Rectangle 29">
            <a:extLst>
              <a:ext uri="{FF2B5EF4-FFF2-40B4-BE49-F238E27FC236}">
                <a16:creationId xmlns:a16="http://schemas.microsoft.com/office/drawing/2014/main" id="{1DD8F1E5-E576-36F2-9787-4AF9AD5ADB4E}"/>
              </a:ext>
            </a:extLst>
          </p:cNvPr>
          <p:cNvSpPr>
            <a:spLocks noGrp="1" noRot="1" noMove="1" noResize="1" noEditPoints="1" noAdjustHandles="1" noChangeArrowheads="1" noChangeShapeType="1"/>
          </p:cNvSpPr>
          <p:nvPr/>
        </p:nvSpPr>
        <p:spPr>
          <a:xfrm>
            <a:off x="3857362" y="4470092"/>
            <a:ext cx="3254478"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Data breach incident</a:t>
            </a:r>
          </a:p>
        </p:txBody>
      </p:sp>
      <p:sp>
        <p:nvSpPr>
          <p:cNvPr id="31" name="Rectangle 30">
            <a:extLst>
              <a:ext uri="{FF2B5EF4-FFF2-40B4-BE49-F238E27FC236}">
                <a16:creationId xmlns:a16="http://schemas.microsoft.com/office/drawing/2014/main" id="{E6C71F9F-FADA-E3C1-3BE7-39080C277AF1}"/>
              </a:ext>
            </a:extLst>
          </p:cNvPr>
          <p:cNvSpPr>
            <a:spLocks noGrp="1" noRot="1" noMove="1" noResize="1" noEditPoints="1" noAdjustHandles="1" noChangeArrowheads="1" noChangeShapeType="1"/>
          </p:cNvSpPr>
          <p:nvPr/>
        </p:nvSpPr>
        <p:spPr>
          <a:xfrm>
            <a:off x="3857362" y="5010906"/>
            <a:ext cx="3254478"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Loss of data assets, reputation, fines</a:t>
            </a:r>
          </a:p>
        </p:txBody>
      </p:sp>
      <p:sp>
        <p:nvSpPr>
          <p:cNvPr id="32" name="Rectangle 31">
            <a:extLst>
              <a:ext uri="{FF2B5EF4-FFF2-40B4-BE49-F238E27FC236}">
                <a16:creationId xmlns:a16="http://schemas.microsoft.com/office/drawing/2014/main" id="{F1AF8092-CA51-E064-D271-CB88E29C5B41}"/>
              </a:ext>
            </a:extLst>
          </p:cNvPr>
          <p:cNvSpPr>
            <a:spLocks noGrp="1" noRot="1" noMove="1" noResize="1" noEditPoints="1" noAdjustHandles="1" noChangeArrowheads="1" noChangeShapeType="1"/>
          </p:cNvSpPr>
          <p:nvPr/>
        </p:nvSpPr>
        <p:spPr>
          <a:xfrm>
            <a:off x="7574491" y="6155499"/>
            <a:ext cx="4121333"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Attack via public facing system  </a:t>
            </a:r>
          </a:p>
        </p:txBody>
      </p:sp>
      <p:sp>
        <p:nvSpPr>
          <p:cNvPr id="35" name="Rectangle 34">
            <a:extLst>
              <a:ext uri="{FF2B5EF4-FFF2-40B4-BE49-F238E27FC236}">
                <a16:creationId xmlns:a16="http://schemas.microsoft.com/office/drawing/2014/main" id="{FA774D4B-A0F4-C039-3A0C-22D5D81F2C94}"/>
              </a:ext>
            </a:extLst>
          </p:cNvPr>
          <p:cNvSpPr>
            <a:spLocks noGrp="1" noRot="1" noMove="1" noResize="1" noEditPoints="1" noAdjustHandles="1" noChangeArrowheads="1" noChangeShapeType="1"/>
          </p:cNvSpPr>
          <p:nvPr/>
        </p:nvSpPr>
        <p:spPr>
          <a:xfrm>
            <a:off x="7589300" y="5019570"/>
            <a:ext cx="4106524"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Ransomware via fake invoice/ email opened by staff</a:t>
            </a:r>
          </a:p>
        </p:txBody>
      </p:sp>
      <p:grpSp>
        <p:nvGrpSpPr>
          <p:cNvPr id="50" name="Group 49">
            <a:extLst>
              <a:ext uri="{FF2B5EF4-FFF2-40B4-BE49-F238E27FC236}">
                <a16:creationId xmlns:a16="http://schemas.microsoft.com/office/drawing/2014/main" id="{D128BC59-B571-9422-E3B0-D49D094F1575}"/>
              </a:ext>
            </a:extLst>
          </p:cNvPr>
          <p:cNvGrpSpPr>
            <a:grpSpLocks noGrp="1" noUngrp="1" noRot="1" noMove="1" noResize="1"/>
          </p:cNvGrpSpPr>
          <p:nvPr/>
        </p:nvGrpSpPr>
        <p:grpSpPr>
          <a:xfrm>
            <a:off x="3527979" y="4591422"/>
            <a:ext cx="216308" cy="1930711"/>
            <a:chOff x="2797283" y="4614562"/>
            <a:chExt cx="216308" cy="1930711"/>
          </a:xfrm>
        </p:grpSpPr>
        <p:sp>
          <p:nvSpPr>
            <p:cNvPr id="37" name="Arrow: Down 36">
              <a:extLst>
                <a:ext uri="{FF2B5EF4-FFF2-40B4-BE49-F238E27FC236}">
                  <a16:creationId xmlns:a16="http://schemas.microsoft.com/office/drawing/2014/main" id="{EFEA8676-2C9C-EEC6-55E3-E25C7C47BFFF}"/>
                </a:ext>
              </a:extLst>
            </p:cNvPr>
            <p:cNvSpPr>
              <a:spLocks noGrp="1" noRot="1" noMove="1" noResize="1" noEditPoints="1" noAdjustHandles="1" noChangeArrowheads="1" noChangeShapeType="1"/>
            </p:cNvSpPr>
            <p:nvPr/>
          </p:nvSpPr>
          <p:spPr>
            <a:xfrm rot="16200000">
              <a:off x="2753052" y="4658793"/>
              <a:ext cx="304767" cy="21630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Arrow: Down 37">
              <a:extLst>
                <a:ext uri="{FF2B5EF4-FFF2-40B4-BE49-F238E27FC236}">
                  <a16:creationId xmlns:a16="http://schemas.microsoft.com/office/drawing/2014/main" id="{754F0638-D130-1D11-4F0E-9EAB67C714DC}"/>
                </a:ext>
              </a:extLst>
            </p:cNvPr>
            <p:cNvSpPr>
              <a:spLocks noGrp="1" noRot="1" noMove="1" noResize="1" noEditPoints="1" noAdjustHandles="1" noChangeArrowheads="1" noChangeShapeType="1"/>
            </p:cNvSpPr>
            <p:nvPr/>
          </p:nvSpPr>
          <p:spPr>
            <a:xfrm rot="16200000">
              <a:off x="2753052" y="5140146"/>
              <a:ext cx="304767" cy="21630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9" name="Arrow: Down 38">
              <a:extLst>
                <a:ext uri="{FF2B5EF4-FFF2-40B4-BE49-F238E27FC236}">
                  <a16:creationId xmlns:a16="http://schemas.microsoft.com/office/drawing/2014/main" id="{DCADE77A-BE92-4AA5-B178-3010BD34C354}"/>
                </a:ext>
              </a:extLst>
            </p:cNvPr>
            <p:cNvSpPr>
              <a:spLocks noGrp="1" noRot="1" noMove="1" noResize="1" noEditPoints="1" noAdjustHandles="1" noChangeArrowheads="1" noChangeShapeType="1"/>
            </p:cNvSpPr>
            <p:nvPr/>
          </p:nvSpPr>
          <p:spPr>
            <a:xfrm rot="16200000">
              <a:off x="2753054" y="5717408"/>
              <a:ext cx="304767" cy="21630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Arrow: Down 39">
              <a:extLst>
                <a:ext uri="{FF2B5EF4-FFF2-40B4-BE49-F238E27FC236}">
                  <a16:creationId xmlns:a16="http://schemas.microsoft.com/office/drawing/2014/main" id="{9337672A-017C-AB30-E940-91F41759E90B}"/>
                </a:ext>
              </a:extLst>
            </p:cNvPr>
            <p:cNvSpPr>
              <a:spLocks noGrp="1" noRot="1" noMove="1" noResize="1" noEditPoints="1" noAdjustHandles="1" noChangeArrowheads="1" noChangeShapeType="1"/>
            </p:cNvSpPr>
            <p:nvPr/>
          </p:nvSpPr>
          <p:spPr>
            <a:xfrm rot="16200000">
              <a:off x="2753053" y="6284737"/>
              <a:ext cx="304767" cy="21630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8" name="Rectangle 47">
            <a:extLst>
              <a:ext uri="{FF2B5EF4-FFF2-40B4-BE49-F238E27FC236}">
                <a16:creationId xmlns:a16="http://schemas.microsoft.com/office/drawing/2014/main" id="{DD293FA8-8226-3F37-DE63-03B0BB479E67}"/>
              </a:ext>
            </a:extLst>
          </p:cNvPr>
          <p:cNvSpPr>
            <a:spLocks noGrp="1" noRot="1" noMove="1" noResize="1" noEditPoints="1" noAdjustHandles="1" noChangeArrowheads="1" noChangeShapeType="1"/>
          </p:cNvSpPr>
          <p:nvPr/>
        </p:nvSpPr>
        <p:spPr>
          <a:xfrm>
            <a:off x="3857361" y="5598536"/>
            <a:ext cx="3265523"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Employee disrupts services</a:t>
            </a:r>
          </a:p>
        </p:txBody>
      </p:sp>
      <p:sp>
        <p:nvSpPr>
          <p:cNvPr id="49" name="Rectangle 48">
            <a:extLst>
              <a:ext uri="{FF2B5EF4-FFF2-40B4-BE49-F238E27FC236}">
                <a16:creationId xmlns:a16="http://schemas.microsoft.com/office/drawing/2014/main" id="{1D9283DF-38E6-A5FE-5764-4169AF36F99B}"/>
              </a:ext>
            </a:extLst>
          </p:cNvPr>
          <p:cNvSpPr>
            <a:spLocks noGrp="1" noRot="1" noMove="1" noResize="1" noEditPoints="1" noAdjustHandles="1" noChangeArrowheads="1" noChangeShapeType="1"/>
          </p:cNvSpPr>
          <p:nvPr/>
        </p:nvSpPr>
        <p:spPr>
          <a:xfrm>
            <a:off x="7574491" y="5606021"/>
            <a:ext cx="4121332" cy="412474"/>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Disgruntled insider</a:t>
            </a:r>
          </a:p>
        </p:txBody>
      </p:sp>
      <p:grpSp>
        <p:nvGrpSpPr>
          <p:cNvPr id="51" name="Group 50">
            <a:extLst>
              <a:ext uri="{FF2B5EF4-FFF2-40B4-BE49-F238E27FC236}">
                <a16:creationId xmlns:a16="http://schemas.microsoft.com/office/drawing/2014/main" id="{5D8EF48E-0F69-1389-B547-460437ED3752}"/>
              </a:ext>
            </a:extLst>
          </p:cNvPr>
          <p:cNvGrpSpPr>
            <a:grpSpLocks noGrp="1" noUngrp="1" noRot="1" noMove="1" noResize="1"/>
          </p:cNvGrpSpPr>
          <p:nvPr/>
        </p:nvGrpSpPr>
        <p:grpSpPr>
          <a:xfrm>
            <a:off x="7227607" y="4559056"/>
            <a:ext cx="216308" cy="1930711"/>
            <a:chOff x="2797283" y="4614562"/>
            <a:chExt cx="216308" cy="1930711"/>
          </a:xfrm>
        </p:grpSpPr>
        <p:sp>
          <p:nvSpPr>
            <p:cNvPr id="52" name="Arrow: Down 51">
              <a:extLst>
                <a:ext uri="{FF2B5EF4-FFF2-40B4-BE49-F238E27FC236}">
                  <a16:creationId xmlns:a16="http://schemas.microsoft.com/office/drawing/2014/main" id="{36B15BA0-B86B-4DF5-1D88-B1C59BDF6AD0}"/>
                </a:ext>
              </a:extLst>
            </p:cNvPr>
            <p:cNvSpPr>
              <a:spLocks noGrp="1" noRot="1" noMove="1" noResize="1" noEditPoints="1" noAdjustHandles="1" noChangeArrowheads="1" noChangeShapeType="1"/>
            </p:cNvSpPr>
            <p:nvPr/>
          </p:nvSpPr>
          <p:spPr>
            <a:xfrm rot="16200000">
              <a:off x="2753052" y="4658793"/>
              <a:ext cx="304767" cy="21630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3" name="Arrow: Down 52">
              <a:extLst>
                <a:ext uri="{FF2B5EF4-FFF2-40B4-BE49-F238E27FC236}">
                  <a16:creationId xmlns:a16="http://schemas.microsoft.com/office/drawing/2014/main" id="{58F76D78-56E5-FFA9-026E-7985BF54E135}"/>
                </a:ext>
              </a:extLst>
            </p:cNvPr>
            <p:cNvSpPr>
              <a:spLocks noGrp="1" noRot="1" noMove="1" noResize="1" noEditPoints="1" noAdjustHandles="1" noChangeArrowheads="1" noChangeShapeType="1"/>
            </p:cNvSpPr>
            <p:nvPr/>
          </p:nvSpPr>
          <p:spPr>
            <a:xfrm rot="16200000">
              <a:off x="2753052" y="5140146"/>
              <a:ext cx="304767" cy="21630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4" name="Arrow: Down 53">
              <a:extLst>
                <a:ext uri="{FF2B5EF4-FFF2-40B4-BE49-F238E27FC236}">
                  <a16:creationId xmlns:a16="http://schemas.microsoft.com/office/drawing/2014/main" id="{6C5C1602-586F-9A4E-7953-38F995E7230B}"/>
                </a:ext>
              </a:extLst>
            </p:cNvPr>
            <p:cNvSpPr>
              <a:spLocks noGrp="1" noRot="1" noMove="1" noResize="1" noEditPoints="1" noAdjustHandles="1" noChangeArrowheads="1" noChangeShapeType="1"/>
            </p:cNvSpPr>
            <p:nvPr/>
          </p:nvSpPr>
          <p:spPr>
            <a:xfrm rot="16200000">
              <a:off x="2753054" y="5717408"/>
              <a:ext cx="304767" cy="21630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5" name="Arrow: Down 54">
              <a:extLst>
                <a:ext uri="{FF2B5EF4-FFF2-40B4-BE49-F238E27FC236}">
                  <a16:creationId xmlns:a16="http://schemas.microsoft.com/office/drawing/2014/main" id="{815651CB-A391-6B67-D28C-B3D39E617115}"/>
                </a:ext>
              </a:extLst>
            </p:cNvPr>
            <p:cNvSpPr>
              <a:spLocks noGrp="1" noRot="1" noMove="1" noResize="1" noEditPoints="1" noAdjustHandles="1" noChangeArrowheads="1" noChangeShapeType="1"/>
            </p:cNvSpPr>
            <p:nvPr/>
          </p:nvSpPr>
          <p:spPr>
            <a:xfrm rot="16200000">
              <a:off x="2753053" y="6284737"/>
              <a:ext cx="304767" cy="21630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61" name="Rectangle 60">
            <a:extLst>
              <a:ext uri="{FF2B5EF4-FFF2-40B4-BE49-F238E27FC236}">
                <a16:creationId xmlns:a16="http://schemas.microsoft.com/office/drawing/2014/main" id="{A7388D64-D9E0-5F65-1BC6-7CBE48D1D1AB}"/>
              </a:ext>
            </a:extLst>
          </p:cNvPr>
          <p:cNvSpPr>
            <a:spLocks noGrp="1" noRot="1" noMove="1" noResize="1" noEditPoints="1" noAdjustHandles="1" noChangeArrowheads="1" noChangeShapeType="1"/>
          </p:cNvSpPr>
          <p:nvPr/>
        </p:nvSpPr>
        <p:spPr>
          <a:xfrm>
            <a:off x="3846317" y="6155498"/>
            <a:ext cx="3265523"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Malware spreads through entire network</a:t>
            </a:r>
          </a:p>
        </p:txBody>
      </p:sp>
      <p:sp>
        <p:nvSpPr>
          <p:cNvPr id="62" name="Arrow: Down 61">
            <a:extLst>
              <a:ext uri="{FF2B5EF4-FFF2-40B4-BE49-F238E27FC236}">
                <a16:creationId xmlns:a16="http://schemas.microsoft.com/office/drawing/2014/main" id="{85728968-3622-48C7-BCD5-2F67E16AC635}"/>
              </a:ext>
            </a:extLst>
          </p:cNvPr>
          <p:cNvSpPr>
            <a:spLocks noGrp="1" noRot="1" noMove="1" noResize="1" noEditPoints="1" noAdjustHandles="1" noChangeArrowheads="1" noChangeShapeType="1"/>
          </p:cNvSpPr>
          <p:nvPr/>
        </p:nvSpPr>
        <p:spPr>
          <a:xfrm>
            <a:off x="1022525" y="3887771"/>
            <a:ext cx="250464" cy="57979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7" name="Picture 66" descr="A black and white dice&#10;&#10;AI-generated content may be incorrect.">
            <a:extLst>
              <a:ext uri="{FF2B5EF4-FFF2-40B4-BE49-F238E27FC236}">
                <a16:creationId xmlns:a16="http://schemas.microsoft.com/office/drawing/2014/main" id="{1E1AD228-D59D-018D-F082-25EF3D45D782}"/>
              </a:ext>
            </a:extLst>
          </p:cNvPr>
          <p:cNvPicPr>
            <a:picLocks noGrp="1" noRot="1" noChangeAspect="1" noMove="1" noResize="1" noEditPoints="1" noAdjustHandles="1" noChangeArrowheads="1" noChangeShapeType="1" noCrop="1"/>
          </p:cNvPicPr>
          <p:nvPr/>
        </p:nvPicPr>
        <p:blipFill>
          <a:blip r:embed="rId5">
            <a:duotone>
              <a:prstClr val="black"/>
              <a:schemeClr val="accent2">
                <a:tint val="45000"/>
                <a:satMod val="400000"/>
              </a:schemeClr>
            </a:duotone>
          </a:blip>
          <a:stretch>
            <a:fillRect/>
          </a:stretch>
        </p:blipFill>
        <p:spPr>
          <a:xfrm>
            <a:off x="4852077" y="2295478"/>
            <a:ext cx="1524644" cy="1372352"/>
          </a:xfrm>
          <a:prstGeom prst="hexagon">
            <a:avLst/>
          </a:prstGeom>
          <a:scene3d>
            <a:camera prst="orthographicFront"/>
            <a:lightRig rig="freezing" dir="t">
              <a:rot lat="0" lon="0" rev="5400000"/>
            </a:lightRig>
          </a:scene3d>
          <a:sp3d>
            <a:bevelT/>
          </a:sp3d>
        </p:spPr>
      </p:pic>
      <p:sp>
        <p:nvSpPr>
          <p:cNvPr id="68" name="Arrow: Down 67">
            <a:extLst>
              <a:ext uri="{FF2B5EF4-FFF2-40B4-BE49-F238E27FC236}">
                <a16:creationId xmlns:a16="http://schemas.microsoft.com/office/drawing/2014/main" id="{35EB011D-B5C9-D929-7741-AFBE3A25A4B0}"/>
              </a:ext>
            </a:extLst>
          </p:cNvPr>
          <p:cNvSpPr>
            <a:spLocks noGrp="1" noRot="1" noMove="1" noResize="1" noEditPoints="1" noAdjustHandles="1" noChangeArrowheads="1" noChangeShapeType="1"/>
          </p:cNvSpPr>
          <p:nvPr/>
        </p:nvSpPr>
        <p:spPr>
          <a:xfrm>
            <a:off x="10819162" y="3866930"/>
            <a:ext cx="250464" cy="57979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9" name="Arrow: Down 68">
            <a:extLst>
              <a:ext uri="{FF2B5EF4-FFF2-40B4-BE49-F238E27FC236}">
                <a16:creationId xmlns:a16="http://schemas.microsoft.com/office/drawing/2014/main" id="{6D70992B-334F-99E1-AFAF-03673C955B94}"/>
              </a:ext>
            </a:extLst>
          </p:cNvPr>
          <p:cNvSpPr>
            <a:spLocks noGrp="1" noRot="1" noMove="1" noResize="1" noEditPoints="1" noAdjustHandles="1" noChangeArrowheads="1" noChangeShapeType="1"/>
          </p:cNvSpPr>
          <p:nvPr/>
        </p:nvSpPr>
        <p:spPr>
          <a:xfrm rot="17691851">
            <a:off x="4198070" y="2076618"/>
            <a:ext cx="228379" cy="84949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1" name="Arrow: Down 70">
            <a:extLst>
              <a:ext uri="{FF2B5EF4-FFF2-40B4-BE49-F238E27FC236}">
                <a16:creationId xmlns:a16="http://schemas.microsoft.com/office/drawing/2014/main" id="{FE23E0E1-4BBB-15B1-77C5-9084BAEF688E}"/>
              </a:ext>
            </a:extLst>
          </p:cNvPr>
          <p:cNvSpPr>
            <a:spLocks noGrp="1" noRot="1" noMove="1" noResize="1" noEditPoints="1" noAdjustHandles="1" noChangeArrowheads="1" noChangeShapeType="1"/>
          </p:cNvSpPr>
          <p:nvPr/>
        </p:nvSpPr>
        <p:spPr>
          <a:xfrm rot="4369727">
            <a:off x="6818754" y="2114621"/>
            <a:ext cx="231888" cy="84949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2" name="Arrow: Down 71">
            <a:extLst>
              <a:ext uri="{FF2B5EF4-FFF2-40B4-BE49-F238E27FC236}">
                <a16:creationId xmlns:a16="http://schemas.microsoft.com/office/drawing/2014/main" id="{EA49B3CD-693A-2E1C-4178-8479512E3991}"/>
              </a:ext>
            </a:extLst>
          </p:cNvPr>
          <p:cNvSpPr>
            <a:spLocks noGrp="1" noRot="1" noMove="1" noResize="1" noEditPoints="1" noAdjustHandles="1" noChangeArrowheads="1" noChangeShapeType="1"/>
          </p:cNvSpPr>
          <p:nvPr/>
        </p:nvSpPr>
        <p:spPr>
          <a:xfrm>
            <a:off x="5490645" y="4208692"/>
            <a:ext cx="250464" cy="23803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1889675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alpha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FB712-5456-A20B-C941-6EF602168F2C}"/>
              </a:ext>
            </a:extLst>
          </p:cNvPr>
          <p:cNvSpPr>
            <a:spLocks noGrp="1"/>
          </p:cNvSpPr>
          <p:nvPr>
            <p:ph type="title"/>
          </p:nvPr>
        </p:nvSpPr>
        <p:spPr/>
        <p:txBody>
          <a:bodyPr/>
          <a:lstStyle/>
          <a:p>
            <a:r>
              <a:rPr lang="en-GB" dirty="0"/>
              <a:t>Current Threats:  The What,  Who &amp; Where</a:t>
            </a:r>
          </a:p>
        </p:txBody>
      </p:sp>
      <p:sp>
        <p:nvSpPr>
          <p:cNvPr id="13" name="TextBox 12">
            <a:extLst>
              <a:ext uri="{FF2B5EF4-FFF2-40B4-BE49-F238E27FC236}">
                <a16:creationId xmlns:a16="http://schemas.microsoft.com/office/drawing/2014/main" id="{F2E156D9-BBB0-C7D3-4977-FC3618E73E86}"/>
              </a:ext>
            </a:extLst>
          </p:cNvPr>
          <p:cNvSpPr txBox="1">
            <a:spLocks noGrp="1" noRot="1" noMove="1" noResize="1" noEditPoints="1" noAdjustHandles="1" noChangeArrowheads="1" noChangeShapeType="1"/>
          </p:cNvSpPr>
          <p:nvPr/>
        </p:nvSpPr>
        <p:spPr>
          <a:xfrm>
            <a:off x="458807" y="2014213"/>
            <a:ext cx="11238063" cy="2000548"/>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endParaRPr lang="en-GB" dirty="0"/>
          </a:p>
          <a:p>
            <a:pPr algn="ctr"/>
            <a:r>
              <a:rPr lang="en-GB" dirty="0"/>
              <a:t>Threats can be direct or use trickery such as social engineering or placing inside a network packet.</a:t>
            </a:r>
          </a:p>
          <a:p>
            <a:pPr algn="ctr"/>
            <a:r>
              <a:rPr lang="en-GB" dirty="0"/>
              <a:t> </a:t>
            </a:r>
          </a:p>
          <a:p>
            <a:pPr algn="ctr"/>
            <a:r>
              <a:rPr lang="en-GB" dirty="0"/>
              <a:t>When threats exploit vulnerabilities, this can lead to incidents, impacting assets and deliverables.</a:t>
            </a:r>
            <a:br>
              <a:rPr lang="en-GB" dirty="0"/>
            </a:br>
            <a:br>
              <a:rPr lang="en-GB" dirty="0"/>
            </a:br>
            <a:r>
              <a:rPr lang="en-GB" dirty="0"/>
              <a:t>The following could directly impact FSL, occurring individually or in combination:</a:t>
            </a:r>
            <a:br>
              <a:rPr lang="en-GB" dirty="0"/>
            </a:br>
            <a:endParaRPr lang="en-GB" sz="1600" b="1" dirty="0"/>
          </a:p>
        </p:txBody>
      </p:sp>
      <p:pic>
        <p:nvPicPr>
          <p:cNvPr id="39" name="Picture 38" descr="A black and white icon with a magnifying glass and a gear&#10;&#10;AI-generated content may be incorrect.">
            <a:extLst>
              <a:ext uri="{FF2B5EF4-FFF2-40B4-BE49-F238E27FC236}">
                <a16:creationId xmlns:a16="http://schemas.microsoft.com/office/drawing/2014/main" id="{A718D031-A9B9-ADDB-151E-90F3CD7B4104}"/>
              </a:ext>
            </a:extLst>
          </p:cNvPr>
          <p:cNvPicPr>
            <a:picLocks noChangeAspect="1"/>
          </p:cNvPicPr>
          <p:nvPr/>
        </p:nvPicPr>
        <p:blipFill>
          <a:blip r:embed="rId2">
            <a:extLst>
              <a:ext uri="{28A0092B-C50C-407E-A947-70E740481C1C}">
                <a14:useLocalDpi xmlns:a14="http://schemas.microsoft.com/office/drawing/2010/main" val="0"/>
              </a:ext>
            </a:extLst>
          </a:blip>
          <a:srcRect l="23672" t="26751" r="21810" b="23132"/>
          <a:stretch>
            <a:fillRect/>
          </a:stretch>
        </p:blipFill>
        <p:spPr>
          <a:xfrm>
            <a:off x="189818" y="5418538"/>
            <a:ext cx="772152" cy="709804"/>
          </a:xfrm>
          <a:prstGeom prst="rect">
            <a:avLst/>
          </a:prstGeom>
          <a:scene3d>
            <a:camera prst="orthographicFront"/>
            <a:lightRig rig="threePt" dir="t"/>
          </a:scene3d>
          <a:sp3d>
            <a:bevelT/>
          </a:sp3d>
        </p:spPr>
      </p:pic>
      <p:pic>
        <p:nvPicPr>
          <p:cNvPr id="42" name="Picture 41" descr="A black and white icon of a paper and a hammer&#10;&#10;AI-generated content may be incorrect.">
            <a:extLst>
              <a:ext uri="{FF2B5EF4-FFF2-40B4-BE49-F238E27FC236}">
                <a16:creationId xmlns:a16="http://schemas.microsoft.com/office/drawing/2014/main" id="{1EE8302A-61E4-AE90-6FDA-C696648CF786}"/>
              </a:ext>
            </a:extLst>
          </p:cNvPr>
          <p:cNvPicPr>
            <a:picLocks noChangeAspect="1"/>
          </p:cNvPicPr>
          <p:nvPr/>
        </p:nvPicPr>
        <p:blipFill>
          <a:blip r:embed="rId3">
            <a:extLst>
              <a:ext uri="{28A0092B-C50C-407E-A947-70E740481C1C}">
                <a14:useLocalDpi xmlns:a14="http://schemas.microsoft.com/office/drawing/2010/main" val="0"/>
              </a:ext>
            </a:extLst>
          </a:blip>
          <a:srcRect l="26678" t="29015" r="25231" b="28319"/>
          <a:stretch>
            <a:fillRect/>
          </a:stretch>
        </p:blipFill>
        <p:spPr>
          <a:xfrm>
            <a:off x="11193465" y="5436798"/>
            <a:ext cx="748790" cy="691544"/>
          </a:xfrm>
          <a:prstGeom prst="rect">
            <a:avLst/>
          </a:prstGeom>
          <a:scene3d>
            <a:camera prst="orthographicFront"/>
            <a:lightRig rig="threePt" dir="t"/>
          </a:scene3d>
          <a:sp3d>
            <a:bevelT/>
          </a:sp3d>
        </p:spPr>
      </p:pic>
      <p:grpSp>
        <p:nvGrpSpPr>
          <p:cNvPr id="53" name="Group 52">
            <a:extLst>
              <a:ext uri="{FF2B5EF4-FFF2-40B4-BE49-F238E27FC236}">
                <a16:creationId xmlns:a16="http://schemas.microsoft.com/office/drawing/2014/main" id="{EF95EC7B-61CD-FE2A-B4F0-AB1A87C4E02B}"/>
              </a:ext>
            </a:extLst>
          </p:cNvPr>
          <p:cNvGrpSpPr/>
          <p:nvPr/>
        </p:nvGrpSpPr>
        <p:grpSpPr>
          <a:xfrm>
            <a:off x="1207622" y="4224860"/>
            <a:ext cx="9766159" cy="2121595"/>
            <a:chOff x="844883" y="4224858"/>
            <a:chExt cx="10173631" cy="2121595"/>
          </a:xfrm>
        </p:grpSpPr>
        <p:sp>
          <p:nvSpPr>
            <p:cNvPr id="43" name="Rectangle 42">
              <a:extLst>
                <a:ext uri="{FF2B5EF4-FFF2-40B4-BE49-F238E27FC236}">
                  <a16:creationId xmlns:a16="http://schemas.microsoft.com/office/drawing/2014/main" id="{1D4BEB75-2302-43CE-4ED7-B47C7C45F38B}"/>
                </a:ext>
              </a:extLst>
            </p:cNvPr>
            <p:cNvSpPr/>
            <p:nvPr/>
          </p:nvSpPr>
          <p:spPr>
            <a:xfrm>
              <a:off x="4315722" y="4952967"/>
              <a:ext cx="3231954" cy="640703"/>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Reconnaissance </a:t>
              </a:r>
            </a:p>
          </p:txBody>
        </p:sp>
        <p:sp>
          <p:nvSpPr>
            <p:cNvPr id="44" name="Rectangle 43">
              <a:extLst>
                <a:ext uri="{FF2B5EF4-FFF2-40B4-BE49-F238E27FC236}">
                  <a16:creationId xmlns:a16="http://schemas.microsoft.com/office/drawing/2014/main" id="{BA2AAC0F-1301-8035-1BFB-E3589A2DB2F6}"/>
                </a:ext>
              </a:extLst>
            </p:cNvPr>
            <p:cNvSpPr/>
            <p:nvPr/>
          </p:nvSpPr>
          <p:spPr>
            <a:xfrm>
              <a:off x="844884" y="4224859"/>
              <a:ext cx="3231954" cy="640703"/>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Theft of data</a:t>
              </a:r>
            </a:p>
          </p:txBody>
        </p:sp>
        <p:sp>
          <p:nvSpPr>
            <p:cNvPr id="45" name="Rectangle 44">
              <a:extLst>
                <a:ext uri="{FF2B5EF4-FFF2-40B4-BE49-F238E27FC236}">
                  <a16:creationId xmlns:a16="http://schemas.microsoft.com/office/drawing/2014/main" id="{1315EBAC-1468-CB01-5D64-4B049DFE378A}"/>
                </a:ext>
              </a:extLst>
            </p:cNvPr>
            <p:cNvSpPr/>
            <p:nvPr/>
          </p:nvSpPr>
          <p:spPr>
            <a:xfrm>
              <a:off x="844883" y="5705750"/>
              <a:ext cx="3231954" cy="640703"/>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Destruction/ Deletion</a:t>
              </a:r>
            </a:p>
          </p:txBody>
        </p:sp>
        <p:sp>
          <p:nvSpPr>
            <p:cNvPr id="47" name="Rectangle 46">
              <a:extLst>
                <a:ext uri="{FF2B5EF4-FFF2-40B4-BE49-F238E27FC236}">
                  <a16:creationId xmlns:a16="http://schemas.microsoft.com/office/drawing/2014/main" id="{A77027F1-E196-DBD8-8531-ED8A06122EBA}"/>
                </a:ext>
              </a:extLst>
            </p:cNvPr>
            <p:cNvSpPr/>
            <p:nvPr/>
          </p:nvSpPr>
          <p:spPr>
            <a:xfrm>
              <a:off x="7786559" y="5697303"/>
              <a:ext cx="3231954" cy="640703"/>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Damage</a:t>
              </a:r>
            </a:p>
          </p:txBody>
        </p:sp>
        <p:sp>
          <p:nvSpPr>
            <p:cNvPr id="48" name="Rectangle 47">
              <a:extLst>
                <a:ext uri="{FF2B5EF4-FFF2-40B4-BE49-F238E27FC236}">
                  <a16:creationId xmlns:a16="http://schemas.microsoft.com/office/drawing/2014/main" id="{7F405C6A-704B-5AD4-819A-7F884EAA2E4C}"/>
                </a:ext>
              </a:extLst>
            </p:cNvPr>
            <p:cNvSpPr/>
            <p:nvPr/>
          </p:nvSpPr>
          <p:spPr>
            <a:xfrm>
              <a:off x="4315721" y="5705750"/>
              <a:ext cx="3231954" cy="640703"/>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Corruption</a:t>
              </a:r>
            </a:p>
          </p:txBody>
        </p:sp>
        <p:sp>
          <p:nvSpPr>
            <p:cNvPr id="49" name="Rectangle 48">
              <a:extLst>
                <a:ext uri="{FF2B5EF4-FFF2-40B4-BE49-F238E27FC236}">
                  <a16:creationId xmlns:a16="http://schemas.microsoft.com/office/drawing/2014/main" id="{FC855E84-624D-2F67-3992-DBEFA6B5AF64}"/>
                </a:ext>
              </a:extLst>
            </p:cNvPr>
            <p:cNvSpPr/>
            <p:nvPr/>
          </p:nvSpPr>
          <p:spPr>
            <a:xfrm>
              <a:off x="7786559" y="4969194"/>
              <a:ext cx="3231954" cy="640703"/>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Services and data unavailable</a:t>
              </a:r>
            </a:p>
          </p:txBody>
        </p:sp>
        <p:sp>
          <p:nvSpPr>
            <p:cNvPr id="50" name="Rectangle 49">
              <a:extLst>
                <a:ext uri="{FF2B5EF4-FFF2-40B4-BE49-F238E27FC236}">
                  <a16:creationId xmlns:a16="http://schemas.microsoft.com/office/drawing/2014/main" id="{1B7857B1-DE0F-5174-5411-F470127931DA}"/>
                </a:ext>
              </a:extLst>
            </p:cNvPr>
            <p:cNvSpPr/>
            <p:nvPr/>
          </p:nvSpPr>
          <p:spPr>
            <a:xfrm>
              <a:off x="844883" y="4952968"/>
              <a:ext cx="3231954" cy="640703"/>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Extortion</a:t>
              </a:r>
            </a:p>
          </p:txBody>
        </p:sp>
        <p:sp>
          <p:nvSpPr>
            <p:cNvPr id="51" name="Rectangle 50">
              <a:extLst>
                <a:ext uri="{FF2B5EF4-FFF2-40B4-BE49-F238E27FC236}">
                  <a16:creationId xmlns:a16="http://schemas.microsoft.com/office/drawing/2014/main" id="{B1B7CA86-10BF-0784-69B5-FF5F583E7F02}"/>
                </a:ext>
              </a:extLst>
            </p:cNvPr>
            <p:cNvSpPr/>
            <p:nvPr/>
          </p:nvSpPr>
          <p:spPr>
            <a:xfrm>
              <a:off x="7786560" y="4241085"/>
              <a:ext cx="3231954" cy="640703"/>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Loss of resource such as time</a:t>
              </a:r>
            </a:p>
          </p:txBody>
        </p:sp>
        <p:sp>
          <p:nvSpPr>
            <p:cNvPr id="52" name="Rectangle 51">
              <a:extLst>
                <a:ext uri="{FF2B5EF4-FFF2-40B4-BE49-F238E27FC236}">
                  <a16:creationId xmlns:a16="http://schemas.microsoft.com/office/drawing/2014/main" id="{281E0A30-1154-F521-4A88-B7A10D1512B4}"/>
                </a:ext>
              </a:extLst>
            </p:cNvPr>
            <p:cNvSpPr/>
            <p:nvPr/>
          </p:nvSpPr>
          <p:spPr>
            <a:xfrm>
              <a:off x="4315723" y="4224858"/>
              <a:ext cx="3231954" cy="640703"/>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Financial loss – theft and/ or penalties </a:t>
              </a:r>
            </a:p>
          </p:txBody>
        </p:sp>
      </p:grpSp>
      <p:pic>
        <p:nvPicPr>
          <p:cNvPr id="40" name="Picture 39" descr="A black and white illustration of a secret file&#10;&#10;AI-generated content may be incorrect.">
            <a:extLst>
              <a:ext uri="{FF2B5EF4-FFF2-40B4-BE49-F238E27FC236}">
                <a16:creationId xmlns:a16="http://schemas.microsoft.com/office/drawing/2014/main" id="{A223D423-A83A-32B3-00B0-67CABAEBEA48}"/>
              </a:ext>
            </a:extLst>
          </p:cNvPr>
          <p:cNvPicPr>
            <a:picLocks noChangeAspect="1"/>
          </p:cNvPicPr>
          <p:nvPr/>
        </p:nvPicPr>
        <p:blipFill>
          <a:blip r:embed="rId4">
            <a:extLst>
              <a:ext uri="{28A0092B-C50C-407E-A947-70E740481C1C}">
                <a14:useLocalDpi xmlns:a14="http://schemas.microsoft.com/office/drawing/2010/main" val="0"/>
              </a:ext>
            </a:extLst>
          </a:blip>
          <a:srcRect l="18624" t="19886" r="24730" b="27099"/>
          <a:stretch>
            <a:fillRect/>
          </a:stretch>
        </p:blipFill>
        <p:spPr>
          <a:xfrm>
            <a:off x="189818" y="4415723"/>
            <a:ext cx="758421" cy="709804"/>
          </a:xfrm>
          <a:prstGeom prst="rect">
            <a:avLst/>
          </a:prstGeom>
          <a:scene3d>
            <a:camera prst="orthographicFront"/>
            <a:lightRig rig="threePt" dir="t"/>
          </a:scene3d>
          <a:sp3d>
            <a:bevelT/>
          </a:sp3d>
        </p:spPr>
      </p:pic>
      <p:pic>
        <p:nvPicPr>
          <p:cNvPr id="41" name="Picture 40" descr="A black and white illustration of a bag with a dollar sign&#10;&#10;AI-generated content may be incorrect.">
            <a:extLst>
              <a:ext uri="{FF2B5EF4-FFF2-40B4-BE49-F238E27FC236}">
                <a16:creationId xmlns:a16="http://schemas.microsoft.com/office/drawing/2014/main" id="{14392DAB-5931-6BC4-4F15-CB1FC645E8FF}"/>
              </a:ext>
            </a:extLst>
          </p:cNvPr>
          <p:cNvPicPr>
            <a:picLocks noChangeAspect="1"/>
          </p:cNvPicPr>
          <p:nvPr/>
        </p:nvPicPr>
        <p:blipFill>
          <a:blip r:embed="rId5">
            <a:extLst>
              <a:ext uri="{28A0092B-C50C-407E-A947-70E740481C1C}">
                <a14:useLocalDpi xmlns:a14="http://schemas.microsoft.com/office/drawing/2010/main" val="0"/>
              </a:ext>
            </a:extLst>
          </a:blip>
          <a:srcRect l="25261" t="18624" r="31396" b="27536"/>
          <a:stretch>
            <a:fillRect/>
          </a:stretch>
        </p:blipFill>
        <p:spPr>
          <a:xfrm>
            <a:off x="11193465" y="4415723"/>
            <a:ext cx="758421" cy="691544"/>
          </a:xfrm>
          <a:prstGeom prst="rect">
            <a:avLst/>
          </a:prstGeom>
          <a:noFill/>
          <a:scene3d>
            <a:camera prst="orthographicFront"/>
            <a:lightRig rig="threePt" dir="t"/>
          </a:scene3d>
          <a:sp3d>
            <a:bevelT/>
          </a:sp3d>
        </p:spPr>
      </p:pic>
    </p:spTree>
    <p:extLst>
      <p:ext uri="{BB962C8B-B14F-4D97-AF65-F5344CB8AC3E}">
        <p14:creationId xmlns:p14="http://schemas.microsoft.com/office/powerpoint/2010/main" val="153195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alpha val="50000"/>
          </a:schemeClr>
        </a:solidFill>
        <a:effectLst/>
      </p:bgPr>
    </p:bg>
    <p:spTree>
      <p:nvGrpSpPr>
        <p:cNvPr id="1" name="">
          <a:extLst>
            <a:ext uri="{FF2B5EF4-FFF2-40B4-BE49-F238E27FC236}">
              <a16:creationId xmlns:a16="http://schemas.microsoft.com/office/drawing/2014/main" id="{1E5F5162-98B9-4B5D-FDFC-7D19779BC1A1}"/>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FF61236B-0455-E28A-2498-D310879543FC}"/>
              </a:ext>
            </a:extLst>
          </p:cNvPr>
          <p:cNvSpPr txBox="1"/>
          <p:nvPr/>
        </p:nvSpPr>
        <p:spPr>
          <a:xfrm>
            <a:off x="7801651" y="1976523"/>
            <a:ext cx="3910121" cy="2062103"/>
          </a:xfrm>
          <a:prstGeom prst="rect">
            <a:avLst/>
          </a:prstGeom>
          <a:solidFill>
            <a:schemeClr val="tx1">
              <a:lumMod val="95000"/>
              <a:lumOff val="5000"/>
              <a:alpha val="50000"/>
            </a:schemeClr>
          </a:solidFill>
          <a:scene3d>
            <a:camera prst="orthographicFront"/>
            <a:lightRig rig="threePt" dir="t"/>
          </a:scene3d>
          <a:sp3d>
            <a:bevelT/>
          </a:sp3d>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1600" b="1" dirty="0">
                <a:solidFill>
                  <a:schemeClr val="bg1"/>
                </a:solidFill>
              </a:rPr>
              <a:t>Direction and location of access</a:t>
            </a:r>
          </a:p>
          <a:p>
            <a:pPr marL="285750" indent="-285750">
              <a:buFont typeface="Arial" panose="020B0604020202020204" pitchFamily="34" charset="0"/>
              <a:buChar char="•"/>
            </a:pPr>
            <a:endParaRPr lang="en-GB" sz="1600" b="1" dirty="0">
              <a:solidFill>
                <a:schemeClr val="bg1"/>
              </a:solidFill>
            </a:endParaRPr>
          </a:p>
          <a:p>
            <a:pPr marL="285750" indent="-285750">
              <a:buFont typeface="Arial" panose="020B0604020202020204" pitchFamily="34" charset="0"/>
              <a:buChar char="•"/>
            </a:pPr>
            <a:r>
              <a:rPr lang="en-GB" sz="1600" dirty="0">
                <a:solidFill>
                  <a:schemeClr val="bg1"/>
                </a:solidFill>
              </a:rPr>
              <a:t>Internal connection</a:t>
            </a:r>
          </a:p>
          <a:p>
            <a:pPr marL="285750" indent="-285750">
              <a:buFont typeface="Arial" panose="020B0604020202020204" pitchFamily="34" charset="0"/>
              <a:buChar char="•"/>
            </a:pPr>
            <a:r>
              <a:rPr lang="en-GB" sz="1600" dirty="0">
                <a:solidFill>
                  <a:schemeClr val="bg1"/>
                </a:solidFill>
              </a:rPr>
              <a:t>External </a:t>
            </a:r>
          </a:p>
          <a:p>
            <a:pPr marL="285750" indent="-285750">
              <a:buFont typeface="Arial" panose="020B0604020202020204" pitchFamily="34" charset="0"/>
              <a:buChar char="•"/>
            </a:pPr>
            <a:r>
              <a:rPr lang="en-GB" sz="1600" dirty="0">
                <a:solidFill>
                  <a:schemeClr val="bg1"/>
                </a:solidFill>
              </a:rPr>
              <a:t>Remote connections</a:t>
            </a:r>
          </a:p>
          <a:p>
            <a:pPr marL="285750" indent="-285750">
              <a:buFont typeface="Arial" panose="020B0604020202020204" pitchFamily="34" charset="0"/>
              <a:buChar char="•"/>
            </a:pPr>
            <a:r>
              <a:rPr lang="en-GB" sz="1600" dirty="0">
                <a:solidFill>
                  <a:schemeClr val="bg1"/>
                </a:solidFill>
              </a:rPr>
              <a:t>Clients linking to Public facing </a:t>
            </a:r>
          </a:p>
          <a:p>
            <a:pPr marL="285750" indent="-285750">
              <a:buFont typeface="Arial" panose="020B0604020202020204" pitchFamily="34" charset="0"/>
              <a:buChar char="•"/>
            </a:pPr>
            <a:r>
              <a:rPr lang="en-GB" sz="1600" dirty="0">
                <a:solidFill>
                  <a:schemeClr val="bg1"/>
                </a:solidFill>
              </a:rPr>
              <a:t>Remote staff linking to </a:t>
            </a:r>
          </a:p>
          <a:p>
            <a:pPr marL="285750" indent="-285750">
              <a:buFont typeface="Arial" panose="020B0604020202020204" pitchFamily="34" charset="0"/>
              <a:buChar char="•"/>
            </a:pPr>
            <a:r>
              <a:rPr lang="en-GB" sz="1600" dirty="0">
                <a:solidFill>
                  <a:schemeClr val="bg1"/>
                </a:solidFill>
              </a:rPr>
              <a:t>VPN can obscure location</a:t>
            </a:r>
          </a:p>
        </p:txBody>
      </p:sp>
      <p:sp>
        <p:nvSpPr>
          <p:cNvPr id="27" name="TextBox 26">
            <a:extLst>
              <a:ext uri="{FF2B5EF4-FFF2-40B4-BE49-F238E27FC236}">
                <a16:creationId xmlns:a16="http://schemas.microsoft.com/office/drawing/2014/main" id="{F2A45065-866B-98D5-DB1C-A7D3B86DAFA9}"/>
              </a:ext>
            </a:extLst>
          </p:cNvPr>
          <p:cNvSpPr txBox="1"/>
          <p:nvPr/>
        </p:nvSpPr>
        <p:spPr>
          <a:xfrm>
            <a:off x="474329" y="1962270"/>
            <a:ext cx="4360930" cy="2308324"/>
          </a:xfrm>
          <a:prstGeom prst="rect">
            <a:avLst/>
          </a:prstGeom>
          <a:solidFill>
            <a:schemeClr val="tx1">
              <a:lumMod val="95000"/>
              <a:lumOff val="5000"/>
              <a:alpha val="50000"/>
            </a:schemeClr>
          </a:solidFill>
          <a:scene3d>
            <a:camera prst="orthographicFront"/>
            <a:lightRig rig="threePt" dir="t"/>
          </a:scene3d>
          <a:sp3d>
            <a:bevelT/>
          </a:sp3d>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1600" b="1" dirty="0">
                <a:solidFill>
                  <a:schemeClr val="bg1"/>
                </a:solidFill>
              </a:rPr>
              <a:t>Connections and Endpoints</a:t>
            </a:r>
          </a:p>
          <a:p>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Physical or virtual devices</a:t>
            </a:r>
          </a:p>
          <a:p>
            <a:pPr marL="285750" indent="-285750">
              <a:buFont typeface="Arial" panose="020B0604020202020204" pitchFamily="34" charset="0"/>
              <a:buChar char="•"/>
            </a:pPr>
            <a:r>
              <a:rPr lang="en-GB" sz="1600" dirty="0">
                <a:solidFill>
                  <a:schemeClr val="bg1"/>
                </a:solidFill>
              </a:rPr>
              <a:t>Digital</a:t>
            </a:r>
          </a:p>
          <a:p>
            <a:pPr marL="285750" indent="-285750">
              <a:buFont typeface="Arial" panose="020B0604020202020204" pitchFamily="34" charset="0"/>
              <a:buChar char="•"/>
            </a:pPr>
            <a:r>
              <a:rPr lang="en-GB" sz="1600" dirty="0">
                <a:solidFill>
                  <a:schemeClr val="bg1"/>
                </a:solidFill>
              </a:rPr>
              <a:t>Remote</a:t>
            </a:r>
          </a:p>
          <a:p>
            <a:pPr marL="285750" indent="-285750">
              <a:buFont typeface="Arial" panose="020B0604020202020204" pitchFamily="34" charset="0"/>
              <a:buChar char="•"/>
            </a:pPr>
            <a:r>
              <a:rPr lang="en-GB" sz="1600" dirty="0">
                <a:solidFill>
                  <a:schemeClr val="bg1"/>
                </a:solidFill>
              </a:rPr>
              <a:t>IoT device connection</a:t>
            </a:r>
          </a:p>
          <a:p>
            <a:pPr marL="285750" indent="-285750">
              <a:buFont typeface="Arial" panose="020B0604020202020204" pitchFamily="34" charset="0"/>
              <a:buChar char="•"/>
            </a:pPr>
            <a:r>
              <a:rPr lang="en-GB" sz="1600" dirty="0">
                <a:solidFill>
                  <a:schemeClr val="bg1"/>
                </a:solidFill>
              </a:rPr>
              <a:t>BYOD or Corporate devices</a:t>
            </a:r>
          </a:p>
          <a:p>
            <a:pPr marL="285750" indent="-285750">
              <a:buFont typeface="Arial" panose="020B0604020202020204" pitchFamily="34" charset="0"/>
              <a:buChar char="•"/>
            </a:pPr>
            <a:r>
              <a:rPr lang="en-GB" sz="1600" dirty="0">
                <a:solidFill>
                  <a:schemeClr val="bg1"/>
                </a:solidFill>
              </a:rPr>
              <a:t>Cloud based architecture</a:t>
            </a:r>
          </a:p>
          <a:p>
            <a:pPr marL="285750" indent="-285750">
              <a:buFont typeface="Arial" panose="020B0604020202020204" pitchFamily="34" charset="0"/>
              <a:buChar char="•"/>
            </a:pPr>
            <a:r>
              <a:rPr lang="en-GB" sz="1600" dirty="0">
                <a:solidFill>
                  <a:schemeClr val="bg1"/>
                </a:solidFill>
              </a:rPr>
              <a:t>Physical architecture</a:t>
            </a:r>
            <a:endParaRPr lang="en-GB" sz="1600" dirty="0"/>
          </a:p>
        </p:txBody>
      </p:sp>
      <p:sp>
        <p:nvSpPr>
          <p:cNvPr id="2" name="Title 1">
            <a:extLst>
              <a:ext uri="{FF2B5EF4-FFF2-40B4-BE49-F238E27FC236}">
                <a16:creationId xmlns:a16="http://schemas.microsoft.com/office/drawing/2014/main" id="{7D03BD10-E76F-8B72-95B2-374264F7A390}"/>
              </a:ext>
            </a:extLst>
          </p:cNvPr>
          <p:cNvSpPr>
            <a:spLocks noGrp="1"/>
          </p:cNvSpPr>
          <p:nvPr>
            <p:ph type="title"/>
          </p:nvPr>
        </p:nvSpPr>
        <p:spPr/>
        <p:txBody>
          <a:bodyPr/>
          <a:lstStyle/>
          <a:p>
            <a:r>
              <a:rPr lang="en-GB" dirty="0"/>
              <a:t>Sizing up risks: Protecting FSL and clients</a:t>
            </a:r>
          </a:p>
        </p:txBody>
      </p:sp>
      <p:sp>
        <p:nvSpPr>
          <p:cNvPr id="9" name="Arrow: Left-Right-Up 8">
            <a:extLst>
              <a:ext uri="{FF2B5EF4-FFF2-40B4-BE49-F238E27FC236}">
                <a16:creationId xmlns:a16="http://schemas.microsoft.com/office/drawing/2014/main" id="{6446A343-676A-1A69-3039-666AAF02C509}"/>
              </a:ext>
            </a:extLst>
          </p:cNvPr>
          <p:cNvSpPr/>
          <p:nvPr/>
        </p:nvSpPr>
        <p:spPr>
          <a:xfrm>
            <a:off x="4133499" y="5853124"/>
            <a:ext cx="605576" cy="469507"/>
          </a:xfrm>
          <a:prstGeom prst="leftRigh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2" name="Graphic 11" descr="Wireless with solid fill">
            <a:extLst>
              <a:ext uri="{FF2B5EF4-FFF2-40B4-BE49-F238E27FC236}">
                <a16:creationId xmlns:a16="http://schemas.microsoft.com/office/drawing/2014/main" id="{16B63BCE-5ACC-6508-3D81-D52F7BC8EFF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709334" y="3279545"/>
            <a:ext cx="733072" cy="733072"/>
          </a:xfrm>
          <a:prstGeom prst="rect">
            <a:avLst/>
          </a:prstGeom>
        </p:spPr>
      </p:pic>
      <p:pic>
        <p:nvPicPr>
          <p:cNvPr id="14" name="Graphic 13" descr="User network outline">
            <a:extLst>
              <a:ext uri="{FF2B5EF4-FFF2-40B4-BE49-F238E27FC236}">
                <a16:creationId xmlns:a16="http://schemas.microsoft.com/office/drawing/2014/main" id="{D0AF513A-DE08-44E9-0741-A06108903D5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618670" y="2339136"/>
            <a:ext cx="914400" cy="914400"/>
          </a:xfrm>
          <a:prstGeom prst="rect">
            <a:avLst/>
          </a:prstGeom>
        </p:spPr>
      </p:pic>
      <p:grpSp>
        <p:nvGrpSpPr>
          <p:cNvPr id="32" name="Group 31">
            <a:extLst>
              <a:ext uri="{FF2B5EF4-FFF2-40B4-BE49-F238E27FC236}">
                <a16:creationId xmlns:a16="http://schemas.microsoft.com/office/drawing/2014/main" id="{03FDAC7D-074A-0742-6DBF-43062D7A7C28}"/>
              </a:ext>
            </a:extLst>
          </p:cNvPr>
          <p:cNvGrpSpPr/>
          <p:nvPr/>
        </p:nvGrpSpPr>
        <p:grpSpPr>
          <a:xfrm>
            <a:off x="2958307" y="2339136"/>
            <a:ext cx="1780768" cy="1611416"/>
            <a:chOff x="2956041" y="2454854"/>
            <a:chExt cx="1780768" cy="1611416"/>
          </a:xfrm>
        </p:grpSpPr>
        <p:pic>
          <p:nvPicPr>
            <p:cNvPr id="13" name="Graphic 12" descr="Smart Phone outline">
              <a:extLst>
                <a:ext uri="{FF2B5EF4-FFF2-40B4-BE49-F238E27FC236}">
                  <a16:creationId xmlns:a16="http://schemas.microsoft.com/office/drawing/2014/main" id="{FB39C61A-6143-FDE7-D001-E538A45D083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807363" y="3401316"/>
              <a:ext cx="664954" cy="664954"/>
            </a:xfrm>
            <a:prstGeom prst="rect">
              <a:avLst/>
            </a:prstGeom>
          </p:spPr>
        </p:pic>
        <p:pic>
          <p:nvPicPr>
            <p:cNvPr id="15" name="Graphic 14" descr="Internet outline">
              <a:extLst>
                <a:ext uri="{FF2B5EF4-FFF2-40B4-BE49-F238E27FC236}">
                  <a16:creationId xmlns:a16="http://schemas.microsoft.com/office/drawing/2014/main" id="{1260584C-75A9-6E9D-C5E1-8DAFB844CFF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822409" y="2454854"/>
              <a:ext cx="914400" cy="914400"/>
            </a:xfrm>
            <a:prstGeom prst="rect">
              <a:avLst/>
            </a:prstGeom>
          </p:spPr>
        </p:pic>
        <p:pic>
          <p:nvPicPr>
            <p:cNvPr id="16" name="Graphic 15" descr="Cloud Computing outline">
              <a:extLst>
                <a:ext uri="{FF2B5EF4-FFF2-40B4-BE49-F238E27FC236}">
                  <a16:creationId xmlns:a16="http://schemas.microsoft.com/office/drawing/2014/main" id="{0C29D073-2A36-78F2-E2BE-00872C942E78}"/>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2956041" y="2654507"/>
              <a:ext cx="914400" cy="914400"/>
            </a:xfrm>
            <a:prstGeom prst="rect">
              <a:avLst/>
            </a:prstGeom>
          </p:spPr>
        </p:pic>
      </p:grpSp>
      <p:sp>
        <p:nvSpPr>
          <p:cNvPr id="28" name="Speech Bubble: Rectangle 27">
            <a:extLst>
              <a:ext uri="{FF2B5EF4-FFF2-40B4-BE49-F238E27FC236}">
                <a16:creationId xmlns:a16="http://schemas.microsoft.com/office/drawing/2014/main" id="{2AEEC2B7-13A7-FA18-819A-113C526B4CC4}"/>
              </a:ext>
            </a:extLst>
          </p:cNvPr>
          <p:cNvSpPr/>
          <p:nvPr/>
        </p:nvSpPr>
        <p:spPr>
          <a:xfrm>
            <a:off x="5104625" y="2019257"/>
            <a:ext cx="2460812" cy="1647867"/>
          </a:xfrm>
          <a:prstGeom prst="wedgeRectCallout">
            <a:avLst>
              <a:gd name="adj1" fmla="val 3737"/>
              <a:gd name="adj2" fmla="val 71705"/>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Do consider fire, flood vandalism and theft can also impact digital equipment for FSL and any cloud service providers or supply chain</a:t>
            </a:r>
            <a:endParaRPr lang="en-GB" sz="1600" dirty="0">
              <a:highlight>
                <a:srgbClr val="FFFF00"/>
              </a:highlight>
            </a:endParaRPr>
          </a:p>
        </p:txBody>
      </p:sp>
      <p:sp>
        <p:nvSpPr>
          <p:cNvPr id="29" name="Speech Bubble: Rectangle 28">
            <a:extLst>
              <a:ext uri="{FF2B5EF4-FFF2-40B4-BE49-F238E27FC236}">
                <a16:creationId xmlns:a16="http://schemas.microsoft.com/office/drawing/2014/main" id="{873AAF72-01E8-E49F-89A7-F28F36667AFA}"/>
              </a:ext>
            </a:extLst>
          </p:cNvPr>
          <p:cNvSpPr/>
          <p:nvPr/>
        </p:nvSpPr>
        <p:spPr>
          <a:xfrm>
            <a:off x="9304821" y="4185932"/>
            <a:ext cx="2717313" cy="1815881"/>
          </a:xfrm>
          <a:prstGeom prst="wedgeRectCallout">
            <a:avLst>
              <a:gd name="adj1" fmla="val -35520"/>
              <a:gd name="adj2" fmla="val 75696"/>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Secure Architecture and design, physical and technical  security measures. Updated polices like Zero Trust for authentication and controls on devices for remote working for BYOD is recommended</a:t>
            </a:r>
          </a:p>
        </p:txBody>
      </p:sp>
      <p:sp>
        <p:nvSpPr>
          <p:cNvPr id="30" name="TextBox 29">
            <a:extLst>
              <a:ext uri="{FF2B5EF4-FFF2-40B4-BE49-F238E27FC236}">
                <a16:creationId xmlns:a16="http://schemas.microsoft.com/office/drawing/2014/main" id="{6438F911-828B-AC0B-4480-0C015947B1DB}"/>
              </a:ext>
            </a:extLst>
          </p:cNvPr>
          <p:cNvSpPr txBox="1"/>
          <p:nvPr/>
        </p:nvSpPr>
        <p:spPr>
          <a:xfrm>
            <a:off x="224399" y="6484331"/>
            <a:ext cx="11308671" cy="276999"/>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1200" dirty="0"/>
              <a:t>Working Environments have changed:  Wireless connections, IoT, BYOD, Remote Working, AI integration, Cloud [13-14]</a:t>
            </a:r>
          </a:p>
        </p:txBody>
      </p:sp>
      <p:sp>
        <p:nvSpPr>
          <p:cNvPr id="31" name="TextBox 30">
            <a:extLst>
              <a:ext uri="{FF2B5EF4-FFF2-40B4-BE49-F238E27FC236}">
                <a16:creationId xmlns:a16="http://schemas.microsoft.com/office/drawing/2014/main" id="{84CB5953-0EE2-CF16-4D43-5A9AABB35E1F}"/>
              </a:ext>
            </a:extLst>
          </p:cNvPr>
          <p:cNvSpPr txBox="1"/>
          <p:nvPr/>
        </p:nvSpPr>
        <p:spPr>
          <a:xfrm>
            <a:off x="480228" y="4403885"/>
            <a:ext cx="4360930" cy="1985159"/>
          </a:xfrm>
          <a:prstGeom prst="rect">
            <a:avLst/>
          </a:prstGeom>
          <a:solidFill>
            <a:schemeClr val="tx1">
              <a:lumMod val="95000"/>
              <a:lumOff val="5000"/>
              <a:alpha val="50000"/>
            </a:schemeClr>
          </a:solidFill>
          <a:scene3d>
            <a:camera prst="orthographicFront"/>
            <a:lightRig rig="threePt" dir="t"/>
          </a:scene3d>
          <a:sp3d>
            <a:bevelT/>
          </a:sp3d>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1600" b="1" dirty="0">
                <a:solidFill>
                  <a:schemeClr val="bg1"/>
                </a:solidFill>
              </a:rPr>
              <a:t>Surface Area and attack vectors</a:t>
            </a:r>
          </a:p>
          <a:p>
            <a:pPr algn="ctr"/>
            <a:endParaRPr lang="en-GB" sz="1100" dirty="0">
              <a:solidFill>
                <a:schemeClr val="bg1"/>
              </a:solidFill>
            </a:endParaRPr>
          </a:p>
          <a:p>
            <a:pPr marL="285750" indent="-285750">
              <a:buFont typeface="Arial" panose="020B0604020202020204" pitchFamily="34" charset="0"/>
              <a:buChar char="•"/>
            </a:pPr>
            <a:r>
              <a:rPr lang="en-GB" sz="1600" dirty="0">
                <a:solidFill>
                  <a:schemeClr val="bg1"/>
                </a:solidFill>
              </a:rPr>
              <a:t>Without elevated privilege controls attackers can gain access to more sensitive areas  </a:t>
            </a:r>
          </a:p>
          <a:p>
            <a:pPr marL="285750" indent="-285750">
              <a:buFont typeface="Arial" panose="020B0604020202020204" pitchFamily="34" charset="0"/>
              <a:buChar char="•"/>
            </a:pPr>
            <a:r>
              <a:rPr lang="en-GB" sz="1600" dirty="0">
                <a:solidFill>
                  <a:schemeClr val="bg1"/>
                </a:solidFill>
              </a:rPr>
              <a:t>Attackers can move across networks once in</a:t>
            </a:r>
          </a:p>
          <a:p>
            <a:pPr marL="285750" indent="-285750">
              <a:buFont typeface="Arial" panose="020B0604020202020204" pitchFamily="34" charset="0"/>
              <a:buChar char="•"/>
            </a:pPr>
            <a:r>
              <a:rPr lang="en-GB" sz="1600" dirty="0">
                <a:solidFill>
                  <a:schemeClr val="bg1"/>
                </a:solidFill>
              </a:rPr>
              <a:t>Attackers may gain entry to and explore network for some time before an attack</a:t>
            </a:r>
          </a:p>
          <a:p>
            <a:pPr marL="285750" indent="-285750">
              <a:buFont typeface="Arial" panose="020B0604020202020204" pitchFamily="34" charset="0"/>
              <a:buChar char="•"/>
            </a:pPr>
            <a:endParaRPr lang="en-GB" sz="1600" dirty="0">
              <a:solidFill>
                <a:schemeClr val="bg1"/>
              </a:solidFill>
            </a:endParaRPr>
          </a:p>
        </p:txBody>
      </p:sp>
      <p:sp>
        <p:nvSpPr>
          <p:cNvPr id="33" name="TextBox 32">
            <a:extLst>
              <a:ext uri="{FF2B5EF4-FFF2-40B4-BE49-F238E27FC236}">
                <a16:creationId xmlns:a16="http://schemas.microsoft.com/office/drawing/2014/main" id="{5A3B538F-7AE9-AC05-7A6D-BAB947C5B2ED}"/>
              </a:ext>
            </a:extLst>
          </p:cNvPr>
          <p:cNvSpPr txBox="1"/>
          <p:nvPr/>
        </p:nvSpPr>
        <p:spPr>
          <a:xfrm>
            <a:off x="7181850" y="4424169"/>
            <a:ext cx="1914664" cy="1815882"/>
          </a:xfrm>
          <a:prstGeom prst="rect">
            <a:avLst/>
          </a:prstGeom>
          <a:solidFill>
            <a:schemeClr val="tx1">
              <a:lumMod val="95000"/>
              <a:lumOff val="5000"/>
              <a:alpha val="50000"/>
            </a:schemeClr>
          </a:solidFill>
          <a:scene3d>
            <a:camera prst="orthographicFront"/>
            <a:lightRig rig="threePt" dir="t"/>
          </a:scene3d>
          <a:sp3d>
            <a:bevelT/>
          </a:sp3d>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1600" dirty="0">
                <a:solidFill>
                  <a:schemeClr val="bg1"/>
                </a:solidFill>
              </a:rPr>
              <a:t>Traditional security  principles can still apply but policy, process, tools and awareness should apply to the modern environment</a:t>
            </a:r>
          </a:p>
        </p:txBody>
      </p:sp>
      <p:pic>
        <p:nvPicPr>
          <p:cNvPr id="17" name="Picture 16" descr="A cube with blue labels&#10;&#10;AI-generated content may be incorrect.">
            <a:extLst>
              <a:ext uri="{FF2B5EF4-FFF2-40B4-BE49-F238E27FC236}">
                <a16:creationId xmlns:a16="http://schemas.microsoft.com/office/drawing/2014/main" id="{0B508551-B127-3307-7FF8-F55697267ACF}"/>
              </a:ext>
            </a:extLst>
          </p:cNvPr>
          <p:cNvPicPr>
            <a:picLocks noChangeAspect="1"/>
          </p:cNvPicPr>
          <p:nvPr/>
        </p:nvPicPr>
        <p:blipFill>
          <a:blip r:embed="rId12">
            <a:alphaModFix amt="98000"/>
          </a:blip>
          <a:stretch>
            <a:fillRect/>
          </a:stretch>
        </p:blipFill>
        <p:spPr>
          <a:xfrm>
            <a:off x="5049466" y="4424171"/>
            <a:ext cx="2023524" cy="1795596"/>
          </a:xfrm>
          <a:prstGeom prst="rect">
            <a:avLst/>
          </a:prstGeom>
          <a:ln>
            <a:solidFill>
              <a:schemeClr val="tx1"/>
            </a:solidFill>
          </a:ln>
          <a:scene3d>
            <a:camera prst="orthographicFront"/>
            <a:lightRig rig="chilly" dir="t"/>
          </a:scene3d>
          <a:sp3d contourW="12700">
            <a:bevelT/>
            <a:contourClr>
              <a:schemeClr val="accent1"/>
            </a:contourClr>
          </a:sp3d>
        </p:spPr>
      </p:pic>
    </p:spTree>
    <p:extLst>
      <p:ext uri="{BB962C8B-B14F-4D97-AF65-F5344CB8AC3E}">
        <p14:creationId xmlns:p14="http://schemas.microsoft.com/office/powerpoint/2010/main" val="1541111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alpha val="50000"/>
          </a:schemeClr>
        </a:solidFill>
        <a:effectLst/>
      </p:bgPr>
    </p:bg>
    <p:spTree>
      <p:nvGrpSpPr>
        <p:cNvPr id="1" name="">
          <a:extLst>
            <a:ext uri="{FF2B5EF4-FFF2-40B4-BE49-F238E27FC236}">
              <a16:creationId xmlns:a16="http://schemas.microsoft.com/office/drawing/2014/main" id="{D4454535-18AF-5F3B-2882-EA2B9D746F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4B4194-3842-0760-E4CE-461CF38FEB9E}"/>
              </a:ext>
            </a:extLst>
          </p:cNvPr>
          <p:cNvSpPr>
            <a:spLocks noGrp="1"/>
          </p:cNvSpPr>
          <p:nvPr>
            <p:ph type="title"/>
          </p:nvPr>
        </p:nvSpPr>
        <p:spPr/>
        <p:txBody>
          <a:bodyPr/>
          <a:lstStyle/>
          <a:p>
            <a:r>
              <a:rPr lang="en-GB" dirty="0"/>
              <a:t>Sizing up risks: inaction Can be expensive</a:t>
            </a:r>
          </a:p>
        </p:txBody>
      </p:sp>
      <p:pic>
        <p:nvPicPr>
          <p:cNvPr id="5" name="Graphic 4" descr="Eye outline">
            <a:extLst>
              <a:ext uri="{FF2B5EF4-FFF2-40B4-BE49-F238E27FC236}">
                <a16:creationId xmlns:a16="http://schemas.microsoft.com/office/drawing/2014/main" id="{8F340D17-5602-2BC1-FA5B-78271294101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3691725" y="6577348"/>
            <a:ext cx="914400" cy="914400"/>
          </a:xfrm>
          <a:prstGeom prst="rect">
            <a:avLst/>
          </a:prstGeom>
        </p:spPr>
      </p:pic>
      <p:sp>
        <p:nvSpPr>
          <p:cNvPr id="9" name="Speech Bubble: Rectangle 8">
            <a:extLst>
              <a:ext uri="{FF2B5EF4-FFF2-40B4-BE49-F238E27FC236}">
                <a16:creationId xmlns:a16="http://schemas.microsoft.com/office/drawing/2014/main" id="{06E93164-0BEC-8816-425E-825AF4AD48C0}"/>
              </a:ext>
            </a:extLst>
          </p:cNvPr>
          <p:cNvSpPr>
            <a:spLocks noGrp="1" noRot="1" noMove="1" noResize="1" noEditPoints="1" noAdjustHandles="1" noChangeArrowheads="1" noChangeShapeType="1"/>
          </p:cNvSpPr>
          <p:nvPr/>
        </p:nvSpPr>
        <p:spPr>
          <a:xfrm>
            <a:off x="575894" y="1944749"/>
            <a:ext cx="1772472" cy="707647"/>
          </a:xfrm>
          <a:prstGeom prst="wedgeRectCallout">
            <a:avLst>
              <a:gd name="adj1" fmla="val 43890"/>
              <a:gd name="adj2" fmla="val 109745"/>
            </a:avLst>
          </a:prstGeom>
          <a:solidFill>
            <a:schemeClr val="tx1">
              <a:alpha val="50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Attacks are rare, why bother? </a:t>
            </a:r>
          </a:p>
        </p:txBody>
      </p:sp>
      <p:sp>
        <p:nvSpPr>
          <p:cNvPr id="10" name="Speech Bubble: Rectangle 9">
            <a:extLst>
              <a:ext uri="{FF2B5EF4-FFF2-40B4-BE49-F238E27FC236}">
                <a16:creationId xmlns:a16="http://schemas.microsoft.com/office/drawing/2014/main" id="{4D18F05D-F4F8-8BAD-9645-2B1BDF66BEBB}"/>
              </a:ext>
            </a:extLst>
          </p:cNvPr>
          <p:cNvSpPr>
            <a:spLocks noGrp="1" noRot="1" noMove="1" noResize="1" noEditPoints="1" noAdjustHandles="1" noChangeArrowheads="1" noChangeShapeType="1"/>
          </p:cNvSpPr>
          <p:nvPr/>
        </p:nvSpPr>
        <p:spPr>
          <a:xfrm>
            <a:off x="2534418" y="1998901"/>
            <a:ext cx="2460812" cy="1035642"/>
          </a:xfrm>
          <a:prstGeom prst="wedgeRectCallout">
            <a:avLst>
              <a:gd name="adj1" fmla="val -60517"/>
              <a:gd name="adj2" fmla="val 73249"/>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43% Businesses Cyber attack or breach in last 12 months *</a:t>
            </a:r>
            <a:br>
              <a:rPr lang="en-GB" sz="1600" dirty="0"/>
            </a:br>
            <a:endParaRPr lang="en-GB" sz="1600" dirty="0"/>
          </a:p>
        </p:txBody>
      </p:sp>
      <p:sp>
        <p:nvSpPr>
          <p:cNvPr id="11" name="TextBox 10">
            <a:extLst>
              <a:ext uri="{FF2B5EF4-FFF2-40B4-BE49-F238E27FC236}">
                <a16:creationId xmlns:a16="http://schemas.microsoft.com/office/drawing/2014/main" id="{1244188D-6A82-5531-3489-682DC987B1E7}"/>
              </a:ext>
            </a:extLst>
          </p:cNvPr>
          <p:cNvSpPr txBox="1"/>
          <p:nvPr/>
        </p:nvSpPr>
        <p:spPr>
          <a:xfrm>
            <a:off x="168697" y="6495715"/>
            <a:ext cx="2945977" cy="430887"/>
          </a:xfrm>
          <a:prstGeom prst="rect">
            <a:avLst/>
          </a:prstGeom>
          <a:noFill/>
        </p:spPr>
        <p:txBody>
          <a:bodyPr wrap="square" rtlCol="0">
            <a:spAutoFit/>
          </a:bodyPr>
          <a:lstStyle/>
          <a:p>
            <a:r>
              <a:rPr lang="en-GB" sz="1100" dirty="0"/>
              <a:t>* Please see main report for citations [9] [47]</a:t>
            </a:r>
            <a:br>
              <a:rPr lang="en-GB" sz="1100" dirty="0"/>
            </a:br>
            <a:endParaRPr lang="en-GB" sz="1100" dirty="0"/>
          </a:p>
        </p:txBody>
      </p:sp>
      <p:sp>
        <p:nvSpPr>
          <p:cNvPr id="14" name="Speech Bubble: Rectangle 13">
            <a:extLst>
              <a:ext uri="{FF2B5EF4-FFF2-40B4-BE49-F238E27FC236}">
                <a16:creationId xmlns:a16="http://schemas.microsoft.com/office/drawing/2014/main" id="{42DCB87E-EF9D-DE1A-5A53-7B1CFD076D53}"/>
              </a:ext>
            </a:extLst>
          </p:cNvPr>
          <p:cNvSpPr>
            <a:spLocks noGrp="1" noRot="1" noMove="1" noResize="1" noEditPoints="1" noAdjustHandles="1" noChangeArrowheads="1" noChangeShapeType="1"/>
          </p:cNvSpPr>
          <p:nvPr/>
        </p:nvSpPr>
        <p:spPr>
          <a:xfrm>
            <a:off x="6353824" y="1957545"/>
            <a:ext cx="2072609" cy="1623290"/>
          </a:xfrm>
          <a:prstGeom prst="wedgeRectCallout">
            <a:avLst>
              <a:gd name="adj1" fmla="val 44836"/>
              <a:gd name="adj2" fmla="val 77715"/>
            </a:avLst>
          </a:prstGeom>
          <a:solidFill>
            <a:schemeClr val="tx1">
              <a:alpha val="50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Does an attack or breach mean expensive complicated and technical solutions? </a:t>
            </a:r>
          </a:p>
        </p:txBody>
      </p:sp>
      <p:sp>
        <p:nvSpPr>
          <p:cNvPr id="15" name="Speech Bubble: Rectangle 14">
            <a:extLst>
              <a:ext uri="{FF2B5EF4-FFF2-40B4-BE49-F238E27FC236}">
                <a16:creationId xmlns:a16="http://schemas.microsoft.com/office/drawing/2014/main" id="{210E6D6B-0EC2-101E-1ADF-EBA656C224E0}"/>
              </a:ext>
            </a:extLst>
          </p:cNvPr>
          <p:cNvSpPr>
            <a:spLocks noGrp="1" noRot="1" noMove="1" noResize="1" noEditPoints="1" noAdjustHandles="1" noChangeArrowheads="1" noChangeShapeType="1"/>
          </p:cNvSpPr>
          <p:nvPr/>
        </p:nvSpPr>
        <p:spPr>
          <a:xfrm>
            <a:off x="9243882" y="1944749"/>
            <a:ext cx="2630241" cy="2498582"/>
          </a:xfrm>
          <a:prstGeom prst="wedgeRectCallout">
            <a:avLst>
              <a:gd name="adj1" fmla="val -83661"/>
              <a:gd name="adj2" fmla="val 40201"/>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Solutions come in many forms and can be matched against FSL defined risk appetites (acceptance level)  and assessments. </a:t>
            </a:r>
            <a:br>
              <a:rPr lang="en-GB" sz="1600" dirty="0"/>
            </a:br>
            <a:br>
              <a:rPr lang="en-GB" sz="1600" dirty="0"/>
            </a:br>
            <a:r>
              <a:rPr lang="en-GB" sz="1600" dirty="0"/>
              <a:t>But the most common measure adopted afterwards is additional staff training *</a:t>
            </a:r>
            <a:endParaRPr lang="en-GB" sz="1600" dirty="0">
              <a:highlight>
                <a:srgbClr val="FFFF00"/>
              </a:highlight>
            </a:endParaRPr>
          </a:p>
        </p:txBody>
      </p:sp>
      <p:sp>
        <p:nvSpPr>
          <p:cNvPr id="16" name="Speech Bubble: Rectangle 15">
            <a:extLst>
              <a:ext uri="{FF2B5EF4-FFF2-40B4-BE49-F238E27FC236}">
                <a16:creationId xmlns:a16="http://schemas.microsoft.com/office/drawing/2014/main" id="{88B8817A-3425-06DF-3EE3-05D01AAA330C}"/>
              </a:ext>
            </a:extLst>
          </p:cNvPr>
          <p:cNvSpPr>
            <a:spLocks noGrp="1" noRot="1" noMove="1" noResize="1" noEditPoints="1" noAdjustHandles="1" noChangeArrowheads="1" noChangeShapeType="1"/>
          </p:cNvSpPr>
          <p:nvPr/>
        </p:nvSpPr>
        <p:spPr>
          <a:xfrm>
            <a:off x="3780581" y="5281080"/>
            <a:ext cx="3128721" cy="1192833"/>
          </a:xfrm>
          <a:prstGeom prst="wedgeRectCallout">
            <a:avLst>
              <a:gd name="adj1" fmla="val -76199"/>
              <a:gd name="adj2" fmla="val 2510"/>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Examples run from thousands to millions. Future losses through regulator fines and reputational damage should also be considered . </a:t>
            </a:r>
            <a:br>
              <a:rPr lang="en-GB" sz="1600" dirty="0"/>
            </a:br>
            <a:r>
              <a:rPr lang="en-GB" sz="1600" dirty="0"/>
              <a:t>*</a:t>
            </a:r>
          </a:p>
        </p:txBody>
      </p:sp>
      <p:sp>
        <p:nvSpPr>
          <p:cNvPr id="17" name="Speech Bubble: Rectangle 16">
            <a:extLst>
              <a:ext uri="{FF2B5EF4-FFF2-40B4-BE49-F238E27FC236}">
                <a16:creationId xmlns:a16="http://schemas.microsoft.com/office/drawing/2014/main" id="{68762671-EE94-5C27-CB06-C96684C8C067}"/>
              </a:ext>
            </a:extLst>
          </p:cNvPr>
          <p:cNvSpPr>
            <a:spLocks noGrp="1" noRot="1" noMove="1" noResize="1" noEditPoints="1" noAdjustHandles="1" noChangeArrowheads="1" noChangeShapeType="1"/>
          </p:cNvSpPr>
          <p:nvPr/>
        </p:nvSpPr>
        <p:spPr>
          <a:xfrm>
            <a:off x="392670" y="5362103"/>
            <a:ext cx="2302694" cy="1035642"/>
          </a:xfrm>
          <a:prstGeom prst="wedgeRectCallout">
            <a:avLst>
              <a:gd name="adj1" fmla="val 90570"/>
              <a:gd name="adj2" fmla="val -1672"/>
            </a:avLst>
          </a:prstGeom>
          <a:solidFill>
            <a:schemeClr val="tx1">
              <a:alpha val="50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Is it cheaper to take the hit? What if the solution is more expensive</a:t>
            </a:r>
          </a:p>
        </p:txBody>
      </p:sp>
      <p:sp>
        <p:nvSpPr>
          <p:cNvPr id="19" name="Speech Bubble: Rectangle 18">
            <a:extLst>
              <a:ext uri="{FF2B5EF4-FFF2-40B4-BE49-F238E27FC236}">
                <a16:creationId xmlns:a16="http://schemas.microsoft.com/office/drawing/2014/main" id="{83384C69-7C4D-D7E4-98D0-1F18222AE5A7}"/>
              </a:ext>
            </a:extLst>
          </p:cNvPr>
          <p:cNvSpPr>
            <a:spLocks noGrp="1" noRot="1" noMove="1" noResize="1" noEditPoints="1" noAdjustHandles="1" noChangeArrowheads="1" noChangeShapeType="1"/>
          </p:cNvSpPr>
          <p:nvPr/>
        </p:nvSpPr>
        <p:spPr>
          <a:xfrm>
            <a:off x="317877" y="3609175"/>
            <a:ext cx="2288505" cy="893378"/>
          </a:xfrm>
          <a:prstGeom prst="wedgeRectCallout">
            <a:avLst>
              <a:gd name="adj1" fmla="val 62168"/>
              <a:gd name="adj2" fmla="val 108838"/>
            </a:avLst>
          </a:prstGeom>
          <a:solidFill>
            <a:schemeClr val="tx1">
              <a:alpha val="50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What if the solution is more expensive than the impact? </a:t>
            </a:r>
          </a:p>
        </p:txBody>
      </p:sp>
      <p:sp>
        <p:nvSpPr>
          <p:cNvPr id="21" name="Speech Bubble: Rectangle 20">
            <a:extLst>
              <a:ext uri="{FF2B5EF4-FFF2-40B4-BE49-F238E27FC236}">
                <a16:creationId xmlns:a16="http://schemas.microsoft.com/office/drawing/2014/main" id="{98F42F6B-050E-E6A0-2F4B-8D7600B50521}"/>
              </a:ext>
            </a:extLst>
          </p:cNvPr>
          <p:cNvSpPr>
            <a:spLocks noGrp="1" noRot="1" noMove="1" noResize="1" noEditPoints="1" noAdjustHandles="1" noChangeArrowheads="1" noChangeShapeType="1"/>
          </p:cNvSpPr>
          <p:nvPr/>
        </p:nvSpPr>
        <p:spPr>
          <a:xfrm>
            <a:off x="3761587" y="3380058"/>
            <a:ext cx="2302695" cy="1722504"/>
          </a:xfrm>
          <a:prstGeom prst="wedgeRectCallout">
            <a:avLst>
              <a:gd name="adj1" fmla="val -87722"/>
              <a:gd name="adj2" fmla="val 34988"/>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Monitoring and reviewing are suggested in case the threat or impacts change. Do nothing is best avoided  </a:t>
            </a:r>
            <a:endParaRPr lang="en-GB" sz="1600" dirty="0">
              <a:highlight>
                <a:srgbClr val="FFFF00"/>
              </a:highlight>
            </a:endParaRPr>
          </a:p>
        </p:txBody>
      </p:sp>
      <p:sp>
        <p:nvSpPr>
          <p:cNvPr id="23" name="Speech Bubble: Rectangle 22">
            <a:extLst>
              <a:ext uri="{FF2B5EF4-FFF2-40B4-BE49-F238E27FC236}">
                <a16:creationId xmlns:a16="http://schemas.microsoft.com/office/drawing/2014/main" id="{8402D4AB-69AF-2859-828E-3F344036C93E}"/>
              </a:ext>
            </a:extLst>
          </p:cNvPr>
          <p:cNvSpPr>
            <a:spLocks noGrp="1" noRot="1" noMove="1" noResize="1" noEditPoints="1" noAdjustHandles="1" noChangeArrowheads="1" noChangeShapeType="1"/>
          </p:cNvSpPr>
          <p:nvPr/>
        </p:nvSpPr>
        <p:spPr>
          <a:xfrm>
            <a:off x="7142655" y="4461525"/>
            <a:ext cx="2038197" cy="1174640"/>
          </a:xfrm>
          <a:prstGeom prst="wedgeRectCallout">
            <a:avLst>
              <a:gd name="adj1" fmla="val 37908"/>
              <a:gd name="adj2" fmla="val 110351"/>
            </a:avLst>
          </a:prstGeom>
          <a:solidFill>
            <a:schemeClr val="tx1">
              <a:alpha val="50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Surely there will be issues if people cannot access data easily?  </a:t>
            </a:r>
          </a:p>
        </p:txBody>
      </p:sp>
      <p:sp>
        <p:nvSpPr>
          <p:cNvPr id="26" name="Speech Bubble: Rectangle 25">
            <a:extLst>
              <a:ext uri="{FF2B5EF4-FFF2-40B4-BE49-F238E27FC236}">
                <a16:creationId xmlns:a16="http://schemas.microsoft.com/office/drawing/2014/main" id="{03C539EC-DCEB-C69F-A020-17D773B76BF1}"/>
              </a:ext>
            </a:extLst>
          </p:cNvPr>
          <p:cNvSpPr>
            <a:spLocks noGrp="1" noRot="1" noMove="1" noResize="1" noEditPoints="1" noAdjustHandles="1" noChangeArrowheads="1" noChangeShapeType="1"/>
          </p:cNvSpPr>
          <p:nvPr/>
        </p:nvSpPr>
        <p:spPr>
          <a:xfrm>
            <a:off x="9602436" y="4910535"/>
            <a:ext cx="2460812" cy="1192833"/>
          </a:xfrm>
          <a:prstGeom prst="wedgeRectCallout">
            <a:avLst>
              <a:gd name="adj1" fmla="val -72904"/>
              <a:gd name="adj2" fmla="val 59278"/>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Using CIA principles can ensure balance between   - Confidentiality, Integrity and Availability </a:t>
            </a:r>
            <a:endParaRPr lang="en-GB" sz="1600" dirty="0">
              <a:highlight>
                <a:srgbClr val="FFFF00"/>
              </a:highlight>
            </a:endParaRPr>
          </a:p>
        </p:txBody>
      </p:sp>
    </p:spTree>
    <p:extLst>
      <p:ext uri="{BB962C8B-B14F-4D97-AF65-F5344CB8AC3E}">
        <p14:creationId xmlns:p14="http://schemas.microsoft.com/office/powerpoint/2010/main" val="2252900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alpha val="50000"/>
          </a:schemeClr>
        </a:solidFill>
        <a:effectLst/>
      </p:bgPr>
    </p:bg>
    <p:spTree>
      <p:nvGrpSpPr>
        <p:cNvPr id="1" name="">
          <a:extLst>
            <a:ext uri="{FF2B5EF4-FFF2-40B4-BE49-F238E27FC236}">
              <a16:creationId xmlns:a16="http://schemas.microsoft.com/office/drawing/2014/main" id="{70EB35F4-2EFF-ECB2-FCED-0E8F780CDF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78D67F-A9D2-9AB8-9EE6-6C81EA4666C0}"/>
              </a:ext>
            </a:extLst>
          </p:cNvPr>
          <p:cNvSpPr>
            <a:spLocks noGrp="1"/>
          </p:cNvSpPr>
          <p:nvPr>
            <p:ph type="title"/>
          </p:nvPr>
        </p:nvSpPr>
        <p:spPr/>
        <p:txBody>
          <a:bodyPr/>
          <a:lstStyle/>
          <a:p>
            <a:r>
              <a:rPr lang="en-GB" dirty="0"/>
              <a:t>Proposed Policies:  Guiding purpose</a:t>
            </a:r>
          </a:p>
        </p:txBody>
      </p:sp>
      <p:sp>
        <p:nvSpPr>
          <p:cNvPr id="22" name="Rectangle 21">
            <a:extLst>
              <a:ext uri="{FF2B5EF4-FFF2-40B4-BE49-F238E27FC236}">
                <a16:creationId xmlns:a16="http://schemas.microsoft.com/office/drawing/2014/main" id="{09B674FB-B1B8-4028-5285-E60A0080DF56}"/>
              </a:ext>
            </a:extLst>
          </p:cNvPr>
          <p:cNvSpPr>
            <a:spLocks noGrp="1" noRot="1" noMove="1" noResize="1" noEditPoints="1" noAdjustHandles="1" noChangeArrowheads="1" noChangeShapeType="1"/>
          </p:cNvSpPr>
          <p:nvPr/>
        </p:nvSpPr>
        <p:spPr>
          <a:xfrm>
            <a:off x="429566" y="3697027"/>
            <a:ext cx="2286361"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Information Security</a:t>
            </a:r>
          </a:p>
        </p:txBody>
      </p:sp>
      <p:sp>
        <p:nvSpPr>
          <p:cNvPr id="47" name="Hexagon 46">
            <a:extLst>
              <a:ext uri="{FF2B5EF4-FFF2-40B4-BE49-F238E27FC236}">
                <a16:creationId xmlns:a16="http://schemas.microsoft.com/office/drawing/2014/main" id="{FACAFA7B-52C9-4CF3-C498-A1E0302575F1}"/>
              </a:ext>
            </a:extLst>
          </p:cNvPr>
          <p:cNvSpPr>
            <a:spLocks/>
          </p:cNvSpPr>
          <p:nvPr/>
        </p:nvSpPr>
        <p:spPr>
          <a:xfrm>
            <a:off x="9492938" y="1981266"/>
            <a:ext cx="1983110" cy="1588666"/>
          </a:xfrm>
          <a:prstGeom prst="hexagon">
            <a:avLst/>
          </a:prstGeom>
          <a:solidFill>
            <a:srgbClr val="69A0DC"/>
          </a:solidFill>
          <a:scene3d>
            <a:camera prst="orthographicFront"/>
            <a:lightRig rig="chilly" dir="t">
              <a:rot lat="0" lon="0" rev="5400000"/>
            </a:lightRig>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Hexagon 26">
            <a:extLst>
              <a:ext uri="{FF2B5EF4-FFF2-40B4-BE49-F238E27FC236}">
                <a16:creationId xmlns:a16="http://schemas.microsoft.com/office/drawing/2014/main" id="{668831FE-83F9-01A5-2832-FE3C89AF1397}"/>
              </a:ext>
            </a:extLst>
          </p:cNvPr>
          <p:cNvSpPr>
            <a:spLocks noGrp="1" noRot="1" noMove="1" noResize="1" noEditPoints="1" noAdjustHandles="1" noChangeArrowheads="1" noChangeShapeType="1"/>
          </p:cNvSpPr>
          <p:nvPr/>
        </p:nvSpPr>
        <p:spPr>
          <a:xfrm>
            <a:off x="561700" y="2013928"/>
            <a:ext cx="1983110" cy="1588666"/>
          </a:xfrm>
          <a:prstGeom prst="hexagon">
            <a:avLst/>
          </a:prstGeom>
          <a:solidFill>
            <a:srgbClr val="69A0DC"/>
          </a:solidFill>
          <a:scene3d>
            <a:camera prst="orthographicFront"/>
            <a:lightRig rig="chilly" dir="t">
              <a:rot lat="0" lon="0" rev="5400000"/>
            </a:lightRig>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 Placeholder 2">
            <a:extLst>
              <a:ext uri="{FF2B5EF4-FFF2-40B4-BE49-F238E27FC236}">
                <a16:creationId xmlns:a16="http://schemas.microsoft.com/office/drawing/2014/main" id="{0E6EC1F4-0B9B-2182-1DCB-BADBBAE55974}"/>
              </a:ext>
            </a:extLst>
          </p:cNvPr>
          <p:cNvSpPr>
            <a:spLocks noGrp="1"/>
          </p:cNvSpPr>
          <p:nvPr>
            <p:ph type="body" idx="1"/>
          </p:nvPr>
        </p:nvSpPr>
        <p:spPr>
          <a:xfrm>
            <a:off x="481371" y="2560130"/>
            <a:ext cx="2143767" cy="448673"/>
          </a:xfrm>
        </p:spPr>
        <p:txBody>
          <a:bodyPr anchor="ctr"/>
          <a:lstStyle/>
          <a:p>
            <a:pPr algn="ctr"/>
            <a:r>
              <a:rPr lang="en-GB" sz="1800" b="1" dirty="0">
                <a:solidFill>
                  <a:schemeClr val="tx1"/>
                </a:solidFill>
              </a:rPr>
              <a:t>Governance</a:t>
            </a:r>
          </a:p>
        </p:txBody>
      </p:sp>
      <p:sp>
        <p:nvSpPr>
          <p:cNvPr id="43" name="Hexagon 42">
            <a:extLst>
              <a:ext uri="{FF2B5EF4-FFF2-40B4-BE49-F238E27FC236}">
                <a16:creationId xmlns:a16="http://schemas.microsoft.com/office/drawing/2014/main" id="{2897A9D0-99C1-49F1-D766-DC02D8471DAE}"/>
              </a:ext>
            </a:extLst>
          </p:cNvPr>
          <p:cNvSpPr>
            <a:spLocks noGrp="1" noRot="1" noMove="1" noResize="1" noEditPoints="1" noAdjustHandles="1" noChangeArrowheads="1" noChangeShapeType="1"/>
          </p:cNvSpPr>
          <p:nvPr/>
        </p:nvSpPr>
        <p:spPr>
          <a:xfrm>
            <a:off x="3495968" y="2030369"/>
            <a:ext cx="1983110" cy="1588666"/>
          </a:xfrm>
          <a:prstGeom prst="hexagon">
            <a:avLst/>
          </a:prstGeom>
          <a:solidFill>
            <a:srgbClr val="69A0DC"/>
          </a:solidFill>
          <a:scene3d>
            <a:camera prst="orthographicFront"/>
            <a:lightRig rig="chilly" dir="t">
              <a:rot lat="0" lon="0" rev="5400000"/>
            </a:lightRig>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Text Placeholder 2">
            <a:extLst>
              <a:ext uri="{FF2B5EF4-FFF2-40B4-BE49-F238E27FC236}">
                <a16:creationId xmlns:a16="http://schemas.microsoft.com/office/drawing/2014/main" id="{3E1230A9-2C4E-7AF0-73BD-E21DE98BF630}"/>
              </a:ext>
            </a:extLst>
          </p:cNvPr>
          <p:cNvSpPr txBox="1">
            <a:spLocks/>
          </p:cNvSpPr>
          <p:nvPr/>
        </p:nvSpPr>
        <p:spPr>
          <a:xfrm>
            <a:off x="3420156" y="2554200"/>
            <a:ext cx="2143767" cy="448673"/>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2200" b="0" kern="1200">
                <a:solidFill>
                  <a:schemeClr val="accent2"/>
                </a:solidFill>
                <a:latin typeface="+mn-lt"/>
                <a:ea typeface="+mn-ea"/>
                <a:cs typeface="+mn-cs"/>
              </a:defRPr>
            </a:lvl1pPr>
            <a:lvl2pPr marL="457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2000" b="1" kern="1200">
                <a:solidFill>
                  <a:schemeClr val="tx2"/>
                </a:solidFill>
                <a:latin typeface="+mn-lt"/>
                <a:ea typeface="+mn-ea"/>
                <a:cs typeface="+mn-cs"/>
              </a:defRPr>
            </a:lvl2pPr>
            <a:lvl3pPr marL="914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800" b="1" kern="1200">
                <a:solidFill>
                  <a:schemeClr val="tx2"/>
                </a:solidFill>
                <a:latin typeface="+mn-lt"/>
                <a:ea typeface="+mn-ea"/>
                <a:cs typeface="+mn-cs"/>
              </a:defRPr>
            </a:lvl3pPr>
            <a:lvl4pPr marL="1371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4pPr>
            <a:lvl5pPr marL="18288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algn="ctr"/>
            <a:r>
              <a:rPr lang="en-GB" sz="1800" b="1" dirty="0">
                <a:solidFill>
                  <a:schemeClr val="tx1"/>
                </a:solidFill>
              </a:rPr>
              <a:t>Technical Controls</a:t>
            </a:r>
          </a:p>
        </p:txBody>
      </p:sp>
      <p:sp>
        <p:nvSpPr>
          <p:cNvPr id="45" name="Hexagon 44">
            <a:extLst>
              <a:ext uri="{FF2B5EF4-FFF2-40B4-BE49-F238E27FC236}">
                <a16:creationId xmlns:a16="http://schemas.microsoft.com/office/drawing/2014/main" id="{FC339D2C-0A5D-B556-3B8F-AD9E57C270F4}"/>
              </a:ext>
            </a:extLst>
          </p:cNvPr>
          <p:cNvSpPr>
            <a:spLocks/>
          </p:cNvSpPr>
          <p:nvPr/>
        </p:nvSpPr>
        <p:spPr>
          <a:xfrm>
            <a:off x="6541806" y="2013929"/>
            <a:ext cx="1983110" cy="1588665"/>
          </a:xfrm>
          <a:prstGeom prst="hexagon">
            <a:avLst/>
          </a:prstGeom>
          <a:solidFill>
            <a:srgbClr val="69A0DC"/>
          </a:solidFill>
          <a:scene3d>
            <a:camera prst="orthographicFront"/>
            <a:lightRig rig="chilly" dir="t">
              <a:rot lat="0" lon="0" rev="5400000"/>
            </a:lightRig>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Text Placeholder 2">
            <a:extLst>
              <a:ext uri="{FF2B5EF4-FFF2-40B4-BE49-F238E27FC236}">
                <a16:creationId xmlns:a16="http://schemas.microsoft.com/office/drawing/2014/main" id="{5D5B7A64-F0C7-15C5-7154-3D11365F216D}"/>
              </a:ext>
            </a:extLst>
          </p:cNvPr>
          <p:cNvSpPr txBox="1">
            <a:spLocks/>
          </p:cNvSpPr>
          <p:nvPr/>
        </p:nvSpPr>
        <p:spPr>
          <a:xfrm>
            <a:off x="6490537" y="2580454"/>
            <a:ext cx="2143767" cy="448673"/>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2200" b="0" kern="1200">
                <a:solidFill>
                  <a:schemeClr val="accent2"/>
                </a:solidFill>
                <a:latin typeface="+mn-lt"/>
                <a:ea typeface="+mn-ea"/>
                <a:cs typeface="+mn-cs"/>
              </a:defRPr>
            </a:lvl1pPr>
            <a:lvl2pPr marL="457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2000" b="1" kern="1200">
                <a:solidFill>
                  <a:schemeClr val="tx2"/>
                </a:solidFill>
                <a:latin typeface="+mn-lt"/>
                <a:ea typeface="+mn-ea"/>
                <a:cs typeface="+mn-cs"/>
              </a:defRPr>
            </a:lvl2pPr>
            <a:lvl3pPr marL="914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800" b="1" kern="1200">
                <a:solidFill>
                  <a:schemeClr val="tx2"/>
                </a:solidFill>
                <a:latin typeface="+mn-lt"/>
                <a:ea typeface="+mn-ea"/>
                <a:cs typeface="+mn-cs"/>
              </a:defRPr>
            </a:lvl3pPr>
            <a:lvl4pPr marL="1371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4pPr>
            <a:lvl5pPr marL="18288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algn="ctr"/>
            <a:r>
              <a:rPr lang="en-GB" sz="1800" b="1" dirty="0">
                <a:solidFill>
                  <a:schemeClr val="tx1"/>
                </a:solidFill>
              </a:rPr>
              <a:t>Resilience</a:t>
            </a:r>
          </a:p>
        </p:txBody>
      </p:sp>
      <p:sp>
        <p:nvSpPr>
          <p:cNvPr id="56" name="Text Placeholder 2">
            <a:extLst>
              <a:ext uri="{FF2B5EF4-FFF2-40B4-BE49-F238E27FC236}">
                <a16:creationId xmlns:a16="http://schemas.microsoft.com/office/drawing/2014/main" id="{5735D1C3-EE26-0B46-8D25-4AA6949D23AC}"/>
              </a:ext>
            </a:extLst>
          </p:cNvPr>
          <p:cNvSpPr txBox="1">
            <a:spLocks/>
          </p:cNvSpPr>
          <p:nvPr/>
        </p:nvSpPr>
        <p:spPr>
          <a:xfrm>
            <a:off x="9599248" y="2467230"/>
            <a:ext cx="1770489" cy="675123"/>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2200" b="0" kern="1200">
                <a:solidFill>
                  <a:schemeClr val="accent2"/>
                </a:solidFill>
                <a:latin typeface="+mn-lt"/>
                <a:ea typeface="+mn-ea"/>
                <a:cs typeface="+mn-cs"/>
              </a:defRPr>
            </a:lvl1pPr>
            <a:lvl2pPr marL="457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2000" b="1" kern="1200">
                <a:solidFill>
                  <a:schemeClr val="tx2"/>
                </a:solidFill>
                <a:latin typeface="+mn-lt"/>
                <a:ea typeface="+mn-ea"/>
                <a:cs typeface="+mn-cs"/>
              </a:defRPr>
            </a:lvl2pPr>
            <a:lvl3pPr marL="914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800" b="1" kern="1200">
                <a:solidFill>
                  <a:schemeClr val="tx2"/>
                </a:solidFill>
                <a:latin typeface="+mn-lt"/>
                <a:ea typeface="+mn-ea"/>
                <a:cs typeface="+mn-cs"/>
              </a:defRPr>
            </a:lvl3pPr>
            <a:lvl4pPr marL="1371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4pPr>
            <a:lvl5pPr marL="18288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algn="ctr"/>
            <a:r>
              <a:rPr lang="en-GB" sz="1800" b="1" dirty="0">
                <a:solidFill>
                  <a:schemeClr val="tx1"/>
                </a:solidFill>
              </a:rPr>
              <a:t>Pe</a:t>
            </a:r>
            <a:r>
              <a:rPr lang="en-GB" sz="1800" dirty="0">
                <a:solidFill>
                  <a:schemeClr val="tx1"/>
                </a:solidFill>
              </a:rPr>
              <a:t>o</a:t>
            </a:r>
            <a:r>
              <a:rPr lang="en-GB" sz="1800" b="1" dirty="0">
                <a:solidFill>
                  <a:schemeClr val="tx1"/>
                </a:solidFill>
              </a:rPr>
              <a:t>ple &amp; Third Parties</a:t>
            </a:r>
          </a:p>
        </p:txBody>
      </p:sp>
      <p:sp>
        <p:nvSpPr>
          <p:cNvPr id="58" name="Rectangle 57">
            <a:extLst>
              <a:ext uri="{FF2B5EF4-FFF2-40B4-BE49-F238E27FC236}">
                <a16:creationId xmlns:a16="http://schemas.microsoft.com/office/drawing/2014/main" id="{83CEFC90-F3A1-45C4-1078-6E35E72EB90F}"/>
              </a:ext>
            </a:extLst>
          </p:cNvPr>
          <p:cNvSpPr>
            <a:spLocks noGrp="1" noRot="1" noMove="1" noResize="1" noEditPoints="1" noAdjustHandles="1" noChangeArrowheads="1" noChangeShapeType="1"/>
          </p:cNvSpPr>
          <p:nvPr/>
        </p:nvSpPr>
        <p:spPr>
          <a:xfrm>
            <a:off x="3344342" y="3695314"/>
            <a:ext cx="2286361"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Access Control</a:t>
            </a:r>
          </a:p>
        </p:txBody>
      </p:sp>
      <p:sp>
        <p:nvSpPr>
          <p:cNvPr id="59" name="Rectangle 58">
            <a:extLst>
              <a:ext uri="{FF2B5EF4-FFF2-40B4-BE49-F238E27FC236}">
                <a16:creationId xmlns:a16="http://schemas.microsoft.com/office/drawing/2014/main" id="{801862C1-09C1-E13D-58AB-04B8A27C7761}"/>
              </a:ext>
            </a:extLst>
          </p:cNvPr>
          <p:cNvSpPr>
            <a:spLocks/>
          </p:cNvSpPr>
          <p:nvPr/>
        </p:nvSpPr>
        <p:spPr>
          <a:xfrm>
            <a:off x="6418640" y="3695313"/>
            <a:ext cx="2286361"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Incident Response</a:t>
            </a:r>
          </a:p>
        </p:txBody>
      </p:sp>
      <p:sp>
        <p:nvSpPr>
          <p:cNvPr id="63" name="Rectangle 62">
            <a:extLst>
              <a:ext uri="{FF2B5EF4-FFF2-40B4-BE49-F238E27FC236}">
                <a16:creationId xmlns:a16="http://schemas.microsoft.com/office/drawing/2014/main" id="{41105498-832E-50C2-C171-D8EBD387945F}"/>
              </a:ext>
            </a:extLst>
          </p:cNvPr>
          <p:cNvSpPr>
            <a:spLocks noGrp="1" noRot="1" noMove="1" noResize="1" noEditPoints="1" noAdjustHandles="1" noChangeArrowheads="1" noChangeShapeType="1"/>
          </p:cNvSpPr>
          <p:nvPr/>
        </p:nvSpPr>
        <p:spPr>
          <a:xfrm>
            <a:off x="3344342" y="4199587"/>
            <a:ext cx="2286361"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Acceptable Use </a:t>
            </a:r>
          </a:p>
        </p:txBody>
      </p:sp>
      <p:sp>
        <p:nvSpPr>
          <p:cNvPr id="64" name="Rectangle 63">
            <a:extLst>
              <a:ext uri="{FF2B5EF4-FFF2-40B4-BE49-F238E27FC236}">
                <a16:creationId xmlns:a16="http://schemas.microsoft.com/office/drawing/2014/main" id="{8FD57300-2975-5A46-BE2D-D0FB5EC36279}"/>
              </a:ext>
            </a:extLst>
          </p:cNvPr>
          <p:cNvSpPr>
            <a:spLocks noGrp="1" noRot="1" noMove="1" noResize="1" noEditPoints="1" noAdjustHandles="1" noChangeArrowheads="1" noChangeShapeType="1"/>
          </p:cNvSpPr>
          <p:nvPr/>
        </p:nvSpPr>
        <p:spPr>
          <a:xfrm>
            <a:off x="6418640" y="4172758"/>
            <a:ext cx="2286361"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Business Continuity</a:t>
            </a:r>
          </a:p>
        </p:txBody>
      </p:sp>
      <p:sp>
        <p:nvSpPr>
          <p:cNvPr id="65" name="Rectangle 64">
            <a:extLst>
              <a:ext uri="{FF2B5EF4-FFF2-40B4-BE49-F238E27FC236}">
                <a16:creationId xmlns:a16="http://schemas.microsoft.com/office/drawing/2014/main" id="{989334B6-5139-D6F7-B01F-02DA080446A8}"/>
              </a:ext>
            </a:extLst>
          </p:cNvPr>
          <p:cNvSpPr>
            <a:spLocks noGrp="1" noRot="1" noMove="1" noResize="1" noEditPoints="1" noAdjustHandles="1" noChangeArrowheads="1" noChangeShapeType="1"/>
          </p:cNvSpPr>
          <p:nvPr/>
        </p:nvSpPr>
        <p:spPr>
          <a:xfrm>
            <a:off x="6418640" y="4643070"/>
            <a:ext cx="2303226"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Disaster Recovery</a:t>
            </a:r>
          </a:p>
        </p:txBody>
      </p:sp>
      <p:sp>
        <p:nvSpPr>
          <p:cNvPr id="66" name="Rectangle 65">
            <a:extLst>
              <a:ext uri="{FF2B5EF4-FFF2-40B4-BE49-F238E27FC236}">
                <a16:creationId xmlns:a16="http://schemas.microsoft.com/office/drawing/2014/main" id="{2420EC25-AAFA-77EE-49E7-3E724E2047B9}"/>
              </a:ext>
            </a:extLst>
          </p:cNvPr>
          <p:cNvSpPr>
            <a:spLocks noGrp="1" noRot="1" noMove="1" noResize="1" noEditPoints="1" noAdjustHandles="1" noChangeArrowheads="1" noChangeShapeType="1"/>
          </p:cNvSpPr>
          <p:nvPr/>
        </p:nvSpPr>
        <p:spPr>
          <a:xfrm>
            <a:off x="9341313" y="3702444"/>
            <a:ext cx="2286361"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Data protection and privacy</a:t>
            </a:r>
          </a:p>
        </p:txBody>
      </p:sp>
      <p:sp>
        <p:nvSpPr>
          <p:cNvPr id="70" name="Rectangle 69">
            <a:extLst>
              <a:ext uri="{FF2B5EF4-FFF2-40B4-BE49-F238E27FC236}">
                <a16:creationId xmlns:a16="http://schemas.microsoft.com/office/drawing/2014/main" id="{85958B5F-3F0B-38B4-A63B-CEA96DC9B6D0}"/>
              </a:ext>
            </a:extLst>
          </p:cNvPr>
          <p:cNvSpPr>
            <a:spLocks noGrp="1" noRot="1" noMove="1" noResize="1" noEditPoints="1" noAdjustHandles="1" noChangeArrowheads="1" noChangeShapeType="1"/>
          </p:cNvSpPr>
          <p:nvPr/>
        </p:nvSpPr>
        <p:spPr>
          <a:xfrm>
            <a:off x="9352907" y="4172757"/>
            <a:ext cx="2286361"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Third party &amp; supply chain</a:t>
            </a:r>
          </a:p>
        </p:txBody>
      </p:sp>
      <p:sp>
        <p:nvSpPr>
          <p:cNvPr id="73" name="Rectangle 72">
            <a:extLst>
              <a:ext uri="{FF2B5EF4-FFF2-40B4-BE49-F238E27FC236}">
                <a16:creationId xmlns:a16="http://schemas.microsoft.com/office/drawing/2014/main" id="{D9B8CE18-D87F-9029-CB9F-CEDA31BC0C87}"/>
              </a:ext>
            </a:extLst>
          </p:cNvPr>
          <p:cNvSpPr>
            <a:spLocks noGrp="1" noRot="1" noMove="1" noResize="1" noEditPoints="1" noAdjustHandles="1" noChangeArrowheads="1" noChangeShapeType="1"/>
          </p:cNvSpPr>
          <p:nvPr/>
        </p:nvSpPr>
        <p:spPr>
          <a:xfrm>
            <a:off x="9352907" y="4643070"/>
            <a:ext cx="2286361"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Training &amp; Awareness</a:t>
            </a:r>
          </a:p>
        </p:txBody>
      </p:sp>
      <p:sp>
        <p:nvSpPr>
          <p:cNvPr id="74" name="Rectangle 73">
            <a:extLst>
              <a:ext uri="{FF2B5EF4-FFF2-40B4-BE49-F238E27FC236}">
                <a16:creationId xmlns:a16="http://schemas.microsoft.com/office/drawing/2014/main" id="{85648563-8129-50F8-439D-04713FBC814B}"/>
              </a:ext>
            </a:extLst>
          </p:cNvPr>
          <p:cNvSpPr>
            <a:spLocks noGrp="1" noRot="1" noMove="1" noResize="1" noEditPoints="1" noAdjustHandles="1" noChangeArrowheads="1" noChangeShapeType="1"/>
          </p:cNvSpPr>
          <p:nvPr/>
        </p:nvSpPr>
        <p:spPr>
          <a:xfrm>
            <a:off x="429566" y="4199587"/>
            <a:ext cx="2286361"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Roles and responsibilities</a:t>
            </a:r>
          </a:p>
        </p:txBody>
      </p:sp>
      <p:sp>
        <p:nvSpPr>
          <p:cNvPr id="76" name="TextBox 75">
            <a:extLst>
              <a:ext uri="{FF2B5EF4-FFF2-40B4-BE49-F238E27FC236}">
                <a16:creationId xmlns:a16="http://schemas.microsoft.com/office/drawing/2014/main" id="{C06F060E-E6EB-8823-EC90-E0F96DAADDFF}"/>
              </a:ext>
            </a:extLst>
          </p:cNvPr>
          <p:cNvSpPr txBox="1">
            <a:spLocks noGrp="1" noRot="1" noMove="1" noResize="1" noEditPoints="1" noAdjustHandles="1" noChangeArrowheads="1" noChangeShapeType="1"/>
          </p:cNvSpPr>
          <p:nvPr/>
        </p:nvSpPr>
        <p:spPr>
          <a:xfrm>
            <a:off x="166507" y="6033347"/>
            <a:ext cx="11555264" cy="461665"/>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1200" dirty="0"/>
              <a:t>Business continuity and Disaster recovery plans for overall business will need review and a cyber specific section is recommended supported by activities such as penetration testing and as part of business continuity scenarios </a:t>
            </a:r>
            <a:endParaRPr lang="en-GB" sz="1600" b="1" dirty="0"/>
          </a:p>
        </p:txBody>
      </p:sp>
      <p:sp>
        <p:nvSpPr>
          <p:cNvPr id="77" name="Rectangle 76">
            <a:extLst>
              <a:ext uri="{FF2B5EF4-FFF2-40B4-BE49-F238E27FC236}">
                <a16:creationId xmlns:a16="http://schemas.microsoft.com/office/drawing/2014/main" id="{71B985D8-4364-BAB5-A83F-425C1971F5E1}"/>
              </a:ext>
            </a:extLst>
          </p:cNvPr>
          <p:cNvSpPr/>
          <p:nvPr/>
        </p:nvSpPr>
        <p:spPr>
          <a:xfrm>
            <a:off x="429566" y="4702147"/>
            <a:ext cx="2286361"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Asset Management</a:t>
            </a:r>
          </a:p>
        </p:txBody>
      </p:sp>
      <p:sp>
        <p:nvSpPr>
          <p:cNvPr id="78" name="Rectangle 77">
            <a:extLst>
              <a:ext uri="{FF2B5EF4-FFF2-40B4-BE49-F238E27FC236}">
                <a16:creationId xmlns:a16="http://schemas.microsoft.com/office/drawing/2014/main" id="{94CEA975-C7A1-7306-969F-ED7A7242AB07}"/>
              </a:ext>
            </a:extLst>
          </p:cNvPr>
          <p:cNvSpPr/>
          <p:nvPr/>
        </p:nvSpPr>
        <p:spPr>
          <a:xfrm>
            <a:off x="3344341" y="4702147"/>
            <a:ext cx="2286361"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Monitoring and logging</a:t>
            </a:r>
          </a:p>
        </p:txBody>
      </p:sp>
      <p:sp>
        <p:nvSpPr>
          <p:cNvPr id="79" name="Rectangle 78">
            <a:extLst>
              <a:ext uri="{FF2B5EF4-FFF2-40B4-BE49-F238E27FC236}">
                <a16:creationId xmlns:a16="http://schemas.microsoft.com/office/drawing/2014/main" id="{83F1AD3B-8A41-4695-71C7-CE9523957BCE}"/>
              </a:ext>
            </a:extLst>
          </p:cNvPr>
          <p:cNvSpPr/>
          <p:nvPr/>
        </p:nvSpPr>
        <p:spPr>
          <a:xfrm>
            <a:off x="3344341" y="5224052"/>
            <a:ext cx="2286361"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Cryptographic Tools</a:t>
            </a:r>
          </a:p>
        </p:txBody>
      </p:sp>
    </p:spTree>
    <p:extLst>
      <p:ext uri="{BB962C8B-B14F-4D97-AF65-F5344CB8AC3E}">
        <p14:creationId xmlns:p14="http://schemas.microsoft.com/office/powerpoint/2010/main" val="1480316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alpha val="50000"/>
          </a:schemeClr>
        </a:solidFill>
        <a:effectLst/>
      </p:bgPr>
    </p:bg>
    <p:spTree>
      <p:nvGrpSpPr>
        <p:cNvPr id="1" name="">
          <a:extLst>
            <a:ext uri="{FF2B5EF4-FFF2-40B4-BE49-F238E27FC236}">
              <a16:creationId xmlns:a16="http://schemas.microsoft.com/office/drawing/2014/main" id="{F5D197CF-96D1-214C-8954-3029B4CA6E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7C6ED0-F5DC-8CF1-9B68-6CEC920A890F}"/>
              </a:ext>
            </a:extLst>
          </p:cNvPr>
          <p:cNvSpPr>
            <a:spLocks noGrp="1"/>
          </p:cNvSpPr>
          <p:nvPr>
            <p:ph type="title"/>
          </p:nvPr>
        </p:nvSpPr>
        <p:spPr/>
        <p:txBody>
          <a:bodyPr/>
          <a:lstStyle/>
          <a:p>
            <a:r>
              <a:rPr lang="en-GB" dirty="0"/>
              <a:t>Controls:  AIM &amp; Type</a:t>
            </a:r>
          </a:p>
        </p:txBody>
      </p:sp>
      <p:graphicFrame>
        <p:nvGraphicFramePr>
          <p:cNvPr id="30" name="Content Placeholder 5">
            <a:extLst>
              <a:ext uri="{FF2B5EF4-FFF2-40B4-BE49-F238E27FC236}">
                <a16:creationId xmlns:a16="http://schemas.microsoft.com/office/drawing/2014/main" id="{3D6CE671-D9E0-EFE9-A64C-F35E233BA682}"/>
              </a:ext>
            </a:extLst>
          </p:cNvPr>
          <p:cNvGraphicFramePr>
            <a:graphicFrameLocks/>
          </p:cNvGraphicFramePr>
          <p:nvPr>
            <p:extLst>
              <p:ext uri="{D42A27DB-BD31-4B8C-83A1-F6EECF244321}">
                <p14:modId xmlns:p14="http://schemas.microsoft.com/office/powerpoint/2010/main" val="1376611486"/>
              </p:ext>
            </p:extLst>
          </p:nvPr>
        </p:nvGraphicFramePr>
        <p:xfrm>
          <a:off x="-411924" y="2095797"/>
          <a:ext cx="5760671" cy="4171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57" name="Group 56">
            <a:extLst>
              <a:ext uri="{FF2B5EF4-FFF2-40B4-BE49-F238E27FC236}">
                <a16:creationId xmlns:a16="http://schemas.microsoft.com/office/drawing/2014/main" id="{CED6BAF2-2EA2-46C7-3A2A-7BDBCE305337}"/>
              </a:ext>
            </a:extLst>
          </p:cNvPr>
          <p:cNvGrpSpPr>
            <a:grpSpLocks noGrp="1" noUngrp="1" noRot="1" noMove="1" noResize="1"/>
          </p:cNvGrpSpPr>
          <p:nvPr/>
        </p:nvGrpSpPr>
        <p:grpSpPr>
          <a:xfrm>
            <a:off x="4934048" y="2418744"/>
            <a:ext cx="6068250" cy="2556380"/>
            <a:chOff x="5248680" y="2123776"/>
            <a:chExt cx="6434335" cy="2825031"/>
          </a:xfrm>
        </p:grpSpPr>
        <p:sp>
          <p:nvSpPr>
            <p:cNvPr id="37" name="Rectangle 36">
              <a:extLst>
                <a:ext uri="{FF2B5EF4-FFF2-40B4-BE49-F238E27FC236}">
                  <a16:creationId xmlns:a16="http://schemas.microsoft.com/office/drawing/2014/main" id="{E92FBCB7-3ABD-AB37-E2FA-035BDEBA0916}"/>
                </a:ext>
              </a:extLst>
            </p:cNvPr>
            <p:cNvSpPr>
              <a:spLocks noGrp="1" noRot="1" noMove="1" noResize="1" noEditPoints="1" noAdjustHandles="1" noChangeArrowheads="1" noChangeShapeType="1"/>
            </p:cNvSpPr>
            <p:nvPr/>
          </p:nvSpPr>
          <p:spPr>
            <a:xfrm>
              <a:off x="8580506" y="2851885"/>
              <a:ext cx="3102508" cy="640703"/>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t>Training and Awareness</a:t>
              </a:r>
            </a:p>
          </p:txBody>
        </p:sp>
        <p:sp>
          <p:nvSpPr>
            <p:cNvPr id="38" name="Rectangle 37">
              <a:extLst>
                <a:ext uri="{FF2B5EF4-FFF2-40B4-BE49-F238E27FC236}">
                  <a16:creationId xmlns:a16="http://schemas.microsoft.com/office/drawing/2014/main" id="{905FC8A2-4FC5-C2F0-6B4F-5633E5771D1B}"/>
                </a:ext>
              </a:extLst>
            </p:cNvPr>
            <p:cNvSpPr>
              <a:spLocks noGrp="1" noRot="1" noMove="1" noResize="1" noEditPoints="1" noAdjustHandles="1" noChangeArrowheads="1" noChangeShapeType="1"/>
            </p:cNvSpPr>
            <p:nvPr/>
          </p:nvSpPr>
          <p:spPr>
            <a:xfrm>
              <a:off x="5248681" y="2123777"/>
              <a:ext cx="3102508" cy="640703"/>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t>Organisational</a:t>
              </a:r>
            </a:p>
          </p:txBody>
        </p:sp>
        <p:sp>
          <p:nvSpPr>
            <p:cNvPr id="39" name="Rectangle 38">
              <a:extLst>
                <a:ext uri="{FF2B5EF4-FFF2-40B4-BE49-F238E27FC236}">
                  <a16:creationId xmlns:a16="http://schemas.microsoft.com/office/drawing/2014/main" id="{1ABC149E-2539-2E7D-CE32-FA4AD95E5ADE}"/>
                </a:ext>
              </a:extLst>
            </p:cNvPr>
            <p:cNvSpPr>
              <a:spLocks noGrp="1" noRot="1" noMove="1" noResize="1" noEditPoints="1" noAdjustHandles="1" noChangeArrowheads="1" noChangeShapeType="1"/>
            </p:cNvSpPr>
            <p:nvPr/>
          </p:nvSpPr>
          <p:spPr>
            <a:xfrm>
              <a:off x="5248680" y="3579995"/>
              <a:ext cx="3102508" cy="640703"/>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t>Physical</a:t>
              </a:r>
            </a:p>
          </p:txBody>
        </p:sp>
        <p:sp>
          <p:nvSpPr>
            <p:cNvPr id="41" name="Rectangle 40">
              <a:extLst>
                <a:ext uri="{FF2B5EF4-FFF2-40B4-BE49-F238E27FC236}">
                  <a16:creationId xmlns:a16="http://schemas.microsoft.com/office/drawing/2014/main" id="{AF1DA241-D921-8202-AD4D-7C1152285541}"/>
                </a:ext>
              </a:extLst>
            </p:cNvPr>
            <p:cNvSpPr>
              <a:spLocks noGrp="1" noRot="1" noMove="1" noResize="1" noEditPoints="1" noAdjustHandles="1" noChangeArrowheads="1" noChangeShapeType="1"/>
            </p:cNvSpPr>
            <p:nvPr/>
          </p:nvSpPr>
          <p:spPr>
            <a:xfrm>
              <a:off x="8580506" y="3578022"/>
              <a:ext cx="3102508" cy="640703"/>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t>Secure disposal</a:t>
              </a:r>
            </a:p>
          </p:txBody>
        </p:sp>
        <p:sp>
          <p:nvSpPr>
            <p:cNvPr id="43" name="Rectangle 42">
              <a:extLst>
                <a:ext uri="{FF2B5EF4-FFF2-40B4-BE49-F238E27FC236}">
                  <a16:creationId xmlns:a16="http://schemas.microsoft.com/office/drawing/2014/main" id="{38BEF0F7-1AF7-CEF0-FA06-C277137AE08C}"/>
                </a:ext>
              </a:extLst>
            </p:cNvPr>
            <p:cNvSpPr>
              <a:spLocks noGrp="1" noRot="1" noMove="1" noResize="1" noEditPoints="1" noAdjustHandles="1" noChangeArrowheads="1" noChangeShapeType="1"/>
            </p:cNvSpPr>
            <p:nvPr/>
          </p:nvSpPr>
          <p:spPr>
            <a:xfrm>
              <a:off x="5248680" y="2851886"/>
              <a:ext cx="3102508" cy="640703"/>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t>People</a:t>
              </a:r>
            </a:p>
          </p:txBody>
        </p:sp>
        <p:sp>
          <p:nvSpPr>
            <p:cNvPr id="45" name="Rectangle 44">
              <a:extLst>
                <a:ext uri="{FF2B5EF4-FFF2-40B4-BE49-F238E27FC236}">
                  <a16:creationId xmlns:a16="http://schemas.microsoft.com/office/drawing/2014/main" id="{1EA2B35E-2F0B-4691-4995-DA49EBD41821}"/>
                </a:ext>
              </a:extLst>
            </p:cNvPr>
            <p:cNvSpPr>
              <a:spLocks noGrp="1" noRot="1" noMove="1" noResize="1" noEditPoints="1" noAdjustHandles="1" noChangeArrowheads="1" noChangeShapeType="1"/>
            </p:cNvSpPr>
            <p:nvPr/>
          </p:nvSpPr>
          <p:spPr>
            <a:xfrm>
              <a:off x="8580507" y="2123776"/>
              <a:ext cx="3102508" cy="640703"/>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t>Identity, access and authentication</a:t>
              </a:r>
            </a:p>
          </p:txBody>
        </p:sp>
        <p:sp>
          <p:nvSpPr>
            <p:cNvPr id="46" name="Rectangle 45">
              <a:extLst>
                <a:ext uri="{FF2B5EF4-FFF2-40B4-BE49-F238E27FC236}">
                  <a16:creationId xmlns:a16="http://schemas.microsoft.com/office/drawing/2014/main" id="{B304283C-C604-688F-BCA8-79E6A0E295A2}"/>
                </a:ext>
              </a:extLst>
            </p:cNvPr>
            <p:cNvSpPr>
              <a:spLocks noGrp="1" noRot="1" noMove="1" noResize="1" noEditPoints="1" noAdjustHandles="1" noChangeArrowheads="1" noChangeShapeType="1"/>
            </p:cNvSpPr>
            <p:nvPr/>
          </p:nvSpPr>
          <p:spPr>
            <a:xfrm>
              <a:off x="5248680" y="4308104"/>
              <a:ext cx="3102508" cy="640703"/>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t>Technological</a:t>
              </a:r>
            </a:p>
          </p:txBody>
        </p:sp>
        <p:sp>
          <p:nvSpPr>
            <p:cNvPr id="47" name="Rectangle 46">
              <a:extLst>
                <a:ext uri="{FF2B5EF4-FFF2-40B4-BE49-F238E27FC236}">
                  <a16:creationId xmlns:a16="http://schemas.microsoft.com/office/drawing/2014/main" id="{52B8EE6E-A9E3-59BD-2503-5AB8AD0FA751}"/>
                </a:ext>
              </a:extLst>
            </p:cNvPr>
            <p:cNvSpPr>
              <a:spLocks noGrp="1" noRot="1" noMove="1" noResize="1" noEditPoints="1" noAdjustHandles="1" noChangeArrowheads="1" noChangeShapeType="1"/>
            </p:cNvSpPr>
            <p:nvPr/>
          </p:nvSpPr>
          <p:spPr>
            <a:xfrm>
              <a:off x="8580506" y="4308104"/>
              <a:ext cx="3102508" cy="640703"/>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t>Intrusion detection</a:t>
              </a:r>
            </a:p>
          </p:txBody>
        </p:sp>
        <p:grpSp>
          <p:nvGrpSpPr>
            <p:cNvPr id="56" name="Group 55">
              <a:extLst>
                <a:ext uri="{FF2B5EF4-FFF2-40B4-BE49-F238E27FC236}">
                  <a16:creationId xmlns:a16="http://schemas.microsoft.com/office/drawing/2014/main" id="{08CE7769-6F71-C5ED-B0A7-AD2222B25CCE}"/>
                </a:ext>
              </a:extLst>
            </p:cNvPr>
            <p:cNvGrpSpPr>
              <a:grpSpLocks noGrp="1" noUngrp="1" noRot="1" noMove="1" noResize="1"/>
            </p:cNvGrpSpPr>
            <p:nvPr/>
          </p:nvGrpSpPr>
          <p:grpSpPr>
            <a:xfrm>
              <a:off x="8163046" y="2322008"/>
              <a:ext cx="592715" cy="2453660"/>
              <a:chOff x="8163046" y="2322008"/>
              <a:chExt cx="592715" cy="2453660"/>
            </a:xfrm>
          </p:grpSpPr>
          <p:sp>
            <p:nvSpPr>
              <p:cNvPr id="52" name="Arrow: Down 51">
                <a:extLst>
                  <a:ext uri="{FF2B5EF4-FFF2-40B4-BE49-F238E27FC236}">
                    <a16:creationId xmlns:a16="http://schemas.microsoft.com/office/drawing/2014/main" id="{57759A6C-B4E7-D0B7-BB85-C8DFEFB8C9FF}"/>
                  </a:ext>
                </a:extLst>
              </p:cNvPr>
              <p:cNvSpPr>
                <a:spLocks noGrp="1" noRot="1" noMove="1" noResize="1" noEditPoints="1" noAdjustHandles="1" noChangeArrowheads="1" noChangeShapeType="1"/>
              </p:cNvSpPr>
              <p:nvPr/>
            </p:nvSpPr>
            <p:spPr>
              <a:xfrm rot="16200000">
                <a:off x="8313464" y="4333371"/>
                <a:ext cx="304767" cy="57982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53" name="Arrow: Down 52">
                <a:extLst>
                  <a:ext uri="{FF2B5EF4-FFF2-40B4-BE49-F238E27FC236}">
                    <a16:creationId xmlns:a16="http://schemas.microsoft.com/office/drawing/2014/main" id="{6519C788-DE27-3F71-F543-43568F1CBB49}"/>
                  </a:ext>
                </a:extLst>
              </p:cNvPr>
              <p:cNvSpPr>
                <a:spLocks noGrp="1" noRot="1" noMove="1" noResize="1" noEditPoints="1" noAdjustHandles="1" noChangeArrowheads="1" noChangeShapeType="1"/>
              </p:cNvSpPr>
              <p:nvPr/>
            </p:nvSpPr>
            <p:spPr>
              <a:xfrm rot="16200000">
                <a:off x="8313464" y="3629441"/>
                <a:ext cx="304767" cy="57982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54" name="Arrow: Down 53">
                <a:extLst>
                  <a:ext uri="{FF2B5EF4-FFF2-40B4-BE49-F238E27FC236}">
                    <a16:creationId xmlns:a16="http://schemas.microsoft.com/office/drawing/2014/main" id="{CA5F1873-481B-528E-3D07-1F4DD69D835F}"/>
                  </a:ext>
                </a:extLst>
              </p:cNvPr>
              <p:cNvSpPr>
                <a:spLocks noGrp="1" noRot="1" noMove="1" noResize="1" noEditPoints="1" noAdjustHandles="1" noChangeArrowheads="1" noChangeShapeType="1"/>
              </p:cNvSpPr>
              <p:nvPr/>
            </p:nvSpPr>
            <p:spPr>
              <a:xfrm rot="16200000">
                <a:off x="8313464" y="2893222"/>
                <a:ext cx="304767" cy="57982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55" name="Arrow: Down 54">
                <a:extLst>
                  <a:ext uri="{FF2B5EF4-FFF2-40B4-BE49-F238E27FC236}">
                    <a16:creationId xmlns:a16="http://schemas.microsoft.com/office/drawing/2014/main" id="{3FD099A2-74D0-9160-946D-A71FB3FDC90A}"/>
                  </a:ext>
                </a:extLst>
              </p:cNvPr>
              <p:cNvSpPr>
                <a:spLocks noGrp="1" noRot="1" noMove="1" noResize="1" noEditPoints="1" noAdjustHandles="1" noChangeArrowheads="1" noChangeShapeType="1"/>
              </p:cNvSpPr>
              <p:nvPr/>
            </p:nvSpPr>
            <p:spPr>
              <a:xfrm rot="16200000">
                <a:off x="8300576" y="2184478"/>
                <a:ext cx="304767" cy="57982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dirty="0"/>
              </a:p>
            </p:txBody>
          </p:sp>
        </p:grpSp>
      </p:grpSp>
      <p:sp>
        <p:nvSpPr>
          <p:cNvPr id="58" name="Text Placeholder 4">
            <a:extLst>
              <a:ext uri="{FF2B5EF4-FFF2-40B4-BE49-F238E27FC236}">
                <a16:creationId xmlns:a16="http://schemas.microsoft.com/office/drawing/2014/main" id="{180E6989-DE0B-D687-67DE-79D7BF7D9E02}"/>
              </a:ext>
            </a:extLst>
          </p:cNvPr>
          <p:cNvSpPr txBox="1">
            <a:spLocks noGrp="1" noRot="1" noMove="1" noResize="1" noEditPoints="1" noAdjustHandles="1" noChangeArrowheads="1" noChangeShapeType="1"/>
          </p:cNvSpPr>
          <p:nvPr/>
        </p:nvSpPr>
        <p:spPr>
          <a:xfrm>
            <a:off x="117987" y="3905675"/>
            <a:ext cx="1342071" cy="416174"/>
          </a:xfrm>
          <a:prstGeom prst="rect">
            <a:avLst/>
          </a:prstGeom>
        </p:spPr>
        <p:txBody>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b="1" dirty="0">
                <a:solidFill>
                  <a:schemeClr val="tx1"/>
                </a:solidFill>
              </a:rPr>
              <a:t>Aim</a:t>
            </a:r>
          </a:p>
        </p:txBody>
      </p:sp>
      <p:sp>
        <p:nvSpPr>
          <p:cNvPr id="59" name="Text Placeholder 4">
            <a:extLst>
              <a:ext uri="{FF2B5EF4-FFF2-40B4-BE49-F238E27FC236}">
                <a16:creationId xmlns:a16="http://schemas.microsoft.com/office/drawing/2014/main" id="{06ADB54E-8451-BA09-0504-AD92342CB26C}"/>
              </a:ext>
            </a:extLst>
          </p:cNvPr>
          <p:cNvSpPr txBox="1">
            <a:spLocks noGrp="1" noRot="1" noMove="1" noResize="1" noEditPoints="1" noAdjustHandles="1" noChangeArrowheads="1" noChangeShapeType="1"/>
          </p:cNvSpPr>
          <p:nvPr/>
        </p:nvSpPr>
        <p:spPr>
          <a:xfrm>
            <a:off x="7284982" y="1900324"/>
            <a:ext cx="1342071" cy="416174"/>
          </a:xfrm>
          <a:prstGeom prst="rect">
            <a:avLst/>
          </a:prstGeom>
        </p:spPr>
        <p:txBody>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b="1" dirty="0">
                <a:solidFill>
                  <a:schemeClr val="tx1"/>
                </a:solidFill>
              </a:rPr>
              <a:t>Type</a:t>
            </a:r>
          </a:p>
        </p:txBody>
      </p:sp>
      <p:sp>
        <p:nvSpPr>
          <p:cNvPr id="62" name="TextBox 61">
            <a:extLst>
              <a:ext uri="{FF2B5EF4-FFF2-40B4-BE49-F238E27FC236}">
                <a16:creationId xmlns:a16="http://schemas.microsoft.com/office/drawing/2014/main" id="{42E02B49-27A3-856C-212E-ACAEADBD8E93}"/>
              </a:ext>
            </a:extLst>
          </p:cNvPr>
          <p:cNvSpPr txBox="1">
            <a:spLocks noGrp="1" noRot="1" noMove="1" noResize="1" noEditPoints="1" noAdjustHandles="1" noChangeArrowheads="1" noChangeShapeType="1"/>
          </p:cNvSpPr>
          <p:nvPr/>
        </p:nvSpPr>
        <p:spPr>
          <a:xfrm>
            <a:off x="4190262" y="5222718"/>
            <a:ext cx="7531509" cy="1384995"/>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1200" dirty="0"/>
              <a:t>Cyber Essentials recommend 5 essential controls secure configuration, User access control, malware protection, security update management and firewalls these will help prevent however controls in layers are needed as not every attack can be prevented</a:t>
            </a:r>
            <a:br>
              <a:rPr lang="en-GB" sz="1200" dirty="0"/>
            </a:br>
            <a:r>
              <a:rPr lang="en-GB" sz="1200" dirty="0"/>
              <a:t>Controls to help the business mitigate will assist the business. Policies and guidance on contingency and disaster recovery   - already be available but need cyber specific extension. Incident escalation and management will connect here</a:t>
            </a:r>
            <a:br>
              <a:rPr lang="en-GB" sz="1200" dirty="0"/>
            </a:br>
            <a:r>
              <a:rPr lang="en-GB" sz="1200" dirty="0"/>
              <a:t>Mitigate also includes recovery for example backups to protect against ransomware or deletion risks</a:t>
            </a:r>
          </a:p>
        </p:txBody>
      </p:sp>
    </p:spTree>
    <p:extLst>
      <p:ext uri="{BB962C8B-B14F-4D97-AF65-F5344CB8AC3E}">
        <p14:creationId xmlns:p14="http://schemas.microsoft.com/office/powerpoint/2010/main" val="2721625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alpha val="50000"/>
          </a:schemeClr>
        </a:solidFill>
        <a:effectLst/>
      </p:bgPr>
    </p:bg>
    <p:spTree>
      <p:nvGrpSpPr>
        <p:cNvPr id="1" name="">
          <a:extLst>
            <a:ext uri="{FF2B5EF4-FFF2-40B4-BE49-F238E27FC236}">
              <a16:creationId xmlns:a16="http://schemas.microsoft.com/office/drawing/2014/main" id="{B663CA3F-2B1F-EE5A-238F-EEDCF553FA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A6A37E-3BA5-CAFC-C214-C22D4E9C00F6}"/>
              </a:ext>
            </a:extLst>
          </p:cNvPr>
          <p:cNvSpPr>
            <a:spLocks noGrp="1"/>
          </p:cNvSpPr>
          <p:nvPr>
            <p:ph type="title"/>
          </p:nvPr>
        </p:nvSpPr>
        <p:spPr/>
        <p:txBody>
          <a:bodyPr/>
          <a:lstStyle/>
          <a:p>
            <a:r>
              <a:rPr lang="en-GB" dirty="0"/>
              <a:t>Proposed Policies:  Examples</a:t>
            </a:r>
          </a:p>
        </p:txBody>
      </p:sp>
      <p:sp>
        <p:nvSpPr>
          <p:cNvPr id="22" name="Rectangle 21">
            <a:extLst>
              <a:ext uri="{FF2B5EF4-FFF2-40B4-BE49-F238E27FC236}">
                <a16:creationId xmlns:a16="http://schemas.microsoft.com/office/drawing/2014/main" id="{E5216316-61AD-92D4-D223-95E810AA41D9}"/>
              </a:ext>
            </a:extLst>
          </p:cNvPr>
          <p:cNvSpPr>
            <a:spLocks noGrp="1" noRot="1" noMove="1" noResize="1" noEditPoints="1" noAdjustHandles="1" noChangeArrowheads="1" noChangeShapeType="1"/>
          </p:cNvSpPr>
          <p:nvPr/>
        </p:nvSpPr>
        <p:spPr>
          <a:xfrm>
            <a:off x="541405" y="2454017"/>
            <a:ext cx="1219037" cy="855345"/>
          </a:xfrm>
          <a:prstGeom prst="rect">
            <a:avLst/>
          </a:prstGeom>
          <a:solidFill>
            <a:schemeClr val="accent1"/>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Governance</a:t>
            </a:r>
          </a:p>
        </p:txBody>
      </p:sp>
      <p:sp>
        <p:nvSpPr>
          <p:cNvPr id="74" name="Rectangle 73">
            <a:extLst>
              <a:ext uri="{FF2B5EF4-FFF2-40B4-BE49-F238E27FC236}">
                <a16:creationId xmlns:a16="http://schemas.microsoft.com/office/drawing/2014/main" id="{9028A8B2-74E7-D621-D493-239CF8E7E67E}"/>
              </a:ext>
            </a:extLst>
          </p:cNvPr>
          <p:cNvSpPr>
            <a:spLocks noGrp="1" noRot="1" noMove="1" noResize="1" noEditPoints="1" noAdjustHandles="1" noChangeArrowheads="1" noChangeShapeType="1"/>
          </p:cNvSpPr>
          <p:nvPr/>
        </p:nvSpPr>
        <p:spPr>
          <a:xfrm>
            <a:off x="541406" y="3450370"/>
            <a:ext cx="1219037" cy="878297"/>
          </a:xfrm>
          <a:prstGeom prst="rect">
            <a:avLst/>
          </a:prstGeom>
          <a:solidFill>
            <a:schemeClr val="accent1"/>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Technical Controls</a:t>
            </a:r>
          </a:p>
        </p:txBody>
      </p:sp>
      <p:sp>
        <p:nvSpPr>
          <p:cNvPr id="76" name="TextBox 75">
            <a:extLst>
              <a:ext uri="{FF2B5EF4-FFF2-40B4-BE49-F238E27FC236}">
                <a16:creationId xmlns:a16="http://schemas.microsoft.com/office/drawing/2014/main" id="{0985CB89-8230-684B-2B98-26438D9DEF2A}"/>
              </a:ext>
            </a:extLst>
          </p:cNvPr>
          <p:cNvSpPr txBox="1">
            <a:spLocks noGrp="1" noRot="1" noMove="1" noResize="1" noEditPoints="1" noAdjustHandles="1" noChangeArrowheads="1" noChangeShapeType="1"/>
          </p:cNvSpPr>
          <p:nvPr/>
        </p:nvSpPr>
        <p:spPr>
          <a:xfrm>
            <a:off x="557774" y="6426093"/>
            <a:ext cx="11147631" cy="276999"/>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1200" dirty="0"/>
              <a:t>*Each theme may have multiple policy groups and subsequent individual polices.  See Main report for further detail on policy recommendations</a:t>
            </a:r>
            <a:endParaRPr lang="en-GB" sz="1600" b="1" dirty="0"/>
          </a:p>
        </p:txBody>
      </p:sp>
      <p:sp>
        <p:nvSpPr>
          <p:cNvPr id="6" name="Rectangle 5">
            <a:extLst>
              <a:ext uri="{FF2B5EF4-FFF2-40B4-BE49-F238E27FC236}">
                <a16:creationId xmlns:a16="http://schemas.microsoft.com/office/drawing/2014/main" id="{BC753EE1-914B-2320-C584-D1CAC0CB73A9}"/>
              </a:ext>
            </a:extLst>
          </p:cNvPr>
          <p:cNvSpPr>
            <a:spLocks noGrp="1" noRot="1" noMove="1" noResize="1" noEditPoints="1" noAdjustHandles="1" noChangeArrowheads="1" noChangeShapeType="1"/>
          </p:cNvSpPr>
          <p:nvPr/>
        </p:nvSpPr>
        <p:spPr>
          <a:xfrm>
            <a:off x="541409" y="4457725"/>
            <a:ext cx="1219037" cy="804668"/>
          </a:xfrm>
          <a:prstGeom prst="rect">
            <a:avLst/>
          </a:prstGeom>
          <a:solidFill>
            <a:schemeClr val="accent1"/>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Resilience</a:t>
            </a:r>
          </a:p>
        </p:txBody>
      </p:sp>
      <p:sp>
        <p:nvSpPr>
          <p:cNvPr id="7" name="Rectangle 6">
            <a:extLst>
              <a:ext uri="{FF2B5EF4-FFF2-40B4-BE49-F238E27FC236}">
                <a16:creationId xmlns:a16="http://schemas.microsoft.com/office/drawing/2014/main" id="{A8BBCB89-EF2E-A11D-5451-DBDFF6C09F73}"/>
              </a:ext>
            </a:extLst>
          </p:cNvPr>
          <p:cNvSpPr>
            <a:spLocks noGrp="1" noRot="1" noMove="1" noResize="1" noEditPoints="1" noAdjustHandles="1" noChangeArrowheads="1" noChangeShapeType="1"/>
          </p:cNvSpPr>
          <p:nvPr/>
        </p:nvSpPr>
        <p:spPr>
          <a:xfrm>
            <a:off x="557145" y="5356612"/>
            <a:ext cx="1219037" cy="728867"/>
          </a:xfrm>
          <a:prstGeom prst="rect">
            <a:avLst/>
          </a:prstGeom>
          <a:solidFill>
            <a:schemeClr val="accent1"/>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People &amp; third parties</a:t>
            </a:r>
          </a:p>
        </p:txBody>
      </p:sp>
      <p:sp>
        <p:nvSpPr>
          <p:cNvPr id="9" name="Rectangle 8">
            <a:extLst>
              <a:ext uri="{FF2B5EF4-FFF2-40B4-BE49-F238E27FC236}">
                <a16:creationId xmlns:a16="http://schemas.microsoft.com/office/drawing/2014/main" id="{5977BEE5-799E-97B2-4158-8999B43DC4E8}"/>
              </a:ext>
            </a:extLst>
          </p:cNvPr>
          <p:cNvSpPr>
            <a:spLocks noGrp="1" noRot="1" noMove="1" noResize="1" noEditPoints="1" noAdjustHandles="1" noChangeArrowheads="1" noChangeShapeType="1"/>
          </p:cNvSpPr>
          <p:nvPr/>
        </p:nvSpPr>
        <p:spPr>
          <a:xfrm>
            <a:off x="1818243" y="2461919"/>
            <a:ext cx="1420273" cy="855345"/>
          </a:xfrm>
          <a:prstGeom prst="rect">
            <a:avLst/>
          </a:prstGeom>
          <a:solidFill>
            <a:schemeClr val="accent1"/>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Information Security </a:t>
            </a:r>
          </a:p>
        </p:txBody>
      </p:sp>
      <p:sp>
        <p:nvSpPr>
          <p:cNvPr id="10" name="Rectangle 9">
            <a:extLst>
              <a:ext uri="{FF2B5EF4-FFF2-40B4-BE49-F238E27FC236}">
                <a16:creationId xmlns:a16="http://schemas.microsoft.com/office/drawing/2014/main" id="{73B6BFD5-9718-4ECC-3684-20AD3DD1C313}"/>
              </a:ext>
            </a:extLst>
          </p:cNvPr>
          <p:cNvSpPr>
            <a:spLocks noGrp="1" noRot="1" noMove="1" noResize="1" noEditPoints="1" noAdjustHandles="1" noChangeArrowheads="1" noChangeShapeType="1"/>
          </p:cNvSpPr>
          <p:nvPr/>
        </p:nvSpPr>
        <p:spPr>
          <a:xfrm>
            <a:off x="1830439" y="3450370"/>
            <a:ext cx="1420273" cy="878297"/>
          </a:xfrm>
          <a:prstGeom prst="rect">
            <a:avLst/>
          </a:prstGeom>
          <a:solidFill>
            <a:schemeClr val="accent1"/>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Cryptographic controls</a:t>
            </a:r>
          </a:p>
        </p:txBody>
      </p:sp>
      <p:sp>
        <p:nvSpPr>
          <p:cNvPr id="11" name="Rectangle 10">
            <a:extLst>
              <a:ext uri="{FF2B5EF4-FFF2-40B4-BE49-F238E27FC236}">
                <a16:creationId xmlns:a16="http://schemas.microsoft.com/office/drawing/2014/main" id="{33A41A89-F52A-BBE0-1B9C-1E13A5B95DF3}"/>
              </a:ext>
            </a:extLst>
          </p:cNvPr>
          <p:cNvSpPr>
            <a:spLocks noGrp="1" noRot="1" noMove="1" noResize="1" noEditPoints="1" noAdjustHandles="1" noChangeArrowheads="1" noChangeShapeType="1"/>
          </p:cNvSpPr>
          <p:nvPr/>
        </p:nvSpPr>
        <p:spPr>
          <a:xfrm>
            <a:off x="1830441" y="4457725"/>
            <a:ext cx="1420273" cy="804668"/>
          </a:xfrm>
          <a:prstGeom prst="rect">
            <a:avLst/>
          </a:prstGeom>
          <a:solidFill>
            <a:schemeClr val="accent1"/>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Incident Response</a:t>
            </a:r>
          </a:p>
        </p:txBody>
      </p:sp>
      <p:sp>
        <p:nvSpPr>
          <p:cNvPr id="12" name="Rectangle 11">
            <a:extLst>
              <a:ext uri="{FF2B5EF4-FFF2-40B4-BE49-F238E27FC236}">
                <a16:creationId xmlns:a16="http://schemas.microsoft.com/office/drawing/2014/main" id="{1F5853B1-A892-375D-508A-DA13C81B4F19}"/>
              </a:ext>
            </a:extLst>
          </p:cNvPr>
          <p:cNvSpPr>
            <a:spLocks noGrp="1" noRot="1" noMove="1" noResize="1" noEditPoints="1" noAdjustHandles="1" noChangeArrowheads="1" noChangeShapeType="1"/>
          </p:cNvSpPr>
          <p:nvPr/>
        </p:nvSpPr>
        <p:spPr>
          <a:xfrm>
            <a:off x="1846802" y="5365493"/>
            <a:ext cx="1420273" cy="719986"/>
          </a:xfrm>
          <a:prstGeom prst="rect">
            <a:avLst/>
          </a:prstGeom>
          <a:solidFill>
            <a:schemeClr val="accent1"/>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Training &amp; Awareness</a:t>
            </a:r>
          </a:p>
        </p:txBody>
      </p:sp>
      <p:sp>
        <p:nvSpPr>
          <p:cNvPr id="14" name="Rectangle 13">
            <a:extLst>
              <a:ext uri="{FF2B5EF4-FFF2-40B4-BE49-F238E27FC236}">
                <a16:creationId xmlns:a16="http://schemas.microsoft.com/office/drawing/2014/main" id="{990BB21B-140F-B58D-CBAE-D096DD1AEF36}"/>
              </a:ext>
            </a:extLst>
          </p:cNvPr>
          <p:cNvSpPr>
            <a:spLocks noGrp="1" noRot="1" noMove="1" noResize="1" noEditPoints="1" noAdjustHandles="1" noChangeArrowheads="1" noChangeShapeType="1"/>
          </p:cNvSpPr>
          <p:nvPr/>
        </p:nvSpPr>
        <p:spPr>
          <a:xfrm>
            <a:off x="6403456" y="2483812"/>
            <a:ext cx="1106173" cy="850915"/>
          </a:xfrm>
          <a:prstGeom prst="rect">
            <a:avLst/>
          </a:prstGeom>
          <a:solidFill>
            <a:schemeClr val="tx1">
              <a:lumMod val="95000"/>
              <a:lumOff val="5000"/>
              <a:alpha val="50000"/>
            </a:schemeClr>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All staff interacting with data</a:t>
            </a:r>
          </a:p>
        </p:txBody>
      </p:sp>
      <p:sp>
        <p:nvSpPr>
          <p:cNvPr id="16" name="Rectangle 15">
            <a:extLst>
              <a:ext uri="{FF2B5EF4-FFF2-40B4-BE49-F238E27FC236}">
                <a16:creationId xmlns:a16="http://schemas.microsoft.com/office/drawing/2014/main" id="{6B592C81-5397-A7C3-43B6-8EFD9C90EA3F}"/>
              </a:ext>
            </a:extLst>
          </p:cNvPr>
          <p:cNvSpPr>
            <a:spLocks noGrp="1" noRot="1" noMove="1" noResize="1" noEditPoints="1" noAdjustHandles="1" noChangeArrowheads="1" noChangeShapeType="1"/>
          </p:cNvSpPr>
          <p:nvPr/>
        </p:nvSpPr>
        <p:spPr>
          <a:xfrm>
            <a:off x="6387229" y="3444058"/>
            <a:ext cx="1114449" cy="878297"/>
          </a:xfrm>
          <a:prstGeom prst="rect">
            <a:avLst/>
          </a:prstGeom>
          <a:solidFill>
            <a:schemeClr val="tx1">
              <a:lumMod val="95000"/>
              <a:lumOff val="5000"/>
              <a:alpha val="50000"/>
            </a:schemeClr>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Sensitive and financial data exchange</a:t>
            </a:r>
          </a:p>
        </p:txBody>
      </p:sp>
      <p:sp>
        <p:nvSpPr>
          <p:cNvPr id="17" name="Rectangle 16">
            <a:extLst>
              <a:ext uri="{FF2B5EF4-FFF2-40B4-BE49-F238E27FC236}">
                <a16:creationId xmlns:a16="http://schemas.microsoft.com/office/drawing/2014/main" id="{E4E0ABAC-3BE5-A89A-2624-752FB0BA0C7F}"/>
              </a:ext>
            </a:extLst>
          </p:cNvPr>
          <p:cNvSpPr>
            <a:spLocks noGrp="1" noRot="1" noMove="1" noResize="1" noEditPoints="1" noAdjustHandles="1" noChangeArrowheads="1" noChangeShapeType="1"/>
          </p:cNvSpPr>
          <p:nvPr/>
        </p:nvSpPr>
        <p:spPr>
          <a:xfrm>
            <a:off x="6379620" y="4415054"/>
            <a:ext cx="1127651" cy="825831"/>
          </a:xfrm>
          <a:prstGeom prst="rect">
            <a:avLst/>
          </a:prstGeom>
          <a:solidFill>
            <a:schemeClr val="tx1">
              <a:lumMod val="95000"/>
              <a:lumOff val="5000"/>
              <a:alpha val="50000"/>
            </a:schemeClr>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Security Operations Team</a:t>
            </a:r>
          </a:p>
        </p:txBody>
      </p:sp>
      <p:sp>
        <p:nvSpPr>
          <p:cNvPr id="18" name="Rectangle 17">
            <a:extLst>
              <a:ext uri="{FF2B5EF4-FFF2-40B4-BE49-F238E27FC236}">
                <a16:creationId xmlns:a16="http://schemas.microsoft.com/office/drawing/2014/main" id="{E37BC99E-445F-C22F-BDCE-8FDFDE66E6B3}"/>
              </a:ext>
            </a:extLst>
          </p:cNvPr>
          <p:cNvSpPr>
            <a:spLocks noGrp="1" noRot="1" noMove="1" noResize="1" noEditPoints="1" noAdjustHandles="1" noChangeArrowheads="1" noChangeShapeType="1"/>
          </p:cNvSpPr>
          <p:nvPr/>
        </p:nvSpPr>
        <p:spPr>
          <a:xfrm>
            <a:off x="6374210" y="5342951"/>
            <a:ext cx="1137565" cy="737697"/>
          </a:xfrm>
          <a:prstGeom prst="rect">
            <a:avLst/>
          </a:prstGeom>
          <a:solidFill>
            <a:schemeClr val="tx1">
              <a:lumMod val="95000"/>
              <a:lumOff val="5000"/>
              <a:alpha val="50000"/>
            </a:schemeClr>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All staff including contractors </a:t>
            </a:r>
          </a:p>
        </p:txBody>
      </p:sp>
      <p:sp>
        <p:nvSpPr>
          <p:cNvPr id="19" name="Rectangle 18">
            <a:extLst>
              <a:ext uri="{FF2B5EF4-FFF2-40B4-BE49-F238E27FC236}">
                <a16:creationId xmlns:a16="http://schemas.microsoft.com/office/drawing/2014/main" id="{FF17ECFD-4D40-3F01-5751-86B8265FE65B}"/>
              </a:ext>
            </a:extLst>
          </p:cNvPr>
          <p:cNvSpPr>
            <a:spLocks noGrp="1" noRot="1" noMove="1" noResize="1" noEditPoints="1" noAdjustHandles="1" noChangeArrowheads="1" noChangeShapeType="1"/>
          </p:cNvSpPr>
          <p:nvPr/>
        </p:nvSpPr>
        <p:spPr>
          <a:xfrm>
            <a:off x="3320708" y="3463044"/>
            <a:ext cx="2960172" cy="878297"/>
          </a:xfrm>
          <a:prstGeom prst="rect">
            <a:avLst/>
          </a:prstGeom>
          <a:solidFill>
            <a:schemeClr val="tx1">
              <a:lumMod val="95000"/>
              <a:lumOff val="5000"/>
              <a:alpha val="50000"/>
            </a:schemeClr>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Build trust through trusted key and encryption standards. Protect confidentiality, integrity, and non-repudiation of sensitive data.</a:t>
            </a:r>
          </a:p>
        </p:txBody>
      </p:sp>
      <p:sp>
        <p:nvSpPr>
          <p:cNvPr id="20" name="Rectangle 19">
            <a:extLst>
              <a:ext uri="{FF2B5EF4-FFF2-40B4-BE49-F238E27FC236}">
                <a16:creationId xmlns:a16="http://schemas.microsoft.com/office/drawing/2014/main" id="{D0B67C26-0B61-6B09-DA74-2F59DEE66C5D}"/>
              </a:ext>
            </a:extLst>
          </p:cNvPr>
          <p:cNvSpPr>
            <a:spLocks noGrp="1" noRot="1" noMove="1" noResize="1" noEditPoints="1" noAdjustHandles="1" noChangeArrowheads="1" noChangeShapeType="1"/>
          </p:cNvSpPr>
          <p:nvPr/>
        </p:nvSpPr>
        <p:spPr>
          <a:xfrm>
            <a:off x="3337104" y="4404281"/>
            <a:ext cx="2978247" cy="858111"/>
          </a:xfrm>
          <a:prstGeom prst="rect">
            <a:avLst/>
          </a:prstGeom>
          <a:solidFill>
            <a:schemeClr val="tx1">
              <a:lumMod val="95000"/>
              <a:lumOff val="5000"/>
              <a:alpha val="50000"/>
            </a:schemeClr>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Ensures threats are escalated and acted on before they escalate.</a:t>
            </a:r>
          </a:p>
        </p:txBody>
      </p:sp>
      <p:sp>
        <p:nvSpPr>
          <p:cNvPr id="23" name="Rectangle 22">
            <a:extLst>
              <a:ext uri="{FF2B5EF4-FFF2-40B4-BE49-F238E27FC236}">
                <a16:creationId xmlns:a16="http://schemas.microsoft.com/office/drawing/2014/main" id="{21BFF7BF-A267-4436-E2E2-AF2A656F9D84}"/>
              </a:ext>
            </a:extLst>
          </p:cNvPr>
          <p:cNvSpPr>
            <a:spLocks noGrp="1" noRot="1" noMove="1" noResize="1" noEditPoints="1" noAdjustHandles="1" noChangeArrowheads="1" noChangeShapeType="1"/>
          </p:cNvSpPr>
          <p:nvPr/>
        </p:nvSpPr>
        <p:spPr>
          <a:xfrm>
            <a:off x="3334562" y="2491432"/>
            <a:ext cx="2960171" cy="878297"/>
          </a:xfrm>
          <a:prstGeom prst="rect">
            <a:avLst/>
          </a:prstGeom>
          <a:solidFill>
            <a:schemeClr val="tx1">
              <a:lumMod val="95000"/>
              <a:lumOff val="5000"/>
              <a:alpha val="50000"/>
            </a:schemeClr>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Safer storage, and handling of data. Compliance. </a:t>
            </a:r>
          </a:p>
        </p:txBody>
      </p:sp>
      <p:sp>
        <p:nvSpPr>
          <p:cNvPr id="24" name="Text Placeholder 4">
            <a:extLst>
              <a:ext uri="{FF2B5EF4-FFF2-40B4-BE49-F238E27FC236}">
                <a16:creationId xmlns:a16="http://schemas.microsoft.com/office/drawing/2014/main" id="{FCBD53E1-349C-6E95-A7FC-D3588FF1D66E}"/>
              </a:ext>
            </a:extLst>
          </p:cNvPr>
          <p:cNvSpPr txBox="1">
            <a:spLocks noGrp="1" noRot="1" noMove="1" noResize="1" noEditPoints="1" noAdjustHandles="1" noChangeArrowheads="1" noChangeShapeType="1"/>
          </p:cNvSpPr>
          <p:nvPr/>
        </p:nvSpPr>
        <p:spPr>
          <a:xfrm>
            <a:off x="541404" y="1967339"/>
            <a:ext cx="1219037" cy="416174"/>
          </a:xfrm>
          <a:prstGeom prst="rect">
            <a:avLst/>
          </a:prstGeom>
        </p:spPr>
        <p:txBody>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sz="1600" b="1" dirty="0">
                <a:solidFill>
                  <a:schemeClr val="tx1"/>
                </a:solidFill>
              </a:rPr>
              <a:t>Theme</a:t>
            </a:r>
          </a:p>
        </p:txBody>
      </p:sp>
      <p:sp>
        <p:nvSpPr>
          <p:cNvPr id="25" name="Text Placeholder 4">
            <a:extLst>
              <a:ext uri="{FF2B5EF4-FFF2-40B4-BE49-F238E27FC236}">
                <a16:creationId xmlns:a16="http://schemas.microsoft.com/office/drawing/2014/main" id="{36FECB75-4FA9-2AA9-C672-E700B91B81ED}"/>
              </a:ext>
            </a:extLst>
          </p:cNvPr>
          <p:cNvSpPr txBox="1">
            <a:spLocks noGrp="1" noRot="1" noMove="1" noResize="1" noEditPoints="1" noAdjustHandles="1" noChangeArrowheads="1" noChangeShapeType="1"/>
          </p:cNvSpPr>
          <p:nvPr/>
        </p:nvSpPr>
        <p:spPr>
          <a:xfrm>
            <a:off x="1812781" y="1979192"/>
            <a:ext cx="1420274" cy="416174"/>
          </a:xfrm>
          <a:prstGeom prst="rect">
            <a:avLst/>
          </a:prstGeom>
        </p:spPr>
        <p:txBody>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sz="1600" b="1" dirty="0">
                <a:solidFill>
                  <a:schemeClr val="tx1"/>
                </a:solidFill>
              </a:rPr>
              <a:t>Group</a:t>
            </a:r>
          </a:p>
        </p:txBody>
      </p:sp>
      <p:sp>
        <p:nvSpPr>
          <p:cNvPr id="26" name="Text Placeholder 4">
            <a:extLst>
              <a:ext uri="{FF2B5EF4-FFF2-40B4-BE49-F238E27FC236}">
                <a16:creationId xmlns:a16="http://schemas.microsoft.com/office/drawing/2014/main" id="{2E46AB38-953E-1683-10B4-E25A245D9E73}"/>
              </a:ext>
            </a:extLst>
          </p:cNvPr>
          <p:cNvSpPr txBox="1">
            <a:spLocks noGrp="1" noRot="1" noMove="1" noResize="1" noEditPoints="1" noAdjustHandles="1" noChangeArrowheads="1" noChangeShapeType="1"/>
          </p:cNvSpPr>
          <p:nvPr/>
        </p:nvSpPr>
        <p:spPr>
          <a:xfrm>
            <a:off x="6395505" y="1983517"/>
            <a:ext cx="1106173" cy="416174"/>
          </a:xfrm>
          <a:prstGeom prst="rect">
            <a:avLst/>
          </a:prstGeom>
        </p:spPr>
        <p:txBody>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sz="1600" b="1" dirty="0">
                <a:solidFill>
                  <a:schemeClr val="tx1"/>
                </a:solidFill>
              </a:rPr>
              <a:t>Scope</a:t>
            </a:r>
          </a:p>
        </p:txBody>
      </p:sp>
      <p:sp>
        <p:nvSpPr>
          <p:cNvPr id="28" name="Text Placeholder 4">
            <a:extLst>
              <a:ext uri="{FF2B5EF4-FFF2-40B4-BE49-F238E27FC236}">
                <a16:creationId xmlns:a16="http://schemas.microsoft.com/office/drawing/2014/main" id="{53102707-BA0D-C905-2408-952D726B7E5C}"/>
              </a:ext>
            </a:extLst>
          </p:cNvPr>
          <p:cNvSpPr txBox="1">
            <a:spLocks noGrp="1" noRot="1" noMove="1" noResize="1" noEditPoints="1" noAdjustHandles="1" noChangeArrowheads="1" noChangeShapeType="1"/>
          </p:cNvSpPr>
          <p:nvPr/>
        </p:nvSpPr>
        <p:spPr>
          <a:xfrm>
            <a:off x="3366491" y="1979192"/>
            <a:ext cx="2946317" cy="416174"/>
          </a:xfrm>
          <a:prstGeom prst="rect">
            <a:avLst/>
          </a:prstGeom>
        </p:spPr>
        <p:txBody>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sz="1600" b="1" dirty="0">
                <a:solidFill>
                  <a:schemeClr val="tx1"/>
                </a:solidFill>
              </a:rPr>
              <a:t>Purpose</a:t>
            </a:r>
          </a:p>
        </p:txBody>
      </p:sp>
      <p:sp>
        <p:nvSpPr>
          <p:cNvPr id="29" name="Text Placeholder 4">
            <a:extLst>
              <a:ext uri="{FF2B5EF4-FFF2-40B4-BE49-F238E27FC236}">
                <a16:creationId xmlns:a16="http://schemas.microsoft.com/office/drawing/2014/main" id="{C094407F-7E67-43D3-AF99-6143CBA9723E}"/>
              </a:ext>
            </a:extLst>
          </p:cNvPr>
          <p:cNvSpPr txBox="1">
            <a:spLocks noGrp="1" noRot="1" noMove="1" noResize="1" noEditPoints="1" noAdjustHandles="1" noChangeArrowheads="1" noChangeShapeType="1"/>
          </p:cNvSpPr>
          <p:nvPr/>
        </p:nvSpPr>
        <p:spPr>
          <a:xfrm>
            <a:off x="7591573" y="1983638"/>
            <a:ext cx="2647801" cy="407282"/>
          </a:xfrm>
          <a:prstGeom prst="rect">
            <a:avLst/>
          </a:prstGeom>
        </p:spPr>
        <p:txBody>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sz="1600" b="1" dirty="0">
                <a:solidFill>
                  <a:schemeClr val="tx1"/>
                </a:solidFill>
              </a:rPr>
              <a:t>Statement</a:t>
            </a:r>
          </a:p>
        </p:txBody>
      </p:sp>
      <p:sp>
        <p:nvSpPr>
          <p:cNvPr id="30" name="Rectangle 29">
            <a:extLst>
              <a:ext uri="{FF2B5EF4-FFF2-40B4-BE49-F238E27FC236}">
                <a16:creationId xmlns:a16="http://schemas.microsoft.com/office/drawing/2014/main" id="{F3106B01-98D1-9510-1145-2A76E484EE43}"/>
              </a:ext>
            </a:extLst>
          </p:cNvPr>
          <p:cNvSpPr>
            <a:spLocks noGrp="1" noRot="1" noMove="1" noResize="1" noEditPoints="1" noAdjustHandles="1" noChangeArrowheads="1" noChangeShapeType="1"/>
          </p:cNvSpPr>
          <p:nvPr/>
        </p:nvSpPr>
        <p:spPr>
          <a:xfrm>
            <a:off x="3334562" y="5356611"/>
            <a:ext cx="2978246" cy="719986"/>
          </a:xfrm>
          <a:prstGeom prst="rect">
            <a:avLst/>
          </a:prstGeom>
          <a:solidFill>
            <a:schemeClr val="tx1">
              <a:lumMod val="95000"/>
              <a:lumOff val="5000"/>
              <a:alpha val="50000"/>
            </a:schemeClr>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Builds secure culture and behaviours.  Everyone understands responsibilities</a:t>
            </a:r>
          </a:p>
        </p:txBody>
      </p:sp>
      <p:sp>
        <p:nvSpPr>
          <p:cNvPr id="32" name="Rectangle 31">
            <a:extLst>
              <a:ext uri="{FF2B5EF4-FFF2-40B4-BE49-F238E27FC236}">
                <a16:creationId xmlns:a16="http://schemas.microsoft.com/office/drawing/2014/main" id="{4D5DB1DF-B026-17A6-56E3-191CD671740B}"/>
              </a:ext>
            </a:extLst>
          </p:cNvPr>
          <p:cNvSpPr>
            <a:spLocks noGrp="1" noRot="1" noMove="1" noResize="1" noEditPoints="1" noAdjustHandles="1" noChangeArrowheads="1" noChangeShapeType="1"/>
          </p:cNvSpPr>
          <p:nvPr/>
        </p:nvSpPr>
        <p:spPr>
          <a:xfrm>
            <a:off x="7567430" y="2503972"/>
            <a:ext cx="2671945" cy="830755"/>
          </a:xfrm>
          <a:prstGeom prst="rect">
            <a:avLst/>
          </a:prstGeom>
          <a:solidFill>
            <a:schemeClr val="tx1">
              <a:lumMod val="95000"/>
              <a:lumOff val="5000"/>
              <a:alpha val="50000"/>
            </a:schemeClr>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All data labelled and handled in line with classification rules.  (all states e.g. at rest etc) </a:t>
            </a:r>
          </a:p>
        </p:txBody>
      </p:sp>
      <p:sp>
        <p:nvSpPr>
          <p:cNvPr id="33" name="Rectangle 32">
            <a:extLst>
              <a:ext uri="{FF2B5EF4-FFF2-40B4-BE49-F238E27FC236}">
                <a16:creationId xmlns:a16="http://schemas.microsoft.com/office/drawing/2014/main" id="{5AEEF2B6-7C70-67C2-A128-0F7296D9C5E5}"/>
              </a:ext>
            </a:extLst>
          </p:cNvPr>
          <p:cNvSpPr>
            <a:spLocks noGrp="1" noRot="1" noMove="1" noResize="1" noEditPoints="1" noAdjustHandles="1" noChangeArrowheads="1" noChangeShapeType="1"/>
          </p:cNvSpPr>
          <p:nvPr/>
        </p:nvSpPr>
        <p:spPr>
          <a:xfrm>
            <a:off x="10366559" y="2493891"/>
            <a:ext cx="1331650" cy="830755"/>
          </a:xfrm>
          <a:prstGeom prst="rect">
            <a:avLst/>
          </a:prstGeom>
          <a:solidFill>
            <a:schemeClr val="tx1">
              <a:lumMod val="95000"/>
              <a:lumOff val="5000"/>
              <a:alpha val="50000"/>
            </a:schemeClr>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Preventative</a:t>
            </a:r>
            <a:br>
              <a:rPr lang="en-GB" sz="1400" dirty="0"/>
            </a:br>
            <a:r>
              <a:rPr lang="en-GB" sz="1400" dirty="0"/>
              <a:t>Organisational</a:t>
            </a:r>
          </a:p>
        </p:txBody>
      </p:sp>
      <p:sp>
        <p:nvSpPr>
          <p:cNvPr id="39" name="Rectangle 38">
            <a:extLst>
              <a:ext uri="{FF2B5EF4-FFF2-40B4-BE49-F238E27FC236}">
                <a16:creationId xmlns:a16="http://schemas.microsoft.com/office/drawing/2014/main" id="{9E0B9FCB-0587-6C86-F242-7FCE084893CB}"/>
              </a:ext>
            </a:extLst>
          </p:cNvPr>
          <p:cNvSpPr>
            <a:spLocks noGrp="1" noRot="1" noMove="1" noResize="1" noEditPoints="1" noAdjustHandles="1" noChangeArrowheads="1" noChangeShapeType="1"/>
          </p:cNvSpPr>
          <p:nvPr/>
        </p:nvSpPr>
        <p:spPr>
          <a:xfrm>
            <a:off x="7560232" y="3450885"/>
            <a:ext cx="2671945" cy="830755"/>
          </a:xfrm>
          <a:prstGeom prst="rect">
            <a:avLst/>
          </a:prstGeom>
          <a:solidFill>
            <a:schemeClr val="tx1">
              <a:lumMod val="95000"/>
              <a:lumOff val="5000"/>
              <a:alpha val="50000"/>
            </a:schemeClr>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Key and certificate standards should be latest recommended where possible.  Minimum SHA-2 standard for hashing. </a:t>
            </a:r>
          </a:p>
        </p:txBody>
      </p:sp>
      <p:sp>
        <p:nvSpPr>
          <p:cNvPr id="41" name="Rectangle 40">
            <a:extLst>
              <a:ext uri="{FF2B5EF4-FFF2-40B4-BE49-F238E27FC236}">
                <a16:creationId xmlns:a16="http://schemas.microsoft.com/office/drawing/2014/main" id="{C2D0F1AB-0C69-DB66-0BE1-EC67033568A6}"/>
              </a:ext>
            </a:extLst>
          </p:cNvPr>
          <p:cNvSpPr>
            <a:spLocks noGrp="1" noRot="1" noMove="1" noResize="1" noEditPoints="1" noAdjustHandles="1" noChangeArrowheads="1" noChangeShapeType="1"/>
          </p:cNvSpPr>
          <p:nvPr/>
        </p:nvSpPr>
        <p:spPr>
          <a:xfrm>
            <a:off x="7571541" y="4382775"/>
            <a:ext cx="2671945" cy="858111"/>
          </a:xfrm>
          <a:prstGeom prst="rect">
            <a:avLst/>
          </a:prstGeom>
          <a:solidFill>
            <a:schemeClr val="tx1">
              <a:lumMod val="95000"/>
              <a:lumOff val="5000"/>
              <a:alpha val="50000"/>
            </a:schemeClr>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Alerts picked up, handled  and if necessary escalated within 30 minutes  </a:t>
            </a:r>
          </a:p>
        </p:txBody>
      </p:sp>
      <p:sp>
        <p:nvSpPr>
          <p:cNvPr id="50" name="Rectangle 49">
            <a:extLst>
              <a:ext uri="{FF2B5EF4-FFF2-40B4-BE49-F238E27FC236}">
                <a16:creationId xmlns:a16="http://schemas.microsoft.com/office/drawing/2014/main" id="{7D29FB4C-8DE4-01BE-FA49-48BC84A25EE6}"/>
              </a:ext>
            </a:extLst>
          </p:cNvPr>
          <p:cNvSpPr>
            <a:spLocks noGrp="1" noRot="1" noMove="1" noResize="1" noEditPoints="1" noAdjustHandles="1" noChangeArrowheads="1" noChangeShapeType="1"/>
          </p:cNvSpPr>
          <p:nvPr/>
        </p:nvSpPr>
        <p:spPr>
          <a:xfrm>
            <a:off x="7571861" y="5338900"/>
            <a:ext cx="2667513" cy="737697"/>
          </a:xfrm>
          <a:prstGeom prst="rect">
            <a:avLst/>
          </a:prstGeom>
          <a:solidFill>
            <a:schemeClr val="tx1">
              <a:lumMod val="95000"/>
              <a:lumOff val="5000"/>
              <a:alpha val="50000"/>
            </a:schemeClr>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Prior to systems access, all staff to pass training with score 80%</a:t>
            </a:r>
          </a:p>
        </p:txBody>
      </p:sp>
      <p:sp>
        <p:nvSpPr>
          <p:cNvPr id="52" name="Rectangle 51">
            <a:extLst>
              <a:ext uri="{FF2B5EF4-FFF2-40B4-BE49-F238E27FC236}">
                <a16:creationId xmlns:a16="http://schemas.microsoft.com/office/drawing/2014/main" id="{3F12D7B0-EEDF-D8BC-B1D7-2862B3DE74DA}"/>
              </a:ext>
            </a:extLst>
          </p:cNvPr>
          <p:cNvSpPr>
            <a:spLocks noGrp="1" noRot="1" noMove="1" noResize="1" noEditPoints="1" noAdjustHandles="1" noChangeArrowheads="1" noChangeShapeType="1"/>
          </p:cNvSpPr>
          <p:nvPr/>
        </p:nvSpPr>
        <p:spPr>
          <a:xfrm>
            <a:off x="10373756" y="3450885"/>
            <a:ext cx="1324453" cy="828340"/>
          </a:xfrm>
          <a:prstGeom prst="rect">
            <a:avLst/>
          </a:prstGeom>
          <a:solidFill>
            <a:schemeClr val="tx1">
              <a:lumMod val="95000"/>
              <a:lumOff val="5000"/>
              <a:alpha val="50000"/>
            </a:schemeClr>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Preventative</a:t>
            </a:r>
            <a:br>
              <a:rPr lang="en-GB" sz="1400" dirty="0"/>
            </a:br>
            <a:r>
              <a:rPr lang="en-GB" sz="1400" dirty="0"/>
              <a:t>Technical</a:t>
            </a:r>
          </a:p>
        </p:txBody>
      </p:sp>
      <p:sp>
        <p:nvSpPr>
          <p:cNvPr id="53" name="Rectangle 52">
            <a:extLst>
              <a:ext uri="{FF2B5EF4-FFF2-40B4-BE49-F238E27FC236}">
                <a16:creationId xmlns:a16="http://schemas.microsoft.com/office/drawing/2014/main" id="{C46E8CEC-10E1-A714-305D-367C3F2C5FFE}"/>
              </a:ext>
            </a:extLst>
          </p:cNvPr>
          <p:cNvSpPr>
            <a:spLocks noGrp="1" noRot="1" noMove="1" noResize="1" noEditPoints="1" noAdjustHandles="1" noChangeArrowheads="1" noChangeShapeType="1"/>
          </p:cNvSpPr>
          <p:nvPr/>
        </p:nvSpPr>
        <p:spPr>
          <a:xfrm>
            <a:off x="10373756" y="4389010"/>
            <a:ext cx="1331649" cy="798433"/>
          </a:xfrm>
          <a:prstGeom prst="rect">
            <a:avLst/>
          </a:prstGeom>
          <a:solidFill>
            <a:schemeClr val="tx1">
              <a:lumMod val="95000"/>
              <a:lumOff val="5000"/>
              <a:alpha val="50000"/>
            </a:schemeClr>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Detect</a:t>
            </a:r>
            <a:br>
              <a:rPr lang="en-GB" sz="1400" dirty="0"/>
            </a:br>
            <a:r>
              <a:rPr lang="en-GB" sz="1400" dirty="0"/>
              <a:t>Organisational</a:t>
            </a:r>
          </a:p>
        </p:txBody>
      </p:sp>
      <p:sp>
        <p:nvSpPr>
          <p:cNvPr id="54" name="Rectangle 53">
            <a:extLst>
              <a:ext uri="{FF2B5EF4-FFF2-40B4-BE49-F238E27FC236}">
                <a16:creationId xmlns:a16="http://schemas.microsoft.com/office/drawing/2014/main" id="{E6715D62-38AD-2448-EE71-9F949657E057}"/>
              </a:ext>
            </a:extLst>
          </p:cNvPr>
          <p:cNvSpPr>
            <a:spLocks noGrp="1" noRot="1" noMove="1" noResize="1" noEditPoints="1" noAdjustHandles="1" noChangeArrowheads="1" noChangeShapeType="1"/>
          </p:cNvSpPr>
          <p:nvPr/>
        </p:nvSpPr>
        <p:spPr>
          <a:xfrm>
            <a:off x="10373756" y="5321191"/>
            <a:ext cx="1331649" cy="759458"/>
          </a:xfrm>
          <a:prstGeom prst="rect">
            <a:avLst/>
          </a:prstGeom>
          <a:solidFill>
            <a:schemeClr val="tx1">
              <a:lumMod val="95000"/>
              <a:lumOff val="5000"/>
              <a:alpha val="50000"/>
            </a:schemeClr>
          </a:solidFill>
        </p:spPr>
        <p:style>
          <a:lnRef idx="0">
            <a:schemeClr val="dk1"/>
          </a:lnRef>
          <a:fillRef idx="3">
            <a:schemeClr val="dk1"/>
          </a:fillRef>
          <a:effectRef idx="3">
            <a:schemeClr val="dk1"/>
          </a:effectRef>
          <a:fontRef idx="minor">
            <a:schemeClr val="lt1"/>
          </a:fontRef>
        </p:style>
        <p:txBody>
          <a:bodyPr rtlCol="0" anchor="ctr"/>
          <a:lstStyle/>
          <a:p>
            <a:pPr algn="ctr"/>
            <a:r>
              <a:rPr lang="en-GB" sz="1400" dirty="0"/>
              <a:t>Preventative</a:t>
            </a:r>
            <a:br>
              <a:rPr lang="en-GB" sz="1400" dirty="0"/>
            </a:br>
            <a:r>
              <a:rPr lang="en-GB" sz="1400" dirty="0"/>
              <a:t>People</a:t>
            </a:r>
          </a:p>
        </p:txBody>
      </p:sp>
      <p:sp>
        <p:nvSpPr>
          <p:cNvPr id="61" name="Text Placeholder 4">
            <a:extLst>
              <a:ext uri="{FF2B5EF4-FFF2-40B4-BE49-F238E27FC236}">
                <a16:creationId xmlns:a16="http://schemas.microsoft.com/office/drawing/2014/main" id="{E1A35D32-28D3-E16D-BE21-8528FFA7F727}"/>
              </a:ext>
            </a:extLst>
          </p:cNvPr>
          <p:cNvSpPr txBox="1">
            <a:spLocks noGrp="1" noRot="1" noMove="1" noResize="1" noEditPoints="1" noAdjustHandles="1" noChangeArrowheads="1" noChangeShapeType="1"/>
          </p:cNvSpPr>
          <p:nvPr/>
        </p:nvSpPr>
        <p:spPr>
          <a:xfrm>
            <a:off x="10421369" y="1926373"/>
            <a:ext cx="1276840" cy="498106"/>
          </a:xfrm>
          <a:prstGeom prst="rect">
            <a:avLst/>
          </a:prstGeom>
        </p:spPr>
        <p:txBody>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sz="1600" b="1" dirty="0">
                <a:solidFill>
                  <a:schemeClr val="tx1"/>
                </a:solidFill>
              </a:rPr>
              <a:t>Control type</a:t>
            </a:r>
          </a:p>
        </p:txBody>
      </p:sp>
    </p:spTree>
    <p:extLst>
      <p:ext uri="{BB962C8B-B14F-4D97-AF65-F5344CB8AC3E}">
        <p14:creationId xmlns:p14="http://schemas.microsoft.com/office/powerpoint/2010/main" val="37440501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alpha val="50000"/>
          </a:schemeClr>
        </a:solidFill>
        <a:effectLst/>
      </p:bgPr>
    </p:bg>
    <p:spTree>
      <p:nvGrpSpPr>
        <p:cNvPr id="1" name="">
          <a:extLst>
            <a:ext uri="{FF2B5EF4-FFF2-40B4-BE49-F238E27FC236}">
              <a16:creationId xmlns:a16="http://schemas.microsoft.com/office/drawing/2014/main" id="{6B04D097-99B8-18D4-70E5-2FC8D763FB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AA10E3-466B-147B-B797-5936475D4AD2}"/>
              </a:ext>
            </a:extLst>
          </p:cNvPr>
          <p:cNvSpPr>
            <a:spLocks noGrp="1"/>
          </p:cNvSpPr>
          <p:nvPr>
            <p:ph type="title"/>
          </p:nvPr>
        </p:nvSpPr>
        <p:spPr/>
        <p:txBody>
          <a:bodyPr/>
          <a:lstStyle/>
          <a:p>
            <a:r>
              <a:rPr lang="en-GB" dirty="0"/>
              <a:t>Monitoring: Identify and Analyse</a:t>
            </a:r>
            <a:endParaRPr lang="en-GB" i="1" dirty="0"/>
          </a:p>
        </p:txBody>
      </p:sp>
      <p:sp>
        <p:nvSpPr>
          <p:cNvPr id="76" name="TextBox 75">
            <a:extLst>
              <a:ext uri="{FF2B5EF4-FFF2-40B4-BE49-F238E27FC236}">
                <a16:creationId xmlns:a16="http://schemas.microsoft.com/office/drawing/2014/main" id="{BAC95432-429C-4217-5415-85F1404ED893}"/>
              </a:ext>
            </a:extLst>
          </p:cNvPr>
          <p:cNvSpPr txBox="1">
            <a:spLocks noGrp="1" noRot="1" noMove="1" noResize="1" noEditPoints="1" noAdjustHandles="1" noChangeArrowheads="1" noChangeShapeType="1"/>
          </p:cNvSpPr>
          <p:nvPr/>
        </p:nvSpPr>
        <p:spPr>
          <a:xfrm>
            <a:off x="6657974" y="2019091"/>
            <a:ext cx="5072063" cy="461665"/>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1200" dirty="0"/>
              <a:t>Monitoring Detects threats early, triggering responses to help minimise impacts</a:t>
            </a:r>
            <a:endParaRPr lang="en-GB" sz="1600" b="1" dirty="0"/>
          </a:p>
        </p:txBody>
      </p:sp>
      <p:sp>
        <p:nvSpPr>
          <p:cNvPr id="4" name="TextBox 3">
            <a:extLst>
              <a:ext uri="{FF2B5EF4-FFF2-40B4-BE49-F238E27FC236}">
                <a16:creationId xmlns:a16="http://schemas.microsoft.com/office/drawing/2014/main" id="{26CD1A4E-B3FE-726A-C93E-45A436FCD7DB}"/>
              </a:ext>
            </a:extLst>
          </p:cNvPr>
          <p:cNvSpPr txBox="1">
            <a:spLocks/>
          </p:cNvSpPr>
          <p:nvPr/>
        </p:nvSpPr>
        <p:spPr>
          <a:xfrm>
            <a:off x="461963" y="2019091"/>
            <a:ext cx="6000750" cy="3816429"/>
          </a:xfrm>
          <a:prstGeom prst="rect">
            <a:avLst/>
          </a:prstGeom>
          <a:solidFill>
            <a:schemeClr val="tx1">
              <a:lumMod val="65000"/>
              <a:lumOff val="35000"/>
            </a:schemeClr>
          </a:solidFill>
          <a:ln>
            <a:noFill/>
          </a:ln>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wrap="square" rtlCol="0">
            <a:spAutoFit/>
          </a:bodyPr>
          <a:lstStyle/>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Logging and collating data for analysis </a:t>
            </a:r>
            <a:br>
              <a:rPr lang="en-GB" sz="1400" dirty="0"/>
            </a:br>
            <a:endParaRPr lang="en-GB" sz="1400" dirty="0"/>
          </a:p>
          <a:p>
            <a:pPr marL="285750" indent="-285750">
              <a:buFont typeface="Arial" panose="020B0604020202020204" pitchFamily="34" charset="0"/>
              <a:buChar char="•"/>
            </a:pPr>
            <a:r>
              <a:rPr lang="en-GB" sz="1400" dirty="0"/>
              <a:t>System Information Event Management Tools (SIEM) </a:t>
            </a:r>
            <a:br>
              <a:rPr lang="en-GB" sz="1400" dirty="0"/>
            </a:br>
            <a:endParaRPr lang="en-GB" sz="1400" dirty="0"/>
          </a:p>
          <a:p>
            <a:pPr marL="285750" indent="-285750">
              <a:buFont typeface="Arial" panose="020B0604020202020204" pitchFamily="34" charset="0"/>
              <a:buChar char="•"/>
            </a:pPr>
            <a:r>
              <a:rPr lang="en-GB" sz="1400" dirty="0"/>
              <a:t>Configuration of alerts and process of escalation</a:t>
            </a:r>
          </a:p>
          <a:p>
            <a:endParaRPr lang="en-GB" sz="1400" dirty="0"/>
          </a:p>
          <a:p>
            <a:pPr marL="285750" indent="-285750">
              <a:buFont typeface="Arial" panose="020B0604020202020204" pitchFamily="34" charset="0"/>
              <a:buChar char="•"/>
            </a:pPr>
            <a:r>
              <a:rPr lang="en-GB" sz="1400" dirty="0"/>
              <a:t>Defined roles and responsibilities </a:t>
            </a:r>
          </a:p>
          <a:p>
            <a:endParaRPr lang="en-GB" sz="1400" dirty="0"/>
          </a:p>
          <a:p>
            <a:pPr marL="285750" indent="-285750">
              <a:buFont typeface="Arial" panose="020B0604020202020204" pitchFamily="34" charset="0"/>
              <a:buChar char="•"/>
            </a:pPr>
            <a:r>
              <a:rPr lang="en-GB" sz="1400" dirty="0"/>
              <a:t>Incident Management cycle </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Reporting, analysis and continuous improvement, Post incident reviews</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Network, asset, access and activity monitoring</a:t>
            </a:r>
          </a:p>
          <a:p>
            <a:endParaRPr lang="en-GB" sz="1400" dirty="0"/>
          </a:p>
          <a:p>
            <a:pPr marL="285750" indent="-285750">
              <a:buFont typeface="Arial" panose="020B0604020202020204" pitchFamily="34" charset="0"/>
              <a:buChar char="•"/>
            </a:pPr>
            <a:r>
              <a:rPr lang="en-GB" sz="1400" dirty="0"/>
              <a:t>Communication and enforcement</a:t>
            </a:r>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4FAAC6D0-AB68-F98E-634E-A28FCD0C725D}"/>
              </a:ext>
            </a:extLst>
          </p:cNvPr>
          <p:cNvSpPr txBox="1">
            <a:spLocks noGrp="1" noRot="1" noMove="1" noResize="1" noEditPoints="1" noAdjustHandles="1" noChangeArrowheads="1" noChangeShapeType="1"/>
          </p:cNvSpPr>
          <p:nvPr/>
        </p:nvSpPr>
        <p:spPr>
          <a:xfrm>
            <a:off x="6657974" y="2781857"/>
            <a:ext cx="5072063" cy="2800767"/>
          </a:xfrm>
          <a:prstGeom prst="rect">
            <a:avLst/>
          </a:prstGeom>
          <a:solidFill>
            <a:schemeClr val="tx1">
              <a:lumMod val="65000"/>
              <a:lumOff val="35000"/>
            </a:schemeClr>
          </a:solidFill>
          <a:ln>
            <a:noFill/>
          </a:ln>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wrap="square" rtlCol="0">
            <a:spAutoFit/>
          </a:bodyPr>
          <a:lstStyle/>
          <a:p>
            <a:pPr marL="285750" indent="-285750">
              <a:buFont typeface="Arial" panose="020B0604020202020204" pitchFamily="34" charset="0"/>
              <a:buChar char="•"/>
            </a:pPr>
            <a:r>
              <a:rPr lang="en-GB" sz="1600" dirty="0"/>
              <a:t>Can be large volumes of information to analyse</a:t>
            </a:r>
          </a:p>
          <a:p>
            <a:pPr marL="285750" indent="-285750">
              <a:buFont typeface="Arial" panose="020B0604020202020204" pitchFamily="34" charset="0"/>
              <a:buChar char="•"/>
            </a:pPr>
            <a:r>
              <a:rPr lang="en-GB" sz="1600" dirty="0"/>
              <a:t>False positives can occur – Change of activities to avoid alert fatigue. </a:t>
            </a:r>
          </a:p>
          <a:p>
            <a:pPr marL="285750" indent="-285750">
              <a:buFont typeface="Arial" panose="020B0604020202020204" pitchFamily="34" charset="0"/>
              <a:buChar char="•"/>
            </a:pPr>
            <a:r>
              <a:rPr lang="en-GB" sz="1600" dirty="0"/>
              <a:t>Monitoring support early detection and action</a:t>
            </a:r>
          </a:p>
          <a:p>
            <a:pPr marL="285750" indent="-285750">
              <a:buFont typeface="Arial" panose="020B0604020202020204" pitchFamily="34" charset="0"/>
              <a:buChar char="•"/>
            </a:pPr>
            <a:r>
              <a:rPr lang="en-GB" sz="1600" dirty="0"/>
              <a:t>Wide range of data available for analysis across users, devices, endpoints, network traffic, login, account activity, e-mail,  web etc.  How much is stored and for how long should be established,  </a:t>
            </a:r>
          </a:p>
          <a:p>
            <a:pPr marL="285750" indent="-285750">
              <a:buFont typeface="Arial" panose="020B0604020202020204" pitchFamily="34" charset="0"/>
              <a:buChar char="•"/>
            </a:pPr>
            <a:r>
              <a:rPr lang="en-GB" sz="1600" dirty="0"/>
              <a:t>Regular review and consistent use of Playbooks recommended for consistent handling and early escalation of anything of concern. </a:t>
            </a:r>
            <a:endParaRPr lang="en-GB" dirty="0"/>
          </a:p>
        </p:txBody>
      </p:sp>
      <p:graphicFrame>
        <p:nvGraphicFramePr>
          <p:cNvPr id="6" name="Diagram 5">
            <a:extLst>
              <a:ext uri="{FF2B5EF4-FFF2-40B4-BE49-F238E27FC236}">
                <a16:creationId xmlns:a16="http://schemas.microsoft.com/office/drawing/2014/main" id="{262E258B-E04B-8BF7-E260-A5C1C93E4371}"/>
              </a:ext>
            </a:extLst>
          </p:cNvPr>
          <p:cNvGraphicFramePr>
            <a:graphicFrameLocks noGrp="1" noDrilldown="1" noMove="1" noResize="1"/>
          </p:cNvGraphicFramePr>
          <p:nvPr>
            <p:extLst>
              <p:ext uri="{D42A27DB-BD31-4B8C-83A1-F6EECF244321}">
                <p14:modId xmlns:p14="http://schemas.microsoft.com/office/powerpoint/2010/main" val="3715189570"/>
              </p:ext>
            </p:extLst>
          </p:nvPr>
        </p:nvGraphicFramePr>
        <p:xfrm>
          <a:off x="1057477" y="6241144"/>
          <a:ext cx="10077045" cy="3022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9322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alpha val="50000"/>
          </a:schemeClr>
        </a:solidFill>
        <a:effectLst/>
      </p:bgPr>
    </p:bg>
    <p:spTree>
      <p:nvGrpSpPr>
        <p:cNvPr id="1" name="">
          <a:extLst>
            <a:ext uri="{FF2B5EF4-FFF2-40B4-BE49-F238E27FC236}">
              <a16:creationId xmlns:a16="http://schemas.microsoft.com/office/drawing/2014/main" id="{10E2808F-2DFA-D0B1-0D46-464E1DD65B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1D21A6-4336-FAF3-3B11-A654DACF7942}"/>
              </a:ext>
            </a:extLst>
          </p:cNvPr>
          <p:cNvSpPr>
            <a:spLocks noGrp="1" noRot="1" noMove="1" noResize="1" noEditPoints="1" noAdjustHandles="1" noChangeArrowheads="1" noChangeShapeType="1"/>
          </p:cNvSpPr>
          <p:nvPr>
            <p:ph type="title"/>
          </p:nvPr>
        </p:nvSpPr>
        <p:spPr/>
        <p:txBody>
          <a:bodyPr/>
          <a:lstStyle/>
          <a:p>
            <a:r>
              <a:rPr lang="en-GB" dirty="0"/>
              <a:t>Mitigation: Escalate,  Action</a:t>
            </a:r>
          </a:p>
        </p:txBody>
      </p:sp>
      <p:grpSp>
        <p:nvGrpSpPr>
          <p:cNvPr id="42" name="Group 41">
            <a:extLst>
              <a:ext uri="{FF2B5EF4-FFF2-40B4-BE49-F238E27FC236}">
                <a16:creationId xmlns:a16="http://schemas.microsoft.com/office/drawing/2014/main" id="{7A9686DD-43BA-304B-8ACC-9680188A0E90}"/>
              </a:ext>
            </a:extLst>
          </p:cNvPr>
          <p:cNvGrpSpPr>
            <a:grpSpLocks noGrp="1" noUngrp="1" noRot="1" noMove="1" noResize="1"/>
          </p:cNvGrpSpPr>
          <p:nvPr/>
        </p:nvGrpSpPr>
        <p:grpSpPr>
          <a:xfrm>
            <a:off x="472969" y="1967508"/>
            <a:ext cx="4162258" cy="2390759"/>
            <a:chOff x="633903" y="2551304"/>
            <a:chExt cx="4162258" cy="2390759"/>
          </a:xfrm>
        </p:grpSpPr>
        <p:grpSp>
          <p:nvGrpSpPr>
            <p:cNvPr id="31" name="Group 30">
              <a:extLst>
                <a:ext uri="{FF2B5EF4-FFF2-40B4-BE49-F238E27FC236}">
                  <a16:creationId xmlns:a16="http://schemas.microsoft.com/office/drawing/2014/main" id="{A490F5F1-86B7-4A9D-3872-CC9222ECB8C4}"/>
                </a:ext>
              </a:extLst>
            </p:cNvPr>
            <p:cNvGrpSpPr>
              <a:grpSpLocks noGrp="1" noUngrp="1" noRot="1" noMove="1" noResize="1"/>
            </p:cNvGrpSpPr>
            <p:nvPr/>
          </p:nvGrpSpPr>
          <p:grpSpPr>
            <a:xfrm>
              <a:off x="633903" y="3005165"/>
              <a:ext cx="4162258" cy="1936898"/>
              <a:chOff x="371644" y="2912291"/>
              <a:chExt cx="4482725" cy="2127785"/>
            </a:xfrm>
          </p:grpSpPr>
          <p:grpSp>
            <p:nvGrpSpPr>
              <p:cNvPr id="18" name="Group 17">
                <a:extLst>
                  <a:ext uri="{FF2B5EF4-FFF2-40B4-BE49-F238E27FC236}">
                    <a16:creationId xmlns:a16="http://schemas.microsoft.com/office/drawing/2014/main" id="{FC3EB466-74F8-D95A-7E57-86F7EE7A7D91}"/>
                  </a:ext>
                </a:extLst>
              </p:cNvPr>
              <p:cNvGrpSpPr>
                <a:grpSpLocks noGrp="1" noUngrp="1" noRot="1" noMove="1" noResize="1"/>
              </p:cNvGrpSpPr>
              <p:nvPr/>
            </p:nvGrpSpPr>
            <p:grpSpPr>
              <a:xfrm>
                <a:off x="1143168" y="2912291"/>
                <a:ext cx="2939677" cy="2117296"/>
                <a:chOff x="3804070" y="2827561"/>
                <a:chExt cx="2939677" cy="2117296"/>
              </a:xfrm>
            </p:grpSpPr>
            <p:sp>
              <p:nvSpPr>
                <p:cNvPr id="13" name="Rectangle 12">
                  <a:extLst>
                    <a:ext uri="{FF2B5EF4-FFF2-40B4-BE49-F238E27FC236}">
                      <a16:creationId xmlns:a16="http://schemas.microsoft.com/office/drawing/2014/main" id="{91F3F63E-90F8-111C-9384-0C9A8328CDB3}"/>
                    </a:ext>
                  </a:extLst>
                </p:cNvPr>
                <p:cNvSpPr>
                  <a:spLocks noGrp="1" noRot="1" noMove="1" noResize="1" noEditPoints="1" noAdjustHandles="1" noChangeArrowheads="1" noChangeShapeType="1"/>
                </p:cNvSpPr>
                <p:nvPr/>
              </p:nvSpPr>
              <p:spPr>
                <a:xfrm>
                  <a:off x="3804070" y="2827561"/>
                  <a:ext cx="2939677"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Preparation</a:t>
                  </a:r>
                </a:p>
              </p:txBody>
            </p:sp>
            <p:sp>
              <p:nvSpPr>
                <p:cNvPr id="14" name="Rectangle 13">
                  <a:extLst>
                    <a:ext uri="{FF2B5EF4-FFF2-40B4-BE49-F238E27FC236}">
                      <a16:creationId xmlns:a16="http://schemas.microsoft.com/office/drawing/2014/main" id="{0514DF6C-887D-2DEC-CA2B-BE5BA5030193}"/>
                    </a:ext>
                  </a:extLst>
                </p:cNvPr>
                <p:cNvSpPr>
                  <a:spLocks noGrp="1" noRot="1" noMove="1" noResize="1" noEditPoints="1" noAdjustHandles="1" noChangeArrowheads="1" noChangeShapeType="1"/>
                </p:cNvSpPr>
                <p:nvPr/>
              </p:nvSpPr>
              <p:spPr>
                <a:xfrm>
                  <a:off x="3804070" y="3391294"/>
                  <a:ext cx="2939677"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Detection &amp; Analysis</a:t>
                  </a:r>
                </a:p>
              </p:txBody>
            </p:sp>
            <p:sp>
              <p:nvSpPr>
                <p:cNvPr id="15" name="Rectangle 14">
                  <a:extLst>
                    <a:ext uri="{FF2B5EF4-FFF2-40B4-BE49-F238E27FC236}">
                      <a16:creationId xmlns:a16="http://schemas.microsoft.com/office/drawing/2014/main" id="{ED68FC40-F8C2-129D-F404-9F8ED8FCB683}"/>
                    </a:ext>
                  </a:extLst>
                </p:cNvPr>
                <p:cNvSpPr>
                  <a:spLocks noGrp="1" noRot="1" noMove="1" noResize="1" noEditPoints="1" noAdjustHandles="1" noChangeArrowheads="1" noChangeShapeType="1"/>
                </p:cNvSpPr>
                <p:nvPr/>
              </p:nvSpPr>
              <p:spPr>
                <a:xfrm>
                  <a:off x="3804070" y="3955027"/>
                  <a:ext cx="2939677"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Containment Eradication &amp; Recovery</a:t>
                  </a:r>
                </a:p>
              </p:txBody>
            </p:sp>
            <p:sp>
              <p:nvSpPr>
                <p:cNvPr id="16" name="Rectangle 15">
                  <a:extLst>
                    <a:ext uri="{FF2B5EF4-FFF2-40B4-BE49-F238E27FC236}">
                      <a16:creationId xmlns:a16="http://schemas.microsoft.com/office/drawing/2014/main" id="{29CC5463-B696-5629-841A-BA62CA7D3CEE}"/>
                    </a:ext>
                  </a:extLst>
                </p:cNvPr>
                <p:cNvSpPr>
                  <a:spLocks noGrp="1" noRot="1" noMove="1" noResize="1" noEditPoints="1" noAdjustHandles="1" noChangeArrowheads="1" noChangeShapeType="1"/>
                </p:cNvSpPr>
                <p:nvPr/>
              </p:nvSpPr>
              <p:spPr>
                <a:xfrm>
                  <a:off x="3804070" y="4518760"/>
                  <a:ext cx="2939677" cy="426097"/>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Post Incident</a:t>
                  </a:r>
                </a:p>
              </p:txBody>
            </p:sp>
          </p:grpSp>
          <p:sp>
            <p:nvSpPr>
              <p:cNvPr id="19" name="Arrow: Curved Left 18">
                <a:extLst>
                  <a:ext uri="{FF2B5EF4-FFF2-40B4-BE49-F238E27FC236}">
                    <a16:creationId xmlns:a16="http://schemas.microsoft.com/office/drawing/2014/main" id="{A76B2840-6135-5871-AF8B-94698130C539}"/>
                  </a:ext>
                </a:extLst>
              </p:cNvPr>
              <p:cNvSpPr>
                <a:spLocks noGrp="1" noRot="1" noMove="1" noResize="1" noEditPoints="1" noAdjustHandles="1" noChangeArrowheads="1" noChangeShapeType="1"/>
              </p:cNvSpPr>
              <p:nvPr/>
            </p:nvSpPr>
            <p:spPr>
              <a:xfrm>
                <a:off x="4082845" y="3039438"/>
                <a:ext cx="771524" cy="2000638"/>
              </a:xfrm>
              <a:prstGeom prst="curved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0" name="Arrow: Curved Left 19">
                <a:extLst>
                  <a:ext uri="{FF2B5EF4-FFF2-40B4-BE49-F238E27FC236}">
                    <a16:creationId xmlns:a16="http://schemas.microsoft.com/office/drawing/2014/main" id="{482C7AF7-1F6B-AFE3-C601-BABAF262C71A}"/>
                  </a:ext>
                </a:extLst>
              </p:cNvPr>
              <p:cNvSpPr>
                <a:spLocks noGrp="1" noRot="1" noMove="1" noResize="1" noEditPoints="1" noAdjustHandles="1" noChangeArrowheads="1" noChangeShapeType="1"/>
              </p:cNvSpPr>
              <p:nvPr/>
            </p:nvSpPr>
            <p:spPr>
              <a:xfrm flipH="1" flipV="1">
                <a:off x="371644" y="2912291"/>
                <a:ext cx="771524" cy="2000638"/>
              </a:xfrm>
              <a:prstGeom prst="curved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3" name="Arrow: Curved Left 22">
                <a:extLst>
                  <a:ext uri="{FF2B5EF4-FFF2-40B4-BE49-F238E27FC236}">
                    <a16:creationId xmlns:a16="http://schemas.microsoft.com/office/drawing/2014/main" id="{24AD4CD7-484E-7B69-7EB9-A9BB61AF4E16}"/>
                  </a:ext>
                </a:extLst>
              </p:cNvPr>
              <p:cNvSpPr>
                <a:spLocks noGrp="1" noRot="1" noMove="1" noResize="1" noEditPoints="1" noAdjustHandles="1" noChangeArrowheads="1" noChangeShapeType="1"/>
              </p:cNvSpPr>
              <p:nvPr/>
            </p:nvSpPr>
            <p:spPr>
              <a:xfrm flipH="1" flipV="1">
                <a:off x="783217" y="3650148"/>
                <a:ext cx="334140" cy="666452"/>
              </a:xfrm>
              <a:prstGeom prst="curved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Arrow: Curved Left 23">
                <a:extLst>
                  <a:ext uri="{FF2B5EF4-FFF2-40B4-BE49-F238E27FC236}">
                    <a16:creationId xmlns:a16="http://schemas.microsoft.com/office/drawing/2014/main" id="{CCEEB3F4-7878-ADD4-E2F0-DD63F172628F}"/>
                  </a:ext>
                </a:extLst>
              </p:cNvPr>
              <p:cNvSpPr>
                <a:spLocks noGrp="1" noRot="1" noMove="1" noResize="1" noEditPoints="1" noAdjustHandles="1" noChangeArrowheads="1" noChangeShapeType="1"/>
              </p:cNvSpPr>
              <p:nvPr/>
            </p:nvSpPr>
            <p:spPr>
              <a:xfrm>
                <a:off x="4082845" y="3650149"/>
                <a:ext cx="359951" cy="703943"/>
              </a:xfrm>
              <a:prstGeom prst="curved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5" name="Arrow: Curved Left 24">
                <a:extLst>
                  <a:ext uri="{FF2B5EF4-FFF2-40B4-BE49-F238E27FC236}">
                    <a16:creationId xmlns:a16="http://schemas.microsoft.com/office/drawing/2014/main" id="{8CAA026F-7468-DFE3-1223-C3B7B7CC378D}"/>
                  </a:ext>
                </a:extLst>
              </p:cNvPr>
              <p:cNvSpPr>
                <a:spLocks noGrp="1" noRot="1" noMove="1" noResize="1" noEditPoints="1" noAdjustHandles="1" noChangeArrowheads="1" noChangeShapeType="1"/>
              </p:cNvSpPr>
              <p:nvPr/>
            </p:nvSpPr>
            <p:spPr>
              <a:xfrm rot="11364127" flipH="1" flipV="1">
                <a:off x="3567976" y="3221130"/>
                <a:ext cx="244843" cy="555449"/>
              </a:xfrm>
              <a:prstGeom prst="curved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6" name="Arrow: Curved Left 25">
                <a:extLst>
                  <a:ext uri="{FF2B5EF4-FFF2-40B4-BE49-F238E27FC236}">
                    <a16:creationId xmlns:a16="http://schemas.microsoft.com/office/drawing/2014/main" id="{764684D0-2AE6-658C-9FAE-C4F71E06354C}"/>
                  </a:ext>
                </a:extLst>
              </p:cNvPr>
              <p:cNvSpPr>
                <a:spLocks noGrp="1" noRot="1" noMove="1" noResize="1" noEditPoints="1" noAdjustHandles="1" noChangeArrowheads="1" noChangeShapeType="1"/>
              </p:cNvSpPr>
              <p:nvPr/>
            </p:nvSpPr>
            <p:spPr>
              <a:xfrm rot="20559095" flipH="1">
                <a:off x="1805041" y="4422666"/>
                <a:ext cx="221115" cy="449363"/>
              </a:xfrm>
              <a:prstGeom prst="curved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28" name="Text Placeholder 4">
              <a:extLst>
                <a:ext uri="{FF2B5EF4-FFF2-40B4-BE49-F238E27FC236}">
                  <a16:creationId xmlns:a16="http://schemas.microsoft.com/office/drawing/2014/main" id="{1136753C-F4D2-9A00-655C-BD7F96C8F1EE}"/>
                </a:ext>
              </a:extLst>
            </p:cNvPr>
            <p:cNvSpPr txBox="1">
              <a:spLocks noGrp="1" noRot="1" noMove="1" noResize="1" noEditPoints="1" noAdjustHandles="1" noChangeArrowheads="1" noChangeShapeType="1"/>
            </p:cNvSpPr>
            <p:nvPr/>
          </p:nvSpPr>
          <p:spPr>
            <a:xfrm>
              <a:off x="1829146" y="2551304"/>
              <a:ext cx="1771769" cy="416174"/>
            </a:xfrm>
            <a:prstGeom prst="rect">
              <a:avLst/>
            </a:prstGeom>
          </p:spPr>
          <p:txBody>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b="1" dirty="0">
                  <a:solidFill>
                    <a:schemeClr val="tx1"/>
                  </a:solidFill>
                </a:rPr>
                <a:t>NIST Model</a:t>
              </a:r>
            </a:p>
          </p:txBody>
        </p:sp>
      </p:grpSp>
      <p:pic>
        <p:nvPicPr>
          <p:cNvPr id="30" name="Picture 29">
            <a:extLst>
              <a:ext uri="{FF2B5EF4-FFF2-40B4-BE49-F238E27FC236}">
                <a16:creationId xmlns:a16="http://schemas.microsoft.com/office/drawing/2014/main" id="{19C9B934-6EFE-51DD-3327-14AB494A6D54}"/>
              </a:ext>
            </a:extLst>
          </p:cNvPr>
          <p:cNvPicPr>
            <a:picLocks noGrp="1" noRot="1" noChangeAspect="1" noMove="1" noResize="1" noEditPoints="1" noAdjustHandles="1" noChangeArrowheads="1" noChangeShapeType="1" noCrop="1"/>
          </p:cNvPicPr>
          <p:nvPr/>
        </p:nvPicPr>
        <p:blipFill>
          <a:blip r:embed="rId2"/>
          <a:srcRect l="2802" t="6466" r="3607" b="3788"/>
          <a:stretch>
            <a:fillRect/>
          </a:stretch>
        </p:blipFill>
        <p:spPr>
          <a:xfrm>
            <a:off x="6148367" y="4606893"/>
            <a:ext cx="5570664" cy="1562733"/>
          </a:xfrm>
          <a:prstGeom prst="rect">
            <a:avLst/>
          </a:prstGeom>
        </p:spPr>
      </p:pic>
      <p:sp>
        <p:nvSpPr>
          <p:cNvPr id="33" name="TextBox 32">
            <a:extLst>
              <a:ext uri="{FF2B5EF4-FFF2-40B4-BE49-F238E27FC236}">
                <a16:creationId xmlns:a16="http://schemas.microsoft.com/office/drawing/2014/main" id="{DA84F961-D6D3-BA34-8902-7BACDF3A2123}"/>
              </a:ext>
            </a:extLst>
          </p:cNvPr>
          <p:cNvSpPr txBox="1">
            <a:spLocks noGrp="1" noRot="1" noMove="1" noResize="1" noEditPoints="1" noAdjustHandles="1" noChangeArrowheads="1" noChangeShapeType="1"/>
          </p:cNvSpPr>
          <p:nvPr/>
        </p:nvSpPr>
        <p:spPr>
          <a:xfrm>
            <a:off x="88386" y="6108389"/>
            <a:ext cx="985609" cy="769441"/>
          </a:xfrm>
          <a:prstGeom prst="rect">
            <a:avLst/>
          </a:prstGeom>
          <a:noFill/>
        </p:spPr>
        <p:txBody>
          <a:bodyPr wrap="square" rtlCol="0">
            <a:spAutoFit/>
          </a:bodyPr>
          <a:lstStyle/>
          <a:p>
            <a:r>
              <a:rPr lang="en-GB" sz="1100" dirty="0"/>
              <a:t>* Please see main report for citation [44] </a:t>
            </a:r>
          </a:p>
        </p:txBody>
      </p:sp>
      <p:sp>
        <p:nvSpPr>
          <p:cNvPr id="37" name="TextBox 36">
            <a:extLst>
              <a:ext uri="{FF2B5EF4-FFF2-40B4-BE49-F238E27FC236}">
                <a16:creationId xmlns:a16="http://schemas.microsoft.com/office/drawing/2014/main" id="{529CDABF-392C-19E5-927D-34A31527D9E6}"/>
              </a:ext>
            </a:extLst>
          </p:cNvPr>
          <p:cNvSpPr txBox="1">
            <a:spLocks noGrp="1" noRot="1" noMove="1" noResize="1" noEditPoints="1" noAdjustHandles="1" noChangeArrowheads="1" noChangeShapeType="1"/>
          </p:cNvSpPr>
          <p:nvPr/>
        </p:nvSpPr>
        <p:spPr>
          <a:xfrm>
            <a:off x="4945889" y="2256769"/>
            <a:ext cx="6803369" cy="1815882"/>
          </a:xfrm>
          <a:prstGeom prst="rect">
            <a:avLst/>
          </a:prstGeom>
          <a:solidFill>
            <a:schemeClr val="tx1">
              <a:lumMod val="65000"/>
              <a:lumOff val="35000"/>
            </a:schemeClr>
          </a:solidFill>
          <a:ln>
            <a:noFill/>
          </a:ln>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wrap="square" rtlCol="0">
            <a:spAutoFit/>
          </a:bodyPr>
          <a:lstStyle/>
          <a:p>
            <a:pPr marL="285750" indent="-285750">
              <a:buFont typeface="Arial" panose="020B0604020202020204" pitchFamily="34" charset="0"/>
              <a:buChar char="•"/>
            </a:pPr>
            <a:r>
              <a:rPr lang="en-GB" sz="1400" dirty="0"/>
              <a:t>Communicate: Share plans and incident progress. Involve non cyber individuals who support decisions or are impacted. Empower</a:t>
            </a:r>
          </a:p>
          <a:p>
            <a:pPr marL="285750" indent="-285750">
              <a:buFont typeface="Arial" panose="020B0604020202020204" pitchFamily="34" charset="0"/>
              <a:buChar char="•"/>
            </a:pPr>
            <a:r>
              <a:rPr lang="en-GB" sz="1400" dirty="0"/>
              <a:t>Align/ link to non-cyber risk and incident plans e.g. business continuity. Align response plans to methods of detection. Review, test and practice plans</a:t>
            </a:r>
          </a:p>
          <a:p>
            <a:pPr marL="285750" indent="-285750">
              <a:buFont typeface="Arial" panose="020B0604020202020204" pitchFamily="34" charset="0"/>
              <a:buChar char="•"/>
            </a:pPr>
            <a:r>
              <a:rPr lang="en-GB" sz="1400" dirty="0"/>
              <a:t>Set out clear role/ responsibilities . Provide roles with training and information needed. </a:t>
            </a:r>
          </a:p>
          <a:p>
            <a:pPr marL="285750" indent="-285750">
              <a:buFont typeface="Arial" panose="020B0604020202020204" pitchFamily="34" charset="0"/>
              <a:buChar char="•"/>
            </a:pPr>
            <a:r>
              <a:rPr lang="en-GB" sz="1400" dirty="0"/>
              <a:t>Post incident reviews. Record elements involved. Use insights into positives or  issues. </a:t>
            </a:r>
          </a:p>
          <a:p>
            <a:pPr marL="285750" indent="-285750">
              <a:buFont typeface="Arial" panose="020B0604020202020204" pitchFamily="34" charset="0"/>
              <a:buChar char="•"/>
            </a:pPr>
            <a:r>
              <a:rPr lang="en-GB" sz="1400" dirty="0"/>
              <a:t>Use playbooks and provide support with  basic legal / reporting advice to help assess triage and handle alerts. Gather information, make considered decisions</a:t>
            </a:r>
            <a:endParaRPr lang="en-GB" dirty="0"/>
          </a:p>
        </p:txBody>
      </p:sp>
      <p:sp>
        <p:nvSpPr>
          <p:cNvPr id="38" name="TextBox 37">
            <a:extLst>
              <a:ext uri="{FF2B5EF4-FFF2-40B4-BE49-F238E27FC236}">
                <a16:creationId xmlns:a16="http://schemas.microsoft.com/office/drawing/2014/main" id="{627336B7-7E64-477B-6806-18792717695F}"/>
              </a:ext>
            </a:extLst>
          </p:cNvPr>
          <p:cNvSpPr txBox="1">
            <a:spLocks noGrp="1" noRot="1" noMove="1" noResize="1" noEditPoints="1" noAdjustHandles="1" noChangeArrowheads="1" noChangeShapeType="1"/>
          </p:cNvSpPr>
          <p:nvPr/>
        </p:nvSpPr>
        <p:spPr>
          <a:xfrm>
            <a:off x="472969" y="4912135"/>
            <a:ext cx="5118206" cy="1169551"/>
          </a:xfrm>
          <a:prstGeom prst="rect">
            <a:avLst/>
          </a:prstGeom>
          <a:solidFill>
            <a:schemeClr val="tx1">
              <a:lumMod val="65000"/>
              <a:lumOff val="35000"/>
            </a:schemeClr>
          </a:solidFill>
          <a:ln>
            <a:noFill/>
          </a:ln>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wrap="square" rtlCol="0">
            <a:spAutoFit/>
          </a:bodyPr>
          <a:lstStyle/>
          <a:p>
            <a:pPr marL="285750" indent="-285750">
              <a:buFont typeface="Arial" panose="020B0604020202020204" pitchFamily="34" charset="0"/>
              <a:buChar char="•"/>
            </a:pPr>
            <a:r>
              <a:rPr lang="en-GB" sz="1400" dirty="0"/>
              <a:t>Lessons Impact of incidents</a:t>
            </a:r>
          </a:p>
          <a:p>
            <a:pPr marL="285750" indent="-285750">
              <a:buFont typeface="Arial" panose="020B0604020202020204" pitchFamily="34" charset="0"/>
              <a:buChar char="•"/>
            </a:pPr>
            <a:r>
              <a:rPr lang="en-GB" sz="1400" dirty="0"/>
              <a:t>Improved decision making under pressure</a:t>
            </a:r>
          </a:p>
          <a:p>
            <a:pPr marL="285750" indent="-285750">
              <a:buFont typeface="Arial" panose="020B0604020202020204" pitchFamily="34" charset="0"/>
              <a:buChar char="•"/>
            </a:pPr>
            <a:r>
              <a:rPr lang="en-GB" sz="1400" dirty="0"/>
              <a:t>Build trust with FSL stakeholders and clients</a:t>
            </a:r>
          </a:p>
          <a:p>
            <a:pPr marL="285750" indent="-285750">
              <a:buFont typeface="Arial" panose="020B0604020202020204" pitchFamily="34" charset="0"/>
              <a:buChar char="•"/>
            </a:pPr>
            <a:r>
              <a:rPr lang="en-GB" sz="1400" dirty="0"/>
              <a:t>Improve capability through gap and issue identification</a:t>
            </a:r>
          </a:p>
          <a:p>
            <a:pPr marL="285750" indent="-285750">
              <a:buFont typeface="Arial" panose="020B0604020202020204" pitchFamily="34" charset="0"/>
              <a:buChar char="•"/>
            </a:pPr>
            <a:r>
              <a:rPr lang="en-GB" sz="1400" dirty="0"/>
              <a:t>Circular process allows for continuous improvement  </a:t>
            </a:r>
            <a:endParaRPr lang="en-GB" dirty="0"/>
          </a:p>
        </p:txBody>
      </p:sp>
      <p:sp>
        <p:nvSpPr>
          <p:cNvPr id="39" name="Text Placeholder 4">
            <a:extLst>
              <a:ext uri="{FF2B5EF4-FFF2-40B4-BE49-F238E27FC236}">
                <a16:creationId xmlns:a16="http://schemas.microsoft.com/office/drawing/2014/main" id="{C26D4221-7FB1-FFB3-F8AD-A9307EA6752D}"/>
              </a:ext>
            </a:extLst>
          </p:cNvPr>
          <p:cNvSpPr txBox="1">
            <a:spLocks noGrp="1" noRot="1" noMove="1" noResize="1" noEditPoints="1" noAdjustHandles="1" noChangeArrowheads="1" noChangeShapeType="1"/>
          </p:cNvSpPr>
          <p:nvPr/>
        </p:nvSpPr>
        <p:spPr>
          <a:xfrm>
            <a:off x="1241770" y="4500711"/>
            <a:ext cx="2729521" cy="416174"/>
          </a:xfrm>
          <a:prstGeom prst="rect">
            <a:avLst/>
          </a:prstGeom>
        </p:spPr>
        <p:txBody>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b="1" dirty="0">
                <a:solidFill>
                  <a:schemeClr val="tx1"/>
                </a:solidFill>
              </a:rPr>
              <a:t>Efficiency Benefits</a:t>
            </a:r>
          </a:p>
        </p:txBody>
      </p:sp>
      <p:sp>
        <p:nvSpPr>
          <p:cNvPr id="41" name="Text Placeholder 4">
            <a:extLst>
              <a:ext uri="{FF2B5EF4-FFF2-40B4-BE49-F238E27FC236}">
                <a16:creationId xmlns:a16="http://schemas.microsoft.com/office/drawing/2014/main" id="{CC0A9CDE-48B3-ABF7-F27E-3DBD4021238F}"/>
              </a:ext>
            </a:extLst>
          </p:cNvPr>
          <p:cNvSpPr txBox="1">
            <a:spLocks noGrp="1" noRot="1" noMove="1" noResize="1" noEditPoints="1" noAdjustHandles="1" noChangeArrowheads="1" noChangeShapeType="1"/>
          </p:cNvSpPr>
          <p:nvPr/>
        </p:nvSpPr>
        <p:spPr>
          <a:xfrm>
            <a:off x="6215229" y="4207319"/>
            <a:ext cx="5540171" cy="416174"/>
          </a:xfrm>
          <a:prstGeom prst="rect">
            <a:avLst/>
          </a:prstGeom>
        </p:spPr>
        <p:txBody>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b="1" dirty="0">
                <a:solidFill>
                  <a:schemeClr val="tx1"/>
                </a:solidFill>
              </a:rPr>
              <a:t>NCSC management and response process model </a:t>
            </a:r>
          </a:p>
        </p:txBody>
      </p:sp>
      <p:sp>
        <p:nvSpPr>
          <p:cNvPr id="48" name="Text Placeholder 4">
            <a:extLst>
              <a:ext uri="{FF2B5EF4-FFF2-40B4-BE49-F238E27FC236}">
                <a16:creationId xmlns:a16="http://schemas.microsoft.com/office/drawing/2014/main" id="{596FD29F-A492-C6C6-2F76-FDDBAF4A7FB8}"/>
              </a:ext>
            </a:extLst>
          </p:cNvPr>
          <p:cNvSpPr txBox="1">
            <a:spLocks noGrp="1" noRot="1" noMove="1" noResize="1" noEditPoints="1" noAdjustHandles="1" noChangeArrowheads="1" noChangeShapeType="1"/>
          </p:cNvSpPr>
          <p:nvPr/>
        </p:nvSpPr>
        <p:spPr>
          <a:xfrm>
            <a:off x="6849234" y="1896544"/>
            <a:ext cx="2996678" cy="416174"/>
          </a:xfrm>
          <a:prstGeom prst="rect">
            <a:avLst/>
          </a:prstGeom>
        </p:spPr>
        <p:txBody>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b="1" i="1" dirty="0">
                <a:solidFill>
                  <a:schemeClr val="tx1"/>
                </a:solidFill>
              </a:rPr>
              <a:t>Key Activities</a:t>
            </a:r>
          </a:p>
        </p:txBody>
      </p:sp>
      <p:graphicFrame>
        <p:nvGraphicFramePr>
          <p:cNvPr id="52" name="Diagram 51">
            <a:extLst>
              <a:ext uri="{FF2B5EF4-FFF2-40B4-BE49-F238E27FC236}">
                <a16:creationId xmlns:a16="http://schemas.microsoft.com/office/drawing/2014/main" id="{4D108F53-5793-1871-8AB6-C61AF040A72F}"/>
              </a:ext>
            </a:extLst>
          </p:cNvPr>
          <p:cNvGraphicFramePr>
            <a:graphicFrameLocks noGrp="1" noDrilldown="1" noMove="1" noResize="1"/>
          </p:cNvGraphicFramePr>
          <p:nvPr>
            <p:extLst>
              <p:ext uri="{D42A27DB-BD31-4B8C-83A1-F6EECF244321}">
                <p14:modId xmlns:p14="http://schemas.microsoft.com/office/powerpoint/2010/main" val="1837573026"/>
              </p:ext>
            </p:extLst>
          </p:nvPr>
        </p:nvGraphicFramePr>
        <p:xfrm>
          <a:off x="1165372" y="6374718"/>
          <a:ext cx="10077045" cy="3022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040682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alpha val="50000"/>
          </a:schemeClr>
        </a:solidFill>
        <a:effectLst/>
      </p:bgPr>
    </p:bg>
    <p:spTree>
      <p:nvGrpSpPr>
        <p:cNvPr id="1" name="">
          <a:extLst>
            <a:ext uri="{FF2B5EF4-FFF2-40B4-BE49-F238E27FC236}">
              <a16:creationId xmlns:a16="http://schemas.microsoft.com/office/drawing/2014/main" id="{CA9D6E24-312B-4EED-74D8-8B694ADFE2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23474A-13C4-29DA-7416-3B7A97424C92}"/>
              </a:ext>
            </a:extLst>
          </p:cNvPr>
          <p:cNvSpPr>
            <a:spLocks noGrp="1"/>
          </p:cNvSpPr>
          <p:nvPr>
            <p:ph type="title"/>
          </p:nvPr>
        </p:nvSpPr>
        <p:spPr/>
        <p:txBody>
          <a:bodyPr/>
          <a:lstStyle/>
          <a:p>
            <a:r>
              <a:rPr lang="en-GB" dirty="0"/>
              <a:t>Controls: case study example</a:t>
            </a:r>
          </a:p>
        </p:txBody>
      </p:sp>
      <p:sp>
        <p:nvSpPr>
          <p:cNvPr id="38" name="Rectangle 37">
            <a:extLst>
              <a:ext uri="{FF2B5EF4-FFF2-40B4-BE49-F238E27FC236}">
                <a16:creationId xmlns:a16="http://schemas.microsoft.com/office/drawing/2014/main" id="{BB3C319C-1168-D142-C9A5-EB34F572C9BB}"/>
              </a:ext>
            </a:extLst>
          </p:cNvPr>
          <p:cNvSpPr>
            <a:spLocks noGrp="1" noRot="1" noMove="1" noResize="1" noEditPoints="1" noAdjustHandles="1" noChangeArrowheads="1" noChangeShapeType="1"/>
          </p:cNvSpPr>
          <p:nvPr/>
        </p:nvSpPr>
        <p:spPr>
          <a:xfrm>
            <a:off x="444033" y="2166666"/>
            <a:ext cx="2013417" cy="1740791"/>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Attackers identified, researched and delivered tailored social engineering email</a:t>
            </a:r>
          </a:p>
        </p:txBody>
      </p:sp>
      <p:sp>
        <p:nvSpPr>
          <p:cNvPr id="62" name="TextBox 61">
            <a:extLst>
              <a:ext uri="{FF2B5EF4-FFF2-40B4-BE49-F238E27FC236}">
                <a16:creationId xmlns:a16="http://schemas.microsoft.com/office/drawing/2014/main" id="{4874D612-C021-F109-01F1-478BD66FEEA3}"/>
              </a:ext>
            </a:extLst>
          </p:cNvPr>
          <p:cNvSpPr txBox="1">
            <a:spLocks noGrp="1" noRot="1" noMove="1" noResize="1" noEditPoints="1" noAdjustHandles="1" noChangeArrowheads="1" noChangeShapeType="1"/>
          </p:cNvSpPr>
          <p:nvPr/>
        </p:nvSpPr>
        <p:spPr>
          <a:xfrm>
            <a:off x="473085" y="6128342"/>
            <a:ext cx="11321721" cy="584775"/>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1600" dirty="0"/>
              <a:t>This example shows how there can be multiple points and methods to prevent or mitigate Cyber attacks. Layering controls increases opportunity to do so (defence-in-depth) [35] [49]</a:t>
            </a:r>
          </a:p>
        </p:txBody>
      </p:sp>
      <p:sp>
        <p:nvSpPr>
          <p:cNvPr id="5" name="Rectangle 4">
            <a:extLst>
              <a:ext uri="{FF2B5EF4-FFF2-40B4-BE49-F238E27FC236}">
                <a16:creationId xmlns:a16="http://schemas.microsoft.com/office/drawing/2014/main" id="{E1AC9C9C-DBF1-08F0-E499-7293078761E2}"/>
              </a:ext>
            </a:extLst>
          </p:cNvPr>
          <p:cNvSpPr>
            <a:spLocks noGrp="1" noRot="1" noMove="1" noResize="1" noEditPoints="1" noAdjustHandles="1" noChangeArrowheads="1" noChangeShapeType="1"/>
          </p:cNvSpPr>
          <p:nvPr/>
        </p:nvSpPr>
        <p:spPr>
          <a:xfrm>
            <a:off x="2761171" y="2174486"/>
            <a:ext cx="2013417" cy="1732971"/>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Admin accesses personal email service, reads email  They download and open from file sharing service</a:t>
            </a:r>
          </a:p>
        </p:txBody>
      </p:sp>
      <p:sp>
        <p:nvSpPr>
          <p:cNvPr id="6" name="Arrow: Down 5">
            <a:extLst>
              <a:ext uri="{FF2B5EF4-FFF2-40B4-BE49-F238E27FC236}">
                <a16:creationId xmlns:a16="http://schemas.microsoft.com/office/drawing/2014/main" id="{A7D5B1E0-059B-1B62-8E8F-86F2DD3BA8CB}"/>
              </a:ext>
            </a:extLst>
          </p:cNvPr>
          <p:cNvSpPr>
            <a:spLocks noGrp="1" noRot="1" noMove="1" noResize="1" noEditPoints="1" noAdjustHandles="1" noChangeArrowheads="1" noChangeShapeType="1"/>
          </p:cNvSpPr>
          <p:nvPr/>
        </p:nvSpPr>
        <p:spPr>
          <a:xfrm rot="16200000">
            <a:off x="7087224" y="3899131"/>
            <a:ext cx="275785" cy="32385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7" name="Rectangle 6">
            <a:extLst>
              <a:ext uri="{FF2B5EF4-FFF2-40B4-BE49-F238E27FC236}">
                <a16:creationId xmlns:a16="http://schemas.microsoft.com/office/drawing/2014/main" id="{C9B52689-BF7A-1B21-3512-E8CA8357CFBC}"/>
              </a:ext>
            </a:extLst>
          </p:cNvPr>
          <p:cNvSpPr>
            <a:spLocks noGrp="1" noRot="1" noMove="1" noResize="1" noEditPoints="1" noAdjustHandles="1" noChangeArrowheads="1" noChangeShapeType="1"/>
          </p:cNvSpPr>
          <p:nvPr/>
        </p:nvSpPr>
        <p:spPr>
          <a:xfrm>
            <a:off x="5083993" y="2190193"/>
            <a:ext cx="2013417" cy="1732971"/>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User has repeating prompts until they click OK. Malware silently hides and makes change to system to operate  </a:t>
            </a:r>
          </a:p>
        </p:txBody>
      </p:sp>
      <p:sp>
        <p:nvSpPr>
          <p:cNvPr id="8" name="Rectangle 7">
            <a:extLst>
              <a:ext uri="{FF2B5EF4-FFF2-40B4-BE49-F238E27FC236}">
                <a16:creationId xmlns:a16="http://schemas.microsoft.com/office/drawing/2014/main" id="{41EB86E8-6349-594A-0075-ABD34DCC66AF}"/>
              </a:ext>
            </a:extLst>
          </p:cNvPr>
          <p:cNvSpPr>
            <a:spLocks noGrp="1" noRot="1" noMove="1" noResize="1" noEditPoints="1" noAdjustHandles="1" noChangeArrowheads="1" noChangeShapeType="1"/>
          </p:cNvSpPr>
          <p:nvPr/>
        </p:nvSpPr>
        <p:spPr>
          <a:xfrm>
            <a:off x="7417079" y="2190193"/>
            <a:ext cx="2013417" cy="1732971"/>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Admin accesses personal email service, reads email and downloads Trojan from file sharing service</a:t>
            </a:r>
          </a:p>
        </p:txBody>
      </p:sp>
      <p:sp>
        <p:nvSpPr>
          <p:cNvPr id="55" name="Arrow: Down 54">
            <a:extLst>
              <a:ext uri="{FF2B5EF4-FFF2-40B4-BE49-F238E27FC236}">
                <a16:creationId xmlns:a16="http://schemas.microsoft.com/office/drawing/2014/main" id="{66CEEAC7-282F-3E84-7F03-2A4352667963}"/>
              </a:ext>
            </a:extLst>
          </p:cNvPr>
          <p:cNvSpPr>
            <a:spLocks noGrp="1" noRot="1" noMove="1" noResize="1" noEditPoints="1" noAdjustHandles="1" noChangeArrowheads="1" noChangeShapeType="1"/>
          </p:cNvSpPr>
          <p:nvPr/>
        </p:nvSpPr>
        <p:spPr>
          <a:xfrm rot="16200000">
            <a:off x="2436029" y="3861777"/>
            <a:ext cx="275785" cy="36714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9" name="Arrow: Down 8">
            <a:extLst>
              <a:ext uri="{FF2B5EF4-FFF2-40B4-BE49-F238E27FC236}">
                <a16:creationId xmlns:a16="http://schemas.microsoft.com/office/drawing/2014/main" id="{37EC7033-9823-B6AF-1E1F-AFF7103D95E5}"/>
              </a:ext>
            </a:extLst>
          </p:cNvPr>
          <p:cNvSpPr>
            <a:spLocks noGrp="1" noRot="1" noMove="1" noResize="1" noEditPoints="1" noAdjustHandles="1" noChangeArrowheads="1" noChangeShapeType="1"/>
          </p:cNvSpPr>
          <p:nvPr/>
        </p:nvSpPr>
        <p:spPr>
          <a:xfrm rot="16200000">
            <a:off x="4769552" y="3852314"/>
            <a:ext cx="275785" cy="36714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0" name="Rectangle 9">
            <a:extLst>
              <a:ext uri="{FF2B5EF4-FFF2-40B4-BE49-F238E27FC236}">
                <a16:creationId xmlns:a16="http://schemas.microsoft.com/office/drawing/2014/main" id="{5D9FB49D-1786-9A69-669A-D0859DA23C06}"/>
              </a:ext>
            </a:extLst>
          </p:cNvPr>
          <p:cNvSpPr>
            <a:spLocks noGrp="1" noRot="1" noMove="1" noResize="1" noEditPoints="1" noAdjustHandles="1" noChangeArrowheads="1" noChangeShapeType="1"/>
          </p:cNvSpPr>
          <p:nvPr/>
        </p:nvSpPr>
        <p:spPr>
          <a:xfrm>
            <a:off x="9750166" y="2166666"/>
            <a:ext cx="1997801" cy="1756498"/>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Days later initial malware downloads remote access trojan. Users privileged access to exfiltrate sensitive network and systems data</a:t>
            </a:r>
          </a:p>
        </p:txBody>
      </p:sp>
      <p:sp>
        <p:nvSpPr>
          <p:cNvPr id="11" name="Arrow: Down 10">
            <a:extLst>
              <a:ext uri="{FF2B5EF4-FFF2-40B4-BE49-F238E27FC236}">
                <a16:creationId xmlns:a16="http://schemas.microsoft.com/office/drawing/2014/main" id="{6098F632-F7E0-D660-E554-AFFCE54BA7A7}"/>
              </a:ext>
            </a:extLst>
          </p:cNvPr>
          <p:cNvSpPr>
            <a:spLocks noGrp="1" noRot="1" noMove="1" noResize="1" noEditPoints="1" noAdjustHandles="1" noChangeArrowheads="1" noChangeShapeType="1"/>
          </p:cNvSpPr>
          <p:nvPr/>
        </p:nvSpPr>
        <p:spPr>
          <a:xfrm rot="16200000">
            <a:off x="9404896" y="3893195"/>
            <a:ext cx="275785" cy="36714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2" name="Rectangle 11">
            <a:extLst>
              <a:ext uri="{FF2B5EF4-FFF2-40B4-BE49-F238E27FC236}">
                <a16:creationId xmlns:a16="http://schemas.microsoft.com/office/drawing/2014/main" id="{63C36F7D-3351-732E-8882-0A84CAF68EEF}"/>
              </a:ext>
            </a:extLst>
          </p:cNvPr>
          <p:cNvSpPr>
            <a:spLocks noGrp="1" noRot="1" noMove="1" noResize="1" noEditPoints="1" noAdjustHandles="1" noChangeArrowheads="1" noChangeShapeType="1"/>
          </p:cNvSpPr>
          <p:nvPr/>
        </p:nvSpPr>
        <p:spPr>
          <a:xfrm>
            <a:off x="444033" y="4214660"/>
            <a:ext cx="2013417" cy="1740791"/>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Email filtering, staff training, social engineering awareness campaigns</a:t>
            </a:r>
          </a:p>
        </p:txBody>
      </p:sp>
      <p:sp>
        <p:nvSpPr>
          <p:cNvPr id="13" name="Rectangle 12">
            <a:extLst>
              <a:ext uri="{FF2B5EF4-FFF2-40B4-BE49-F238E27FC236}">
                <a16:creationId xmlns:a16="http://schemas.microsoft.com/office/drawing/2014/main" id="{9A1884A2-7018-3868-441C-02DB10A4BF6B}"/>
              </a:ext>
            </a:extLst>
          </p:cNvPr>
          <p:cNvSpPr>
            <a:spLocks noGrp="1" noRot="1" noMove="1" noResize="1" noEditPoints="1" noAdjustHandles="1" noChangeArrowheads="1" noChangeShapeType="1"/>
          </p:cNvSpPr>
          <p:nvPr/>
        </p:nvSpPr>
        <p:spPr>
          <a:xfrm>
            <a:off x="2753748" y="4214660"/>
            <a:ext cx="2013417" cy="1740791"/>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Acceptable use policies enforced for hardware and software, filtering web proxy,  restrictions of personal email use on corporate devices</a:t>
            </a:r>
          </a:p>
        </p:txBody>
      </p:sp>
      <p:sp>
        <p:nvSpPr>
          <p:cNvPr id="14" name="Rectangle 13">
            <a:extLst>
              <a:ext uri="{FF2B5EF4-FFF2-40B4-BE49-F238E27FC236}">
                <a16:creationId xmlns:a16="http://schemas.microsoft.com/office/drawing/2014/main" id="{1DD44D96-AF62-A627-E339-E71B635C4549}"/>
              </a:ext>
            </a:extLst>
          </p:cNvPr>
          <p:cNvSpPr>
            <a:spLocks noGrp="1" noRot="1" noMove="1" noResize="1" noEditPoints="1" noAdjustHandles="1" noChangeArrowheads="1" noChangeShapeType="1"/>
          </p:cNvSpPr>
          <p:nvPr/>
        </p:nvSpPr>
        <p:spPr>
          <a:xfrm>
            <a:off x="5063464" y="4230371"/>
            <a:ext cx="2013417" cy="1740791"/>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Training, staff awareness around attachments and executables, monitoring and logging of system activity</a:t>
            </a:r>
          </a:p>
        </p:txBody>
      </p:sp>
      <p:sp>
        <p:nvSpPr>
          <p:cNvPr id="15" name="Rectangle 14">
            <a:extLst>
              <a:ext uri="{FF2B5EF4-FFF2-40B4-BE49-F238E27FC236}">
                <a16:creationId xmlns:a16="http://schemas.microsoft.com/office/drawing/2014/main" id="{432AAC27-BEFD-2C9B-E794-7B656DF27B55}"/>
              </a:ext>
            </a:extLst>
          </p:cNvPr>
          <p:cNvSpPr>
            <a:spLocks noGrp="1" noRot="1" noMove="1" noResize="1" noEditPoints="1" noAdjustHandles="1" noChangeArrowheads="1" noChangeShapeType="1"/>
          </p:cNvSpPr>
          <p:nvPr/>
        </p:nvSpPr>
        <p:spPr>
          <a:xfrm>
            <a:off x="7406815" y="4230371"/>
            <a:ext cx="2013417" cy="1740791"/>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Network monitoring, Firewall policies, filtering web proxy, malware protection, secure configuration</a:t>
            </a:r>
          </a:p>
        </p:txBody>
      </p:sp>
      <p:sp>
        <p:nvSpPr>
          <p:cNvPr id="16" name="Rectangle 15">
            <a:extLst>
              <a:ext uri="{FF2B5EF4-FFF2-40B4-BE49-F238E27FC236}">
                <a16:creationId xmlns:a16="http://schemas.microsoft.com/office/drawing/2014/main" id="{CD2EC423-400F-A38E-6CC9-8046B1899C5E}"/>
              </a:ext>
            </a:extLst>
          </p:cNvPr>
          <p:cNvSpPr>
            <a:spLocks noGrp="1" noRot="1" noMove="1" noResize="1" noEditPoints="1" noAdjustHandles="1" noChangeArrowheads="1" noChangeShapeType="1"/>
          </p:cNvSpPr>
          <p:nvPr/>
        </p:nvSpPr>
        <p:spPr>
          <a:xfrm>
            <a:off x="9750166" y="4230371"/>
            <a:ext cx="2013417" cy="1740791"/>
          </a:xfrm>
          <a:prstGeom prst="rect">
            <a:avLst/>
          </a:prstGeom>
          <a:solidFill>
            <a:schemeClr val="accent1">
              <a:alpha val="67000"/>
            </a:schemeClr>
          </a:solidFill>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Network monitoring/ segmentation,  MFA, admin role separation, e.g. Privileged Identity Management (PIM) to log and limit time-bound access</a:t>
            </a:r>
          </a:p>
        </p:txBody>
      </p:sp>
    </p:spTree>
    <p:extLst>
      <p:ext uri="{BB962C8B-B14F-4D97-AF65-F5344CB8AC3E}">
        <p14:creationId xmlns:p14="http://schemas.microsoft.com/office/powerpoint/2010/main" val="27060067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alpha val="50000"/>
          </a:schemeClr>
        </a:solidFill>
        <a:effectLst/>
      </p:bgPr>
    </p:bg>
    <p:spTree>
      <p:nvGrpSpPr>
        <p:cNvPr id="1" name="">
          <a:extLst>
            <a:ext uri="{FF2B5EF4-FFF2-40B4-BE49-F238E27FC236}">
              <a16:creationId xmlns:a16="http://schemas.microsoft.com/office/drawing/2014/main" id="{22E4E360-0912-F1C4-D2D1-8F03DCC25D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438B25-631D-40FD-DF6D-01C62E1BCB92}"/>
              </a:ext>
            </a:extLst>
          </p:cNvPr>
          <p:cNvSpPr>
            <a:spLocks noGrp="1"/>
          </p:cNvSpPr>
          <p:nvPr>
            <p:ph type="title"/>
          </p:nvPr>
        </p:nvSpPr>
        <p:spPr/>
        <p:txBody>
          <a:bodyPr/>
          <a:lstStyle/>
          <a:p>
            <a:r>
              <a:rPr lang="en-GB" dirty="0"/>
              <a:t>Training</a:t>
            </a:r>
            <a:r>
              <a:rPr lang="en-GB" i="1" dirty="0"/>
              <a:t>: </a:t>
            </a:r>
            <a:r>
              <a:rPr lang="en-GB" dirty="0"/>
              <a:t>Building a Cyber Aware Culture</a:t>
            </a:r>
          </a:p>
        </p:txBody>
      </p:sp>
      <p:graphicFrame>
        <p:nvGraphicFramePr>
          <p:cNvPr id="9" name="Content Placeholder 5">
            <a:extLst>
              <a:ext uri="{FF2B5EF4-FFF2-40B4-BE49-F238E27FC236}">
                <a16:creationId xmlns:a16="http://schemas.microsoft.com/office/drawing/2014/main" id="{0DC32D80-D56C-45D0-C7BA-9AD0103DF82F}"/>
              </a:ext>
            </a:extLst>
          </p:cNvPr>
          <p:cNvGraphicFramePr>
            <a:graphicFrameLocks/>
          </p:cNvGraphicFramePr>
          <p:nvPr>
            <p:extLst>
              <p:ext uri="{D42A27DB-BD31-4B8C-83A1-F6EECF244321}">
                <p14:modId xmlns:p14="http://schemas.microsoft.com/office/powerpoint/2010/main" val="2186645656"/>
              </p:ext>
            </p:extLst>
          </p:nvPr>
        </p:nvGraphicFramePr>
        <p:xfrm>
          <a:off x="7075936" y="1352810"/>
          <a:ext cx="5779452" cy="5701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73206BEA-99EB-45AD-7029-DEFF07A908DE}"/>
              </a:ext>
            </a:extLst>
          </p:cNvPr>
          <p:cNvSpPr txBox="1"/>
          <p:nvPr/>
        </p:nvSpPr>
        <p:spPr>
          <a:xfrm>
            <a:off x="453243" y="2057094"/>
            <a:ext cx="5486467" cy="4524315"/>
          </a:xfrm>
          <a:prstGeom prst="rect">
            <a:avLst/>
          </a:prstGeom>
          <a:solidFill>
            <a:schemeClr val="tx1">
              <a:lumMod val="65000"/>
              <a:lumOff val="35000"/>
            </a:schemeClr>
          </a:solidFill>
          <a:ln>
            <a:noFill/>
          </a:ln>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wrap="square" rtlCol="0">
            <a:spAutoFit/>
          </a:bodyPr>
          <a:lstStyle/>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Mandatory Onboarding – Informed from the start</a:t>
            </a:r>
            <a:br>
              <a:rPr lang="en-GB" sz="1600" dirty="0"/>
            </a:br>
            <a:endParaRPr lang="en-GB" sz="1600" dirty="0"/>
          </a:p>
          <a:p>
            <a:pPr marL="285750" indent="-285750">
              <a:buFont typeface="Arial" panose="020B0604020202020204" pitchFamily="34" charset="0"/>
              <a:buChar char="•"/>
            </a:pPr>
            <a:r>
              <a:rPr lang="en-GB" sz="1600" dirty="0"/>
              <a:t>Regular Training and awareness activities – Alert and up to date</a:t>
            </a:r>
            <a:br>
              <a:rPr lang="en-GB" sz="1600" dirty="0"/>
            </a:br>
            <a:endParaRPr lang="en-GB" sz="1600" dirty="0"/>
          </a:p>
          <a:p>
            <a:pPr marL="285750" indent="-285750">
              <a:buFont typeface="Arial" panose="020B0604020202020204" pitchFamily="34" charset="0"/>
              <a:buChar char="•"/>
            </a:pPr>
            <a:r>
              <a:rPr lang="en-GB" sz="1600" dirty="0"/>
              <a:t>Consistent basics additional support for specialisms</a:t>
            </a:r>
          </a:p>
          <a:p>
            <a:endParaRPr lang="en-GB" sz="1600" dirty="0"/>
          </a:p>
          <a:p>
            <a:pPr marL="285750" indent="-285750">
              <a:buFont typeface="Arial" panose="020B0604020202020204" pitchFamily="34" charset="0"/>
              <a:buChar char="•"/>
            </a:pPr>
            <a:r>
              <a:rPr lang="en-GB" sz="1600" dirty="0"/>
              <a:t>Relevance – understand theory and application in FSL </a:t>
            </a:r>
            <a:br>
              <a:rPr lang="en-GB" sz="1600" dirty="0"/>
            </a:br>
            <a:endParaRPr lang="en-GB" sz="1600" dirty="0"/>
          </a:p>
          <a:p>
            <a:pPr marL="285750" indent="-285750">
              <a:buFont typeface="Arial" panose="020B0604020202020204" pitchFamily="34" charset="0"/>
              <a:buChar char="•"/>
            </a:pPr>
            <a:r>
              <a:rPr lang="en-GB" sz="1600" dirty="0"/>
              <a:t>Variety and interest - something to engage all </a:t>
            </a:r>
          </a:p>
          <a:p>
            <a:endParaRPr lang="en-GB" sz="1600" dirty="0"/>
          </a:p>
          <a:p>
            <a:pPr marL="285750" indent="-285750">
              <a:buFont typeface="Arial" panose="020B0604020202020204" pitchFamily="34" charset="0"/>
              <a:buChar char="•"/>
            </a:pPr>
            <a:r>
              <a:rPr lang="en-GB" sz="1600" dirty="0"/>
              <a:t>Confirm and validate learners and program</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Feedback – review and improve best practice approach</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Understand current threats</a:t>
            </a:r>
          </a:p>
          <a:p>
            <a:pPr marL="285750" indent="-285750">
              <a:buFont typeface="Arial" panose="020B0604020202020204" pitchFamily="34" charset="0"/>
              <a:buChar char="•"/>
            </a:pPr>
            <a:endParaRPr lang="en-GB" sz="1600" dirty="0"/>
          </a:p>
        </p:txBody>
      </p:sp>
      <p:sp>
        <p:nvSpPr>
          <p:cNvPr id="11" name="Text Placeholder 4">
            <a:extLst>
              <a:ext uri="{FF2B5EF4-FFF2-40B4-BE49-F238E27FC236}">
                <a16:creationId xmlns:a16="http://schemas.microsoft.com/office/drawing/2014/main" id="{67A6EE08-4778-836A-0704-D73871BA4FC0}"/>
              </a:ext>
            </a:extLst>
          </p:cNvPr>
          <p:cNvSpPr txBox="1"/>
          <p:nvPr/>
        </p:nvSpPr>
        <p:spPr>
          <a:xfrm>
            <a:off x="6404900" y="4319251"/>
            <a:ext cx="1342071" cy="416174"/>
          </a:xfrm>
          <a:prstGeom prst="rect">
            <a:avLst/>
          </a:prstGeom>
        </p:spPr>
        <p:txBody>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GB" b="1" dirty="0">
                <a:solidFill>
                  <a:schemeClr val="tx1"/>
                </a:solidFill>
              </a:rPr>
              <a:t>Aims and gains</a:t>
            </a:r>
          </a:p>
        </p:txBody>
      </p:sp>
    </p:spTree>
    <p:extLst>
      <p:ext uri="{BB962C8B-B14F-4D97-AF65-F5344CB8AC3E}">
        <p14:creationId xmlns:p14="http://schemas.microsoft.com/office/powerpoint/2010/main" val="1300636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alpha val="5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9F11E2-8BA5-4C5C-AE7C-361E5EA01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5" name="Picture 4" descr="Device and padlock">
            <a:extLst>
              <a:ext uri="{FF2B5EF4-FFF2-40B4-BE49-F238E27FC236}">
                <a16:creationId xmlns:a16="http://schemas.microsoft.com/office/drawing/2014/main" id="{A21EA617-6D48-425F-97A8-7FEC82C8F401}"/>
              </a:ext>
            </a:extLst>
          </p:cNvPr>
          <p:cNvPicPr>
            <a:picLocks noGrp="1" noRot="1" noChangeAspect="1" noMove="1" noResize="1" noEditPoints="1" noAdjustHandles="1" noChangeArrowheads="1" noChangeShapeType="1" noCrop="1"/>
          </p:cNvPicPr>
          <p:nvPr/>
        </p:nvPicPr>
        <p:blipFill>
          <a:blip r:embed="rId3"/>
          <a:srcRect l="12850" r="12850"/>
          <a:stretch/>
        </p:blipFill>
        <p:spPr>
          <a:xfrm>
            <a:off x="446534" y="723899"/>
            <a:ext cx="7498616" cy="5676901"/>
          </a:xfrm>
          <a:prstGeom prst="rect">
            <a:avLst/>
          </a:prstGeom>
        </p:spPr>
      </p:pic>
      <p:sp>
        <p:nvSpPr>
          <p:cNvPr id="12" name="Rectangle 11">
            <a:extLst>
              <a:ext uri="{FF2B5EF4-FFF2-40B4-BE49-F238E27FC236}">
                <a16:creationId xmlns:a16="http://schemas.microsoft.com/office/drawing/2014/main" id="{7C00E1DA-EC7C-40FC-95E3-11FDCD2E4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0F87E73C-2B1A-4602-BFBE-CFE1E55D9B38}"/>
              </a:ext>
            </a:extLst>
          </p:cNvPr>
          <p:cNvSpPr>
            <a:spLocks noGrp="1" noRot="1" noMove="1" noResize="1" noEditPoints="1" noAdjustHandles="1" noChangeArrowheads="1" noChangeShapeType="1"/>
          </p:cNvSpPr>
          <p:nvPr>
            <p:ph type="ctrTitle"/>
          </p:nvPr>
        </p:nvSpPr>
        <p:spPr>
          <a:xfrm>
            <a:off x="8183834" y="1005839"/>
            <a:ext cx="3419945" cy="5128262"/>
          </a:xfrm>
        </p:spPr>
        <p:txBody>
          <a:bodyPr rtlCol="0" anchor="t" anchorCtr="0">
            <a:noAutofit/>
          </a:bodyPr>
          <a:lstStyle/>
          <a:p>
            <a:pPr algn="ctr" rtl="0"/>
            <a:r>
              <a:rPr lang="en-GB" sz="1600" dirty="0">
                <a:solidFill>
                  <a:srgbClr val="FFFFFF"/>
                </a:solidFill>
              </a:rPr>
              <a:t>Summary</a:t>
            </a:r>
            <a:br>
              <a:rPr lang="en-GB" sz="1600" dirty="0">
                <a:solidFill>
                  <a:srgbClr val="FFFFFF"/>
                </a:solidFill>
              </a:rPr>
            </a:br>
            <a:br>
              <a:rPr lang="en-GB" sz="1600" dirty="0">
                <a:solidFill>
                  <a:srgbClr val="FFFFFF"/>
                </a:solidFill>
              </a:rPr>
            </a:br>
            <a:r>
              <a:rPr lang="en-GB" sz="1600" dirty="0">
                <a:solidFill>
                  <a:srgbClr val="FFFFFF"/>
                </a:solidFill>
              </a:rPr>
              <a:t>Identify &amp; quantify threats</a:t>
            </a:r>
            <a:br>
              <a:rPr lang="en-GB" sz="1600" dirty="0">
                <a:solidFill>
                  <a:srgbClr val="FFFFFF"/>
                </a:solidFill>
              </a:rPr>
            </a:br>
            <a:br>
              <a:rPr lang="en-GB" sz="1600" dirty="0">
                <a:solidFill>
                  <a:srgbClr val="FFFFFF"/>
                </a:solidFill>
              </a:rPr>
            </a:br>
            <a:r>
              <a:rPr lang="en-GB" sz="1600" dirty="0">
                <a:solidFill>
                  <a:srgbClr val="FFFFFF"/>
                </a:solidFill>
              </a:rPr>
              <a:t>Align policies and controls </a:t>
            </a:r>
            <a:br>
              <a:rPr lang="en-GB" sz="1600" dirty="0">
                <a:solidFill>
                  <a:srgbClr val="FFFFFF"/>
                </a:solidFill>
              </a:rPr>
            </a:br>
            <a:br>
              <a:rPr lang="en-GB" sz="1600" dirty="0">
                <a:solidFill>
                  <a:srgbClr val="FFFFFF"/>
                </a:solidFill>
              </a:rPr>
            </a:br>
            <a:r>
              <a:rPr lang="en-GB" sz="1600" dirty="0">
                <a:solidFill>
                  <a:srgbClr val="FFFFFF"/>
                </a:solidFill>
              </a:rPr>
              <a:t>Clear Monitoring and response cycle</a:t>
            </a:r>
            <a:br>
              <a:rPr lang="en-GB" sz="1600" dirty="0">
                <a:solidFill>
                  <a:srgbClr val="FFFFFF"/>
                </a:solidFill>
              </a:rPr>
            </a:br>
            <a:br>
              <a:rPr lang="en-GB" sz="1600" dirty="0">
                <a:solidFill>
                  <a:srgbClr val="FFFFFF"/>
                </a:solidFill>
              </a:rPr>
            </a:br>
            <a:r>
              <a:rPr lang="en-GB" sz="1600" dirty="0">
                <a:solidFill>
                  <a:srgbClr val="FFFFFF"/>
                </a:solidFill>
              </a:rPr>
              <a:t>Build Secure culture through training &amp; awareness</a:t>
            </a:r>
            <a:br>
              <a:rPr lang="en-GB" sz="1600" dirty="0">
                <a:solidFill>
                  <a:srgbClr val="FFFFFF"/>
                </a:solidFill>
              </a:rPr>
            </a:br>
            <a:br>
              <a:rPr lang="en-GB" sz="1600" dirty="0">
                <a:solidFill>
                  <a:srgbClr val="FFFFFF"/>
                </a:solidFill>
              </a:rPr>
            </a:br>
            <a:r>
              <a:rPr lang="en-GB" sz="1600" dirty="0">
                <a:solidFill>
                  <a:srgbClr val="FFFFFF"/>
                </a:solidFill>
              </a:rPr>
              <a:t>Review Reflect &amp; Revise</a:t>
            </a:r>
            <a:br>
              <a:rPr lang="en-GB" sz="1600" dirty="0">
                <a:solidFill>
                  <a:srgbClr val="FFFFFF"/>
                </a:solidFill>
              </a:rPr>
            </a:br>
            <a:br>
              <a:rPr lang="en-GB" sz="1600" dirty="0">
                <a:solidFill>
                  <a:srgbClr val="FFFFFF"/>
                </a:solidFill>
              </a:rPr>
            </a:br>
            <a:r>
              <a:rPr lang="en-GB" sz="1600" dirty="0">
                <a:solidFill>
                  <a:srgbClr val="FFFFFF"/>
                </a:solidFill>
              </a:rPr>
              <a:t>No 100% prevention but can have resilience through mitigation and recovery</a:t>
            </a:r>
            <a:br>
              <a:rPr lang="en-GB" sz="1600" dirty="0">
                <a:solidFill>
                  <a:srgbClr val="FFFFFF"/>
                </a:solidFill>
              </a:rPr>
            </a:br>
            <a:br>
              <a:rPr lang="en-GB" sz="1600" dirty="0">
                <a:solidFill>
                  <a:srgbClr val="FFFFFF"/>
                </a:solidFill>
              </a:rPr>
            </a:br>
            <a:r>
              <a:rPr lang="en-GB" sz="1600" dirty="0">
                <a:solidFill>
                  <a:srgbClr val="FFFFFF"/>
                </a:solidFill>
              </a:rPr>
              <a:t>THANK YOU</a:t>
            </a:r>
          </a:p>
        </p:txBody>
      </p:sp>
      <p:grpSp>
        <p:nvGrpSpPr>
          <p:cNvPr id="14" name="Group 13">
            <a:extLst>
              <a:ext uri="{FF2B5EF4-FFF2-40B4-BE49-F238E27FC236}">
                <a16:creationId xmlns:a16="http://schemas.microsoft.com/office/drawing/2014/main" id="{9A421166-2996-41A7-B094-AE5316F347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5" name="Rectangle 14">
              <a:extLst>
                <a:ext uri="{FF2B5EF4-FFF2-40B4-BE49-F238E27FC236}">
                  <a16:creationId xmlns:a16="http://schemas.microsoft.com/office/drawing/2014/main" id="{FDBB1B92-A3EB-43E4-8FAB-D20E8ED14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6" name="Rectangle 15">
              <a:extLst>
                <a:ext uri="{FF2B5EF4-FFF2-40B4-BE49-F238E27FC236}">
                  <a16:creationId xmlns:a16="http://schemas.microsoft.com/office/drawing/2014/main" id="{3F3972F4-FE7E-48EA-AAD8-9BE5750A6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7" name="Rectangle 16">
              <a:extLst>
                <a:ext uri="{FF2B5EF4-FFF2-40B4-BE49-F238E27FC236}">
                  <a16:creationId xmlns:a16="http://schemas.microsoft.com/office/drawing/2014/main" id="{221614E5-870B-4D5E-A43B-8FF7E5323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grpSp>
    </p:spTree>
    <p:extLst>
      <p:ext uri="{BB962C8B-B14F-4D97-AF65-F5344CB8AC3E}">
        <p14:creationId xmlns:p14="http://schemas.microsoft.com/office/powerpoint/2010/main" val="350134742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1A3260"/>
      </a:accent1>
      <a:accent2>
        <a:srgbClr val="4590B8"/>
      </a:accent2>
      <a:accent3>
        <a:srgbClr val="45CBE8"/>
      </a:accent3>
      <a:accent4>
        <a:srgbClr val="969FA7"/>
      </a:accent4>
      <a:accent5>
        <a:srgbClr val="A2C777"/>
      </a:accent5>
      <a:accent6>
        <a:srgbClr val="42955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F69AFF4-BB30-4BA0-AD22-82CC3C4327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EBC12AA-1C15-4500-BC9C-8EE83A441DE9}">
  <ds:schemaRefs>
    <ds:schemaRef ds:uri="http://schemas.microsoft.com/office/2006/documentManagement/types"/>
    <ds:schemaRef ds:uri="http://schemas.microsoft.com/office/2006/metadata/properties"/>
    <ds:schemaRef ds:uri="71af3243-3dd4-4a8d-8c0d-dd76da1f02a5"/>
    <ds:schemaRef ds:uri="http://purl.org/dc/elements/1.1/"/>
    <ds:schemaRef ds:uri="http://www.w3.org/XML/1998/namespace"/>
    <ds:schemaRef ds:uri="16c05727-aa75-4e4a-9b5f-8a80a1165891"/>
    <ds:schemaRef ds:uri="http://purl.org/dc/dcmitype/"/>
    <ds:schemaRef ds:uri="http://schemas.microsoft.com/office/infopath/2007/PartnerControls"/>
    <ds:schemaRef ds:uri="http://schemas.openxmlformats.org/package/2006/metadata/core-properties"/>
    <ds:schemaRef ds:uri="http://purl.org/dc/terms/"/>
  </ds:schemaRefs>
</ds:datastoreItem>
</file>

<file path=customXml/itemProps3.xml><?xml version="1.0" encoding="utf-8"?>
<ds:datastoreItem xmlns:ds="http://schemas.openxmlformats.org/officeDocument/2006/customXml" ds:itemID="{BA0CF3B2-1F0F-4FC5-8002-3E4869ABAD5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Tech Dividend design</Template>
  <TotalTime>2736</TotalTime>
  <Words>1723</Words>
  <Application>Microsoft Office PowerPoint</Application>
  <PresentationFormat>Widescreen</PresentationFormat>
  <Paragraphs>258</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Gill Sans MT</vt:lpstr>
      <vt:lpstr>Wingdings 2</vt:lpstr>
      <vt:lpstr>Dividend</vt:lpstr>
      <vt:lpstr>CYBer Resilience at FSL</vt:lpstr>
      <vt:lpstr>Context:  Why Review?</vt:lpstr>
      <vt:lpstr>Understanding Cyber Threat impact </vt:lpstr>
      <vt:lpstr>Current Threats:  The What,  Who &amp; Where</vt:lpstr>
      <vt:lpstr>Sizing up risks: Protecting FSL and clients</vt:lpstr>
      <vt:lpstr>Sizing up risks: inaction Can be expensive</vt:lpstr>
      <vt:lpstr>Proposed Policies:  Guiding purpose</vt:lpstr>
      <vt:lpstr>Controls:  AIM &amp; Type</vt:lpstr>
      <vt:lpstr>Proposed Policies:  Examples</vt:lpstr>
      <vt:lpstr>Monitoring: Identify and Analyse</vt:lpstr>
      <vt:lpstr>Mitigation: Escalate,  Action</vt:lpstr>
      <vt:lpstr>Controls: case study example</vt:lpstr>
      <vt:lpstr>Training: Building a Cyber Aware Culture</vt:lpstr>
      <vt:lpstr>Summary  Identify &amp; quantify threats  Align policies and controls   Clear Monitoring and response cycle  Build Secure culture through training &amp; awareness  Review Reflect &amp; Revise  No 100% prevention but can have resilience through mitigation and recovery  THANK YOU</vt:lpstr>
    </vt:vector>
  </TitlesOfParts>
  <Company>UWTSD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CYBER RESILIENCE AT FINSECURE LTD</dc:title>
  <dc:subject>ACCA4024 - 97011450</dc:subject>
  <dc:creator>Zoe Clark</dc:creator>
  <cp:lastModifiedBy>Zoe Clark</cp:lastModifiedBy>
  <cp:revision>3</cp:revision>
  <dcterms:created xsi:type="dcterms:W3CDTF">2025-07-19T06:50:51Z</dcterms:created>
  <dcterms:modified xsi:type="dcterms:W3CDTF">2025-07-21T04:32:33Z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