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264" r:id="rId3"/>
    <p:sldId id="262" r:id="rId4"/>
    <p:sldId id="263" r:id="rId5"/>
  </p:sldIdLst>
  <p:sldSz cx="6858000" cy="9144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294" autoAdjust="0"/>
    <p:restoredTop sz="94660"/>
  </p:normalViewPr>
  <p:slideViewPr>
    <p:cSldViewPr>
      <p:cViewPr varScale="1">
        <p:scale>
          <a:sx n="59" d="100"/>
          <a:sy n="59" d="100"/>
        </p:scale>
        <p:origin x="-2490" y="-72"/>
      </p:cViewPr>
      <p:guideLst>
        <p:guide orient="horz" pos="2880"/>
        <p:guide pos="216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presProps" Target="presProps.xml" /><Relationship Id="rId5" Type="http://schemas.openxmlformats.org/officeDocument/2006/relationships/slide" Target="slides/slide4.xml" /><Relationship Id="rId4" Type="http://schemas.openxmlformats.org/officeDocument/2006/relationships/slide" Target="slides/slide3.xml" /><Relationship Id="rId9" Type="http://schemas.openxmlformats.org/officeDocument/2006/relationships/tableStyles" Target="tableStyle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2840573"/>
            <a:ext cx="5829300" cy="1960033"/>
          </a:xfrm>
        </p:spPr>
        <p:txBody>
          <a:bodyPr/>
          <a:lstStyle/>
          <a:p>
            <a:r>
              <a:rPr lang="en-US"/>
              <a:t>Click to edit Master title style</a:t>
            </a:r>
            <a:endParaRPr lang="en-GB"/>
          </a:p>
        </p:txBody>
      </p:sp>
      <p:sp>
        <p:nvSpPr>
          <p:cNvPr id="3" name="Subtitle 2"/>
          <p:cNvSpPr>
            <a:spLocks noGrp="1"/>
          </p:cNvSpPr>
          <p:nvPr>
            <p:ph type="subTitle" idx="1"/>
          </p:nvPr>
        </p:nvSpPr>
        <p:spPr>
          <a:xfrm>
            <a:off x="1028700" y="5181600"/>
            <a:ext cx="4800600" cy="23368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EF0D769-997D-4DD4-BCAD-167989747D33}" type="datetimeFigureOut">
              <a:rPr lang="en-GB" smtClean="0"/>
              <a:t>17/06/2022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8BE888-C482-4C9E-AF33-9829C4F63DF2}" type="slidenum">
              <a:rPr lang="en-GB" smtClean="0"/>
              <a:t>‹#›</a:t>
            </a:fld>
            <a:endParaRPr lang="en-GB" dirty="0"/>
          </a:p>
        </p:txBody>
      </p:sp>
    </p:spTree>
    <p:extLst>
      <p:ext uri="{BB962C8B-B14F-4D97-AF65-F5344CB8AC3E}">
        <p14:creationId xmlns:p14="http://schemas.microsoft.com/office/powerpoint/2010/main" val="5974759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EF0D769-997D-4DD4-BCAD-167989747D33}" type="datetimeFigureOut">
              <a:rPr lang="en-GB" smtClean="0"/>
              <a:t>17/06/2022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8BE888-C482-4C9E-AF33-9829C4F63DF2}" type="slidenum">
              <a:rPr lang="en-GB" smtClean="0"/>
              <a:t>‹#›</a:t>
            </a:fld>
            <a:endParaRPr lang="en-GB" dirty="0"/>
          </a:p>
        </p:txBody>
      </p:sp>
    </p:spTree>
    <p:extLst>
      <p:ext uri="{BB962C8B-B14F-4D97-AF65-F5344CB8AC3E}">
        <p14:creationId xmlns:p14="http://schemas.microsoft.com/office/powerpoint/2010/main" val="17999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1735" y="5875867"/>
            <a:ext cx="5829300" cy="1816100"/>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541735" y="3875624"/>
            <a:ext cx="5829300" cy="2000249"/>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F0D769-997D-4DD4-BCAD-167989747D33}" type="datetimeFigureOut">
              <a:rPr lang="en-GB" smtClean="0"/>
              <a:t>17/06/2022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8BE888-C482-4C9E-AF33-9829C4F63DF2}" type="slidenum">
              <a:rPr lang="en-GB" smtClean="0"/>
              <a:t>‹#›</a:t>
            </a:fld>
            <a:endParaRPr lang="en-GB" dirty="0"/>
          </a:p>
        </p:txBody>
      </p:sp>
    </p:spTree>
    <p:extLst>
      <p:ext uri="{BB962C8B-B14F-4D97-AF65-F5344CB8AC3E}">
        <p14:creationId xmlns:p14="http://schemas.microsoft.com/office/powerpoint/2010/main" val="3756015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342900" y="2133606"/>
            <a:ext cx="3028950" cy="603461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3486150" y="2133606"/>
            <a:ext cx="3028950" cy="603461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EF0D769-997D-4DD4-BCAD-167989747D33}" type="datetimeFigureOut">
              <a:rPr lang="en-GB" smtClean="0"/>
              <a:t>17/06/2022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8BE888-C482-4C9E-AF33-9829C4F63DF2}" type="slidenum">
              <a:rPr lang="en-GB" smtClean="0"/>
              <a:t>‹#›</a:t>
            </a:fld>
            <a:endParaRPr lang="en-GB" dirty="0"/>
          </a:p>
        </p:txBody>
      </p:sp>
    </p:spTree>
    <p:extLst>
      <p:ext uri="{BB962C8B-B14F-4D97-AF65-F5344CB8AC3E}">
        <p14:creationId xmlns:p14="http://schemas.microsoft.com/office/powerpoint/2010/main" val="726340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342902" y="2046817"/>
            <a:ext cx="3030141" cy="85301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42902" y="2899833"/>
            <a:ext cx="3030141" cy="5268384"/>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3483773" y="2046817"/>
            <a:ext cx="3031331" cy="85301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483773" y="2899833"/>
            <a:ext cx="3031331" cy="5268384"/>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EF0D769-997D-4DD4-BCAD-167989747D33}" type="datetimeFigureOut">
              <a:rPr lang="en-GB" smtClean="0"/>
              <a:t>17/06/2022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08BE888-C482-4C9E-AF33-9829C4F63DF2}" type="slidenum">
              <a:rPr lang="en-GB" smtClean="0"/>
              <a:t>‹#›</a:t>
            </a:fld>
            <a:endParaRPr lang="en-GB" dirty="0"/>
          </a:p>
        </p:txBody>
      </p:sp>
    </p:spTree>
    <p:extLst>
      <p:ext uri="{BB962C8B-B14F-4D97-AF65-F5344CB8AC3E}">
        <p14:creationId xmlns:p14="http://schemas.microsoft.com/office/powerpoint/2010/main" val="3316162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EF0D769-997D-4DD4-BCAD-167989747D33}" type="datetimeFigureOut">
              <a:rPr lang="en-GB" smtClean="0"/>
              <a:t>17/06/2022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08BE888-C482-4C9E-AF33-9829C4F63DF2}" type="slidenum">
              <a:rPr lang="en-GB" smtClean="0"/>
              <a:t>‹#›</a:t>
            </a:fld>
            <a:endParaRPr lang="en-GB" dirty="0"/>
          </a:p>
        </p:txBody>
      </p:sp>
    </p:spTree>
    <p:extLst>
      <p:ext uri="{BB962C8B-B14F-4D97-AF65-F5344CB8AC3E}">
        <p14:creationId xmlns:p14="http://schemas.microsoft.com/office/powerpoint/2010/main" val="828251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F0D769-997D-4DD4-BCAD-167989747D33}" type="datetimeFigureOut">
              <a:rPr lang="en-GB" smtClean="0"/>
              <a:t>17/06/2022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08BE888-C482-4C9E-AF33-9829C4F63DF2}" type="slidenum">
              <a:rPr lang="en-GB" smtClean="0"/>
              <a:t>‹#›</a:t>
            </a:fld>
            <a:endParaRPr lang="en-GB" dirty="0"/>
          </a:p>
        </p:txBody>
      </p:sp>
    </p:spTree>
    <p:extLst>
      <p:ext uri="{BB962C8B-B14F-4D97-AF65-F5344CB8AC3E}">
        <p14:creationId xmlns:p14="http://schemas.microsoft.com/office/powerpoint/2010/main" val="18882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4" y="364067"/>
            <a:ext cx="2256235" cy="154940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2681291" y="364073"/>
            <a:ext cx="3833813" cy="78041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342904" y="1913473"/>
            <a:ext cx="2256235" cy="625475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F0D769-997D-4DD4-BCAD-167989747D33}" type="datetimeFigureOut">
              <a:rPr lang="en-GB" smtClean="0"/>
              <a:t>17/06/2022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8BE888-C482-4C9E-AF33-9829C4F63DF2}" type="slidenum">
              <a:rPr lang="en-GB" smtClean="0"/>
              <a:t>‹#›</a:t>
            </a:fld>
            <a:endParaRPr lang="en-GB" dirty="0"/>
          </a:p>
        </p:txBody>
      </p:sp>
    </p:spTree>
    <p:extLst>
      <p:ext uri="{BB962C8B-B14F-4D97-AF65-F5344CB8AC3E}">
        <p14:creationId xmlns:p14="http://schemas.microsoft.com/office/powerpoint/2010/main" val="18924665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44216" y="6400801"/>
            <a:ext cx="4114800" cy="755651"/>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344216" y="817033"/>
            <a:ext cx="41148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344216" y="7156452"/>
            <a:ext cx="4114800" cy="107314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F0D769-997D-4DD4-BCAD-167989747D33}" type="datetimeFigureOut">
              <a:rPr lang="en-GB" smtClean="0"/>
              <a:t>17/06/2022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8BE888-C482-4C9E-AF33-9829C4F63DF2}" type="slidenum">
              <a:rPr lang="en-GB" smtClean="0"/>
              <a:t>‹#›</a:t>
            </a:fld>
            <a:endParaRPr lang="en-GB" dirty="0"/>
          </a:p>
        </p:txBody>
      </p:sp>
    </p:spTree>
    <p:extLst>
      <p:ext uri="{BB962C8B-B14F-4D97-AF65-F5344CB8AC3E}">
        <p14:creationId xmlns:p14="http://schemas.microsoft.com/office/powerpoint/2010/main" val="40634837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EF0D769-997D-4DD4-BCAD-167989747D33}" type="datetimeFigureOut">
              <a:rPr lang="en-GB" smtClean="0"/>
              <a:t>17/06/2022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8BE888-C482-4C9E-AF33-9829C4F63DF2}" type="slidenum">
              <a:rPr lang="en-GB" smtClean="0"/>
              <a:t>‹#›</a:t>
            </a:fld>
            <a:endParaRPr lang="en-GB" dirty="0"/>
          </a:p>
        </p:txBody>
      </p:sp>
    </p:spTree>
    <p:extLst>
      <p:ext uri="{BB962C8B-B14F-4D97-AF65-F5344CB8AC3E}">
        <p14:creationId xmlns:p14="http://schemas.microsoft.com/office/powerpoint/2010/main" val="41372014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72050" y="366190"/>
            <a:ext cx="1543050" cy="7802033"/>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42900" y="366190"/>
            <a:ext cx="4514850" cy="78020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EF0D769-997D-4DD4-BCAD-167989747D33}" type="datetimeFigureOut">
              <a:rPr lang="en-GB" smtClean="0"/>
              <a:t>17/06/2022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8BE888-C482-4C9E-AF33-9829C4F63DF2}" type="slidenum">
              <a:rPr lang="en-GB" smtClean="0"/>
              <a:t>‹#›</a:t>
            </a:fld>
            <a:endParaRPr lang="en-GB" dirty="0"/>
          </a:p>
        </p:txBody>
      </p:sp>
    </p:spTree>
    <p:extLst>
      <p:ext uri="{BB962C8B-B14F-4D97-AF65-F5344CB8AC3E}">
        <p14:creationId xmlns:p14="http://schemas.microsoft.com/office/powerpoint/2010/main" val="2747643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42900" y="366184"/>
            <a:ext cx="6172200" cy="1524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342900" y="2133606"/>
            <a:ext cx="6172200" cy="603461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42900" y="8475140"/>
            <a:ext cx="1600200" cy="486833"/>
          </a:xfrm>
          <a:prstGeom prst="rect">
            <a:avLst/>
          </a:prstGeom>
        </p:spPr>
        <p:txBody>
          <a:bodyPr vert="horz" lIns="91440" tIns="45720" rIns="91440" bIns="45720" rtlCol="0" anchor="ctr"/>
          <a:lstStyle>
            <a:lvl1pPr algn="l">
              <a:defRPr sz="1200">
                <a:solidFill>
                  <a:schemeClr val="tx1">
                    <a:tint val="75000"/>
                  </a:schemeClr>
                </a:solidFill>
              </a:defRPr>
            </a:lvl1pPr>
          </a:lstStyle>
          <a:p>
            <a:fld id="{6EF0D769-997D-4DD4-BCAD-167989747D33}" type="datetimeFigureOut">
              <a:rPr lang="en-GB" smtClean="0"/>
              <a:t>17/06/2022</a:t>
            </a:fld>
            <a:endParaRPr lang="en-GB" dirty="0"/>
          </a:p>
        </p:txBody>
      </p:sp>
      <p:sp>
        <p:nvSpPr>
          <p:cNvPr id="5" name="Footer Placeholder 4"/>
          <p:cNvSpPr>
            <a:spLocks noGrp="1"/>
          </p:cNvSpPr>
          <p:nvPr>
            <p:ph type="ftr" sz="quarter" idx="3"/>
          </p:nvPr>
        </p:nvSpPr>
        <p:spPr>
          <a:xfrm>
            <a:off x="2343150" y="8475140"/>
            <a:ext cx="2171700" cy="486833"/>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4914900" y="8475140"/>
            <a:ext cx="1600200" cy="486833"/>
          </a:xfrm>
          <a:prstGeom prst="rect">
            <a:avLst/>
          </a:prstGeom>
        </p:spPr>
        <p:txBody>
          <a:bodyPr vert="horz" lIns="91440" tIns="45720" rIns="91440" bIns="45720" rtlCol="0" anchor="ctr"/>
          <a:lstStyle>
            <a:lvl1pPr algn="r">
              <a:defRPr sz="1200">
                <a:solidFill>
                  <a:schemeClr val="tx1">
                    <a:tint val="75000"/>
                  </a:schemeClr>
                </a:solidFill>
              </a:defRPr>
            </a:lvl1pPr>
          </a:lstStyle>
          <a:p>
            <a:fld id="{B08BE888-C482-4C9E-AF33-9829C4F63DF2}" type="slidenum">
              <a:rPr lang="en-GB" smtClean="0"/>
              <a:t>‹#›</a:t>
            </a:fld>
            <a:endParaRPr lang="en-GB" dirty="0"/>
          </a:p>
        </p:txBody>
      </p:sp>
    </p:spTree>
    <p:extLst>
      <p:ext uri="{BB962C8B-B14F-4D97-AF65-F5344CB8AC3E}">
        <p14:creationId xmlns:p14="http://schemas.microsoft.com/office/powerpoint/2010/main" val="29309845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jpg" /><Relationship Id="rId1" Type="http://schemas.openxmlformats.org/officeDocument/2006/relationships/slideLayout" Target="../slideLayouts/slideLayout7.xml" /><Relationship Id="rId4" Type="http://schemas.openxmlformats.org/officeDocument/2006/relationships/image" Target="../media/image4.png" /></Relationships>
</file>

<file path=ppt/slides/_rels/slide3.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1.png"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30163" y="0"/>
            <a:ext cx="6919913" cy="9144000"/>
            <a:chOff x="-30163" y="0"/>
            <a:chExt cx="6919913" cy="9144000"/>
          </a:xfrm>
        </p:grpSpPr>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163" y="0"/>
              <a:ext cx="6919913" cy="914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0" y="3352800"/>
              <a:ext cx="6858000" cy="3139321"/>
            </a:xfrm>
            <a:prstGeom prst="rect">
              <a:avLst/>
            </a:prstGeom>
            <a:noFill/>
          </p:spPr>
          <p:txBody>
            <a:bodyPr wrap="square" rtlCol="0">
              <a:spAutoFit/>
            </a:bodyPr>
            <a:lstStyle/>
            <a:p>
              <a:pPr algn="ctr"/>
              <a:r>
                <a:rPr lang="en-IN" sz="4800" dirty="0"/>
                <a:t> Food and Beverage  Operations </a:t>
              </a:r>
            </a:p>
            <a:p>
              <a:pPr algn="ctr"/>
              <a:endParaRPr lang="en-IN" sz="4800" dirty="0"/>
            </a:p>
            <a:p>
              <a:pPr algn="ctr"/>
              <a:r>
                <a:rPr lang="en-IN" dirty="0"/>
                <a:t>Student </a:t>
              </a:r>
              <a:r>
                <a:rPr lang="en-IN"/>
                <a:t>Name:</a:t>
              </a:r>
              <a:r>
                <a:rPr lang="en-GB"/>
                <a:t> Ioana Alexandra Vasile</a:t>
              </a:r>
              <a:endParaRPr lang="en-IN" dirty="0"/>
            </a:p>
            <a:p>
              <a:pPr algn="ctr"/>
              <a:r>
                <a:rPr lang="en-IN" dirty="0"/>
                <a:t>Student </a:t>
              </a:r>
              <a:r>
                <a:rPr lang="en-IN"/>
                <a:t>Id:</a:t>
              </a:r>
              <a:r>
                <a:rPr lang="en-GB"/>
                <a:t> 2119678</a:t>
              </a:r>
              <a:endParaRPr lang="en-IN" dirty="0"/>
            </a:p>
            <a:p>
              <a:pPr algn="ctr"/>
              <a:endParaRPr lang="en-IN" dirty="0"/>
            </a:p>
          </p:txBody>
        </p:sp>
      </p:grpSp>
    </p:spTree>
    <p:extLst>
      <p:ext uri="{BB962C8B-B14F-4D97-AF65-F5344CB8AC3E}">
        <p14:creationId xmlns:p14="http://schemas.microsoft.com/office/powerpoint/2010/main" val="24322972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 name="Group 27"/>
          <p:cNvGrpSpPr/>
          <p:nvPr/>
        </p:nvGrpSpPr>
        <p:grpSpPr>
          <a:xfrm>
            <a:off x="-30574" y="0"/>
            <a:ext cx="6920738" cy="9144000"/>
            <a:chOff x="-30574" y="0"/>
            <a:chExt cx="6920738" cy="9144000"/>
          </a:xfrm>
        </p:grpSpPr>
        <p:pic>
          <p:nvPicPr>
            <p:cNvPr id="12" name="Picture 11"/>
            <p:cNvPicPr>
              <a:picLocks noChangeAspect="1"/>
            </p:cNvPicPr>
            <p:nvPr/>
          </p:nvPicPr>
          <p:blipFill rotWithShape="1">
            <a:blip r:embed="rId2">
              <a:extLst>
                <a:ext uri="{28A0092B-C50C-407E-A947-70E740481C1C}">
                  <a14:useLocalDpi xmlns:a14="http://schemas.microsoft.com/office/drawing/2010/main" val="0"/>
                </a:ext>
              </a:extLst>
            </a:blip>
            <a:srcRect l="3977" t="2807" r="4328" b="2631"/>
            <a:stretch/>
          </p:blipFill>
          <p:spPr>
            <a:xfrm>
              <a:off x="-30574" y="0"/>
              <a:ext cx="6920738" cy="9144000"/>
            </a:xfrm>
            <a:prstGeom prst="rect">
              <a:avLst/>
            </a:prstGeom>
          </p:spPr>
        </p:pic>
        <p:sp>
          <p:nvSpPr>
            <p:cNvPr id="2" name="Rectangle 1"/>
            <p:cNvSpPr/>
            <p:nvPr/>
          </p:nvSpPr>
          <p:spPr>
            <a:xfrm>
              <a:off x="2430390" y="111515"/>
              <a:ext cx="2000251" cy="1123384"/>
            </a:xfrm>
            <a:prstGeom prst="rect">
              <a:avLst/>
            </a:prstGeom>
          </p:spPr>
          <p:txBody>
            <a:bodyPr wrap="square">
              <a:spAutoFit/>
            </a:bodyPr>
            <a:lstStyle/>
            <a:p>
              <a:pPr algn="ctr"/>
              <a:r>
                <a:rPr lang="en-US" b="1" dirty="0">
                  <a:latin typeface="Segoe Print" pitchFamily="2" charset="0"/>
                  <a:cs typeface="Aharoni" pitchFamily="2" charset="-79"/>
                </a:rPr>
                <a:t>Hotel Trinity</a:t>
              </a:r>
            </a:p>
            <a:p>
              <a:pPr algn="ctr">
                <a:lnSpc>
                  <a:spcPct val="200000"/>
                </a:lnSpc>
              </a:pPr>
              <a:r>
                <a:rPr lang="en-GB" sz="700" b="1" dirty="0">
                  <a:latin typeface="Segoe Print" pitchFamily="2" charset="0"/>
                </a:rPr>
                <a:t>Swansea, South Wales</a:t>
              </a:r>
            </a:p>
            <a:p>
              <a:pPr algn="ctr">
                <a:lnSpc>
                  <a:spcPct val="150000"/>
                </a:lnSpc>
              </a:pPr>
              <a:r>
                <a:rPr lang="en-GB" b="1" dirty="0">
                  <a:latin typeface="Segoe Print" pitchFamily="2" charset="0"/>
                </a:rPr>
                <a:t>Menu </a:t>
              </a:r>
            </a:p>
            <a:p>
              <a:pPr algn="just"/>
              <a:endParaRPr lang="en-US" sz="800" b="1" dirty="0">
                <a:latin typeface="Segoe Print" pitchFamily="2" charset="0"/>
                <a:cs typeface="Aharoni" pitchFamily="2" charset="-79"/>
              </a:endParaRPr>
            </a:p>
          </p:txBody>
        </p:sp>
        <p:sp>
          <p:nvSpPr>
            <p:cNvPr id="6" name="Rectangle 5"/>
            <p:cNvSpPr/>
            <p:nvPr/>
          </p:nvSpPr>
          <p:spPr>
            <a:xfrm>
              <a:off x="1247325" y="2459800"/>
              <a:ext cx="922047" cy="523220"/>
            </a:xfrm>
            <a:prstGeom prst="rect">
              <a:avLst/>
            </a:prstGeom>
          </p:spPr>
          <p:txBody>
            <a:bodyPr wrap="none">
              <a:spAutoFit/>
            </a:bodyPr>
            <a:lstStyle/>
            <a:p>
              <a:pPr algn="ctr"/>
              <a:r>
                <a:rPr lang="en-GB" sz="1400" b="1" dirty="0">
                  <a:latin typeface="Segoe Print" pitchFamily="2" charset="0"/>
                </a:rPr>
                <a:t>Starters</a:t>
              </a:r>
            </a:p>
            <a:p>
              <a:pPr algn="ctr"/>
              <a:endParaRPr lang="en-GB" sz="1400" dirty="0">
                <a:latin typeface="Segoe Print" pitchFamily="2" charset="0"/>
              </a:endParaRPr>
            </a:p>
          </p:txBody>
        </p:sp>
        <p:sp>
          <p:nvSpPr>
            <p:cNvPr id="7" name="Rectangle 6"/>
            <p:cNvSpPr/>
            <p:nvPr/>
          </p:nvSpPr>
          <p:spPr>
            <a:xfrm>
              <a:off x="298855" y="2762324"/>
              <a:ext cx="2933565" cy="2862322"/>
            </a:xfrm>
            <a:prstGeom prst="rect">
              <a:avLst/>
            </a:prstGeom>
          </p:spPr>
          <p:txBody>
            <a:bodyPr wrap="square">
              <a:spAutoFit/>
            </a:bodyPr>
            <a:lstStyle/>
            <a:p>
              <a:pPr algn="just"/>
              <a:r>
                <a:rPr lang="en-GB" sz="1000" b="1" dirty="0">
                  <a:latin typeface="Gabriola" pitchFamily="82" charset="0"/>
                </a:rPr>
                <a:t>Steam Corn Potato Ravioli Pasta €6.23</a:t>
              </a:r>
              <a:endParaRPr lang="en-GB" sz="1000" dirty="0">
                <a:latin typeface="Gabriola" pitchFamily="82" charset="0"/>
              </a:endParaRPr>
            </a:p>
            <a:p>
              <a:pPr algn="just"/>
              <a:r>
                <a:rPr lang="en-GB" sz="1000" dirty="0">
                  <a:latin typeface="Gabriola" pitchFamily="82" charset="0"/>
                </a:rPr>
                <a:t>Steamed ravioli made with gluten free flour and stuffed with spicy corn and potato filling </a:t>
              </a:r>
            </a:p>
            <a:p>
              <a:pPr algn="just"/>
              <a:endParaRPr lang="en-GB" sz="1000" dirty="0">
                <a:latin typeface="Gabriola" pitchFamily="82" charset="0"/>
              </a:endParaRPr>
            </a:p>
            <a:p>
              <a:pPr algn="just"/>
              <a:r>
                <a:rPr lang="en-GB" sz="1000" b="1" dirty="0">
                  <a:latin typeface="Gabriola" pitchFamily="82" charset="0"/>
                </a:rPr>
                <a:t>Fried Goat Caponata with Thai Green Spices €12.00</a:t>
              </a:r>
              <a:endParaRPr lang="en-GB" sz="1000" dirty="0">
                <a:latin typeface="Gabriola" pitchFamily="82" charset="0"/>
              </a:endParaRPr>
            </a:p>
            <a:p>
              <a:pPr algn="just"/>
              <a:r>
                <a:rPr lang="en-GB" sz="1000" dirty="0">
                  <a:latin typeface="Gabriola" pitchFamily="82" charset="0"/>
                </a:rPr>
                <a:t>Goat meat seasoned with thai green spices and herbs and served with sesame seeds dip </a:t>
              </a:r>
            </a:p>
            <a:p>
              <a:pPr algn="just"/>
              <a:endParaRPr lang="en-GB" sz="1000" dirty="0">
                <a:latin typeface="Gabriola" pitchFamily="82" charset="0"/>
              </a:endParaRPr>
            </a:p>
            <a:p>
              <a:pPr algn="just"/>
              <a:r>
                <a:rPr lang="en-GB" sz="1000" b="1" dirty="0">
                  <a:latin typeface="Gabriola" pitchFamily="82" charset="0"/>
                </a:rPr>
                <a:t>Cheesy Corn Soup with Croute €5.90</a:t>
              </a:r>
              <a:endParaRPr lang="en-GB" sz="1000" dirty="0">
                <a:latin typeface="Gabriola" pitchFamily="82" charset="0"/>
              </a:endParaRPr>
            </a:p>
            <a:p>
              <a:pPr algn="just"/>
              <a:r>
                <a:rPr lang="en-GB" sz="1000" dirty="0">
                  <a:latin typeface="Gabriola" pitchFamily="82" charset="0"/>
                </a:rPr>
                <a:t>Cooked with sweet corn and blended with baked peanuts and served with fat free cream </a:t>
              </a:r>
            </a:p>
            <a:p>
              <a:pPr algn="just"/>
              <a:endParaRPr lang="en-GB" sz="1000" dirty="0">
                <a:latin typeface="Gabriola" pitchFamily="82" charset="0"/>
              </a:endParaRPr>
            </a:p>
            <a:p>
              <a:pPr algn="just"/>
              <a:r>
                <a:rPr lang="en-GB" sz="1000" b="1" dirty="0">
                  <a:latin typeface="Gabriola" pitchFamily="82" charset="0"/>
                </a:rPr>
                <a:t>White Sauce Pasta €4.00</a:t>
              </a:r>
              <a:endParaRPr lang="en-GB" sz="1000" dirty="0">
                <a:latin typeface="Gabriola" pitchFamily="82" charset="0"/>
              </a:endParaRPr>
            </a:p>
            <a:p>
              <a:pPr algn="just"/>
              <a:r>
                <a:rPr lang="en-GB" sz="1000" dirty="0">
                  <a:latin typeface="Gabriola" pitchFamily="82" charset="0"/>
                </a:rPr>
                <a:t>Cooked with corn kernels, fresh olives, and butter seasoned with black pepper and coriander leaves </a:t>
              </a:r>
            </a:p>
            <a:p>
              <a:pPr algn="just"/>
              <a:br>
                <a:rPr lang="en-GB" sz="1000" dirty="0">
                  <a:latin typeface="Gabriola" pitchFamily="82" charset="0"/>
                </a:rPr>
              </a:br>
              <a:r>
                <a:rPr lang="en-GB" sz="1000" dirty="0">
                  <a:latin typeface="Gabriola" pitchFamily="82" charset="0"/>
                </a:rPr>
                <a:t> </a:t>
              </a:r>
            </a:p>
            <a:p>
              <a:pPr algn="just"/>
              <a:endParaRPr lang="en-GB" sz="1000" dirty="0">
                <a:latin typeface="Gabriola" pitchFamily="82" charset="0"/>
                <a:cs typeface="Arial" pitchFamily="34" charset="0"/>
              </a:endParaRPr>
            </a:p>
          </p:txBody>
        </p:sp>
        <p:sp>
          <p:nvSpPr>
            <p:cNvPr id="8" name="Rectangle 7"/>
            <p:cNvSpPr/>
            <p:nvPr/>
          </p:nvSpPr>
          <p:spPr>
            <a:xfrm>
              <a:off x="4395222" y="2454547"/>
              <a:ext cx="1297150" cy="307777"/>
            </a:xfrm>
            <a:prstGeom prst="rect">
              <a:avLst/>
            </a:prstGeom>
          </p:spPr>
          <p:txBody>
            <a:bodyPr wrap="none">
              <a:spAutoFit/>
            </a:bodyPr>
            <a:lstStyle/>
            <a:p>
              <a:pPr algn="ctr"/>
              <a:r>
                <a:rPr lang="en-GB" sz="1400" b="1" dirty="0">
                  <a:latin typeface="Segoe Print" pitchFamily="2" charset="0"/>
                </a:rPr>
                <a:t>Main Course</a:t>
              </a:r>
            </a:p>
          </p:txBody>
        </p:sp>
        <p:sp>
          <p:nvSpPr>
            <p:cNvPr id="9" name="Rectangle 8"/>
            <p:cNvSpPr/>
            <p:nvPr/>
          </p:nvSpPr>
          <p:spPr>
            <a:xfrm>
              <a:off x="3618795" y="2915066"/>
              <a:ext cx="2859526" cy="3785652"/>
            </a:xfrm>
            <a:prstGeom prst="rect">
              <a:avLst/>
            </a:prstGeom>
          </p:spPr>
          <p:txBody>
            <a:bodyPr wrap="square">
              <a:spAutoFit/>
            </a:bodyPr>
            <a:lstStyle/>
            <a:p>
              <a:pPr algn="just"/>
              <a:r>
                <a:rPr lang="en-GB" sz="1000" b="1" dirty="0">
                  <a:latin typeface="Gabriola" pitchFamily="82" charset="0"/>
                </a:rPr>
                <a:t>Grilled Cod with Thai Lime Yogurt and Cream Corn €17.00</a:t>
              </a:r>
              <a:endParaRPr lang="en-GB" sz="1000" dirty="0">
                <a:latin typeface="Gabriola" pitchFamily="82" charset="0"/>
              </a:endParaRPr>
            </a:p>
            <a:p>
              <a:pPr algn="just"/>
              <a:r>
                <a:rPr lang="en-GB" sz="1000" dirty="0">
                  <a:latin typeface="Gabriola" pitchFamily="82" charset="0"/>
                </a:rPr>
                <a:t>Fresh cod marinated with thai green spices, red chilly flakes,and chopped garlic and grilled with butter and black paper, served with sauté sweet corn and fresh lime yogurt topped with mint leaf.</a:t>
              </a:r>
            </a:p>
            <a:p>
              <a:pPr algn="just"/>
              <a:endParaRPr lang="en-GB" sz="1000" dirty="0">
                <a:latin typeface="Gabriola" pitchFamily="82" charset="0"/>
              </a:endParaRPr>
            </a:p>
            <a:p>
              <a:pPr algn="just"/>
              <a:r>
                <a:rPr lang="en-GB" sz="1000" b="1" dirty="0">
                  <a:latin typeface="Gabriola" pitchFamily="82" charset="0"/>
                </a:rPr>
                <a:t>Roasted Chicken Pave with Barbeque Sauce and Cabernet Sauvignon Wine €10.50</a:t>
              </a:r>
              <a:endParaRPr lang="en-GB" sz="1000" dirty="0">
                <a:latin typeface="Gabriola" pitchFamily="82" charset="0"/>
              </a:endParaRPr>
            </a:p>
            <a:p>
              <a:pPr algn="just"/>
              <a:r>
                <a:rPr lang="en-GB" sz="1000" dirty="0">
                  <a:latin typeface="Gabriola" pitchFamily="82" charset="0"/>
                </a:rPr>
                <a:t>Chicken cubes marinated in medium spicy barbeque sauced and rosted with cottage cheese, yello and green capsicum and served with chilled  cabernet sauvignon red wine</a:t>
              </a:r>
            </a:p>
            <a:p>
              <a:pPr algn="just"/>
              <a:endParaRPr lang="en-GB" sz="1000" dirty="0">
                <a:latin typeface="Gabriola" pitchFamily="82" charset="0"/>
              </a:endParaRPr>
            </a:p>
            <a:p>
              <a:pPr algn="just"/>
              <a:r>
                <a:rPr lang="en-GB" sz="1000" b="1" dirty="0">
                  <a:latin typeface="Gabriola" pitchFamily="82" charset="0"/>
                </a:rPr>
                <a:t>Meat and Veggie’s Platter with Fried Ravioli and Toscano Trebbiano Wine €12.99</a:t>
              </a:r>
              <a:endParaRPr lang="en-GB" sz="1000" dirty="0">
                <a:latin typeface="Gabriola" pitchFamily="82" charset="0"/>
              </a:endParaRPr>
            </a:p>
            <a:p>
              <a:pPr algn="just"/>
              <a:r>
                <a:rPr lang="en-GB" sz="1000" dirty="0">
                  <a:latin typeface="Gabriola" pitchFamily="82" charset="0"/>
                </a:rPr>
                <a:t>Chicken, cod  and lamb meat platter with green peas and roasted cherry tomato seasoned and served with fresh fried veg ravioli and white toscano trebbiano wine</a:t>
              </a:r>
            </a:p>
            <a:p>
              <a:pPr algn="just"/>
              <a:endParaRPr lang="en-GB" sz="1000" dirty="0">
                <a:latin typeface="Gabriola" pitchFamily="82" charset="0"/>
              </a:endParaRPr>
            </a:p>
            <a:p>
              <a:pPr algn="just"/>
              <a:r>
                <a:rPr lang="en-GB" sz="1000" b="1" dirty="0">
                  <a:latin typeface="Gabriola" pitchFamily="82" charset="0"/>
                </a:rPr>
                <a:t>Spicy Chickpea Curry with Fried Puff Bread and Brown Rice €10.00</a:t>
              </a:r>
              <a:endParaRPr lang="en-GB" sz="1000" dirty="0">
                <a:latin typeface="Gabriola" pitchFamily="82" charset="0"/>
              </a:endParaRPr>
            </a:p>
            <a:p>
              <a:pPr algn="just"/>
              <a:r>
                <a:rPr lang="en-GB" sz="1000" dirty="0">
                  <a:latin typeface="Gabriola" pitchFamily="82" charset="0"/>
                </a:rPr>
                <a:t>Spicy curry made with boiled chickpea and blended with red chilly flakes, black salt and other whole spices and served with rice and fried puff bread made with gluten free flour  and salt</a:t>
              </a:r>
            </a:p>
            <a:p>
              <a:pPr algn="just"/>
              <a:br>
                <a:rPr lang="en-GB" sz="1000" dirty="0">
                  <a:latin typeface="Gabriola" pitchFamily="82" charset="0"/>
                </a:rPr>
              </a:br>
              <a:r>
                <a:rPr lang="en-GB" sz="1000" dirty="0">
                  <a:latin typeface="Gabriola" pitchFamily="82" charset="0"/>
                </a:rPr>
                <a:t> </a:t>
              </a:r>
            </a:p>
            <a:p>
              <a:pPr algn="just"/>
              <a:endParaRPr lang="en-US" sz="1000" dirty="0">
                <a:latin typeface="Gabriola" pitchFamily="82" charset="0"/>
                <a:cs typeface="Arial" pitchFamily="34" charset="0"/>
              </a:endParaRPr>
            </a:p>
          </p:txBody>
        </p:sp>
        <p:sp>
          <p:nvSpPr>
            <p:cNvPr id="10" name="Rectangle 9"/>
            <p:cNvSpPr/>
            <p:nvPr/>
          </p:nvSpPr>
          <p:spPr>
            <a:xfrm>
              <a:off x="1251332" y="5316869"/>
              <a:ext cx="914033" cy="307777"/>
            </a:xfrm>
            <a:prstGeom prst="rect">
              <a:avLst/>
            </a:prstGeom>
          </p:spPr>
          <p:txBody>
            <a:bodyPr wrap="none">
              <a:spAutoFit/>
            </a:bodyPr>
            <a:lstStyle/>
            <a:p>
              <a:pPr algn="ctr"/>
              <a:r>
                <a:rPr lang="en-GB" sz="1400" b="1" dirty="0">
                  <a:latin typeface="Segoe Print" pitchFamily="2" charset="0"/>
                </a:rPr>
                <a:t>Desserts</a:t>
              </a:r>
            </a:p>
          </p:txBody>
        </p:sp>
        <p:sp>
          <p:nvSpPr>
            <p:cNvPr id="11" name="Rectangle 10"/>
            <p:cNvSpPr/>
            <p:nvPr/>
          </p:nvSpPr>
          <p:spPr>
            <a:xfrm>
              <a:off x="298855" y="5634944"/>
              <a:ext cx="2933565" cy="2862322"/>
            </a:xfrm>
            <a:prstGeom prst="rect">
              <a:avLst/>
            </a:prstGeom>
          </p:spPr>
          <p:txBody>
            <a:bodyPr wrap="square">
              <a:spAutoFit/>
            </a:bodyPr>
            <a:lstStyle/>
            <a:p>
              <a:pPr algn="just"/>
              <a:r>
                <a:rPr lang="en-GB" sz="1000" b="1" dirty="0">
                  <a:latin typeface="Gabriola" pitchFamily="82" charset="0"/>
                </a:rPr>
                <a:t>Signature Truffle Brownie with Chilled Vanilla Ice cream €5.50</a:t>
              </a:r>
              <a:endParaRPr lang="en-GB" sz="1000" dirty="0">
                <a:latin typeface="Gabriola" pitchFamily="82" charset="0"/>
              </a:endParaRPr>
            </a:p>
            <a:p>
              <a:pPr algn="just"/>
              <a:r>
                <a:rPr lang="en-GB" sz="1000" dirty="0">
                  <a:latin typeface="Gabriola" pitchFamily="82" charset="0"/>
                </a:rPr>
                <a:t>Chocolate brownie made with gluten free flour and brown sugar and served with thick chocolate truffle sauce and chilled vanilla ice-cream.</a:t>
              </a:r>
            </a:p>
            <a:p>
              <a:pPr algn="just"/>
              <a:endParaRPr lang="en-GB" sz="1000" dirty="0">
                <a:latin typeface="Gabriola" pitchFamily="82" charset="0"/>
              </a:endParaRPr>
            </a:p>
            <a:p>
              <a:pPr algn="just"/>
              <a:r>
                <a:rPr lang="en-GB" sz="1000" b="1" dirty="0">
                  <a:latin typeface="Gabriola" pitchFamily="82" charset="0"/>
                </a:rPr>
                <a:t>Cheesy Strawberry Panna Cotta €5.00</a:t>
              </a:r>
              <a:endParaRPr lang="en-GB" sz="1000" dirty="0">
                <a:latin typeface="Gabriola" pitchFamily="82" charset="0"/>
              </a:endParaRPr>
            </a:p>
            <a:p>
              <a:pPr algn="just"/>
              <a:r>
                <a:rPr lang="en-GB" sz="1000" dirty="0">
                  <a:latin typeface="Gabriola" pitchFamily="82" charset="0"/>
                </a:rPr>
                <a:t>Cheesy and creamy pudding with strong strawberry flavour and cooked with milk, heavy cream and white sugar and topper with fresh whipped cream.</a:t>
              </a:r>
            </a:p>
            <a:p>
              <a:pPr algn="just"/>
              <a:endParaRPr lang="en-GB" sz="1000" dirty="0">
                <a:latin typeface="Gabriola" pitchFamily="82" charset="0"/>
              </a:endParaRPr>
            </a:p>
            <a:p>
              <a:pPr algn="just"/>
              <a:r>
                <a:rPr lang="en-GB" sz="1000" b="1" dirty="0">
                  <a:latin typeface="Gabriola" pitchFamily="82" charset="0"/>
                </a:rPr>
                <a:t>Bliss Bloss and caramel Muffins (2 Pc) €3.00</a:t>
              </a:r>
              <a:endParaRPr lang="en-GB" sz="1000" dirty="0">
                <a:latin typeface="Gabriola" pitchFamily="82" charset="0"/>
              </a:endParaRPr>
            </a:p>
            <a:p>
              <a:pPr algn="just"/>
              <a:r>
                <a:rPr lang="en-GB" sz="1000" dirty="0">
                  <a:latin typeface="Gabriola" pitchFamily="82" charset="0"/>
                </a:rPr>
                <a:t>Mouth melting orange and butter cupcakes with caramel filling and whipped cream on top. </a:t>
              </a:r>
            </a:p>
            <a:p>
              <a:pPr algn="just"/>
              <a:endParaRPr lang="en-GB" sz="1000" dirty="0">
                <a:latin typeface="Gabriola" pitchFamily="82" charset="0"/>
              </a:endParaRPr>
            </a:p>
            <a:p>
              <a:pPr algn="just"/>
              <a:r>
                <a:rPr lang="en-GB" sz="1000" b="1" dirty="0">
                  <a:latin typeface="Gabriola" pitchFamily="82" charset="0"/>
                </a:rPr>
                <a:t>Cheesy Catalane €4.00</a:t>
              </a:r>
              <a:endParaRPr lang="en-GB" sz="1000" dirty="0">
                <a:latin typeface="Gabriola" pitchFamily="82" charset="0"/>
              </a:endParaRPr>
            </a:p>
            <a:p>
              <a:pPr algn="just"/>
              <a:r>
                <a:rPr lang="en-GB" sz="1000" dirty="0">
                  <a:latin typeface="Gabriola" pitchFamily="82" charset="0"/>
                </a:rPr>
                <a:t>Freshly baked cheesy pudding made with egg yolk, heavy cream milk with vanilla and cinnamon flavour. </a:t>
              </a:r>
            </a:p>
            <a:p>
              <a:pPr algn="just"/>
              <a:r>
                <a:rPr lang="en-GB" sz="1000" dirty="0">
                  <a:latin typeface="Gabriola" pitchFamily="82" charset="0"/>
                </a:rPr>
                <a:t> </a:t>
              </a:r>
            </a:p>
            <a:p>
              <a:pPr algn="just"/>
              <a:endParaRPr lang="en-GB" sz="1000" dirty="0">
                <a:latin typeface="Gabriola" pitchFamily="82" charset="0"/>
              </a:endParaRPr>
            </a:p>
          </p:txBody>
        </p:sp>
        <p:sp>
          <p:nvSpPr>
            <p:cNvPr id="13" name="Rectangle 12"/>
            <p:cNvSpPr/>
            <p:nvPr/>
          </p:nvSpPr>
          <p:spPr>
            <a:xfrm>
              <a:off x="4069402" y="1495867"/>
              <a:ext cx="1375518" cy="861774"/>
            </a:xfrm>
            <a:prstGeom prst="rect">
              <a:avLst/>
            </a:prstGeom>
          </p:spPr>
          <p:txBody>
            <a:bodyPr wrap="square">
              <a:spAutoFit/>
            </a:bodyPr>
            <a:lstStyle/>
            <a:p>
              <a:pPr algn="just"/>
              <a:r>
                <a:rPr lang="en-GB" sz="1000" dirty="0">
                  <a:latin typeface="Gabriola" pitchFamily="82" charset="0"/>
                </a:rPr>
                <a:t>Frappuccino                      €3.30</a:t>
              </a:r>
            </a:p>
            <a:p>
              <a:pPr algn="just"/>
              <a:r>
                <a:rPr lang="en-GB" sz="1000" dirty="0">
                  <a:latin typeface="Gabriola" pitchFamily="82" charset="0"/>
                </a:rPr>
                <a:t>Turkish Coffee                  €3.25</a:t>
              </a:r>
            </a:p>
            <a:p>
              <a:pPr algn="just"/>
              <a:r>
                <a:rPr lang="en-GB" sz="1000" dirty="0">
                  <a:latin typeface="Gabriola" pitchFamily="82" charset="0"/>
                </a:rPr>
                <a:t>Café Latte                         €3.00</a:t>
              </a:r>
            </a:p>
            <a:p>
              <a:pPr algn="just"/>
              <a:r>
                <a:rPr lang="en-GB" sz="1000" dirty="0">
                  <a:latin typeface="Gabriola" pitchFamily="82" charset="0"/>
                </a:rPr>
                <a:t>Americano                        €2.95</a:t>
              </a:r>
            </a:p>
            <a:p>
              <a:pPr lvl="0" algn="just"/>
              <a:endParaRPr lang="en-GB" sz="1000" dirty="0">
                <a:latin typeface="Gabriola" pitchFamily="82" charset="0"/>
              </a:endParaRPr>
            </a:p>
          </p:txBody>
        </p:sp>
        <p:sp>
          <p:nvSpPr>
            <p:cNvPr id="15" name="Rectangle 14"/>
            <p:cNvSpPr/>
            <p:nvPr/>
          </p:nvSpPr>
          <p:spPr>
            <a:xfrm>
              <a:off x="3911387" y="1251331"/>
              <a:ext cx="1543470" cy="307777"/>
            </a:xfrm>
            <a:prstGeom prst="rect">
              <a:avLst/>
            </a:prstGeom>
          </p:spPr>
          <p:txBody>
            <a:bodyPr wrap="square">
              <a:spAutoFit/>
            </a:bodyPr>
            <a:lstStyle/>
            <a:p>
              <a:pPr algn="ctr"/>
              <a:r>
                <a:rPr lang="en-GB" sz="1400" b="1" dirty="0">
                  <a:latin typeface="Segoe Print" pitchFamily="2" charset="0"/>
                  <a:cs typeface="Aharoni" pitchFamily="2" charset="-79"/>
                </a:rPr>
                <a:t>Coffee </a:t>
              </a:r>
              <a:endParaRPr lang="en-GB" sz="1400" dirty="0">
                <a:latin typeface="Segoe Print" pitchFamily="2" charset="0"/>
              </a:endParaRPr>
            </a:p>
          </p:txBody>
        </p:sp>
        <p:sp>
          <p:nvSpPr>
            <p:cNvPr id="17" name="Rectangle 16"/>
            <p:cNvSpPr/>
            <p:nvPr/>
          </p:nvSpPr>
          <p:spPr>
            <a:xfrm>
              <a:off x="782047" y="1491239"/>
              <a:ext cx="1852605" cy="861774"/>
            </a:xfrm>
            <a:prstGeom prst="rect">
              <a:avLst/>
            </a:prstGeom>
          </p:spPr>
          <p:txBody>
            <a:bodyPr wrap="square">
              <a:spAutoFit/>
            </a:bodyPr>
            <a:lstStyle/>
            <a:p>
              <a:pPr algn="just"/>
              <a:r>
                <a:rPr lang="en-GB" sz="1000" dirty="0">
                  <a:latin typeface="Gabriola" pitchFamily="82" charset="0"/>
                </a:rPr>
                <a:t>Tequila Orange Sunrise                     €3.80 </a:t>
              </a:r>
            </a:p>
            <a:p>
              <a:pPr algn="just"/>
              <a:r>
                <a:rPr lang="en-GB" sz="1000" dirty="0">
                  <a:latin typeface="Gabriola" pitchFamily="82" charset="0"/>
                </a:rPr>
                <a:t>Musk Melon with Mint                      €3.00</a:t>
              </a:r>
            </a:p>
            <a:p>
              <a:pPr algn="just"/>
              <a:r>
                <a:rPr lang="en-GB" sz="1000" dirty="0">
                  <a:latin typeface="Gabriola" pitchFamily="82" charset="0"/>
                </a:rPr>
                <a:t>Tangerine Pomegranate Juice           €3.50</a:t>
              </a:r>
            </a:p>
            <a:p>
              <a:pPr algn="just"/>
              <a:r>
                <a:rPr lang="en-GB" sz="1000" dirty="0">
                  <a:latin typeface="Gabriola" pitchFamily="82" charset="0"/>
                </a:rPr>
                <a:t>Red Cranberry Juice                          €2.70</a:t>
              </a:r>
            </a:p>
            <a:p>
              <a:pPr lvl="0" algn="just"/>
              <a:endParaRPr lang="en-GB" sz="1000" dirty="0">
                <a:latin typeface="Gabriola" pitchFamily="82" charset="0"/>
                <a:cs typeface="Arial" pitchFamily="34" charset="0"/>
              </a:endParaRPr>
            </a:p>
          </p:txBody>
        </p:sp>
        <p:sp>
          <p:nvSpPr>
            <p:cNvPr id="18" name="Rectangle 17"/>
            <p:cNvSpPr/>
            <p:nvPr/>
          </p:nvSpPr>
          <p:spPr>
            <a:xfrm>
              <a:off x="684394" y="1183462"/>
              <a:ext cx="2468974" cy="307777"/>
            </a:xfrm>
            <a:prstGeom prst="rect">
              <a:avLst/>
            </a:prstGeom>
          </p:spPr>
          <p:txBody>
            <a:bodyPr wrap="square">
              <a:spAutoFit/>
            </a:bodyPr>
            <a:lstStyle/>
            <a:p>
              <a:pPr algn="ctr"/>
              <a:r>
                <a:rPr lang="en-GB" sz="1400" b="1" dirty="0">
                  <a:latin typeface="Segoe Print" pitchFamily="2" charset="0"/>
                </a:rPr>
                <a:t>Natural Fresh Juices </a:t>
              </a:r>
              <a:endParaRPr lang="en-GB" sz="1400" dirty="0">
                <a:latin typeface="Segoe Print" pitchFamily="2" charset="0"/>
              </a:endParaRPr>
            </a:p>
          </p:txBody>
        </p:sp>
        <p:sp>
          <p:nvSpPr>
            <p:cNvPr id="20" name="Rectangle 19"/>
            <p:cNvSpPr/>
            <p:nvPr/>
          </p:nvSpPr>
          <p:spPr>
            <a:xfrm>
              <a:off x="5692372" y="1316376"/>
              <a:ext cx="256802" cy="307777"/>
            </a:xfrm>
            <a:prstGeom prst="rect">
              <a:avLst/>
            </a:prstGeom>
          </p:spPr>
          <p:txBody>
            <a:bodyPr wrap="none">
              <a:spAutoFit/>
            </a:bodyPr>
            <a:lstStyle/>
            <a:p>
              <a:pPr algn="just"/>
              <a:r>
                <a:rPr lang="en-GB" sz="1400" b="1" dirty="0">
                  <a:latin typeface="Segoe Print" pitchFamily="2" charset="0"/>
                  <a:cs typeface="Arial" pitchFamily="34" charset="0"/>
                </a:rPr>
                <a:t> </a:t>
              </a:r>
              <a:endParaRPr lang="en-GB" sz="1400" dirty="0">
                <a:latin typeface="Segoe Print" pitchFamily="2" charset="0"/>
              </a:endParaRPr>
            </a:p>
          </p:txBody>
        </p:sp>
        <p:sp>
          <p:nvSpPr>
            <p:cNvPr id="21" name="Rectangle 20"/>
            <p:cNvSpPr/>
            <p:nvPr/>
          </p:nvSpPr>
          <p:spPr>
            <a:xfrm>
              <a:off x="3773230" y="5846176"/>
              <a:ext cx="3116934" cy="215444"/>
            </a:xfrm>
            <a:prstGeom prst="rect">
              <a:avLst/>
            </a:prstGeom>
          </p:spPr>
          <p:txBody>
            <a:bodyPr wrap="square">
              <a:spAutoFit/>
            </a:bodyPr>
            <a:lstStyle/>
            <a:p>
              <a:pPr algn="just"/>
              <a:r>
                <a:rPr lang="en-GB" sz="800" dirty="0">
                  <a:latin typeface="Segoe Print" pitchFamily="2" charset="0"/>
                  <a:cs typeface="Arial" pitchFamily="34" charset="0"/>
                </a:rPr>
                <a:t>.</a:t>
              </a:r>
            </a:p>
          </p:txBody>
        </p:sp>
        <p:pic>
          <p:nvPicPr>
            <p:cNvPr id="307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57161" y="8045401"/>
              <a:ext cx="87465" cy="874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26000" y="5017933"/>
              <a:ext cx="87465" cy="874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flipV="1">
              <a:off x="1308684" y="3186684"/>
              <a:ext cx="95216" cy="95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21914" y="6061620"/>
              <a:ext cx="87465" cy="874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8597578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56" name="Group 2055"/>
          <p:cNvGrpSpPr/>
          <p:nvPr/>
        </p:nvGrpSpPr>
        <p:grpSpPr>
          <a:xfrm>
            <a:off x="-26988" y="-7938"/>
            <a:ext cx="6968667" cy="9144001"/>
            <a:chOff x="-26988" y="-7938"/>
            <a:chExt cx="6968667" cy="9144001"/>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88" y="-7938"/>
              <a:ext cx="6919913" cy="91440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3" name="Group 2"/>
            <p:cNvGrpSpPr/>
            <p:nvPr/>
          </p:nvGrpSpPr>
          <p:grpSpPr>
            <a:xfrm>
              <a:off x="-6694" y="578243"/>
              <a:ext cx="6948373" cy="8348767"/>
              <a:chOff x="-6694" y="578243"/>
              <a:chExt cx="6948373" cy="8348767"/>
            </a:xfrm>
          </p:grpSpPr>
          <p:sp>
            <p:nvSpPr>
              <p:cNvPr id="4" name="Rectangle 3"/>
              <p:cNvSpPr/>
              <p:nvPr/>
            </p:nvSpPr>
            <p:spPr>
              <a:xfrm>
                <a:off x="84876" y="578243"/>
                <a:ext cx="3352800" cy="230832"/>
              </a:xfrm>
              <a:prstGeom prst="rect">
                <a:avLst/>
              </a:prstGeom>
            </p:spPr>
            <p:txBody>
              <a:bodyPr wrap="square">
                <a:spAutoFit/>
              </a:bodyPr>
              <a:lstStyle/>
              <a:p>
                <a:pPr algn="just"/>
                <a:r>
                  <a:rPr lang="en-GB" sz="900" dirty="0">
                    <a:latin typeface="Gabriola" pitchFamily="82" charset="0"/>
                    <a:cs typeface="Arial" pitchFamily="34" charset="0"/>
                  </a:rPr>
                  <a:t> </a:t>
                </a:r>
              </a:p>
            </p:txBody>
          </p:sp>
          <p:sp>
            <p:nvSpPr>
              <p:cNvPr id="7" name="Rectangle 6"/>
              <p:cNvSpPr/>
              <p:nvPr/>
            </p:nvSpPr>
            <p:spPr>
              <a:xfrm>
                <a:off x="4810756" y="4428755"/>
                <a:ext cx="2095994" cy="369332"/>
              </a:xfrm>
              <a:prstGeom prst="rect">
                <a:avLst/>
              </a:prstGeom>
            </p:spPr>
            <p:txBody>
              <a:bodyPr wrap="square">
                <a:spAutoFit/>
              </a:bodyPr>
              <a:lstStyle/>
              <a:p>
                <a:pPr algn="just"/>
                <a:r>
                  <a:rPr lang="en-US" dirty="0">
                    <a:latin typeface="Segoe Print" pitchFamily="2" charset="0"/>
                  </a:rPr>
                  <a:t> </a:t>
                </a:r>
              </a:p>
            </p:txBody>
          </p:sp>
          <p:sp>
            <p:nvSpPr>
              <p:cNvPr id="8" name="Rectangle 7"/>
              <p:cNvSpPr/>
              <p:nvPr/>
            </p:nvSpPr>
            <p:spPr>
              <a:xfrm>
                <a:off x="1761276" y="6003130"/>
                <a:ext cx="1076202" cy="507831"/>
              </a:xfrm>
              <a:prstGeom prst="rect">
                <a:avLst/>
              </a:prstGeom>
            </p:spPr>
            <p:txBody>
              <a:bodyPr wrap="square">
                <a:spAutoFit/>
              </a:bodyPr>
              <a:lstStyle/>
              <a:p>
                <a:pPr algn="just"/>
                <a:endParaRPr lang="en-GB" sz="900" dirty="0">
                  <a:latin typeface="Segoe Print" pitchFamily="2" charset="0"/>
                </a:endParaRPr>
              </a:p>
              <a:p>
                <a:pPr algn="just"/>
                <a:endParaRPr lang="en-GB" sz="900" dirty="0">
                  <a:latin typeface="Segoe Print" pitchFamily="2" charset="0"/>
                </a:endParaRPr>
              </a:p>
              <a:p>
                <a:pPr algn="just"/>
                <a:endParaRPr lang="en-GB" sz="900" dirty="0">
                  <a:latin typeface="Segoe Print" pitchFamily="2" charset="0"/>
                </a:endParaRPr>
              </a:p>
            </p:txBody>
          </p:sp>
          <p:sp>
            <p:nvSpPr>
              <p:cNvPr id="12" name="Rectangle 11"/>
              <p:cNvSpPr/>
              <p:nvPr/>
            </p:nvSpPr>
            <p:spPr>
              <a:xfrm>
                <a:off x="692125" y="965081"/>
                <a:ext cx="2138301" cy="307777"/>
              </a:xfrm>
              <a:prstGeom prst="rect">
                <a:avLst/>
              </a:prstGeom>
            </p:spPr>
            <p:txBody>
              <a:bodyPr wrap="square">
                <a:spAutoFit/>
              </a:bodyPr>
              <a:lstStyle/>
              <a:p>
                <a:pPr algn="ctr"/>
                <a:r>
                  <a:rPr lang="en-GB" sz="1400" b="1" dirty="0">
                    <a:latin typeface="Segoe Print" pitchFamily="2" charset="0"/>
                    <a:cs typeface="Arial" pitchFamily="34" charset="0"/>
                  </a:rPr>
                  <a:t>Red Wines </a:t>
                </a:r>
              </a:p>
            </p:txBody>
          </p:sp>
          <p:sp>
            <p:nvSpPr>
              <p:cNvPr id="13" name="Rectangle 12"/>
              <p:cNvSpPr/>
              <p:nvPr/>
            </p:nvSpPr>
            <p:spPr>
              <a:xfrm>
                <a:off x="26724" y="7980132"/>
                <a:ext cx="1866369" cy="230832"/>
              </a:xfrm>
              <a:prstGeom prst="rect">
                <a:avLst/>
              </a:prstGeom>
            </p:spPr>
            <p:txBody>
              <a:bodyPr wrap="square">
                <a:spAutoFit/>
              </a:bodyPr>
              <a:lstStyle/>
              <a:p>
                <a:pPr algn="just"/>
                <a:endParaRPr lang="en-US" sz="900" b="1" dirty="0">
                  <a:latin typeface="Gabriola" pitchFamily="82" charset="0"/>
                  <a:cs typeface="Arial" pitchFamily="34" charset="0"/>
                </a:endParaRPr>
              </a:p>
            </p:txBody>
          </p:sp>
          <p:sp>
            <p:nvSpPr>
              <p:cNvPr id="14" name="Rectangle 13"/>
              <p:cNvSpPr/>
              <p:nvPr/>
            </p:nvSpPr>
            <p:spPr>
              <a:xfrm>
                <a:off x="5081182" y="4840591"/>
                <a:ext cx="1844618" cy="230832"/>
              </a:xfrm>
              <a:prstGeom prst="rect">
                <a:avLst/>
              </a:prstGeom>
            </p:spPr>
            <p:txBody>
              <a:bodyPr wrap="square">
                <a:spAutoFit/>
              </a:bodyPr>
              <a:lstStyle/>
              <a:p>
                <a:pPr algn="just"/>
                <a:endParaRPr lang="en-US" sz="900" dirty="0">
                  <a:latin typeface="Gabriola" pitchFamily="82" charset="0"/>
                  <a:cs typeface="Arial" pitchFamily="34" charset="0"/>
                </a:endParaRPr>
              </a:p>
            </p:txBody>
          </p:sp>
          <p:sp>
            <p:nvSpPr>
              <p:cNvPr id="15" name="Rectangle 14"/>
              <p:cNvSpPr/>
              <p:nvPr/>
            </p:nvSpPr>
            <p:spPr>
              <a:xfrm>
                <a:off x="2019823" y="8557678"/>
                <a:ext cx="2941791" cy="369332"/>
              </a:xfrm>
              <a:prstGeom prst="rect">
                <a:avLst/>
              </a:prstGeom>
            </p:spPr>
            <p:txBody>
              <a:bodyPr wrap="square">
                <a:spAutoFit/>
              </a:bodyPr>
              <a:lstStyle/>
              <a:p>
                <a:pPr algn="just"/>
                <a:endParaRPr lang="en-GB" dirty="0">
                  <a:latin typeface="Gabriola" pitchFamily="82" charset="0"/>
                </a:endParaRPr>
              </a:p>
            </p:txBody>
          </p:sp>
          <p:sp>
            <p:nvSpPr>
              <p:cNvPr id="16" name="Rectangle 15"/>
              <p:cNvSpPr/>
              <p:nvPr/>
            </p:nvSpPr>
            <p:spPr>
              <a:xfrm>
                <a:off x="5116170" y="6510961"/>
                <a:ext cx="1825509" cy="230832"/>
              </a:xfrm>
              <a:prstGeom prst="rect">
                <a:avLst/>
              </a:prstGeom>
            </p:spPr>
            <p:txBody>
              <a:bodyPr wrap="square">
                <a:spAutoFit/>
              </a:bodyPr>
              <a:lstStyle/>
              <a:p>
                <a:pPr algn="just"/>
                <a:endParaRPr lang="en-GB" sz="900" dirty="0">
                  <a:latin typeface="Gabriola" pitchFamily="82" charset="0"/>
                  <a:cs typeface="Arial" pitchFamily="34" charset="0"/>
                </a:endParaRPr>
              </a:p>
            </p:txBody>
          </p:sp>
          <p:sp>
            <p:nvSpPr>
              <p:cNvPr id="17" name="Rectangle 16"/>
              <p:cNvSpPr/>
              <p:nvPr/>
            </p:nvSpPr>
            <p:spPr>
              <a:xfrm>
                <a:off x="-6694" y="6371607"/>
                <a:ext cx="1790580" cy="230832"/>
              </a:xfrm>
              <a:prstGeom prst="rect">
                <a:avLst/>
              </a:prstGeom>
            </p:spPr>
            <p:txBody>
              <a:bodyPr wrap="square">
                <a:spAutoFit/>
              </a:bodyPr>
              <a:lstStyle/>
              <a:p>
                <a:pPr algn="just"/>
                <a:endParaRPr lang="en-GB" sz="900" dirty="0">
                  <a:latin typeface="Gabriola" pitchFamily="82" charset="0"/>
                  <a:cs typeface="Arial" pitchFamily="34" charset="0"/>
                </a:endParaRPr>
              </a:p>
            </p:txBody>
          </p:sp>
          <p:sp>
            <p:nvSpPr>
              <p:cNvPr id="18" name="Rectangle 17"/>
              <p:cNvSpPr/>
              <p:nvPr/>
            </p:nvSpPr>
            <p:spPr>
              <a:xfrm>
                <a:off x="2019823" y="5302256"/>
                <a:ext cx="2985020" cy="230832"/>
              </a:xfrm>
              <a:prstGeom prst="rect">
                <a:avLst/>
              </a:prstGeom>
            </p:spPr>
            <p:txBody>
              <a:bodyPr wrap="square">
                <a:spAutoFit/>
              </a:bodyPr>
              <a:lstStyle/>
              <a:p>
                <a:pPr algn="just"/>
                <a:endParaRPr lang="en-GB" sz="900" dirty="0">
                  <a:latin typeface="Gabriola" pitchFamily="82" charset="0"/>
                </a:endParaRPr>
              </a:p>
            </p:txBody>
          </p:sp>
          <p:sp>
            <p:nvSpPr>
              <p:cNvPr id="19" name="Rectangle 18"/>
              <p:cNvSpPr/>
              <p:nvPr/>
            </p:nvSpPr>
            <p:spPr>
              <a:xfrm>
                <a:off x="3582684" y="1031182"/>
                <a:ext cx="3301857" cy="230832"/>
              </a:xfrm>
              <a:prstGeom prst="rect">
                <a:avLst/>
              </a:prstGeom>
            </p:spPr>
            <p:txBody>
              <a:bodyPr wrap="square">
                <a:spAutoFit/>
              </a:bodyPr>
              <a:lstStyle/>
              <a:p>
                <a:pPr lvl="0" algn="just"/>
                <a:endParaRPr lang="en-GB" sz="900" dirty="0">
                  <a:latin typeface="Gabriola" pitchFamily="82" charset="0"/>
                  <a:cs typeface="Arial" pitchFamily="34" charset="0"/>
                </a:endParaRPr>
              </a:p>
            </p:txBody>
          </p:sp>
          <p:sp>
            <p:nvSpPr>
              <p:cNvPr id="20" name="Rectangle 19"/>
              <p:cNvSpPr/>
              <p:nvPr/>
            </p:nvSpPr>
            <p:spPr>
              <a:xfrm>
                <a:off x="4441377" y="937579"/>
                <a:ext cx="1417376" cy="307777"/>
              </a:xfrm>
              <a:prstGeom prst="rect">
                <a:avLst/>
              </a:prstGeom>
            </p:spPr>
            <p:txBody>
              <a:bodyPr wrap="none">
                <a:spAutoFit/>
              </a:bodyPr>
              <a:lstStyle/>
              <a:p>
                <a:pPr lvl="0" algn="ctr"/>
                <a:r>
                  <a:rPr lang="en-GB" sz="1400" b="1" dirty="0">
                    <a:latin typeface="Segoe Print" pitchFamily="2" charset="0"/>
                    <a:cs typeface="Aharoni" pitchFamily="2" charset="-79"/>
                  </a:rPr>
                  <a:t>White wines  </a:t>
                </a:r>
              </a:p>
            </p:txBody>
          </p:sp>
          <p:sp>
            <p:nvSpPr>
              <p:cNvPr id="21" name="Rectangle 20"/>
              <p:cNvSpPr/>
              <p:nvPr/>
            </p:nvSpPr>
            <p:spPr>
              <a:xfrm>
                <a:off x="296498" y="6680276"/>
                <a:ext cx="2827702" cy="307777"/>
              </a:xfrm>
              <a:prstGeom prst="rect">
                <a:avLst/>
              </a:prstGeom>
            </p:spPr>
            <p:txBody>
              <a:bodyPr wrap="square">
                <a:spAutoFit/>
              </a:bodyPr>
              <a:lstStyle/>
              <a:p>
                <a:pPr lvl="0" algn="ctr"/>
                <a:r>
                  <a:rPr lang="en-US" sz="1400" b="1" dirty="0">
                    <a:latin typeface="Segoe Print" pitchFamily="2" charset="0"/>
                    <a:cs typeface="Arial" pitchFamily="34" charset="0"/>
                  </a:rPr>
                  <a:t>Time</a:t>
                </a:r>
              </a:p>
            </p:txBody>
          </p:sp>
          <p:sp>
            <p:nvSpPr>
              <p:cNvPr id="22" name="Rectangle 21"/>
              <p:cNvSpPr/>
              <p:nvPr/>
            </p:nvSpPr>
            <p:spPr>
              <a:xfrm>
                <a:off x="296498" y="3331811"/>
                <a:ext cx="2969787" cy="307777"/>
              </a:xfrm>
              <a:prstGeom prst="rect">
                <a:avLst/>
              </a:prstGeom>
            </p:spPr>
            <p:txBody>
              <a:bodyPr wrap="square">
                <a:spAutoFit/>
              </a:bodyPr>
              <a:lstStyle/>
              <a:p>
                <a:pPr lvl="0" algn="ctr"/>
                <a:r>
                  <a:rPr lang="en-GB" sz="1400" b="1" dirty="0">
                    <a:latin typeface="Segoe Print" pitchFamily="2" charset="0"/>
                    <a:cs typeface="Arial" pitchFamily="34" charset="0"/>
                  </a:rPr>
                  <a:t>Takeaway</a:t>
                </a:r>
                <a:endParaRPr lang="en-GB" sz="1400" dirty="0">
                  <a:latin typeface="Segoe Print" pitchFamily="2" charset="0"/>
                  <a:cs typeface="Arial" pitchFamily="34" charset="0"/>
                </a:endParaRPr>
              </a:p>
            </p:txBody>
          </p:sp>
          <p:sp>
            <p:nvSpPr>
              <p:cNvPr id="23" name="Rectangle 22"/>
              <p:cNvSpPr/>
              <p:nvPr/>
            </p:nvSpPr>
            <p:spPr>
              <a:xfrm>
                <a:off x="-6694" y="4798087"/>
                <a:ext cx="1861895" cy="230832"/>
              </a:xfrm>
              <a:prstGeom prst="rect">
                <a:avLst/>
              </a:prstGeom>
            </p:spPr>
            <p:txBody>
              <a:bodyPr wrap="square">
                <a:spAutoFit/>
              </a:bodyPr>
              <a:lstStyle/>
              <a:p>
                <a:pPr lvl="0" algn="just"/>
                <a:endParaRPr lang="en-GB" sz="900" dirty="0">
                  <a:latin typeface="Gabriola" pitchFamily="82" charset="0"/>
                  <a:cs typeface="Arial" pitchFamily="34" charset="0"/>
                </a:endParaRPr>
              </a:p>
            </p:txBody>
          </p:sp>
          <p:sp>
            <p:nvSpPr>
              <p:cNvPr id="24" name="Rectangle 23"/>
              <p:cNvSpPr/>
              <p:nvPr/>
            </p:nvSpPr>
            <p:spPr>
              <a:xfrm>
                <a:off x="3530156" y="3627046"/>
                <a:ext cx="3124200" cy="307777"/>
              </a:xfrm>
              <a:prstGeom prst="rect">
                <a:avLst/>
              </a:prstGeom>
            </p:spPr>
            <p:txBody>
              <a:bodyPr wrap="square">
                <a:spAutoFit/>
              </a:bodyPr>
              <a:lstStyle/>
              <a:p>
                <a:pPr lvl="0" algn="ctr"/>
                <a:r>
                  <a:rPr lang="en-GB" sz="1400" b="1" dirty="0">
                    <a:latin typeface="Segoe Print" pitchFamily="2" charset="0"/>
                  </a:rPr>
                  <a:t>Takeaway Facility Guidelines </a:t>
                </a:r>
              </a:p>
            </p:txBody>
          </p:sp>
          <p:sp>
            <p:nvSpPr>
              <p:cNvPr id="25" name="Rectangle 24"/>
              <p:cNvSpPr/>
              <p:nvPr/>
            </p:nvSpPr>
            <p:spPr>
              <a:xfrm>
                <a:off x="5159451" y="7943671"/>
                <a:ext cx="1698549" cy="230832"/>
              </a:xfrm>
              <a:prstGeom prst="rect">
                <a:avLst/>
              </a:prstGeom>
            </p:spPr>
            <p:txBody>
              <a:bodyPr wrap="square">
                <a:spAutoFit/>
              </a:bodyPr>
              <a:lstStyle/>
              <a:p>
                <a:pPr algn="just"/>
                <a:endParaRPr lang="en-GB" sz="900" dirty="0">
                  <a:latin typeface="Gabriola" pitchFamily="82" charset="0"/>
                  <a:cs typeface="Arial" pitchFamily="34" charset="0"/>
                </a:endParaRPr>
              </a:p>
            </p:txBody>
          </p:sp>
          <p:sp>
            <p:nvSpPr>
              <p:cNvPr id="26" name="Rectangle 25"/>
              <p:cNvSpPr/>
              <p:nvPr/>
            </p:nvSpPr>
            <p:spPr>
              <a:xfrm>
                <a:off x="5904956" y="7603606"/>
                <a:ext cx="184730" cy="307777"/>
              </a:xfrm>
              <a:prstGeom prst="rect">
                <a:avLst/>
              </a:prstGeom>
            </p:spPr>
            <p:txBody>
              <a:bodyPr wrap="none">
                <a:spAutoFit/>
              </a:bodyPr>
              <a:lstStyle/>
              <a:p>
                <a:pPr lvl="0" algn="just"/>
                <a:endParaRPr lang="en-GB" sz="1400" dirty="0">
                  <a:latin typeface="Segoe Print" pitchFamily="2" charset="0"/>
                </a:endParaRPr>
              </a:p>
            </p:txBody>
          </p:sp>
          <p:sp>
            <p:nvSpPr>
              <p:cNvPr id="27" name="Rectangle 26"/>
              <p:cNvSpPr/>
              <p:nvPr/>
            </p:nvSpPr>
            <p:spPr>
              <a:xfrm>
                <a:off x="5936558" y="6061295"/>
                <a:ext cx="184730" cy="307777"/>
              </a:xfrm>
              <a:prstGeom prst="rect">
                <a:avLst/>
              </a:prstGeom>
            </p:spPr>
            <p:txBody>
              <a:bodyPr wrap="none">
                <a:spAutoFit/>
              </a:bodyPr>
              <a:lstStyle/>
              <a:p>
                <a:pPr algn="just"/>
                <a:endParaRPr lang="en-GB" sz="1400" b="1" dirty="0">
                  <a:latin typeface="Segoe Print" pitchFamily="2" charset="0"/>
                </a:endParaRPr>
              </a:p>
            </p:txBody>
          </p:sp>
          <p:sp>
            <p:nvSpPr>
              <p:cNvPr id="28" name="Rectangle 27"/>
              <p:cNvSpPr/>
              <p:nvPr/>
            </p:nvSpPr>
            <p:spPr>
              <a:xfrm>
                <a:off x="914199" y="7589351"/>
                <a:ext cx="184730" cy="307777"/>
              </a:xfrm>
              <a:prstGeom prst="rect">
                <a:avLst/>
              </a:prstGeom>
            </p:spPr>
            <p:txBody>
              <a:bodyPr wrap="none">
                <a:spAutoFit/>
              </a:bodyPr>
              <a:lstStyle/>
              <a:p>
                <a:pPr algn="just"/>
                <a:endParaRPr lang="en-US" sz="1400" b="1" dirty="0">
                  <a:latin typeface="Segoe Print" pitchFamily="2" charset="0"/>
                  <a:cs typeface="Arial" pitchFamily="34" charset="0"/>
                </a:endParaRPr>
              </a:p>
            </p:txBody>
          </p:sp>
          <p:sp>
            <p:nvSpPr>
              <p:cNvPr id="29" name="Rectangle 28"/>
              <p:cNvSpPr/>
              <p:nvPr/>
            </p:nvSpPr>
            <p:spPr>
              <a:xfrm>
                <a:off x="2396210" y="7388163"/>
                <a:ext cx="2082931" cy="523220"/>
              </a:xfrm>
              <a:prstGeom prst="rect">
                <a:avLst/>
              </a:prstGeom>
            </p:spPr>
            <p:txBody>
              <a:bodyPr wrap="square">
                <a:spAutoFit/>
              </a:bodyPr>
              <a:lstStyle/>
              <a:p>
                <a:pPr algn="ctr"/>
                <a:r>
                  <a:rPr lang="en-GB" sz="1400" b="1" dirty="0">
                    <a:latin typeface="Segoe Print" pitchFamily="2" charset="0"/>
                  </a:rPr>
                  <a:t>Contact Details for Placing Order</a:t>
                </a:r>
              </a:p>
            </p:txBody>
          </p:sp>
          <p:sp>
            <p:nvSpPr>
              <p:cNvPr id="30" name="Rectangle 29"/>
              <p:cNvSpPr/>
              <p:nvPr/>
            </p:nvSpPr>
            <p:spPr>
              <a:xfrm>
                <a:off x="265267" y="5695354"/>
                <a:ext cx="3001017" cy="307776"/>
              </a:xfrm>
              <a:prstGeom prst="rect">
                <a:avLst/>
              </a:prstGeom>
            </p:spPr>
            <p:txBody>
              <a:bodyPr wrap="square">
                <a:spAutoFit/>
              </a:bodyPr>
              <a:lstStyle/>
              <a:p>
                <a:pPr lvl="0" algn="ctr"/>
                <a:r>
                  <a:rPr lang="en-GB" sz="1400" b="1" dirty="0">
                    <a:latin typeface="Segoe Print" pitchFamily="2" charset="0"/>
                  </a:rPr>
                  <a:t>Hygiene and Food Statement</a:t>
                </a:r>
              </a:p>
            </p:txBody>
          </p:sp>
        </p:grpSp>
        <p:sp>
          <p:nvSpPr>
            <p:cNvPr id="2" name="Rectangle 1"/>
            <p:cNvSpPr/>
            <p:nvPr/>
          </p:nvSpPr>
          <p:spPr>
            <a:xfrm>
              <a:off x="270369" y="1245356"/>
              <a:ext cx="2995916" cy="1938992"/>
            </a:xfrm>
            <a:prstGeom prst="rect">
              <a:avLst/>
            </a:prstGeom>
          </p:spPr>
          <p:txBody>
            <a:bodyPr wrap="square">
              <a:spAutoFit/>
            </a:bodyPr>
            <a:lstStyle/>
            <a:p>
              <a:pPr algn="just"/>
              <a:r>
                <a:rPr lang="en-GB" sz="1000" b="1" dirty="0">
                  <a:latin typeface="Gabriola" pitchFamily="82" charset="0"/>
                </a:rPr>
                <a:t>Merlot €5.00</a:t>
              </a:r>
              <a:endParaRPr lang="en-GB" sz="1000" dirty="0">
                <a:latin typeface="Gabriola" pitchFamily="82" charset="0"/>
              </a:endParaRPr>
            </a:p>
            <a:p>
              <a:pPr algn="just"/>
              <a:r>
                <a:rPr lang="en-GB" sz="1000" dirty="0">
                  <a:latin typeface="Gabriola" pitchFamily="82" charset="0"/>
                </a:rPr>
                <a:t>Made with meritage, tuscans, priorate and many more and best pairs with food like meat, barbeque chicken, mashroom and beef .</a:t>
              </a:r>
            </a:p>
            <a:p>
              <a:pPr algn="just"/>
              <a:endParaRPr lang="en-GB" sz="1000" dirty="0">
                <a:latin typeface="Gabriola" pitchFamily="82" charset="0"/>
              </a:endParaRPr>
            </a:p>
            <a:p>
              <a:pPr algn="just"/>
              <a:r>
                <a:rPr lang="en-GB" sz="1000" b="1" dirty="0">
                  <a:latin typeface="Gabriola" pitchFamily="82" charset="0"/>
                </a:rPr>
                <a:t>Garnacha €5.25</a:t>
              </a:r>
              <a:endParaRPr lang="en-GB" sz="1000" dirty="0">
                <a:latin typeface="Gabriola" pitchFamily="82" charset="0"/>
              </a:endParaRPr>
            </a:p>
            <a:p>
              <a:pPr algn="just"/>
              <a:r>
                <a:rPr lang="en-GB" sz="1000" dirty="0">
                  <a:latin typeface="Gabriola" pitchFamily="82" charset="0"/>
                </a:rPr>
                <a:t>Popular red wine with high flavour and aroma of red berries and black barriers and best paired with variety of meats and spicy vegetable curries. </a:t>
              </a:r>
            </a:p>
            <a:p>
              <a:pPr algn="just"/>
              <a:endParaRPr lang="en-GB" sz="1000" dirty="0">
                <a:latin typeface="Gabriola" pitchFamily="82" charset="0"/>
              </a:endParaRPr>
            </a:p>
            <a:p>
              <a:pPr algn="just"/>
              <a:r>
                <a:rPr lang="en-GB" sz="1000" b="1" dirty="0">
                  <a:latin typeface="Gabriola" pitchFamily="82" charset="0"/>
                </a:rPr>
                <a:t>Red Rempranillo €4.80</a:t>
              </a:r>
              <a:endParaRPr lang="en-GB" sz="1000" dirty="0">
                <a:latin typeface="Gabriola" pitchFamily="82" charset="0"/>
              </a:endParaRPr>
            </a:p>
            <a:p>
              <a:pPr algn="just"/>
              <a:r>
                <a:rPr lang="en-GB" sz="1000" dirty="0">
                  <a:latin typeface="Gabriola" pitchFamily="82" charset="0"/>
                </a:rPr>
                <a:t>Most loved Spanish red wine with cheesy cedar and dried fig flavours and perfectly blend with pasta like dishes. </a:t>
              </a:r>
            </a:p>
          </p:txBody>
        </p:sp>
        <p:sp>
          <p:nvSpPr>
            <p:cNvPr id="5" name="Rectangle 4"/>
            <p:cNvSpPr/>
            <p:nvPr/>
          </p:nvSpPr>
          <p:spPr>
            <a:xfrm>
              <a:off x="3659104" y="1245356"/>
              <a:ext cx="2914132" cy="1938992"/>
            </a:xfrm>
            <a:prstGeom prst="rect">
              <a:avLst/>
            </a:prstGeom>
          </p:spPr>
          <p:txBody>
            <a:bodyPr wrap="square">
              <a:spAutoFit/>
            </a:bodyPr>
            <a:lstStyle/>
            <a:p>
              <a:pPr algn="just"/>
              <a:r>
                <a:rPr lang="en-GB" sz="1000" b="1" dirty="0">
                  <a:latin typeface="Gabriola" pitchFamily="82" charset="0"/>
                </a:rPr>
                <a:t>Blanc Sauvignon €5.00</a:t>
              </a:r>
              <a:endParaRPr lang="en-GB" sz="1000" dirty="0">
                <a:latin typeface="Gabriola" pitchFamily="82" charset="0"/>
              </a:endParaRPr>
            </a:p>
            <a:p>
              <a:pPr algn="just"/>
              <a:r>
                <a:rPr lang="en-GB" sz="1000" dirty="0">
                  <a:latin typeface="Gabriola" pitchFamily="82" charset="0"/>
                </a:rPr>
                <a:t>Most loved white wine and best pairs with sauces made with herbs, fish and chicken dishe. Contains the flavour of grapefruit, white peach and passion fruit. </a:t>
              </a:r>
            </a:p>
            <a:p>
              <a:pPr algn="just"/>
              <a:endParaRPr lang="en-GB" sz="1000" dirty="0">
                <a:latin typeface="Gabriola" pitchFamily="82" charset="0"/>
              </a:endParaRPr>
            </a:p>
            <a:p>
              <a:pPr algn="just"/>
              <a:r>
                <a:rPr lang="en-GB" sz="1000" b="1" dirty="0">
                  <a:latin typeface="Gabriola" pitchFamily="82" charset="0"/>
                </a:rPr>
                <a:t>White Chardonnay Wine €4.75</a:t>
              </a:r>
              <a:endParaRPr lang="en-GB" sz="1000" dirty="0">
                <a:latin typeface="Gabriola" pitchFamily="82" charset="0"/>
              </a:endParaRPr>
            </a:p>
            <a:p>
              <a:pPr algn="just"/>
              <a:r>
                <a:rPr lang="en-GB" sz="1000" dirty="0">
                  <a:latin typeface="Gabriola" pitchFamily="82" charset="0"/>
                </a:rPr>
                <a:t>Best pairs with mushrooms, corn and veg risotto </a:t>
              </a:r>
            </a:p>
            <a:p>
              <a:pPr algn="just"/>
              <a:endParaRPr lang="en-GB" sz="1000" dirty="0">
                <a:latin typeface="Gabriola" pitchFamily="82" charset="0"/>
              </a:endParaRPr>
            </a:p>
            <a:p>
              <a:pPr algn="just"/>
              <a:r>
                <a:rPr lang="en-GB" sz="1000" b="1" dirty="0">
                  <a:latin typeface="Gabriola" pitchFamily="82" charset="0"/>
                </a:rPr>
                <a:t>White Toscano Trebinao €4.20</a:t>
              </a:r>
              <a:endParaRPr lang="en-GB" sz="1000" dirty="0">
                <a:latin typeface="Gabriola" pitchFamily="82" charset="0"/>
              </a:endParaRPr>
            </a:p>
            <a:p>
              <a:pPr algn="just"/>
              <a:r>
                <a:rPr lang="en-GB" sz="1000" dirty="0">
                  <a:latin typeface="Gabriola" pitchFamily="82" charset="0"/>
                </a:rPr>
                <a:t>White wine with Italian flavours and makes best pair with pesto, Italian pasta and rosted chicken and contains fruity and citric flavours of lemon and green apple </a:t>
              </a:r>
            </a:p>
          </p:txBody>
        </p:sp>
        <p:sp>
          <p:nvSpPr>
            <p:cNvPr id="6" name="TextBox 5"/>
            <p:cNvSpPr txBox="1"/>
            <p:nvPr/>
          </p:nvSpPr>
          <p:spPr>
            <a:xfrm>
              <a:off x="3659104" y="3184348"/>
              <a:ext cx="2914132" cy="400110"/>
            </a:xfrm>
            <a:prstGeom prst="rect">
              <a:avLst/>
            </a:prstGeom>
            <a:noFill/>
          </p:spPr>
          <p:txBody>
            <a:bodyPr wrap="square" rtlCol="0">
              <a:spAutoFit/>
            </a:bodyPr>
            <a:lstStyle/>
            <a:p>
              <a:pPr algn="just"/>
              <a:r>
                <a:rPr lang="en-GB" sz="1000" b="1" dirty="0">
                  <a:latin typeface="Gabriola" pitchFamily="82" charset="0"/>
                </a:rPr>
                <a:t>Service size for white and red wine is 150 ml which is equal to approx. 5 oz. </a:t>
              </a:r>
            </a:p>
          </p:txBody>
        </p:sp>
        <p:sp>
          <p:nvSpPr>
            <p:cNvPr id="9" name="Rectangle 8"/>
            <p:cNvSpPr/>
            <p:nvPr/>
          </p:nvSpPr>
          <p:spPr>
            <a:xfrm>
              <a:off x="232157" y="3606362"/>
              <a:ext cx="3034128" cy="707886"/>
            </a:xfrm>
            <a:prstGeom prst="rect">
              <a:avLst/>
            </a:prstGeom>
          </p:spPr>
          <p:txBody>
            <a:bodyPr wrap="square">
              <a:spAutoFit/>
            </a:bodyPr>
            <a:lstStyle/>
            <a:p>
              <a:pPr algn="just"/>
              <a:r>
                <a:rPr lang="en-GB" sz="1000" dirty="0">
                  <a:latin typeface="Gabriola" pitchFamily="82" charset="0"/>
                </a:rPr>
                <a:t>Considering the Covid19 pandemic, Hotel has decides to provide the takeaway option. Hence, it is requested to all the customers to please maintain social distancing and collect their respective parcels from reception. </a:t>
              </a:r>
            </a:p>
          </p:txBody>
        </p:sp>
        <p:sp>
          <p:nvSpPr>
            <p:cNvPr id="10" name="Rectangle 9"/>
            <p:cNvSpPr/>
            <p:nvPr/>
          </p:nvSpPr>
          <p:spPr>
            <a:xfrm>
              <a:off x="2392836" y="7931837"/>
              <a:ext cx="1865951" cy="707886"/>
            </a:xfrm>
            <a:prstGeom prst="rect">
              <a:avLst/>
            </a:prstGeom>
          </p:spPr>
          <p:txBody>
            <a:bodyPr wrap="square">
              <a:spAutoFit/>
            </a:bodyPr>
            <a:lstStyle/>
            <a:p>
              <a:pPr algn="ctr"/>
              <a:r>
                <a:rPr lang="en-GB" sz="1000" dirty="0">
                  <a:latin typeface="Gabriola" pitchFamily="82" charset="0"/>
                </a:rPr>
                <a:t>Website: WWW.Hotel Trinity Foods.Com</a:t>
              </a:r>
            </a:p>
            <a:p>
              <a:pPr algn="ctr"/>
              <a:r>
                <a:rPr lang="en-GB" sz="1000" dirty="0">
                  <a:latin typeface="Gabriola" pitchFamily="82" charset="0"/>
                </a:rPr>
                <a:t>Email: Hotel Trinity Foods@yahoo.com </a:t>
              </a:r>
            </a:p>
            <a:p>
              <a:pPr algn="ctr"/>
              <a:r>
                <a:rPr lang="en-GB" sz="1000" dirty="0">
                  <a:latin typeface="Gabriola" pitchFamily="82" charset="0"/>
                </a:rPr>
                <a:t>Call: XXXXX-XXXXX</a:t>
              </a:r>
            </a:p>
            <a:p>
              <a:pPr algn="ctr"/>
              <a:r>
                <a:rPr lang="en-GB" sz="1000" dirty="0">
                  <a:latin typeface="Gabriola" pitchFamily="82" charset="0"/>
                </a:rPr>
                <a:t>Other Options: Uber Eats and Just Eats </a:t>
              </a:r>
            </a:p>
          </p:txBody>
        </p:sp>
        <p:sp>
          <p:nvSpPr>
            <p:cNvPr id="11" name="Rectangle 10"/>
            <p:cNvSpPr/>
            <p:nvPr/>
          </p:nvSpPr>
          <p:spPr>
            <a:xfrm>
              <a:off x="3611277" y="3934823"/>
              <a:ext cx="2961959" cy="1477328"/>
            </a:xfrm>
            <a:prstGeom prst="rect">
              <a:avLst/>
            </a:prstGeom>
          </p:spPr>
          <p:txBody>
            <a:bodyPr wrap="square">
              <a:spAutoFit/>
            </a:bodyPr>
            <a:lstStyle/>
            <a:p>
              <a:pPr algn="just"/>
              <a:r>
                <a:rPr lang="en-GB" sz="1000" dirty="0">
                  <a:latin typeface="Gabriola" pitchFamily="82" charset="0"/>
                </a:rPr>
                <a:t>Customers are requested to cooperate and get screened before entering in the hotel premises </a:t>
              </a:r>
            </a:p>
            <a:p>
              <a:pPr algn="just"/>
              <a:r>
                <a:rPr lang="en-GB" sz="1000" dirty="0">
                  <a:latin typeface="Gabriola" pitchFamily="82" charset="0"/>
                </a:rPr>
                <a:t>Orders will be accepted and given when customers will show their vaccination certificates. </a:t>
              </a:r>
            </a:p>
            <a:p>
              <a:pPr algn="just"/>
              <a:r>
                <a:rPr lang="en-GB" sz="1000" dirty="0">
                  <a:latin typeface="Gabriola" pitchFamily="82" charset="0"/>
                </a:rPr>
                <a:t>Make and complete sanitisation is important before entering in the hotel premises </a:t>
              </a:r>
            </a:p>
            <a:p>
              <a:pPr algn="just"/>
              <a:r>
                <a:rPr lang="en-GB" sz="1000" dirty="0">
                  <a:latin typeface="Gabriola" pitchFamily="82" charset="0"/>
                </a:rPr>
                <a:t>One person is allowed to come and take their order at one time and other are requested to wait in the waiting area</a:t>
              </a:r>
            </a:p>
            <a:p>
              <a:pPr algn="just"/>
              <a:r>
                <a:rPr lang="en-GB" sz="1000" dirty="0">
                  <a:latin typeface="Gabriola" pitchFamily="82" charset="0"/>
                </a:rPr>
                <a:t>Customers are requested to maintain social distancing all the time. </a:t>
              </a:r>
            </a:p>
          </p:txBody>
        </p:sp>
        <p:sp>
          <p:nvSpPr>
            <p:cNvPr id="31" name="Rectangle 30"/>
            <p:cNvSpPr/>
            <p:nvPr/>
          </p:nvSpPr>
          <p:spPr>
            <a:xfrm>
              <a:off x="296498" y="6988053"/>
              <a:ext cx="2953831" cy="400110"/>
            </a:xfrm>
            <a:prstGeom prst="rect">
              <a:avLst/>
            </a:prstGeom>
          </p:spPr>
          <p:txBody>
            <a:bodyPr wrap="square">
              <a:spAutoFit/>
            </a:bodyPr>
            <a:lstStyle/>
            <a:p>
              <a:pPr algn="just"/>
              <a:r>
                <a:rPr lang="en-GB" sz="1000" dirty="0">
                  <a:latin typeface="Gabriola" pitchFamily="82" charset="0"/>
                </a:rPr>
                <a:t>Order timings: 9:30 Am to 11:00 Am &amp; 5:00 PM to 7:00 PM </a:t>
              </a:r>
            </a:p>
            <a:p>
              <a:pPr algn="just"/>
              <a:r>
                <a:rPr lang="en-GB" sz="1000" dirty="0">
                  <a:latin typeface="Gabriola" pitchFamily="82" charset="0"/>
                </a:rPr>
                <a:t>Order Collection: 12:00 PM to 1:30 PM &amp; 7:30 PM to 9:00 PM </a:t>
              </a:r>
            </a:p>
          </p:txBody>
        </p:sp>
        <p:sp>
          <p:nvSpPr>
            <p:cNvPr id="2048" name="Rectangle 2047"/>
            <p:cNvSpPr/>
            <p:nvPr/>
          </p:nvSpPr>
          <p:spPr>
            <a:xfrm>
              <a:off x="3695980" y="5558417"/>
              <a:ext cx="2877255" cy="307777"/>
            </a:xfrm>
            <a:prstGeom prst="rect">
              <a:avLst/>
            </a:prstGeom>
          </p:spPr>
          <p:txBody>
            <a:bodyPr wrap="square">
              <a:spAutoFit/>
            </a:bodyPr>
            <a:lstStyle/>
            <a:p>
              <a:pPr algn="ctr"/>
              <a:r>
                <a:rPr lang="en-GB" sz="1400" b="1" dirty="0">
                  <a:latin typeface="Segoe Print" pitchFamily="2" charset="0"/>
                </a:rPr>
                <a:t>Options for Payment </a:t>
              </a:r>
              <a:endParaRPr lang="en-GB" sz="1400" dirty="0">
                <a:latin typeface="Segoe Print" pitchFamily="2" charset="0"/>
              </a:endParaRPr>
            </a:p>
          </p:txBody>
        </p:sp>
        <p:sp>
          <p:nvSpPr>
            <p:cNvPr id="2049" name="Rectangle 2048"/>
            <p:cNvSpPr/>
            <p:nvPr/>
          </p:nvSpPr>
          <p:spPr>
            <a:xfrm>
              <a:off x="3695981" y="5880019"/>
              <a:ext cx="2958376" cy="861774"/>
            </a:xfrm>
            <a:prstGeom prst="rect">
              <a:avLst/>
            </a:prstGeom>
          </p:spPr>
          <p:txBody>
            <a:bodyPr wrap="square">
              <a:spAutoFit/>
            </a:bodyPr>
            <a:lstStyle/>
            <a:p>
              <a:pPr algn="just"/>
              <a:r>
                <a:rPr lang="en-GB" sz="1000" dirty="0">
                  <a:latin typeface="Gabriola" pitchFamily="82" charset="0"/>
                </a:rPr>
                <a:t>Debit and Credit Cards </a:t>
              </a:r>
            </a:p>
            <a:p>
              <a:pPr algn="just"/>
              <a:r>
                <a:rPr lang="en-GB" sz="1000" dirty="0">
                  <a:latin typeface="Gabriola" pitchFamily="82" charset="0"/>
                </a:rPr>
                <a:t>Google pay and Apple Pay </a:t>
              </a:r>
            </a:p>
            <a:p>
              <a:pPr algn="just"/>
              <a:r>
                <a:rPr lang="en-GB" sz="1000" dirty="0">
                  <a:latin typeface="Gabriola" pitchFamily="82" charset="0"/>
                </a:rPr>
                <a:t>Net banking- All banks payment accepted </a:t>
              </a:r>
            </a:p>
            <a:p>
              <a:pPr algn="just"/>
              <a:r>
                <a:rPr lang="en-GB" sz="1000" dirty="0">
                  <a:latin typeface="Gabriola" pitchFamily="82" charset="0"/>
                </a:rPr>
                <a:t>Note- payment through cash is not accepted in order to ensure contactless deliveries</a:t>
              </a:r>
            </a:p>
          </p:txBody>
        </p:sp>
        <p:sp>
          <p:nvSpPr>
            <p:cNvPr id="2051" name="Rectangle 2050"/>
            <p:cNvSpPr/>
            <p:nvPr/>
          </p:nvSpPr>
          <p:spPr>
            <a:xfrm>
              <a:off x="296498" y="4428755"/>
              <a:ext cx="2969787" cy="307777"/>
            </a:xfrm>
            <a:prstGeom prst="rect">
              <a:avLst/>
            </a:prstGeom>
          </p:spPr>
          <p:txBody>
            <a:bodyPr wrap="square">
              <a:spAutoFit/>
            </a:bodyPr>
            <a:lstStyle/>
            <a:p>
              <a:pPr algn="ctr"/>
              <a:r>
                <a:rPr lang="en-GB" sz="1400" b="1" dirty="0">
                  <a:latin typeface="Segoe Print" pitchFamily="2" charset="0"/>
                </a:rPr>
                <a:t>Statement for allergens </a:t>
              </a:r>
              <a:endParaRPr lang="en-GB" sz="1400" dirty="0">
                <a:latin typeface="Segoe Print" pitchFamily="2" charset="0"/>
              </a:endParaRPr>
            </a:p>
          </p:txBody>
        </p:sp>
        <p:sp>
          <p:nvSpPr>
            <p:cNvPr id="2052" name="Rectangle 2051"/>
            <p:cNvSpPr/>
            <p:nvPr/>
          </p:nvSpPr>
          <p:spPr>
            <a:xfrm>
              <a:off x="296498" y="4798087"/>
              <a:ext cx="2969787" cy="707886"/>
            </a:xfrm>
            <a:prstGeom prst="rect">
              <a:avLst/>
            </a:prstGeom>
          </p:spPr>
          <p:txBody>
            <a:bodyPr wrap="square">
              <a:spAutoFit/>
            </a:bodyPr>
            <a:lstStyle/>
            <a:p>
              <a:pPr algn="just"/>
              <a:r>
                <a:rPr lang="en-GB" sz="1000" dirty="0">
                  <a:latin typeface="Gabriola" pitchFamily="82" charset="0"/>
                </a:rPr>
                <a:t>Dishes made in the hotel contain the ingredients like milk, eggs, peanuts and many more. hence it is requested to all that please read the menu carefully and tell our waiters to avoid some particular ingredients. Thank you  </a:t>
              </a:r>
            </a:p>
          </p:txBody>
        </p:sp>
        <p:sp>
          <p:nvSpPr>
            <p:cNvPr id="2053" name="Rectangle 2052"/>
            <p:cNvSpPr/>
            <p:nvPr/>
          </p:nvSpPr>
          <p:spPr>
            <a:xfrm>
              <a:off x="232157" y="6146894"/>
              <a:ext cx="3034127" cy="400110"/>
            </a:xfrm>
            <a:prstGeom prst="rect">
              <a:avLst/>
            </a:prstGeom>
          </p:spPr>
          <p:txBody>
            <a:bodyPr wrap="square">
              <a:spAutoFit/>
            </a:bodyPr>
            <a:lstStyle/>
            <a:p>
              <a:pPr algn="just"/>
              <a:r>
                <a:rPr lang="en-GB" sz="1000" dirty="0">
                  <a:latin typeface="Gabriola" pitchFamily="82" charset="0"/>
                </a:rPr>
                <a:t>All the food prepared in our hotel is made up with fresh ingredients and no preservatives and artificial colours are not added in any of our dish. </a:t>
              </a:r>
            </a:p>
          </p:txBody>
        </p:sp>
        <p:pic>
          <p:nvPicPr>
            <p:cNvPr id="205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45555" y="39469"/>
              <a:ext cx="1774825" cy="1079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123024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0163" y="0"/>
            <a:ext cx="6919913" cy="9144000"/>
            <a:chOff x="-30163" y="0"/>
            <a:chExt cx="6919913" cy="914400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163" y="0"/>
              <a:ext cx="6919913" cy="914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2013933" y="609600"/>
              <a:ext cx="3292889" cy="769441"/>
            </a:xfrm>
            <a:prstGeom prst="rect">
              <a:avLst/>
            </a:prstGeom>
            <a:noFill/>
          </p:spPr>
          <p:txBody>
            <a:bodyPr wrap="none" rtlCol="0">
              <a:spAutoFit/>
            </a:bodyPr>
            <a:lstStyle/>
            <a:p>
              <a:r>
                <a:rPr lang="en-IN" sz="4400" dirty="0">
                  <a:latin typeface="Segoe Print" pitchFamily="2" charset="0"/>
                </a:rPr>
                <a:t>References</a:t>
              </a:r>
              <a:r>
                <a:rPr lang="en-IN" sz="4400" dirty="0"/>
                <a:t> </a:t>
              </a:r>
            </a:p>
          </p:txBody>
        </p:sp>
        <p:sp>
          <p:nvSpPr>
            <p:cNvPr id="3" name="TextBox 2"/>
            <p:cNvSpPr txBox="1"/>
            <p:nvPr/>
          </p:nvSpPr>
          <p:spPr>
            <a:xfrm>
              <a:off x="183078" y="1600200"/>
              <a:ext cx="6400800" cy="5078313"/>
            </a:xfrm>
            <a:prstGeom prst="rect">
              <a:avLst/>
            </a:prstGeom>
            <a:noFill/>
          </p:spPr>
          <p:txBody>
            <a:bodyPr wrap="square" rtlCol="0">
              <a:spAutoFit/>
            </a:bodyPr>
            <a:lstStyle/>
            <a:p>
              <a:endParaRPr lang="en-IN" dirty="0">
                <a:latin typeface="Gabriola" pitchFamily="82" charset="0"/>
              </a:endParaRPr>
            </a:p>
            <a:p>
              <a:pPr algn="just"/>
              <a:r>
                <a:rPr lang="en-US" dirty="0">
                  <a:latin typeface="Gabriola" pitchFamily="82" charset="0"/>
                </a:rPr>
                <a:t>Abdou, A.H. and Shehata, H.S., 2021. assessment of restaurants'precautionary measures during covid-19 pandemic. </a:t>
              </a:r>
              <a:r>
                <a:rPr lang="en-US" i="1" dirty="0">
                  <a:latin typeface="Gabriola" pitchFamily="82" charset="0"/>
                </a:rPr>
                <a:t>Academy of Strategic Management Journal</a:t>
              </a:r>
              <a:r>
                <a:rPr lang="en-US" dirty="0">
                  <a:latin typeface="Gabriola" pitchFamily="82" charset="0"/>
                </a:rPr>
                <a:t>, </a:t>
              </a:r>
              <a:r>
                <a:rPr lang="en-US" i="1" dirty="0">
                  <a:latin typeface="Gabriola" pitchFamily="82" charset="0"/>
                </a:rPr>
                <a:t>20</a:t>
              </a:r>
              <a:r>
                <a:rPr lang="en-US" dirty="0">
                  <a:latin typeface="Gabriola" pitchFamily="82" charset="0"/>
                </a:rPr>
                <a:t>(6), pp.1-21.</a:t>
              </a:r>
              <a:endParaRPr lang="en-IN" dirty="0">
                <a:latin typeface="Gabriola" pitchFamily="82" charset="0"/>
              </a:endParaRPr>
            </a:p>
            <a:p>
              <a:pPr algn="just"/>
              <a:endParaRPr lang="en-IN" dirty="0">
                <a:latin typeface="Gabriola" pitchFamily="82" charset="0"/>
              </a:endParaRPr>
            </a:p>
            <a:p>
              <a:pPr algn="just"/>
              <a:r>
                <a:rPr lang="en-US" dirty="0">
                  <a:latin typeface="Gabriola" pitchFamily="82" charset="0"/>
                </a:rPr>
                <a:t>Ozdemir, B. and Caliskan, O., 2015. Menu design: A review of literature. </a:t>
              </a:r>
              <a:r>
                <a:rPr lang="en-US" i="1" dirty="0">
                  <a:latin typeface="Gabriola" pitchFamily="82" charset="0"/>
                </a:rPr>
                <a:t>Journal of Foodservice Business Research</a:t>
              </a:r>
              <a:r>
                <a:rPr lang="en-US" dirty="0">
                  <a:latin typeface="Gabriola" pitchFamily="82" charset="0"/>
                </a:rPr>
                <a:t>, </a:t>
              </a:r>
              <a:r>
                <a:rPr lang="en-US" i="1" dirty="0">
                  <a:latin typeface="Gabriola" pitchFamily="82" charset="0"/>
                </a:rPr>
                <a:t>18</a:t>
              </a:r>
              <a:r>
                <a:rPr lang="en-US" dirty="0">
                  <a:latin typeface="Gabriola" pitchFamily="82" charset="0"/>
                </a:rPr>
                <a:t>(3), pp.189-206.</a:t>
              </a:r>
              <a:endParaRPr lang="en-IN" dirty="0">
                <a:latin typeface="Gabriola" pitchFamily="82" charset="0"/>
              </a:endParaRPr>
            </a:p>
            <a:p>
              <a:pPr algn="just"/>
              <a:endParaRPr lang="en-IN" dirty="0">
                <a:latin typeface="Gabriola" pitchFamily="82" charset="0"/>
              </a:endParaRPr>
            </a:p>
            <a:p>
              <a:pPr algn="just"/>
              <a:r>
                <a:rPr lang="en-US" dirty="0">
                  <a:latin typeface="Gabriola" pitchFamily="82" charset="0"/>
                </a:rPr>
                <a:t>Läikkö-Roto, T. and Nevas, M., 2014. Restaurant business operators' knowledge of food hygiene and their attitudes toward official food control affect the hygiene in their restaurants. </a:t>
              </a:r>
              <a:r>
                <a:rPr lang="en-US" i="1" dirty="0">
                  <a:latin typeface="Gabriola" pitchFamily="82" charset="0"/>
                </a:rPr>
                <a:t>Food Control</a:t>
              </a:r>
              <a:r>
                <a:rPr lang="en-US" dirty="0">
                  <a:latin typeface="Gabriola" pitchFamily="82" charset="0"/>
                </a:rPr>
                <a:t>, </a:t>
              </a:r>
              <a:r>
                <a:rPr lang="en-US" i="1" dirty="0">
                  <a:latin typeface="Gabriola" pitchFamily="82" charset="0"/>
                </a:rPr>
                <a:t>43</a:t>
              </a:r>
              <a:r>
                <a:rPr lang="en-US" dirty="0">
                  <a:latin typeface="Gabriola" pitchFamily="82" charset="0"/>
                </a:rPr>
                <a:t>, pp.65-73.</a:t>
              </a:r>
            </a:p>
            <a:p>
              <a:pPr algn="just"/>
              <a:endParaRPr lang="en-IN" dirty="0">
                <a:latin typeface="Gabriola" pitchFamily="82" charset="0"/>
              </a:endParaRPr>
            </a:p>
            <a:p>
              <a:pPr algn="just"/>
              <a:r>
                <a:rPr lang="en-IN" dirty="0">
                  <a:latin typeface="Gabriola" pitchFamily="82" charset="0"/>
                </a:rPr>
                <a:t>Pinterest. 2022. restaurant poster background material. [Online].Available At: https://in.pinterest.com/pin/847380486150417439/ [Last Accessed 17 June 2022]</a:t>
              </a:r>
            </a:p>
            <a:p>
              <a:pPr algn="just"/>
              <a:endParaRPr lang="en-IN" dirty="0">
                <a:latin typeface="Gabriola" pitchFamily="82" charset="0"/>
              </a:endParaRPr>
            </a:p>
            <a:p>
              <a:pPr algn="just"/>
              <a:r>
                <a:rPr lang="en-IN" dirty="0">
                  <a:latin typeface="Gabriola" pitchFamily="82" charset="0"/>
                </a:rPr>
                <a:t>Wine.love to know 2020. Different types of wines. [Online]. Available  at:  https://wine.lovetoknow.com/wiki/Types_of_Red_Wine /[Last Accessed 17 June 2022].</a:t>
              </a:r>
            </a:p>
            <a:p>
              <a:endParaRPr lang="en-IN" dirty="0"/>
            </a:p>
            <a:p>
              <a:r>
                <a:rPr lang="en-IN" dirty="0"/>
                <a:t> </a:t>
              </a:r>
            </a:p>
          </p:txBody>
        </p:sp>
      </p:grpSp>
    </p:spTree>
    <p:extLst>
      <p:ext uri="{BB962C8B-B14F-4D97-AF65-F5344CB8AC3E}">
        <p14:creationId xmlns:p14="http://schemas.microsoft.com/office/powerpoint/2010/main" val="19310720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446</TotalTime>
  <Words>917</Words>
  <Application>Microsoft Office PowerPoint</Application>
  <PresentationFormat>Expunere pe ecran (4:3)</PresentationFormat>
  <Paragraphs>118</Paragraphs>
  <Slides>4</Slides>
  <Notes>0</Notes>
  <HiddenSlides>0</HiddenSlides>
  <MMClips>0</MMClips>
  <ScaleCrop>false</ScaleCrop>
  <HeadingPairs>
    <vt:vector size="4" baseType="variant">
      <vt:variant>
        <vt:lpstr>Temă</vt:lpstr>
      </vt:variant>
      <vt:variant>
        <vt:i4>1</vt:i4>
      </vt:variant>
      <vt:variant>
        <vt:lpstr>Titluri diapozitive</vt:lpstr>
      </vt:variant>
      <vt:variant>
        <vt:i4>4</vt:i4>
      </vt:variant>
    </vt:vector>
  </HeadingPairs>
  <TitlesOfParts>
    <vt:vector size="5" baseType="lpstr">
      <vt:lpstr>Office Theme</vt:lpstr>
      <vt:lpstr>Prezentare PowerPoint</vt:lpstr>
      <vt:lpstr>Prezentare PowerPoint</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Ioana Vasile</cp:lastModifiedBy>
  <cp:revision>45</cp:revision>
  <dcterms:created xsi:type="dcterms:W3CDTF">2022-02-22T09:42:28Z</dcterms:created>
  <dcterms:modified xsi:type="dcterms:W3CDTF">2022-06-17T16:28:55Z</dcterms:modified>
</cp:coreProperties>
</file>