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58" r:id="rId7"/>
    <p:sldId id="257" r:id="rId8"/>
    <p:sldId id="261" r:id="rId9"/>
    <p:sldId id="262" r:id="rId10"/>
    <p:sldId id="263"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60"/>
  </p:normalViewPr>
  <p:slideViewPr>
    <p:cSldViewPr snapToGrid="0">
      <p:cViewPr varScale="1">
        <p:scale>
          <a:sx n="82" d="100"/>
          <a:sy n="82" d="100"/>
        </p:scale>
        <p:origin x="557"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5/19/2023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140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127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851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278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3090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122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5/19/2023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1882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236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9498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5/19/2023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5/19/2023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5841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5/19/2023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2076072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bing.com/ck/a?!&amp;&amp;p=0420da92e97007afJmltdHM9MTY4NDM2ODAwMCZpZ3VpZD0xNjVjMWIzZi0wMWU3LTZiMjItMjgxMC0wOTI2MDBjMDZhM2QmaW5zaWQ9NTk4OA&amp;ptn=3&amp;hsh=3&amp;fclid=165c1b3f-01e7-6b22-2810-092600c06a3d&amp;u=a1L2ltYWdlcy9zZWFyY2g_cT1MaWdodCBidWxkIGdyYXBoaWNzJkZPUk09SVFGUkJBJmlkPTEwODVCNjI4Q0VCRDE3REVDRDc2NTA3M0I4RkFDRjBENDg2RTg0RUI&amp;ntb=1"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FF0A02A-D3D7-3691-8A71-34B789A6B078}"/>
              </a:ext>
            </a:extLst>
          </p:cNvPr>
          <p:cNvSpPr>
            <a:spLocks noGrp="1"/>
          </p:cNvSpPr>
          <p:nvPr>
            <p:ph type="ctrTitle"/>
          </p:nvPr>
        </p:nvSpPr>
        <p:spPr>
          <a:xfrm>
            <a:off x="4224331" y="-82566"/>
            <a:ext cx="7050620" cy="1683466"/>
          </a:xfrm>
        </p:spPr>
        <p:txBody>
          <a:bodyPr>
            <a:normAutofit fontScale="90000"/>
          </a:bodyPr>
          <a:lstStyle/>
          <a:p>
            <a:r>
              <a:rPr lang="en-GB" b="1" u="sng" dirty="0">
                <a:latin typeface="Abadi Extra Light" panose="020B0204020104020204" pitchFamily="34" charset="0"/>
              </a:rPr>
              <a:t>Swansea Local County pound Currency: System.</a:t>
            </a:r>
            <a:br>
              <a:rPr lang="en-GB" b="1" u="sng" dirty="0">
                <a:latin typeface="Abadi Extra Light" panose="020B0204020104020204" pitchFamily="34" charset="0"/>
              </a:rPr>
            </a:br>
            <a:endParaRPr lang="en-GB" b="1" u="sng" dirty="0">
              <a:latin typeface="Abadi Extra Light" panose="020B0204020104020204" pitchFamily="34" charset="0"/>
            </a:endParaRPr>
          </a:p>
        </p:txBody>
      </p:sp>
      <p:pic>
        <p:nvPicPr>
          <p:cNvPr id="4" name="Picture 3" descr="Piles of wood">
            <a:extLst>
              <a:ext uri="{FF2B5EF4-FFF2-40B4-BE49-F238E27FC236}">
                <a16:creationId xmlns:a16="http://schemas.microsoft.com/office/drawing/2014/main" id="{4A7ECF6A-C8A0-1093-BFD3-F16222A894E0}"/>
              </a:ext>
            </a:extLst>
          </p:cNvPr>
          <p:cNvPicPr>
            <a:picLocks noChangeAspect="1"/>
          </p:cNvPicPr>
          <p:nvPr/>
        </p:nvPicPr>
        <p:blipFill rotWithShape="1">
          <a:blip r:embed="rId2"/>
          <a:srcRect l="29601" r="29779" b="-2"/>
          <a:stretch/>
        </p:blipFill>
        <p:spPr>
          <a:xfrm>
            <a:off x="0" y="0"/>
            <a:ext cx="4171245" cy="6854542"/>
          </a:xfrm>
          <a:prstGeom prst="rect">
            <a:avLst/>
          </a:prstGeom>
        </p:spPr>
      </p:pic>
      <p:cxnSp>
        <p:nvCxnSpPr>
          <p:cNvPr id="27"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22EABB8-E61F-2B3B-1511-3BFECA171DFC}"/>
              </a:ext>
            </a:extLst>
          </p:cNvPr>
          <p:cNvSpPr txBox="1"/>
          <p:nvPr/>
        </p:nvSpPr>
        <p:spPr>
          <a:xfrm>
            <a:off x="4171245" y="1969895"/>
            <a:ext cx="8058579" cy="2585323"/>
          </a:xfrm>
          <a:prstGeom prst="rect">
            <a:avLst/>
          </a:prstGeom>
          <a:noFill/>
        </p:spPr>
        <p:txBody>
          <a:bodyPr wrap="square" rtlCol="0">
            <a:spAutoFit/>
          </a:bodyPr>
          <a:lstStyle/>
          <a:p>
            <a:r>
              <a:rPr lang="en-GB" b="1" u="sng" dirty="0"/>
              <a:t> To consider in the Campaign. </a:t>
            </a:r>
          </a:p>
          <a:p>
            <a:endParaRPr lang="en-GB" b="1" u="sng" dirty="0"/>
          </a:p>
          <a:p>
            <a:pPr marL="285750" indent="-285750">
              <a:buFont typeface="Arial" panose="020B0604020202020204" pitchFamily="34" charset="0"/>
              <a:buChar char="•"/>
            </a:pPr>
            <a:r>
              <a:rPr lang="en-GB" dirty="0"/>
              <a:t>To prevent Deforestation with Climate affects.</a:t>
            </a:r>
          </a:p>
          <a:p>
            <a:endParaRPr lang="en-GB" dirty="0"/>
          </a:p>
          <a:p>
            <a:pPr marL="285750" indent="-285750">
              <a:buFont typeface="Arial" panose="020B0604020202020204" pitchFamily="34" charset="0"/>
              <a:buChar char="•"/>
            </a:pPr>
            <a:r>
              <a:rPr lang="en-GB" dirty="0"/>
              <a:t>To have cohesive management of Wealth types and Finite resources.</a:t>
            </a:r>
          </a:p>
          <a:p>
            <a:endParaRPr lang="en-GB" dirty="0"/>
          </a:p>
          <a:p>
            <a:pPr marL="285750" indent="-285750">
              <a:buFont typeface="Arial" panose="020B0604020202020204" pitchFamily="34" charset="0"/>
              <a:buChar char="•"/>
            </a:pPr>
            <a:r>
              <a:rPr lang="en-GB" dirty="0"/>
              <a:t>To have strong local businesses Networks.</a:t>
            </a:r>
          </a:p>
          <a:p>
            <a:pPr marL="285750" indent="-285750">
              <a:buFont typeface="Arial" panose="020B0604020202020204" pitchFamily="34" charset="0"/>
              <a:buChar char="•"/>
            </a:pPr>
            <a:endParaRPr lang="en-GB" dirty="0"/>
          </a:p>
          <a:p>
            <a:r>
              <a:rPr lang="en-GB" dirty="0"/>
              <a:t> </a:t>
            </a:r>
          </a:p>
        </p:txBody>
      </p:sp>
      <p:sp>
        <p:nvSpPr>
          <p:cNvPr id="5" name="TextBox 4">
            <a:extLst>
              <a:ext uri="{FF2B5EF4-FFF2-40B4-BE49-F238E27FC236}">
                <a16:creationId xmlns:a16="http://schemas.microsoft.com/office/drawing/2014/main" id="{759C0B0E-0D54-ADE6-B580-37FD2A395F2F}"/>
              </a:ext>
            </a:extLst>
          </p:cNvPr>
          <p:cNvSpPr txBox="1"/>
          <p:nvPr/>
        </p:nvSpPr>
        <p:spPr>
          <a:xfrm>
            <a:off x="4328080" y="4674833"/>
            <a:ext cx="7707085" cy="1200329"/>
          </a:xfrm>
          <a:prstGeom prst="rect">
            <a:avLst/>
          </a:prstGeom>
          <a:noFill/>
        </p:spPr>
        <p:txBody>
          <a:bodyPr wrap="square" rtlCol="0">
            <a:spAutoFit/>
          </a:bodyPr>
          <a:lstStyle/>
          <a:p>
            <a:r>
              <a:rPr lang="en-GB" b="1" u="sng" dirty="0"/>
              <a:t>Compiled By William Ieuan Strutt.</a:t>
            </a:r>
          </a:p>
          <a:p>
            <a:endParaRPr lang="en-GB" b="1" u="sng" dirty="0"/>
          </a:p>
          <a:p>
            <a:endParaRPr lang="en-GB" b="1" u="sng" dirty="0"/>
          </a:p>
          <a:p>
            <a:r>
              <a:rPr lang="en-GB" b="1" u="sng" dirty="0"/>
              <a:t> </a:t>
            </a:r>
          </a:p>
        </p:txBody>
      </p:sp>
      <p:sp>
        <p:nvSpPr>
          <p:cNvPr id="3" name="TextBox 2">
            <a:extLst>
              <a:ext uri="{FF2B5EF4-FFF2-40B4-BE49-F238E27FC236}">
                <a16:creationId xmlns:a16="http://schemas.microsoft.com/office/drawing/2014/main" id="{76172CB8-E247-5F30-D015-D84DFAA10D23}"/>
              </a:ext>
            </a:extLst>
          </p:cNvPr>
          <p:cNvSpPr txBox="1"/>
          <p:nvPr/>
        </p:nvSpPr>
        <p:spPr>
          <a:xfrm>
            <a:off x="4224332" y="6134713"/>
            <a:ext cx="7967668" cy="646331"/>
          </a:xfrm>
          <a:prstGeom prst="rect">
            <a:avLst/>
          </a:prstGeom>
          <a:noFill/>
        </p:spPr>
        <p:txBody>
          <a:bodyPr wrap="square" rtlCol="0">
            <a:spAutoFit/>
          </a:bodyPr>
          <a:lstStyle/>
          <a:p>
            <a:r>
              <a:rPr lang="en-GB" b="1" u="sng" dirty="0"/>
              <a:t>Notice: Quotations “ ”  Myself to prevent Influence from News events upon accuracy upon this Campaign work. Such as media Outlets.</a:t>
            </a:r>
          </a:p>
        </p:txBody>
      </p:sp>
    </p:spTree>
    <p:extLst>
      <p:ext uri="{BB962C8B-B14F-4D97-AF65-F5344CB8AC3E}">
        <p14:creationId xmlns:p14="http://schemas.microsoft.com/office/powerpoint/2010/main" val="397206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DCB5-6350-BEC6-31B0-B1C3B40AFB7E}"/>
              </a:ext>
            </a:extLst>
          </p:cNvPr>
          <p:cNvSpPr>
            <a:spLocks noGrp="1"/>
          </p:cNvSpPr>
          <p:nvPr>
            <p:ph type="title"/>
          </p:nvPr>
        </p:nvSpPr>
        <p:spPr>
          <a:xfrm>
            <a:off x="294562" y="457190"/>
            <a:ext cx="7645789" cy="1268984"/>
          </a:xfrm>
        </p:spPr>
        <p:txBody>
          <a:bodyPr>
            <a:normAutofit/>
          </a:bodyPr>
          <a:lstStyle/>
          <a:p>
            <a:r>
              <a:rPr lang="en-GB" u="sng" dirty="0">
                <a:latin typeface="Abadi Extra Light" panose="020B0204020104020204" pitchFamily="34" charset="0"/>
              </a:rPr>
              <a:t>“Introduction.”</a:t>
            </a:r>
          </a:p>
        </p:txBody>
      </p:sp>
      <p:sp>
        <p:nvSpPr>
          <p:cNvPr id="3" name="Content Placeholder 2">
            <a:extLst>
              <a:ext uri="{FF2B5EF4-FFF2-40B4-BE49-F238E27FC236}">
                <a16:creationId xmlns:a16="http://schemas.microsoft.com/office/drawing/2014/main" id="{F8B143A3-AF4B-FB0F-EE98-34EABA8DABE7}"/>
              </a:ext>
            </a:extLst>
          </p:cNvPr>
          <p:cNvSpPr>
            <a:spLocks noGrp="1"/>
          </p:cNvSpPr>
          <p:nvPr>
            <p:ph idx="1"/>
          </p:nvPr>
        </p:nvSpPr>
        <p:spPr>
          <a:xfrm>
            <a:off x="177282" y="1548882"/>
            <a:ext cx="11831216" cy="4217436"/>
          </a:xfrm>
        </p:spPr>
        <p:txBody>
          <a:bodyPr>
            <a:normAutofit fontScale="92500" lnSpcReduction="20000"/>
          </a:bodyPr>
          <a:lstStyle/>
          <a:p>
            <a:pPr marL="0" indent="0">
              <a:buNone/>
            </a:pPr>
            <a:r>
              <a:rPr lang="en-GB" dirty="0"/>
              <a:t>A Good starting point for Swansea and A better start for Local Deforestation prevention in Swansea County. To also prevent The Overall affects from Deforestation.</a:t>
            </a:r>
          </a:p>
          <a:p>
            <a:pPr marL="0" indent="0">
              <a:buNone/>
            </a:pPr>
            <a:endParaRPr lang="en-GB" dirty="0"/>
          </a:p>
          <a:p>
            <a:pPr marL="0" indent="0">
              <a:buNone/>
            </a:pPr>
            <a:r>
              <a:rPr lang="en-GB" b="1" u="sng" dirty="0"/>
              <a:t>Upcoming  Strengths.</a:t>
            </a:r>
          </a:p>
          <a:p>
            <a:pPr marL="514350" indent="-514350">
              <a:buFont typeface="+mj-lt"/>
              <a:buAutoNum type="romanUcPeriod"/>
            </a:pPr>
            <a:r>
              <a:rPr lang="en-GB" dirty="0"/>
              <a:t>Local food produce increase In Local Markets.</a:t>
            </a:r>
          </a:p>
          <a:p>
            <a:pPr marL="514350" indent="-514350">
              <a:buFont typeface="+mj-lt"/>
              <a:buAutoNum type="romanUcPeriod"/>
            </a:pPr>
            <a:endParaRPr lang="en-GB" dirty="0"/>
          </a:p>
          <a:p>
            <a:pPr marL="514350" indent="-514350">
              <a:buFont typeface="+mj-lt"/>
              <a:buAutoNum type="romanUcPeriod"/>
            </a:pPr>
            <a:r>
              <a:rPr lang="en-GB" dirty="0"/>
              <a:t>Broader Wealth category classifications  for management Strategies.</a:t>
            </a:r>
          </a:p>
          <a:p>
            <a:pPr marL="514350" indent="-514350">
              <a:buFont typeface="+mj-lt"/>
              <a:buAutoNum type="romanUcPeriod"/>
            </a:pPr>
            <a:endParaRPr lang="en-GB" dirty="0"/>
          </a:p>
          <a:p>
            <a:pPr marL="514350" indent="-514350">
              <a:buFont typeface="+mj-lt"/>
              <a:buAutoNum type="romanUcPeriod"/>
            </a:pPr>
            <a:r>
              <a:rPr lang="en-GB" dirty="0"/>
              <a:t>Natural Resource provisioning Networks for Local Businesses.</a:t>
            </a:r>
          </a:p>
          <a:p>
            <a:pPr marL="514350" indent="-514350">
              <a:buFont typeface="+mj-lt"/>
              <a:buAutoNum type="romanUcPeriod"/>
            </a:pPr>
            <a:endParaRPr lang="en-GB" dirty="0"/>
          </a:p>
          <a:p>
            <a:pPr marL="514350" indent="-514350">
              <a:buFont typeface="+mj-lt"/>
              <a:buAutoNum type="romanUcPeriod"/>
            </a:pPr>
            <a:r>
              <a:rPr lang="en-GB" dirty="0"/>
              <a:t>Different Type county pound per commodity in Swansea.</a:t>
            </a:r>
          </a:p>
        </p:txBody>
      </p:sp>
    </p:spTree>
    <p:extLst>
      <p:ext uri="{BB962C8B-B14F-4D97-AF65-F5344CB8AC3E}">
        <p14:creationId xmlns:p14="http://schemas.microsoft.com/office/powerpoint/2010/main" val="1231496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757B-5118-4209-390A-71C01164BFE4}"/>
              </a:ext>
            </a:extLst>
          </p:cNvPr>
          <p:cNvSpPr>
            <a:spLocks noGrp="1"/>
          </p:cNvSpPr>
          <p:nvPr>
            <p:ph type="title"/>
          </p:nvPr>
        </p:nvSpPr>
        <p:spPr>
          <a:xfrm>
            <a:off x="369207" y="220383"/>
            <a:ext cx="10208599" cy="1268984"/>
          </a:xfrm>
        </p:spPr>
        <p:txBody>
          <a:bodyPr>
            <a:normAutofit fontScale="90000"/>
          </a:bodyPr>
          <a:lstStyle/>
          <a:p>
            <a:r>
              <a:rPr lang="en-GB" u="sng" dirty="0"/>
              <a:t>“Working Design  of the Swansea county pound currency</a:t>
            </a:r>
            <a:r>
              <a:rPr lang="en-GB" dirty="0"/>
              <a:t>.”</a:t>
            </a:r>
          </a:p>
        </p:txBody>
      </p:sp>
      <p:sp>
        <p:nvSpPr>
          <p:cNvPr id="5" name="TextBox 4">
            <a:extLst>
              <a:ext uri="{FF2B5EF4-FFF2-40B4-BE49-F238E27FC236}">
                <a16:creationId xmlns:a16="http://schemas.microsoft.com/office/drawing/2014/main" id="{F8B23643-BB46-3CF7-4F67-AF7E7BD140AF}"/>
              </a:ext>
            </a:extLst>
          </p:cNvPr>
          <p:cNvSpPr txBox="1"/>
          <p:nvPr/>
        </p:nvSpPr>
        <p:spPr>
          <a:xfrm>
            <a:off x="665800" y="4806072"/>
            <a:ext cx="12307077" cy="1723549"/>
          </a:xfrm>
          <a:prstGeom prst="rect">
            <a:avLst/>
          </a:prstGeom>
          <a:noFill/>
        </p:spPr>
        <p:txBody>
          <a:bodyPr wrap="square" rtlCol="0">
            <a:spAutoFit/>
          </a:bodyPr>
          <a:lstStyle/>
          <a:p>
            <a:r>
              <a:rPr lang="en-GB" b="1" u="sng" dirty="0"/>
              <a:t>Questions to ponder about? </a:t>
            </a:r>
          </a:p>
          <a:p>
            <a:endParaRPr lang="en-GB" b="1" u="sng" dirty="0"/>
          </a:p>
          <a:p>
            <a:pPr marL="342900" indent="-342900">
              <a:buFont typeface="+mj-lt"/>
              <a:buAutoNum type="arabicPeriod"/>
            </a:pPr>
            <a:r>
              <a:rPr lang="en-GB" sz="1400" b="1" dirty="0"/>
              <a:t>Should we even One Main Currency with the right to purchase Everything: Is it  Sustainable ?</a:t>
            </a:r>
          </a:p>
          <a:p>
            <a:endParaRPr lang="en-GB" sz="1400" b="1" dirty="0"/>
          </a:p>
          <a:p>
            <a:pPr marL="342900" indent="-342900">
              <a:buAutoNum type="arabicPeriod" startAt="2"/>
            </a:pPr>
            <a:r>
              <a:rPr lang="en-GB" sz="1400" b="1" dirty="0"/>
              <a:t>Could it give accurate data upon what trees to deforest in a Given area? </a:t>
            </a:r>
          </a:p>
          <a:p>
            <a:endParaRPr lang="en-GB" sz="1400" b="1" dirty="0"/>
          </a:p>
          <a:p>
            <a:pPr marL="342900" indent="-342900">
              <a:buAutoNum type="arabicPeriod" startAt="2"/>
            </a:pPr>
            <a:r>
              <a:rPr lang="en-GB" sz="1400" b="1" dirty="0"/>
              <a:t>What should present us Culturally upon a Bank note to give a potential value? </a:t>
            </a:r>
          </a:p>
        </p:txBody>
      </p:sp>
      <p:pic>
        <p:nvPicPr>
          <p:cNvPr id="8" name="Picture 7">
            <a:extLst>
              <a:ext uri="{FF2B5EF4-FFF2-40B4-BE49-F238E27FC236}">
                <a16:creationId xmlns:a16="http://schemas.microsoft.com/office/drawing/2014/main" id="{F00F9A6B-17E2-467B-233F-4A3C12DC3A46}"/>
              </a:ext>
            </a:extLst>
          </p:cNvPr>
          <p:cNvPicPr>
            <a:picLocks noChangeAspect="1"/>
          </p:cNvPicPr>
          <p:nvPr/>
        </p:nvPicPr>
        <p:blipFill>
          <a:blip r:embed="rId2"/>
          <a:stretch>
            <a:fillRect/>
          </a:stretch>
        </p:blipFill>
        <p:spPr>
          <a:xfrm>
            <a:off x="31761" y="5329523"/>
            <a:ext cx="634039" cy="634039"/>
          </a:xfrm>
          <a:prstGeom prst="rect">
            <a:avLst/>
          </a:prstGeom>
        </p:spPr>
      </p:pic>
      <p:pic>
        <p:nvPicPr>
          <p:cNvPr id="9" name="Picture 8">
            <a:extLst>
              <a:ext uri="{FF2B5EF4-FFF2-40B4-BE49-F238E27FC236}">
                <a16:creationId xmlns:a16="http://schemas.microsoft.com/office/drawing/2014/main" id="{9ABB39E9-6C5D-A944-DCBF-C7C80FEF1B1F}"/>
              </a:ext>
            </a:extLst>
          </p:cNvPr>
          <p:cNvPicPr>
            <a:picLocks noChangeAspect="1"/>
          </p:cNvPicPr>
          <p:nvPr/>
        </p:nvPicPr>
        <p:blipFill>
          <a:blip r:embed="rId3"/>
          <a:stretch>
            <a:fillRect/>
          </a:stretch>
        </p:blipFill>
        <p:spPr>
          <a:xfrm>
            <a:off x="4906069" y="1710769"/>
            <a:ext cx="3021103" cy="3014093"/>
          </a:xfrm>
          <a:prstGeom prst="rect">
            <a:avLst/>
          </a:prstGeom>
        </p:spPr>
      </p:pic>
      <p:pic>
        <p:nvPicPr>
          <p:cNvPr id="10" name="Picture 9">
            <a:extLst>
              <a:ext uri="{FF2B5EF4-FFF2-40B4-BE49-F238E27FC236}">
                <a16:creationId xmlns:a16="http://schemas.microsoft.com/office/drawing/2014/main" id="{4E409FCC-EC63-5B65-9DF6-A6B272E3D8C7}"/>
              </a:ext>
            </a:extLst>
          </p:cNvPr>
          <p:cNvPicPr>
            <a:picLocks noChangeAspect="1"/>
          </p:cNvPicPr>
          <p:nvPr/>
        </p:nvPicPr>
        <p:blipFill>
          <a:blip r:embed="rId4"/>
          <a:stretch>
            <a:fillRect/>
          </a:stretch>
        </p:blipFill>
        <p:spPr>
          <a:xfrm>
            <a:off x="5086567" y="3217816"/>
            <a:ext cx="837859" cy="672399"/>
          </a:xfrm>
          <a:prstGeom prst="rect">
            <a:avLst/>
          </a:prstGeom>
        </p:spPr>
      </p:pic>
      <p:pic>
        <p:nvPicPr>
          <p:cNvPr id="11" name="Picture 10">
            <a:extLst>
              <a:ext uri="{FF2B5EF4-FFF2-40B4-BE49-F238E27FC236}">
                <a16:creationId xmlns:a16="http://schemas.microsoft.com/office/drawing/2014/main" id="{58B524C7-4D03-BAE3-8E19-DCC62698BB80}"/>
              </a:ext>
            </a:extLst>
          </p:cNvPr>
          <p:cNvPicPr>
            <a:picLocks noChangeAspect="1"/>
          </p:cNvPicPr>
          <p:nvPr/>
        </p:nvPicPr>
        <p:blipFill>
          <a:blip r:embed="rId5"/>
          <a:stretch>
            <a:fillRect/>
          </a:stretch>
        </p:blipFill>
        <p:spPr>
          <a:xfrm>
            <a:off x="2916263" y="1492340"/>
            <a:ext cx="1918595" cy="312751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a:extLst>
              <a:ext uri="{FF2B5EF4-FFF2-40B4-BE49-F238E27FC236}">
                <a16:creationId xmlns:a16="http://schemas.microsoft.com/office/drawing/2014/main" id="{08588623-A567-6DA5-7327-E2B63AB383E8}"/>
              </a:ext>
            </a:extLst>
          </p:cNvPr>
          <p:cNvPicPr>
            <a:picLocks noChangeAspect="1"/>
          </p:cNvPicPr>
          <p:nvPr/>
        </p:nvPicPr>
        <p:blipFill>
          <a:blip r:embed="rId6"/>
          <a:stretch>
            <a:fillRect/>
          </a:stretch>
        </p:blipFill>
        <p:spPr>
          <a:xfrm>
            <a:off x="3415598" y="1756590"/>
            <a:ext cx="943958" cy="757547"/>
          </a:xfrm>
          <a:prstGeom prst="rect">
            <a:avLst/>
          </a:prstGeom>
        </p:spPr>
      </p:pic>
      <p:sp>
        <p:nvSpPr>
          <p:cNvPr id="14" name="TextBox 13">
            <a:extLst>
              <a:ext uri="{FF2B5EF4-FFF2-40B4-BE49-F238E27FC236}">
                <a16:creationId xmlns:a16="http://schemas.microsoft.com/office/drawing/2014/main" id="{FFCC71EB-3B84-51A4-E0B6-5439DDB2971A}"/>
              </a:ext>
            </a:extLst>
          </p:cNvPr>
          <p:cNvSpPr txBox="1"/>
          <p:nvPr/>
        </p:nvSpPr>
        <p:spPr>
          <a:xfrm>
            <a:off x="5175827" y="2223544"/>
            <a:ext cx="2393396" cy="646331"/>
          </a:xfrm>
          <a:prstGeom prst="rect">
            <a:avLst/>
          </a:prstGeom>
          <a:noFill/>
        </p:spPr>
        <p:txBody>
          <a:bodyPr wrap="square" rtlCol="0">
            <a:spAutoFit/>
          </a:bodyPr>
          <a:lstStyle/>
          <a:p>
            <a:r>
              <a:rPr lang="en-GB" b="1" dirty="0">
                <a:solidFill>
                  <a:schemeClr val="bg1"/>
                </a:solidFill>
                <a:latin typeface="Abadi Extra Light" panose="020B0204020104020204" pitchFamily="34" charset="0"/>
              </a:rPr>
              <a:t>£ 20:  Community Swansea Bank Note.</a:t>
            </a:r>
          </a:p>
        </p:txBody>
      </p:sp>
      <p:pic>
        <p:nvPicPr>
          <p:cNvPr id="19" name="Picture 18">
            <a:extLst>
              <a:ext uri="{FF2B5EF4-FFF2-40B4-BE49-F238E27FC236}">
                <a16:creationId xmlns:a16="http://schemas.microsoft.com/office/drawing/2014/main" id="{E280198F-1904-3E9E-848B-83D1F67E9011}"/>
              </a:ext>
            </a:extLst>
          </p:cNvPr>
          <p:cNvPicPr>
            <a:picLocks noChangeAspect="1"/>
          </p:cNvPicPr>
          <p:nvPr/>
        </p:nvPicPr>
        <p:blipFill>
          <a:blip r:embed="rId7"/>
          <a:stretch>
            <a:fillRect/>
          </a:stretch>
        </p:blipFill>
        <p:spPr>
          <a:xfrm>
            <a:off x="8345483" y="1939757"/>
            <a:ext cx="1868587" cy="249315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0" name="Picture 19">
            <a:extLst>
              <a:ext uri="{FF2B5EF4-FFF2-40B4-BE49-F238E27FC236}">
                <a16:creationId xmlns:a16="http://schemas.microsoft.com/office/drawing/2014/main" id="{D15867F3-8968-FA70-14F6-67C226D9663D}"/>
              </a:ext>
            </a:extLst>
          </p:cNvPr>
          <p:cNvPicPr>
            <a:picLocks noChangeAspect="1"/>
          </p:cNvPicPr>
          <p:nvPr/>
        </p:nvPicPr>
        <p:blipFill>
          <a:blip r:embed="rId8"/>
          <a:stretch>
            <a:fillRect/>
          </a:stretch>
        </p:blipFill>
        <p:spPr>
          <a:xfrm>
            <a:off x="8766699" y="2895116"/>
            <a:ext cx="835224" cy="670618"/>
          </a:xfrm>
          <a:prstGeom prst="rect">
            <a:avLst/>
          </a:prstGeom>
        </p:spPr>
      </p:pic>
      <p:sp>
        <p:nvSpPr>
          <p:cNvPr id="21" name="TextBox 20">
            <a:extLst>
              <a:ext uri="{FF2B5EF4-FFF2-40B4-BE49-F238E27FC236}">
                <a16:creationId xmlns:a16="http://schemas.microsoft.com/office/drawing/2014/main" id="{F9E9A691-B072-41D3-4E9D-F0721D55018B}"/>
              </a:ext>
            </a:extLst>
          </p:cNvPr>
          <p:cNvSpPr txBox="1"/>
          <p:nvPr/>
        </p:nvSpPr>
        <p:spPr>
          <a:xfrm>
            <a:off x="8416694" y="2022762"/>
            <a:ext cx="1726163" cy="646331"/>
          </a:xfrm>
          <a:prstGeom prst="rect">
            <a:avLst/>
          </a:prstGeom>
          <a:noFill/>
        </p:spPr>
        <p:txBody>
          <a:bodyPr wrap="square" rtlCol="0">
            <a:spAutoFit/>
          </a:bodyPr>
          <a:lstStyle/>
          <a:p>
            <a:r>
              <a:rPr lang="en-GB" b="1" dirty="0">
                <a:solidFill>
                  <a:schemeClr val="bg2"/>
                </a:solidFill>
              </a:rPr>
              <a:t>£10 Swansea Bank Note. </a:t>
            </a:r>
          </a:p>
        </p:txBody>
      </p:sp>
      <p:pic>
        <p:nvPicPr>
          <p:cNvPr id="25" name="Picture 24">
            <a:extLst>
              <a:ext uri="{FF2B5EF4-FFF2-40B4-BE49-F238E27FC236}">
                <a16:creationId xmlns:a16="http://schemas.microsoft.com/office/drawing/2014/main" id="{79CDF081-442F-0E5A-36D0-F41DDD2EACF2}"/>
              </a:ext>
            </a:extLst>
          </p:cNvPr>
          <p:cNvPicPr>
            <a:picLocks noChangeAspect="1"/>
          </p:cNvPicPr>
          <p:nvPr/>
        </p:nvPicPr>
        <p:blipFill>
          <a:blip r:embed="rId9"/>
          <a:stretch>
            <a:fillRect/>
          </a:stretch>
        </p:blipFill>
        <p:spPr>
          <a:xfrm>
            <a:off x="6056257" y="3191364"/>
            <a:ext cx="632535" cy="509981"/>
          </a:xfrm>
          <a:prstGeom prst="rect">
            <a:avLst/>
          </a:prstGeom>
        </p:spPr>
      </p:pic>
      <p:pic>
        <p:nvPicPr>
          <p:cNvPr id="26" name="Picture 25">
            <a:extLst>
              <a:ext uri="{FF2B5EF4-FFF2-40B4-BE49-F238E27FC236}">
                <a16:creationId xmlns:a16="http://schemas.microsoft.com/office/drawing/2014/main" id="{C07233D0-5A67-8377-559E-428930529269}"/>
              </a:ext>
            </a:extLst>
          </p:cNvPr>
          <p:cNvPicPr>
            <a:picLocks noChangeAspect="1"/>
          </p:cNvPicPr>
          <p:nvPr/>
        </p:nvPicPr>
        <p:blipFill>
          <a:blip r:embed="rId9"/>
          <a:stretch>
            <a:fillRect/>
          </a:stretch>
        </p:blipFill>
        <p:spPr>
          <a:xfrm>
            <a:off x="6872727" y="3096514"/>
            <a:ext cx="546610" cy="440704"/>
          </a:xfrm>
          <a:prstGeom prst="rect">
            <a:avLst/>
          </a:prstGeom>
        </p:spPr>
      </p:pic>
      <p:sp>
        <p:nvSpPr>
          <p:cNvPr id="27" name="TextBox 26">
            <a:extLst>
              <a:ext uri="{FF2B5EF4-FFF2-40B4-BE49-F238E27FC236}">
                <a16:creationId xmlns:a16="http://schemas.microsoft.com/office/drawing/2014/main" id="{DB5D99E9-8350-F811-D2A2-06E133EB0D98}"/>
              </a:ext>
            </a:extLst>
          </p:cNvPr>
          <p:cNvSpPr txBox="1"/>
          <p:nvPr/>
        </p:nvSpPr>
        <p:spPr>
          <a:xfrm>
            <a:off x="5399831" y="3742285"/>
            <a:ext cx="2214149" cy="738664"/>
          </a:xfrm>
          <a:prstGeom prst="rect">
            <a:avLst/>
          </a:prstGeom>
          <a:noFill/>
        </p:spPr>
        <p:txBody>
          <a:bodyPr wrap="square" rtlCol="0">
            <a:spAutoFit/>
          </a:bodyPr>
          <a:lstStyle/>
          <a:p>
            <a:r>
              <a:rPr lang="en-GB" i="1" dirty="0">
                <a:solidFill>
                  <a:schemeClr val="bg2"/>
                </a:solidFill>
                <a:latin typeface="Abadi Extra Light" panose="020B0204020104020204" pitchFamily="34" charset="0"/>
              </a:rPr>
              <a:t>Only With Courage use this Note: </a:t>
            </a:r>
            <a:r>
              <a:rPr lang="en-GB" sz="2400" b="1" i="1" dirty="0">
                <a:solidFill>
                  <a:schemeClr val="bg2"/>
                </a:solidFill>
                <a:latin typeface="Abadi Extra Light" panose="020B0204020104020204" pitchFamily="34" charset="0"/>
              </a:rPr>
              <a:t>Trees</a:t>
            </a:r>
            <a:r>
              <a:rPr lang="en-GB" i="1" u="sng" dirty="0">
                <a:solidFill>
                  <a:schemeClr val="bg2"/>
                </a:solidFill>
                <a:effectLst>
                  <a:outerShdw blurRad="38100" dist="38100" dir="2700000" algn="tl">
                    <a:srgbClr val="000000">
                      <a:alpha val="43137"/>
                    </a:srgbClr>
                  </a:outerShdw>
                </a:effectLst>
                <a:latin typeface="Abadi Extra Light" panose="020B0204020104020204" pitchFamily="34" charset="0"/>
              </a:rPr>
              <a:t>.</a:t>
            </a:r>
          </a:p>
        </p:txBody>
      </p:sp>
      <p:sp>
        <p:nvSpPr>
          <p:cNvPr id="29" name="TextBox 28">
            <a:extLst>
              <a:ext uri="{FF2B5EF4-FFF2-40B4-BE49-F238E27FC236}">
                <a16:creationId xmlns:a16="http://schemas.microsoft.com/office/drawing/2014/main" id="{D89D9AA6-170B-7859-235F-60483A5EC21C}"/>
              </a:ext>
            </a:extLst>
          </p:cNvPr>
          <p:cNvSpPr txBox="1"/>
          <p:nvPr/>
        </p:nvSpPr>
        <p:spPr>
          <a:xfrm>
            <a:off x="3110633" y="2555554"/>
            <a:ext cx="1707244" cy="646331"/>
          </a:xfrm>
          <a:prstGeom prst="rect">
            <a:avLst/>
          </a:prstGeom>
          <a:noFill/>
        </p:spPr>
        <p:txBody>
          <a:bodyPr wrap="square" rtlCol="0">
            <a:spAutoFit/>
          </a:bodyPr>
          <a:lstStyle/>
          <a:p>
            <a:r>
              <a:rPr lang="en-GB" b="1" dirty="0">
                <a:solidFill>
                  <a:schemeClr val="bg1"/>
                </a:solidFill>
              </a:rPr>
              <a:t>£7.85 Note and coin. </a:t>
            </a:r>
          </a:p>
        </p:txBody>
      </p:sp>
      <p:sp>
        <p:nvSpPr>
          <p:cNvPr id="30" name="TextBox 29">
            <a:extLst>
              <a:ext uri="{FF2B5EF4-FFF2-40B4-BE49-F238E27FC236}">
                <a16:creationId xmlns:a16="http://schemas.microsoft.com/office/drawing/2014/main" id="{E9AA8A1C-3BF3-A7F0-5C79-4AE5638DF55B}"/>
              </a:ext>
            </a:extLst>
          </p:cNvPr>
          <p:cNvSpPr txBox="1"/>
          <p:nvPr/>
        </p:nvSpPr>
        <p:spPr>
          <a:xfrm>
            <a:off x="3007689" y="3186335"/>
            <a:ext cx="1973831" cy="646331"/>
          </a:xfrm>
          <a:prstGeom prst="rect">
            <a:avLst/>
          </a:prstGeom>
          <a:noFill/>
        </p:spPr>
        <p:txBody>
          <a:bodyPr wrap="square" rtlCol="0">
            <a:spAutoFit/>
          </a:bodyPr>
          <a:lstStyle/>
          <a:p>
            <a:r>
              <a:rPr lang="en-GB" b="1" i="1" dirty="0">
                <a:solidFill>
                  <a:srgbClr val="FF0000"/>
                </a:solidFill>
              </a:rPr>
              <a:t>Always Vigil and always Ready.</a:t>
            </a:r>
          </a:p>
        </p:txBody>
      </p:sp>
      <p:sp>
        <p:nvSpPr>
          <p:cNvPr id="31" name="TextBox 30">
            <a:extLst>
              <a:ext uri="{FF2B5EF4-FFF2-40B4-BE49-F238E27FC236}">
                <a16:creationId xmlns:a16="http://schemas.microsoft.com/office/drawing/2014/main" id="{638ED665-8D7B-439D-BDD4-D11DF3850299}"/>
              </a:ext>
            </a:extLst>
          </p:cNvPr>
          <p:cNvSpPr txBox="1"/>
          <p:nvPr/>
        </p:nvSpPr>
        <p:spPr>
          <a:xfrm>
            <a:off x="8487907" y="3692958"/>
            <a:ext cx="1726163" cy="646331"/>
          </a:xfrm>
          <a:prstGeom prst="rect">
            <a:avLst/>
          </a:prstGeom>
          <a:noFill/>
        </p:spPr>
        <p:txBody>
          <a:bodyPr wrap="square" rtlCol="0">
            <a:spAutoFit/>
          </a:bodyPr>
          <a:lstStyle/>
          <a:p>
            <a:r>
              <a:rPr lang="en-GB" b="1" i="1" u="sng" dirty="0">
                <a:solidFill>
                  <a:srgbClr val="FF0000"/>
                </a:solidFill>
              </a:rPr>
              <a:t>Thy Kingdom Comes </a:t>
            </a:r>
          </a:p>
        </p:txBody>
      </p:sp>
    </p:spTree>
    <p:extLst>
      <p:ext uri="{BB962C8B-B14F-4D97-AF65-F5344CB8AC3E}">
        <p14:creationId xmlns:p14="http://schemas.microsoft.com/office/powerpoint/2010/main" val="350308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EE23-F594-AA7E-F0D6-7A775BDE6F3E}"/>
              </a:ext>
            </a:extLst>
          </p:cNvPr>
          <p:cNvSpPr>
            <a:spLocks noGrp="1"/>
          </p:cNvSpPr>
          <p:nvPr>
            <p:ph type="title"/>
          </p:nvPr>
        </p:nvSpPr>
        <p:spPr>
          <a:xfrm>
            <a:off x="74225" y="41300"/>
            <a:ext cx="2445401" cy="1292978"/>
          </a:xfrm>
        </p:spPr>
        <p:txBody>
          <a:bodyPr>
            <a:normAutofit fontScale="90000"/>
          </a:bodyPr>
          <a:lstStyle/>
          <a:p>
            <a:r>
              <a:rPr lang="en-GB" sz="2700" u="sng" dirty="0">
                <a:latin typeface="Abadi Extra Light" panose="020B0604020202020204" pitchFamily="34" charset="0"/>
              </a:rPr>
              <a:t>“Deforestation prevention Steps”.</a:t>
            </a:r>
            <a:br>
              <a:rPr lang="en-GB" u="sng" dirty="0">
                <a:latin typeface="Abadi Extra Light" panose="020B0604020202020204" pitchFamily="34" charset="0"/>
              </a:rPr>
            </a:br>
            <a:br>
              <a:rPr lang="en-GB" sz="1800" u="sng" dirty="0">
                <a:latin typeface="Abadi Extra Light" panose="020B0604020202020204" pitchFamily="34" charset="0"/>
              </a:rPr>
            </a:br>
            <a:br>
              <a:rPr lang="en-GB" u="sng" dirty="0">
                <a:latin typeface="Abadi Extra Light" panose="020B0604020202020204" pitchFamily="34" charset="0"/>
              </a:rPr>
            </a:br>
            <a:r>
              <a:rPr lang="en-GB" sz="2200" u="sng" dirty="0">
                <a:latin typeface="Abadi Extra Light" panose="020B0604020202020204" pitchFamily="34" charset="0"/>
              </a:rPr>
              <a:t>With local Currency system ideas…</a:t>
            </a: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sz="1600"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endParaRPr lang="en-GB" u="sng" dirty="0">
              <a:latin typeface="Abadi Extra Light" panose="020B0604020202020204" pitchFamily="34" charset="0"/>
            </a:endParaRPr>
          </a:p>
        </p:txBody>
      </p:sp>
      <p:sp>
        <p:nvSpPr>
          <p:cNvPr id="6" name="TextBox 5">
            <a:extLst>
              <a:ext uri="{FF2B5EF4-FFF2-40B4-BE49-F238E27FC236}">
                <a16:creationId xmlns:a16="http://schemas.microsoft.com/office/drawing/2014/main" id="{DBB74FBD-9744-F642-C515-F8E0F47D8FB3}"/>
              </a:ext>
            </a:extLst>
          </p:cNvPr>
          <p:cNvSpPr txBox="1"/>
          <p:nvPr/>
        </p:nvSpPr>
        <p:spPr>
          <a:xfrm>
            <a:off x="3097761" y="813816"/>
            <a:ext cx="4378735"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t>Local or community currencies are often intended to promote local economic growth by incentivizing consumers to spend within the community. </a:t>
            </a:r>
          </a:p>
          <a:p>
            <a:endParaRPr lang="en-GB" sz="1400" dirty="0"/>
          </a:p>
        </p:txBody>
      </p:sp>
      <p:sp>
        <p:nvSpPr>
          <p:cNvPr id="7" name="TextBox 6">
            <a:extLst>
              <a:ext uri="{FF2B5EF4-FFF2-40B4-BE49-F238E27FC236}">
                <a16:creationId xmlns:a16="http://schemas.microsoft.com/office/drawing/2014/main" id="{7088C878-F5AF-B540-3A40-5C74E5F3EAD1}"/>
              </a:ext>
            </a:extLst>
          </p:cNvPr>
          <p:cNvSpPr txBox="1"/>
          <p:nvPr/>
        </p:nvSpPr>
        <p:spPr>
          <a:xfrm>
            <a:off x="3095009" y="373354"/>
            <a:ext cx="4349621" cy="523220"/>
          </a:xfrm>
          <a:prstGeom prst="rect">
            <a:avLst/>
          </a:prstGeom>
          <a:noFill/>
        </p:spPr>
        <p:txBody>
          <a:bodyPr wrap="square" rtlCol="0">
            <a:spAutoFit/>
          </a:bodyPr>
          <a:lstStyle/>
          <a:p>
            <a:r>
              <a:rPr lang="en-GB" sz="1400" b="1" u="sng" dirty="0"/>
              <a:t>I.   Build  Encouragement upon  local spending and stimulate local economies.</a:t>
            </a:r>
          </a:p>
        </p:txBody>
      </p:sp>
      <p:sp>
        <p:nvSpPr>
          <p:cNvPr id="8" name="TextBox 7">
            <a:extLst>
              <a:ext uri="{FF2B5EF4-FFF2-40B4-BE49-F238E27FC236}">
                <a16:creationId xmlns:a16="http://schemas.microsoft.com/office/drawing/2014/main" id="{2B288488-89DE-AD62-75A4-AB287225932D}"/>
              </a:ext>
            </a:extLst>
          </p:cNvPr>
          <p:cNvSpPr txBox="1"/>
          <p:nvPr/>
        </p:nvSpPr>
        <p:spPr>
          <a:xfrm>
            <a:off x="2995872" y="1943334"/>
            <a:ext cx="4349621"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a:t>Internal currencies can also foster a stronger sense of community because they require a certain level of trust and cooperation among members. </a:t>
            </a:r>
          </a:p>
        </p:txBody>
      </p:sp>
      <p:sp>
        <p:nvSpPr>
          <p:cNvPr id="9" name="TextBox 8">
            <a:extLst>
              <a:ext uri="{FF2B5EF4-FFF2-40B4-BE49-F238E27FC236}">
                <a16:creationId xmlns:a16="http://schemas.microsoft.com/office/drawing/2014/main" id="{50981311-B952-2B45-3AD7-DDBA9CE7E2C8}"/>
              </a:ext>
            </a:extLst>
          </p:cNvPr>
          <p:cNvSpPr txBox="1"/>
          <p:nvPr/>
        </p:nvSpPr>
        <p:spPr>
          <a:xfrm>
            <a:off x="3126878" y="1630453"/>
            <a:ext cx="3013788" cy="369332"/>
          </a:xfrm>
          <a:prstGeom prst="rect">
            <a:avLst/>
          </a:prstGeom>
          <a:noFill/>
        </p:spPr>
        <p:txBody>
          <a:bodyPr wrap="square" rtlCol="0">
            <a:spAutoFit/>
          </a:bodyPr>
          <a:lstStyle/>
          <a:p>
            <a:r>
              <a:rPr lang="en-GB" sz="1400" b="1" u="sng" dirty="0"/>
              <a:t>II. Build trust</a:t>
            </a:r>
            <a:r>
              <a:rPr lang="en-GB" dirty="0"/>
              <a:t>:</a:t>
            </a:r>
          </a:p>
        </p:txBody>
      </p:sp>
      <p:sp>
        <p:nvSpPr>
          <p:cNvPr id="10" name="TextBox 9">
            <a:extLst>
              <a:ext uri="{FF2B5EF4-FFF2-40B4-BE49-F238E27FC236}">
                <a16:creationId xmlns:a16="http://schemas.microsoft.com/office/drawing/2014/main" id="{71ACF90A-4C7E-8439-6F07-88ED5C68E671}"/>
              </a:ext>
            </a:extLst>
          </p:cNvPr>
          <p:cNvSpPr txBox="1"/>
          <p:nvPr/>
        </p:nvSpPr>
        <p:spPr>
          <a:xfrm>
            <a:off x="2995870" y="3268805"/>
            <a:ext cx="4106429"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t>During times of national economic instability, having a local or complementary currency can provide an additional channel for exchange and trade, offering a degree of resilience.</a:t>
            </a:r>
          </a:p>
        </p:txBody>
      </p:sp>
      <p:sp>
        <p:nvSpPr>
          <p:cNvPr id="11" name="TextBox 10">
            <a:extLst>
              <a:ext uri="{FF2B5EF4-FFF2-40B4-BE49-F238E27FC236}">
                <a16:creationId xmlns:a16="http://schemas.microsoft.com/office/drawing/2014/main" id="{48885636-5ED9-1294-CB8D-EE5035777ED4}"/>
              </a:ext>
            </a:extLst>
          </p:cNvPr>
          <p:cNvSpPr txBox="1"/>
          <p:nvPr/>
        </p:nvSpPr>
        <p:spPr>
          <a:xfrm>
            <a:off x="3095009" y="2800004"/>
            <a:ext cx="4151345" cy="523220"/>
          </a:xfrm>
          <a:prstGeom prst="rect">
            <a:avLst/>
          </a:prstGeom>
          <a:noFill/>
        </p:spPr>
        <p:txBody>
          <a:bodyPr wrap="square" rtlCol="0">
            <a:spAutoFit/>
          </a:bodyPr>
          <a:lstStyle/>
          <a:p>
            <a:r>
              <a:rPr lang="en-GB" sz="1400" b="1" u="sng" dirty="0"/>
              <a:t>III.    Build and Provide resilience during economic crises:</a:t>
            </a:r>
          </a:p>
        </p:txBody>
      </p:sp>
      <p:sp>
        <p:nvSpPr>
          <p:cNvPr id="12" name="TextBox 11">
            <a:extLst>
              <a:ext uri="{FF2B5EF4-FFF2-40B4-BE49-F238E27FC236}">
                <a16:creationId xmlns:a16="http://schemas.microsoft.com/office/drawing/2014/main" id="{F2B15A27-E225-030D-9BEC-213A0C478546}"/>
              </a:ext>
            </a:extLst>
          </p:cNvPr>
          <p:cNvSpPr txBox="1"/>
          <p:nvPr/>
        </p:nvSpPr>
        <p:spPr>
          <a:xfrm>
            <a:off x="3126878" y="4501944"/>
            <a:ext cx="4614540" cy="307777"/>
          </a:xfrm>
          <a:prstGeom prst="rect">
            <a:avLst/>
          </a:prstGeom>
          <a:noFill/>
        </p:spPr>
        <p:txBody>
          <a:bodyPr wrap="square" rtlCol="0">
            <a:spAutoFit/>
          </a:bodyPr>
          <a:lstStyle/>
          <a:p>
            <a:r>
              <a:rPr lang="en-GB" sz="1400" b="1" u="sng" dirty="0"/>
              <a:t>IV. Build upon   Incentivizing Desired Behaviours.</a:t>
            </a:r>
          </a:p>
        </p:txBody>
      </p:sp>
      <p:sp>
        <p:nvSpPr>
          <p:cNvPr id="13" name="TextBox 12">
            <a:extLst>
              <a:ext uri="{FF2B5EF4-FFF2-40B4-BE49-F238E27FC236}">
                <a16:creationId xmlns:a16="http://schemas.microsoft.com/office/drawing/2014/main" id="{7E77CF01-B5B7-E223-914B-2CFDECB9806E}"/>
              </a:ext>
            </a:extLst>
          </p:cNvPr>
          <p:cNvSpPr txBox="1"/>
          <p:nvPr/>
        </p:nvSpPr>
        <p:spPr>
          <a:xfrm>
            <a:off x="2995872" y="4809721"/>
            <a:ext cx="4991132"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t>Businesses frequently use internal currencies, such as rewards points, to encourage customer loyalty or specific behaviours, such as recurrent purchases or customer referrals. </a:t>
            </a:r>
          </a:p>
          <a:p>
            <a:endParaRPr lang="en-GB" sz="1400" dirty="0"/>
          </a:p>
        </p:txBody>
      </p:sp>
      <p:sp>
        <p:nvSpPr>
          <p:cNvPr id="14" name="TextBox 13">
            <a:extLst>
              <a:ext uri="{FF2B5EF4-FFF2-40B4-BE49-F238E27FC236}">
                <a16:creationId xmlns:a16="http://schemas.microsoft.com/office/drawing/2014/main" id="{54CAD8BC-E130-AF28-77E8-B98EC73BF923}"/>
              </a:ext>
            </a:extLst>
          </p:cNvPr>
          <p:cNvSpPr txBox="1"/>
          <p:nvPr/>
        </p:nvSpPr>
        <p:spPr>
          <a:xfrm>
            <a:off x="42517" y="3109046"/>
            <a:ext cx="2655163" cy="4216539"/>
          </a:xfrm>
          <a:prstGeom prst="rect">
            <a:avLst/>
          </a:prstGeom>
          <a:noFill/>
        </p:spPr>
        <p:txBody>
          <a:bodyPr wrap="square" rtlCol="0">
            <a:spAutoFit/>
          </a:bodyPr>
          <a:lstStyle/>
          <a:p>
            <a:endParaRPr lang="en-GB" sz="1600" u="sng" dirty="0"/>
          </a:p>
          <a:p>
            <a:endParaRPr lang="en-GB" sz="1600" u="sng" dirty="0"/>
          </a:p>
          <a:p>
            <a:endParaRPr lang="en-GB" sz="1600" u="sng" dirty="0"/>
          </a:p>
          <a:p>
            <a:r>
              <a:rPr lang="en-GB" sz="1600" u="sng" dirty="0"/>
              <a:t>Questions to Ponder about?</a:t>
            </a:r>
          </a:p>
          <a:p>
            <a:endParaRPr lang="en-GB" sz="1400" b="1" i="1" dirty="0"/>
          </a:p>
          <a:p>
            <a:pPr marL="171450" indent="-171450">
              <a:buFont typeface="Arial" panose="020B0604020202020204" pitchFamily="34" charset="0"/>
              <a:buChar char="•"/>
            </a:pPr>
            <a:r>
              <a:rPr lang="en-GB" sz="1200" b="1" i="1" dirty="0"/>
              <a:t>Should there be a Specific  order to Build a Local Currency?</a:t>
            </a:r>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endParaRPr lang="en-GB" sz="1200" b="1" i="1" dirty="0"/>
          </a:p>
          <a:p>
            <a:endParaRPr lang="en-GB" u="sng" dirty="0"/>
          </a:p>
          <a:p>
            <a:endParaRPr lang="en-GB" u="sng" dirty="0"/>
          </a:p>
          <a:p>
            <a:endParaRPr lang="en-GB" u="sng" dirty="0"/>
          </a:p>
          <a:p>
            <a:endParaRPr lang="en-GB" dirty="0">
              <a:hlinkClick r:id="rId2"/>
            </a:endParaRPr>
          </a:p>
          <a:p>
            <a:endParaRPr lang="en-GB" u="sng" dirty="0"/>
          </a:p>
        </p:txBody>
      </p:sp>
      <p:sp>
        <p:nvSpPr>
          <p:cNvPr id="15" name="TextBox 14">
            <a:extLst>
              <a:ext uri="{FF2B5EF4-FFF2-40B4-BE49-F238E27FC236}">
                <a16:creationId xmlns:a16="http://schemas.microsoft.com/office/drawing/2014/main" id="{0A1E1EB5-DD14-DE05-D893-9CD302E91009}"/>
              </a:ext>
            </a:extLst>
          </p:cNvPr>
          <p:cNvSpPr txBox="1"/>
          <p:nvPr/>
        </p:nvSpPr>
        <p:spPr>
          <a:xfrm>
            <a:off x="2697680" y="5693724"/>
            <a:ext cx="6244692" cy="1077218"/>
          </a:xfrm>
          <a:prstGeom prst="rect">
            <a:avLst/>
          </a:prstGeom>
          <a:noFill/>
        </p:spPr>
        <p:txBody>
          <a:bodyPr wrap="square" rtlCol="0">
            <a:spAutoFit/>
          </a:bodyPr>
          <a:lstStyle/>
          <a:p>
            <a:r>
              <a:rPr lang="en-GB" dirty="0"/>
              <a:t>          </a:t>
            </a:r>
          </a:p>
          <a:p>
            <a:endParaRPr lang="en-GB" dirty="0"/>
          </a:p>
          <a:p>
            <a:r>
              <a:rPr lang="en-GB" sz="1600" b="1" u="sng" dirty="0"/>
              <a:t>“</a:t>
            </a:r>
            <a:r>
              <a:rPr lang="en-GB" sz="1200" b="1" u="sng" dirty="0"/>
              <a:t>How many thought types are  needed to make A posative  influential Progression to get this point across ”. </a:t>
            </a:r>
            <a:r>
              <a:rPr lang="en-GB" sz="1200" b="1" i="1" u="sng" dirty="0"/>
              <a:t> </a:t>
            </a:r>
            <a:endParaRPr lang="en-GB" sz="1600" b="1" u="sng" dirty="0"/>
          </a:p>
        </p:txBody>
      </p:sp>
      <p:pic>
        <p:nvPicPr>
          <p:cNvPr id="19" name="Picture 18">
            <a:extLst>
              <a:ext uri="{FF2B5EF4-FFF2-40B4-BE49-F238E27FC236}">
                <a16:creationId xmlns:a16="http://schemas.microsoft.com/office/drawing/2014/main" id="{1CBC5C70-04D4-B64C-29F1-44EAB9AAFA34}"/>
              </a:ext>
            </a:extLst>
          </p:cNvPr>
          <p:cNvPicPr>
            <a:picLocks noChangeAspect="1"/>
          </p:cNvPicPr>
          <p:nvPr/>
        </p:nvPicPr>
        <p:blipFill>
          <a:blip r:embed="rId3"/>
          <a:stretch>
            <a:fillRect/>
          </a:stretch>
        </p:blipFill>
        <p:spPr>
          <a:xfrm>
            <a:off x="8227805" y="389959"/>
            <a:ext cx="3470572" cy="2689372"/>
          </a:xfrm>
          <a:prstGeom prst="rect">
            <a:avLst/>
          </a:prstGeom>
        </p:spPr>
      </p:pic>
      <p:cxnSp>
        <p:nvCxnSpPr>
          <p:cNvPr id="23" name="Straight Connector 22">
            <a:extLst>
              <a:ext uri="{FF2B5EF4-FFF2-40B4-BE49-F238E27FC236}">
                <a16:creationId xmlns:a16="http://schemas.microsoft.com/office/drawing/2014/main" id="{9D2C34E0-868E-871B-7266-83A4DA170716}"/>
              </a:ext>
            </a:extLst>
          </p:cNvPr>
          <p:cNvCxnSpPr>
            <a:cxnSpLocks/>
          </p:cNvCxnSpPr>
          <p:nvPr/>
        </p:nvCxnSpPr>
        <p:spPr>
          <a:xfrm>
            <a:off x="2851815"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211C00F-A309-C062-23D1-033918EB3606}"/>
              </a:ext>
            </a:extLst>
          </p:cNvPr>
          <p:cNvCxnSpPr/>
          <p:nvPr/>
        </p:nvCxnSpPr>
        <p:spPr>
          <a:xfrm flipV="1">
            <a:off x="7984611" y="0"/>
            <a:ext cx="0" cy="6074229"/>
          </a:xfrm>
          <a:prstGeom prst="line">
            <a:avLst/>
          </a:prstGeom>
        </p:spPr>
        <p:style>
          <a:lnRef idx="1">
            <a:schemeClr val="accent1"/>
          </a:lnRef>
          <a:fillRef idx="0">
            <a:schemeClr val="accent1"/>
          </a:fillRef>
          <a:effectRef idx="0">
            <a:schemeClr val="accent1"/>
          </a:effectRef>
          <a:fontRef idx="minor">
            <a:schemeClr val="tx1"/>
          </a:fontRef>
        </p:style>
      </p:cxnSp>
      <p:pic>
        <p:nvPicPr>
          <p:cNvPr id="27" name="Picture 26">
            <a:extLst>
              <a:ext uri="{FF2B5EF4-FFF2-40B4-BE49-F238E27FC236}">
                <a16:creationId xmlns:a16="http://schemas.microsoft.com/office/drawing/2014/main" id="{C25BB856-0391-5E43-BDFA-EC14A8547A68}"/>
              </a:ext>
            </a:extLst>
          </p:cNvPr>
          <p:cNvPicPr>
            <a:picLocks noChangeAspect="1"/>
          </p:cNvPicPr>
          <p:nvPr/>
        </p:nvPicPr>
        <p:blipFill>
          <a:blip r:embed="rId4"/>
          <a:stretch>
            <a:fillRect/>
          </a:stretch>
        </p:blipFill>
        <p:spPr>
          <a:xfrm>
            <a:off x="737487" y="3026208"/>
            <a:ext cx="632611" cy="632611"/>
          </a:xfrm>
          <a:prstGeom prst="rect">
            <a:avLst/>
          </a:prstGeom>
        </p:spPr>
      </p:pic>
      <p:cxnSp>
        <p:nvCxnSpPr>
          <p:cNvPr id="30" name="Straight Connector 29">
            <a:extLst>
              <a:ext uri="{FF2B5EF4-FFF2-40B4-BE49-F238E27FC236}">
                <a16:creationId xmlns:a16="http://schemas.microsoft.com/office/drawing/2014/main" id="{C01AE3E6-2605-6FB2-3086-D4E68289C377}"/>
              </a:ext>
            </a:extLst>
          </p:cNvPr>
          <p:cNvCxnSpPr/>
          <p:nvPr/>
        </p:nvCxnSpPr>
        <p:spPr>
          <a:xfrm>
            <a:off x="0" y="3023118"/>
            <a:ext cx="2849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9E2B83-2769-F6E1-EE8F-62DAA7DA0F5B}"/>
              </a:ext>
            </a:extLst>
          </p:cNvPr>
          <p:cNvCxnSpPr/>
          <p:nvPr/>
        </p:nvCxnSpPr>
        <p:spPr>
          <a:xfrm>
            <a:off x="0" y="1334278"/>
            <a:ext cx="2849420" cy="0"/>
          </a:xfrm>
          <a:prstGeom prst="line">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21B5A881-5ECA-288C-57DA-87A6D322B17D}"/>
              </a:ext>
            </a:extLst>
          </p:cNvPr>
          <p:cNvSpPr txBox="1"/>
          <p:nvPr/>
        </p:nvSpPr>
        <p:spPr>
          <a:xfrm>
            <a:off x="3158744" y="44375"/>
            <a:ext cx="4378735" cy="369332"/>
          </a:xfrm>
          <a:prstGeom prst="rect">
            <a:avLst/>
          </a:prstGeom>
          <a:noFill/>
        </p:spPr>
        <p:txBody>
          <a:bodyPr wrap="square" rtlCol="0">
            <a:spAutoFit/>
          </a:bodyPr>
          <a:lstStyle/>
          <a:p>
            <a:r>
              <a:rPr lang="en-GB" b="1" u="sng" dirty="0"/>
              <a:t>Specific Local Community Steps.</a:t>
            </a:r>
            <a:r>
              <a:rPr lang="en-GB" dirty="0"/>
              <a:t> </a:t>
            </a:r>
          </a:p>
        </p:txBody>
      </p:sp>
      <p:sp>
        <p:nvSpPr>
          <p:cNvPr id="4" name="TextBox 3">
            <a:extLst>
              <a:ext uri="{FF2B5EF4-FFF2-40B4-BE49-F238E27FC236}">
                <a16:creationId xmlns:a16="http://schemas.microsoft.com/office/drawing/2014/main" id="{35FF0EAE-3264-7EB0-6A3D-E460DC3C36AC}"/>
              </a:ext>
            </a:extLst>
          </p:cNvPr>
          <p:cNvSpPr txBox="1"/>
          <p:nvPr/>
        </p:nvSpPr>
        <p:spPr>
          <a:xfrm>
            <a:off x="2757185" y="5718690"/>
            <a:ext cx="5353925" cy="369332"/>
          </a:xfrm>
          <a:prstGeom prst="rect">
            <a:avLst/>
          </a:prstGeom>
          <a:noFill/>
        </p:spPr>
        <p:txBody>
          <a:bodyPr wrap="square" rtlCol="0">
            <a:spAutoFit/>
          </a:bodyPr>
          <a:lstStyle/>
          <a:p>
            <a:r>
              <a:rPr lang="en-GB" u="sng" dirty="0"/>
              <a:t>While Providing Education on Trees Specifically</a:t>
            </a:r>
            <a:r>
              <a:rPr lang="en-GB" dirty="0"/>
              <a:t>. </a:t>
            </a:r>
          </a:p>
        </p:txBody>
      </p:sp>
      <p:pic>
        <p:nvPicPr>
          <p:cNvPr id="5" name="Picture 4">
            <a:extLst>
              <a:ext uri="{FF2B5EF4-FFF2-40B4-BE49-F238E27FC236}">
                <a16:creationId xmlns:a16="http://schemas.microsoft.com/office/drawing/2014/main" id="{0B94F928-0BF1-AAC8-EB02-CEEB34D4B69D}"/>
              </a:ext>
            </a:extLst>
          </p:cNvPr>
          <p:cNvPicPr>
            <a:picLocks noChangeAspect="1"/>
          </p:cNvPicPr>
          <p:nvPr/>
        </p:nvPicPr>
        <p:blipFill>
          <a:blip r:embed="rId5"/>
          <a:stretch>
            <a:fillRect/>
          </a:stretch>
        </p:blipFill>
        <p:spPr>
          <a:xfrm>
            <a:off x="790671" y="6174185"/>
            <a:ext cx="634039" cy="634039"/>
          </a:xfrm>
          <a:prstGeom prst="rect">
            <a:avLst/>
          </a:prstGeom>
        </p:spPr>
      </p:pic>
    </p:spTree>
    <p:extLst>
      <p:ext uri="{BB962C8B-B14F-4D97-AF65-F5344CB8AC3E}">
        <p14:creationId xmlns:p14="http://schemas.microsoft.com/office/powerpoint/2010/main" val="2601523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0A38C-5BF4-9A4B-192F-1793ECB1432D}"/>
              </a:ext>
            </a:extLst>
          </p:cNvPr>
          <p:cNvSpPr>
            <a:spLocks noGrp="1"/>
          </p:cNvSpPr>
          <p:nvPr>
            <p:ph type="title"/>
          </p:nvPr>
        </p:nvSpPr>
        <p:spPr>
          <a:xfrm>
            <a:off x="363894" y="211053"/>
            <a:ext cx="10095722" cy="1268984"/>
          </a:xfrm>
        </p:spPr>
        <p:txBody>
          <a:bodyPr>
            <a:normAutofit/>
          </a:bodyPr>
          <a:lstStyle/>
          <a:p>
            <a:r>
              <a:rPr lang="en-GB" b="0" u="sng" dirty="0">
                <a:latin typeface="Abadi Extra Light" panose="020B0204020104020204" pitchFamily="34" charset="0"/>
              </a:rPr>
              <a:t>“Affecting Change: People who May use it.”</a:t>
            </a:r>
          </a:p>
        </p:txBody>
      </p:sp>
      <p:sp>
        <p:nvSpPr>
          <p:cNvPr id="3" name="Content Placeholder 2">
            <a:extLst>
              <a:ext uri="{FF2B5EF4-FFF2-40B4-BE49-F238E27FC236}">
                <a16:creationId xmlns:a16="http://schemas.microsoft.com/office/drawing/2014/main" id="{BCF84EFA-4C45-FC20-2060-C324543C2FD0}"/>
              </a:ext>
            </a:extLst>
          </p:cNvPr>
          <p:cNvSpPr>
            <a:spLocks noGrp="1"/>
          </p:cNvSpPr>
          <p:nvPr>
            <p:ph idx="1"/>
          </p:nvPr>
        </p:nvSpPr>
        <p:spPr>
          <a:xfrm>
            <a:off x="1591896" y="1092141"/>
            <a:ext cx="9987394" cy="4216977"/>
          </a:xfrm>
        </p:spPr>
        <p:txBody>
          <a:bodyPr>
            <a:noAutofit/>
          </a:bodyPr>
          <a:lstStyle/>
          <a:p>
            <a:r>
              <a:rPr lang="en-GB" sz="1100" dirty="0"/>
              <a:t>Swansea's estimated population was approximately 246,000 people. After Cardiff, it is the second most populous metropolis in Wales. In line with UK averages, Swansea has a significant proportion of its population in the 65+ age bracket, as well as a notable proportion of younger people, particularly owing to Swansea Universities.</a:t>
            </a:r>
          </a:p>
          <a:p>
            <a:endParaRPr lang="en-GB" sz="1100" dirty="0"/>
          </a:p>
          <a:p>
            <a:r>
              <a:rPr lang="en-GB" sz="1100" dirty="0"/>
              <a:t>Birth and mortality Rates: Swansea's birth and mortality rates are typically comparable to the national average for Wales. Swansea, like the majority of Wales, is predominantly White British, but it has an expanding minority population, especially among the student population.</a:t>
            </a:r>
          </a:p>
          <a:p>
            <a:pPr marL="0" indent="0">
              <a:buNone/>
            </a:pPr>
            <a:endParaRPr lang="en-GB" sz="1100" dirty="0"/>
          </a:p>
          <a:p>
            <a:r>
              <a:rPr lang="en-GB" sz="1100" dirty="0"/>
              <a:t>Swansea's housing stock is diverse, including both ancient and more recent homes. There is a higher-than-average rate of homeownership, and a significant number of houses are rented, especially in the city's student neighbourhoods.</a:t>
            </a:r>
          </a:p>
          <a:p>
            <a:endParaRPr lang="en-GB" sz="1100" dirty="0"/>
          </a:p>
          <a:p>
            <a:r>
              <a:rPr lang="en-GB" sz="1100" dirty="0"/>
              <a:t>Swansea is home to Swansea University and University of Wales Trinity Saint David, resulting in a high percentage of students during the academic year. Though, Key industries in Swansea include public services, education, health, retail, and increasingly technology and the creative arts.</a:t>
            </a:r>
          </a:p>
        </p:txBody>
      </p:sp>
      <p:sp>
        <p:nvSpPr>
          <p:cNvPr id="4" name="TextBox 3">
            <a:extLst>
              <a:ext uri="{FF2B5EF4-FFF2-40B4-BE49-F238E27FC236}">
                <a16:creationId xmlns:a16="http://schemas.microsoft.com/office/drawing/2014/main" id="{9D60B1BA-99FF-3460-C3ED-BFAEA7BF0783}"/>
              </a:ext>
            </a:extLst>
          </p:cNvPr>
          <p:cNvSpPr txBox="1"/>
          <p:nvPr/>
        </p:nvSpPr>
        <p:spPr>
          <a:xfrm>
            <a:off x="0" y="1999465"/>
            <a:ext cx="1878813" cy="3970318"/>
          </a:xfrm>
          <a:prstGeom prst="rect">
            <a:avLst/>
          </a:prstGeom>
          <a:noFill/>
        </p:spPr>
        <p:txBody>
          <a:bodyPr wrap="square" rtlCol="0">
            <a:spAutoFit/>
          </a:bodyPr>
          <a:lstStyle/>
          <a:p>
            <a:endParaRPr lang="en-GB" b="1" u="sng" dirty="0"/>
          </a:p>
          <a:p>
            <a:r>
              <a:rPr lang="en-GB" sz="1400" b="1" u="sng" dirty="0"/>
              <a:t>Questions to ponder about?</a:t>
            </a:r>
          </a:p>
          <a:p>
            <a:endParaRPr lang="en-GB" sz="1200" dirty="0">
              <a:latin typeface="Abadi" panose="020B0604020104020204" pitchFamily="34" charset="0"/>
            </a:endParaRPr>
          </a:p>
          <a:p>
            <a:pPr marL="171450" indent="-171450">
              <a:buFont typeface="Arial" panose="020B0604020202020204" pitchFamily="34" charset="0"/>
              <a:buChar char="•"/>
            </a:pPr>
            <a:r>
              <a:rPr lang="en-GB" sz="1200" dirty="0">
                <a:latin typeface="Abadi" panose="020B0604020104020204" pitchFamily="34" charset="0"/>
              </a:rPr>
              <a:t>Can their only certain  Capital economy goods will be useful for this New  Local currency? </a:t>
            </a:r>
          </a:p>
          <a:p>
            <a:pPr marL="171450" indent="-171450">
              <a:buFont typeface="Arial" panose="020B0604020202020204" pitchFamily="34" charset="0"/>
              <a:buChar char="•"/>
            </a:pPr>
            <a:endParaRPr lang="en-GB" sz="1200" dirty="0">
              <a:latin typeface="Abadi" panose="020B0604020104020204" pitchFamily="34" charset="0"/>
            </a:endParaRPr>
          </a:p>
          <a:p>
            <a:pPr marL="285750" indent="-285750">
              <a:buFont typeface="Arial" panose="020B0604020202020204" pitchFamily="34" charset="0"/>
              <a:buChar char="•"/>
            </a:pPr>
            <a:endParaRPr lang="en-GB" sz="1400" b="1" u="sng" dirty="0"/>
          </a:p>
          <a:p>
            <a:endParaRPr lang="en-GB" b="1" u="sng" dirty="0"/>
          </a:p>
          <a:p>
            <a:endParaRPr lang="en-GB" b="1" u="sng" dirty="0"/>
          </a:p>
          <a:p>
            <a:endParaRPr lang="en-GB" b="1" u="sng" dirty="0"/>
          </a:p>
          <a:p>
            <a:endParaRPr lang="en-GB" b="1" u="sng" dirty="0"/>
          </a:p>
          <a:p>
            <a:endParaRPr lang="en-GB" b="1" u="sng" dirty="0"/>
          </a:p>
          <a:p>
            <a:endParaRPr lang="en-GB" b="1" u="sng" dirty="0"/>
          </a:p>
        </p:txBody>
      </p:sp>
      <p:pic>
        <p:nvPicPr>
          <p:cNvPr id="5" name="Picture 4">
            <a:extLst>
              <a:ext uri="{FF2B5EF4-FFF2-40B4-BE49-F238E27FC236}">
                <a16:creationId xmlns:a16="http://schemas.microsoft.com/office/drawing/2014/main" id="{EE24D949-21CA-0660-318B-96AA9D71010E}"/>
              </a:ext>
            </a:extLst>
          </p:cNvPr>
          <p:cNvPicPr>
            <a:picLocks noChangeAspect="1"/>
          </p:cNvPicPr>
          <p:nvPr/>
        </p:nvPicPr>
        <p:blipFill>
          <a:blip r:embed="rId2"/>
          <a:stretch>
            <a:fillRect/>
          </a:stretch>
        </p:blipFill>
        <p:spPr>
          <a:xfrm>
            <a:off x="237929" y="1092141"/>
            <a:ext cx="880438" cy="877579"/>
          </a:xfrm>
          <a:prstGeom prst="rect">
            <a:avLst/>
          </a:prstGeom>
        </p:spPr>
      </p:pic>
    </p:spTree>
    <p:extLst>
      <p:ext uri="{BB962C8B-B14F-4D97-AF65-F5344CB8AC3E}">
        <p14:creationId xmlns:p14="http://schemas.microsoft.com/office/powerpoint/2010/main" val="1713368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DAF1F-6361-DF4B-81F8-64F67D9632F8}"/>
              </a:ext>
            </a:extLst>
          </p:cNvPr>
          <p:cNvSpPr>
            <a:spLocks noGrp="1"/>
          </p:cNvSpPr>
          <p:nvPr>
            <p:ph type="title"/>
          </p:nvPr>
        </p:nvSpPr>
        <p:spPr>
          <a:xfrm>
            <a:off x="471844" y="363873"/>
            <a:ext cx="9427935" cy="1268984"/>
          </a:xfrm>
        </p:spPr>
        <p:txBody>
          <a:bodyPr>
            <a:normAutofit fontScale="90000"/>
          </a:bodyPr>
          <a:lstStyle/>
          <a:p>
            <a:r>
              <a:rPr lang="en-GB" u="sng" dirty="0">
                <a:latin typeface="Abadi Extra Light" panose="020B0204020104020204" pitchFamily="34" charset="0"/>
              </a:rPr>
              <a:t>“Affecting Change: Wealth network Types and opportunities :”</a:t>
            </a:r>
          </a:p>
        </p:txBody>
      </p:sp>
      <p:sp>
        <p:nvSpPr>
          <p:cNvPr id="3" name="Content Placeholder 2">
            <a:extLst>
              <a:ext uri="{FF2B5EF4-FFF2-40B4-BE49-F238E27FC236}">
                <a16:creationId xmlns:a16="http://schemas.microsoft.com/office/drawing/2014/main" id="{1ACC72B2-DA73-8433-7D4C-984C596C1D41}"/>
              </a:ext>
            </a:extLst>
          </p:cNvPr>
          <p:cNvSpPr>
            <a:spLocks noGrp="1"/>
          </p:cNvSpPr>
          <p:nvPr>
            <p:ph idx="1"/>
          </p:nvPr>
        </p:nvSpPr>
        <p:spPr>
          <a:xfrm>
            <a:off x="0" y="3083767"/>
            <a:ext cx="3290239" cy="2934499"/>
          </a:xfrm>
        </p:spPr>
        <p:txBody>
          <a:bodyPr>
            <a:normAutofit/>
          </a:bodyPr>
          <a:lstStyle/>
          <a:p>
            <a:pPr marL="0" indent="0">
              <a:buNone/>
            </a:pPr>
            <a:r>
              <a:rPr lang="en-GB" sz="1800" b="1" u="sng" dirty="0"/>
              <a:t>Questions To ponder </a:t>
            </a:r>
            <a:endParaRPr lang="en-GB" sz="1800" b="1" dirty="0"/>
          </a:p>
          <a:p>
            <a:pPr marL="0" indent="0">
              <a:buNone/>
            </a:pPr>
            <a:r>
              <a:rPr lang="en-GB" sz="1800" dirty="0"/>
              <a:t>1</a:t>
            </a:r>
            <a:r>
              <a:rPr lang="en-GB" sz="1800" baseline="30000" dirty="0"/>
              <a:t>st   What opportunities are their first that can broaden the horizon </a:t>
            </a:r>
            <a:r>
              <a:rPr lang="en-GB" sz="1800" dirty="0"/>
              <a:t>?</a:t>
            </a:r>
          </a:p>
          <a:p>
            <a:pPr marL="0" indent="0">
              <a:buNone/>
            </a:pPr>
            <a:endParaRPr lang="en-GB" sz="1800" dirty="0"/>
          </a:p>
          <a:p>
            <a:pPr marL="0" indent="0">
              <a:buNone/>
            </a:pPr>
            <a:r>
              <a:rPr lang="en-GB" sz="1800" dirty="0"/>
              <a:t>2</a:t>
            </a:r>
            <a:r>
              <a:rPr lang="en-GB" sz="1800" baseline="30000" dirty="0"/>
              <a:t>nd</a:t>
            </a:r>
            <a:r>
              <a:rPr lang="en-GB" sz="1800" dirty="0"/>
              <a:t> Will they be our allies?</a:t>
            </a:r>
          </a:p>
          <a:p>
            <a:pPr marL="0" indent="0">
              <a:buNone/>
            </a:pPr>
            <a:endParaRPr lang="en-GB" sz="1800" dirty="0"/>
          </a:p>
          <a:p>
            <a:pPr marL="0" indent="0">
              <a:buNone/>
            </a:pPr>
            <a:r>
              <a:rPr lang="en-GB" sz="1800" dirty="0"/>
              <a:t>3</a:t>
            </a:r>
            <a:r>
              <a:rPr lang="en-GB" sz="1800" baseline="30000" dirty="0"/>
              <a:t>rd</a:t>
            </a:r>
            <a:r>
              <a:rPr lang="en-GB" sz="1800" dirty="0"/>
              <a:t> Is local Pound going to prevent Wealth coming in?  </a:t>
            </a:r>
          </a:p>
        </p:txBody>
      </p:sp>
      <p:pic>
        <p:nvPicPr>
          <p:cNvPr id="4" name="Picture 3">
            <a:extLst>
              <a:ext uri="{FF2B5EF4-FFF2-40B4-BE49-F238E27FC236}">
                <a16:creationId xmlns:a16="http://schemas.microsoft.com/office/drawing/2014/main" id="{A91337DD-8282-786D-F22D-D73901182F6A}"/>
              </a:ext>
            </a:extLst>
          </p:cNvPr>
          <p:cNvPicPr>
            <a:picLocks noChangeAspect="1"/>
          </p:cNvPicPr>
          <p:nvPr/>
        </p:nvPicPr>
        <p:blipFill>
          <a:blip r:embed="rId2"/>
          <a:stretch>
            <a:fillRect/>
          </a:stretch>
        </p:blipFill>
        <p:spPr>
          <a:xfrm>
            <a:off x="584797" y="1561322"/>
            <a:ext cx="1522445" cy="1522445"/>
          </a:xfrm>
          <a:prstGeom prst="rect">
            <a:avLst/>
          </a:prstGeom>
        </p:spPr>
      </p:pic>
      <p:pic>
        <p:nvPicPr>
          <p:cNvPr id="7" name="Picture 6">
            <a:extLst>
              <a:ext uri="{FF2B5EF4-FFF2-40B4-BE49-F238E27FC236}">
                <a16:creationId xmlns:a16="http://schemas.microsoft.com/office/drawing/2014/main" id="{BA80110A-D1C5-745A-E061-49E088A7CB63}"/>
              </a:ext>
            </a:extLst>
          </p:cNvPr>
          <p:cNvPicPr>
            <a:picLocks noChangeAspect="1"/>
          </p:cNvPicPr>
          <p:nvPr/>
        </p:nvPicPr>
        <p:blipFill rotWithShape="1">
          <a:blip r:embed="rId3"/>
          <a:srcRect t="8027" r="51678" b="13741"/>
          <a:stretch/>
        </p:blipFill>
        <p:spPr>
          <a:xfrm>
            <a:off x="3514175" y="1632857"/>
            <a:ext cx="3863499" cy="4083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E724CF5D-B3DD-EB28-31C6-5E6E8E3C19CB}"/>
              </a:ext>
            </a:extLst>
          </p:cNvPr>
          <p:cNvPicPr>
            <a:picLocks noChangeAspect="1"/>
          </p:cNvPicPr>
          <p:nvPr/>
        </p:nvPicPr>
        <p:blipFill rotWithShape="1">
          <a:blip r:embed="rId4"/>
          <a:srcRect l="9336" t="8163" r="7475" b="5306"/>
          <a:stretch/>
        </p:blipFill>
        <p:spPr>
          <a:xfrm>
            <a:off x="7993676" y="1632857"/>
            <a:ext cx="4038111" cy="4083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77250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C396-FDCC-9D32-3383-73EBBE1F02CE}"/>
              </a:ext>
            </a:extLst>
          </p:cNvPr>
          <p:cNvSpPr>
            <a:spLocks noGrp="1"/>
          </p:cNvSpPr>
          <p:nvPr>
            <p:ph type="title"/>
          </p:nvPr>
        </p:nvSpPr>
        <p:spPr>
          <a:xfrm>
            <a:off x="565150" y="354563"/>
            <a:ext cx="7673781" cy="1685311"/>
          </a:xfrm>
        </p:spPr>
        <p:txBody>
          <a:bodyPr>
            <a:normAutofit/>
          </a:bodyPr>
          <a:lstStyle/>
          <a:p>
            <a:r>
              <a:rPr lang="en-GB" u="sng" dirty="0"/>
              <a:t>“Plans for the future: How soon?”</a:t>
            </a:r>
          </a:p>
        </p:txBody>
      </p:sp>
      <p:sp>
        <p:nvSpPr>
          <p:cNvPr id="3" name="Content Placeholder 2">
            <a:extLst>
              <a:ext uri="{FF2B5EF4-FFF2-40B4-BE49-F238E27FC236}">
                <a16:creationId xmlns:a16="http://schemas.microsoft.com/office/drawing/2014/main" id="{68DE30F2-5CC1-6192-7833-BAEB7740DC29}"/>
              </a:ext>
            </a:extLst>
          </p:cNvPr>
          <p:cNvSpPr>
            <a:spLocks noGrp="1"/>
          </p:cNvSpPr>
          <p:nvPr>
            <p:ph idx="1"/>
          </p:nvPr>
        </p:nvSpPr>
        <p:spPr>
          <a:xfrm>
            <a:off x="156612" y="2523910"/>
            <a:ext cx="4245428" cy="3601212"/>
          </a:xfrm>
        </p:spPr>
        <p:txBody>
          <a:bodyPr/>
          <a:lstStyle/>
          <a:p>
            <a:endParaRPr lang="en-GB" b="1" u="sng" dirty="0"/>
          </a:p>
          <a:p>
            <a:endParaRPr lang="en-GB" sz="1600" b="1" u="sng" dirty="0"/>
          </a:p>
        </p:txBody>
      </p:sp>
      <p:sp>
        <p:nvSpPr>
          <p:cNvPr id="4" name="TextBox 3">
            <a:extLst>
              <a:ext uri="{FF2B5EF4-FFF2-40B4-BE49-F238E27FC236}">
                <a16:creationId xmlns:a16="http://schemas.microsoft.com/office/drawing/2014/main" id="{53FE1F46-796B-024D-7471-A8D808DAFB9C}"/>
              </a:ext>
            </a:extLst>
          </p:cNvPr>
          <p:cNvSpPr txBox="1"/>
          <p:nvPr/>
        </p:nvSpPr>
        <p:spPr>
          <a:xfrm>
            <a:off x="5355770" y="2039874"/>
            <a:ext cx="4581331" cy="3477875"/>
          </a:xfrm>
          <a:prstGeom prst="rect">
            <a:avLst/>
          </a:prstGeom>
          <a:noFill/>
        </p:spPr>
        <p:txBody>
          <a:bodyPr wrap="square" rtlCol="0">
            <a:spAutoFit/>
          </a:bodyPr>
          <a:lstStyle/>
          <a:p>
            <a:endParaRPr lang="en-GB" sz="2000" b="1" u="sng"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p:txBody>
      </p:sp>
      <p:pic>
        <p:nvPicPr>
          <p:cNvPr id="7" name="Picture 6">
            <a:extLst>
              <a:ext uri="{FF2B5EF4-FFF2-40B4-BE49-F238E27FC236}">
                <a16:creationId xmlns:a16="http://schemas.microsoft.com/office/drawing/2014/main" id="{98D947C9-BEE6-7DAF-6637-E1C665911906}"/>
              </a:ext>
            </a:extLst>
          </p:cNvPr>
          <p:cNvPicPr>
            <a:picLocks noChangeAspect="1"/>
          </p:cNvPicPr>
          <p:nvPr/>
        </p:nvPicPr>
        <p:blipFill rotWithShape="1">
          <a:blip r:embed="rId2"/>
          <a:srcRect l="7501" t="14014" r="33495" b="22586"/>
          <a:stretch/>
        </p:blipFill>
        <p:spPr>
          <a:xfrm>
            <a:off x="58640" y="2133719"/>
            <a:ext cx="4441371" cy="2684408"/>
          </a:xfrm>
          <a:prstGeom prst="rect">
            <a:avLst/>
          </a:prstGeom>
        </p:spPr>
      </p:pic>
      <p:pic>
        <p:nvPicPr>
          <p:cNvPr id="9" name="Picture 8">
            <a:extLst>
              <a:ext uri="{FF2B5EF4-FFF2-40B4-BE49-F238E27FC236}">
                <a16:creationId xmlns:a16="http://schemas.microsoft.com/office/drawing/2014/main" id="{CBAB6BF6-A106-25B8-8AE3-439BE3C1DF71}"/>
              </a:ext>
            </a:extLst>
          </p:cNvPr>
          <p:cNvPicPr>
            <a:picLocks noChangeAspect="1"/>
          </p:cNvPicPr>
          <p:nvPr/>
        </p:nvPicPr>
        <p:blipFill rotWithShape="1">
          <a:blip r:embed="rId3"/>
          <a:srcRect l="9037" t="10317" r="11192" b="8804"/>
          <a:stretch/>
        </p:blipFill>
        <p:spPr>
          <a:xfrm>
            <a:off x="7216521" y="2238401"/>
            <a:ext cx="4818867" cy="2748297"/>
          </a:xfrm>
          <a:prstGeom prst="rect">
            <a:avLst/>
          </a:prstGeom>
        </p:spPr>
      </p:pic>
      <p:pic>
        <p:nvPicPr>
          <p:cNvPr id="11" name="Picture 10">
            <a:extLst>
              <a:ext uri="{FF2B5EF4-FFF2-40B4-BE49-F238E27FC236}">
                <a16:creationId xmlns:a16="http://schemas.microsoft.com/office/drawing/2014/main" id="{59411441-4111-FB77-FBAB-0668B624B417}"/>
              </a:ext>
            </a:extLst>
          </p:cNvPr>
          <p:cNvPicPr>
            <a:picLocks noChangeAspect="1"/>
          </p:cNvPicPr>
          <p:nvPr/>
        </p:nvPicPr>
        <p:blipFill>
          <a:blip r:embed="rId4"/>
          <a:stretch>
            <a:fillRect/>
          </a:stretch>
        </p:blipFill>
        <p:spPr>
          <a:xfrm>
            <a:off x="4751290" y="1927688"/>
            <a:ext cx="2443154" cy="3257538"/>
          </a:xfrm>
          <a:prstGeom prst="rect">
            <a:avLst/>
          </a:prstGeom>
        </p:spPr>
      </p:pic>
      <p:sp>
        <p:nvSpPr>
          <p:cNvPr id="12" name="TextBox 11">
            <a:extLst>
              <a:ext uri="{FF2B5EF4-FFF2-40B4-BE49-F238E27FC236}">
                <a16:creationId xmlns:a16="http://schemas.microsoft.com/office/drawing/2014/main" id="{E5CB7CDE-03F9-9B9C-9621-2149071D55CA}"/>
              </a:ext>
            </a:extLst>
          </p:cNvPr>
          <p:cNvSpPr txBox="1"/>
          <p:nvPr/>
        </p:nvSpPr>
        <p:spPr>
          <a:xfrm>
            <a:off x="1296955" y="5010539"/>
            <a:ext cx="2313992" cy="923330"/>
          </a:xfrm>
          <a:prstGeom prst="rect">
            <a:avLst/>
          </a:prstGeom>
          <a:noFill/>
        </p:spPr>
        <p:txBody>
          <a:bodyPr wrap="square" rtlCol="0">
            <a:spAutoFit/>
          </a:bodyPr>
          <a:lstStyle/>
          <a:p>
            <a:r>
              <a:rPr lang="en-GB" dirty="0"/>
              <a:t>Do we even know what we are doing even???</a:t>
            </a:r>
          </a:p>
        </p:txBody>
      </p:sp>
    </p:spTree>
    <p:extLst>
      <p:ext uri="{BB962C8B-B14F-4D97-AF65-F5344CB8AC3E}">
        <p14:creationId xmlns:p14="http://schemas.microsoft.com/office/powerpoint/2010/main" val="3008777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4F4B3-0921-8450-701F-96CC7DCDBAEF}"/>
              </a:ext>
            </a:extLst>
          </p:cNvPr>
          <p:cNvSpPr>
            <a:spLocks noGrp="1"/>
          </p:cNvSpPr>
          <p:nvPr>
            <p:ph type="title"/>
          </p:nvPr>
        </p:nvSpPr>
        <p:spPr/>
        <p:txBody>
          <a:bodyPr>
            <a:normAutofit/>
          </a:bodyPr>
          <a:lstStyle/>
          <a:p>
            <a:r>
              <a:rPr lang="en-GB" u="sng" dirty="0"/>
              <a:t>References.</a:t>
            </a:r>
          </a:p>
        </p:txBody>
      </p:sp>
      <p:sp>
        <p:nvSpPr>
          <p:cNvPr id="3" name="Content Placeholder 2">
            <a:extLst>
              <a:ext uri="{FF2B5EF4-FFF2-40B4-BE49-F238E27FC236}">
                <a16:creationId xmlns:a16="http://schemas.microsoft.com/office/drawing/2014/main" id="{78491702-E540-44B5-D592-5E38801408CB}"/>
              </a:ext>
            </a:extLst>
          </p:cNvPr>
          <p:cNvSpPr>
            <a:spLocks noGrp="1"/>
          </p:cNvSpPr>
          <p:nvPr>
            <p:ph idx="1"/>
          </p:nvPr>
        </p:nvSpPr>
        <p:spPr/>
        <p:txBody>
          <a:bodyPr>
            <a:normAutofit fontScale="77500" lnSpcReduction="20000"/>
          </a:bodyPr>
          <a:lstStyle/>
          <a:p>
            <a:pPr marL="0" indent="0">
              <a:buNone/>
            </a:pPr>
            <a:r>
              <a:rPr lang="en-GB" dirty="0" err="1"/>
              <a:t>Gelleri</a:t>
            </a:r>
            <a:r>
              <a:rPr lang="en-GB" dirty="0"/>
              <a:t>, C. (2009). </a:t>
            </a:r>
            <a:r>
              <a:rPr lang="en-GB" dirty="0" err="1"/>
              <a:t>Chiemgauer</a:t>
            </a:r>
            <a:r>
              <a:rPr lang="en-GB" dirty="0"/>
              <a:t> </a:t>
            </a:r>
            <a:r>
              <a:rPr lang="en-GB" dirty="0" err="1"/>
              <a:t>Regiomoney</a:t>
            </a:r>
            <a:r>
              <a:rPr lang="en-GB" dirty="0"/>
              <a:t>: Theory and Practice of a Local Currency. International Journal of Community Currency Research, 13, pp. 61-75.</a:t>
            </a:r>
          </a:p>
          <a:p>
            <a:pPr marL="0" indent="0">
              <a:buNone/>
            </a:pPr>
            <a:endParaRPr lang="en-GB" dirty="0"/>
          </a:p>
          <a:p>
            <a:pPr marL="0" indent="0">
              <a:buNone/>
            </a:pPr>
            <a:r>
              <a:rPr lang="en-GB" dirty="0" err="1"/>
              <a:t>Seyfang</a:t>
            </a:r>
            <a:r>
              <a:rPr lang="en-GB" dirty="0"/>
              <a:t>, G., &amp; Longhurst, N. (2013). Growing green money? Mapping community currencies for sustainable development. Ecological Economics, 86, pp. 65-77.</a:t>
            </a:r>
          </a:p>
          <a:p>
            <a:pPr marL="0" indent="0">
              <a:buNone/>
            </a:pPr>
            <a:r>
              <a:rPr lang="en-GB" dirty="0" err="1"/>
              <a:t>Stodder</a:t>
            </a:r>
            <a:r>
              <a:rPr lang="en-GB" dirty="0"/>
              <a:t>, J. (2009). Complementary credit networks and macroeconomic stability: Switzerland's </a:t>
            </a:r>
            <a:r>
              <a:rPr lang="en-GB" dirty="0" err="1"/>
              <a:t>Wirtschaftsring</a:t>
            </a:r>
            <a:r>
              <a:rPr lang="en-GB" dirty="0"/>
              <a:t>. Journal of Economic </a:t>
            </a:r>
            <a:r>
              <a:rPr lang="en-GB" dirty="0" err="1"/>
              <a:t>Behavior</a:t>
            </a:r>
            <a:r>
              <a:rPr lang="en-GB" dirty="0"/>
              <a:t> &amp; Organization, 72(1), pp. 79-95.</a:t>
            </a:r>
          </a:p>
          <a:p>
            <a:pPr marL="0" indent="0">
              <a:buNone/>
            </a:pPr>
            <a:r>
              <a:rPr lang="en-GB" dirty="0"/>
              <a:t>Lewis, M. (2012). The Possibility of Cooperatives: A Vital Contributor to Community Health and Well-being. The diversity of social theories. Emerald Group Publishing Limited.</a:t>
            </a:r>
          </a:p>
        </p:txBody>
      </p:sp>
    </p:spTree>
    <p:extLst>
      <p:ext uri="{BB962C8B-B14F-4D97-AF65-F5344CB8AC3E}">
        <p14:creationId xmlns:p14="http://schemas.microsoft.com/office/powerpoint/2010/main" val="2702868005"/>
      </p:ext>
    </p:extLst>
  </p:cSld>
  <p:clrMapOvr>
    <a:masterClrMapping/>
  </p:clrMapOvr>
</p:sld>
</file>

<file path=ppt/theme/theme1.xml><?xml version="1.0" encoding="utf-8"?>
<a:theme xmlns:a="http://schemas.openxmlformats.org/drawingml/2006/main" name="PunchcardVTI">
  <a:themeElements>
    <a:clrScheme name="AnalogousFromLightSeed_2SEEDS">
      <a:dk1>
        <a:srgbClr val="000000"/>
      </a:dk1>
      <a:lt1>
        <a:srgbClr val="FFFFFF"/>
      </a:lt1>
      <a:dk2>
        <a:srgbClr val="2F3920"/>
      </a:dk2>
      <a:lt2>
        <a:srgbClr val="E8E5E2"/>
      </a:lt2>
      <a:accent1>
        <a:srgbClr val="7F9ABA"/>
      </a:accent1>
      <a:accent2>
        <a:srgbClr val="7FA8AE"/>
      </a:accent2>
      <a:accent3>
        <a:srgbClr val="9698C6"/>
      </a:accent3>
      <a:accent4>
        <a:srgbClr val="BA8E7F"/>
      </a:accent4>
      <a:accent5>
        <a:srgbClr val="B2A280"/>
      </a:accent5>
      <a:accent6>
        <a:srgbClr val="A3A772"/>
      </a:accent6>
      <a:hlink>
        <a:srgbClr val="9A7E5D"/>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5" ma:contentTypeDescription="Create a new document." ma:contentTypeScope="" ma:versionID="4123b57eabb5358c1347dd7ed897d3d5">
  <xsd:schema xmlns:xsd="http://www.w3.org/2001/XMLSchema" xmlns:xs="http://www.w3.org/2001/XMLSchema" xmlns:p="http://schemas.microsoft.com/office/2006/metadata/properties" xmlns:ns2="124aec4c-f557-4449-874b-c8e427c32989" targetNamespace="http://schemas.microsoft.com/office/2006/metadata/properties" ma:root="true" ma:fieldsID="afc4d6fe66d403bb3e8517acc61e4516"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593E42-83FC-493E-A25D-E2C50E07F476}">
  <ds:schemaRefs>
    <ds:schemaRef ds:uri="0338428b-3fc8-4989-9d03-78e16c931d9f"/>
    <ds:schemaRef ds:uri="4055ddc6-ee7b-4b5b-b8fb-52871646f80e"/>
    <ds:schemaRef ds:uri="http://schemas.microsoft.com/office/2006/documentManagement/types"/>
    <ds:schemaRef ds:uri="http://schemas.openxmlformats.org/package/2006/metadata/core-properties"/>
    <ds:schemaRef ds:uri="http://www.w3.org/XML/1998/namespace"/>
    <ds:schemaRef ds:uri="http://purl.org/dc/terms/"/>
    <ds:schemaRef ds:uri="http://schemas.microsoft.com/office/2006/metadata/properties"/>
    <ds:schemaRef ds:uri="http://purl.org/dc/elements/1.1/"/>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B65C7CD6-76E8-4646-AE39-4EC02B8D8D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589526-2927-4889-BBB9-6D006D424BD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956</TotalTime>
  <Words>857</Words>
  <Application>Microsoft Office PowerPoint</Application>
  <PresentationFormat>Widescreen</PresentationFormat>
  <Paragraphs>109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Abadi</vt:lpstr>
      <vt:lpstr>Abadi Extra Light</vt:lpstr>
      <vt:lpstr>Arial</vt:lpstr>
      <vt:lpstr>Neue Haas Grotesk Text Pro</vt:lpstr>
      <vt:lpstr>PunchcardVTI</vt:lpstr>
      <vt:lpstr>Swansea Local County pound Currency: System. </vt:lpstr>
      <vt:lpstr>“Introduction.”</vt:lpstr>
      <vt:lpstr>“Working Design  of the Swansea county pound currency.”</vt:lpstr>
      <vt:lpstr>“Deforestation prevention Steps”.   With local Currency system ideas…       </vt:lpstr>
      <vt:lpstr>“Affecting Change: People who May use it.”</vt:lpstr>
      <vt:lpstr>“Affecting Change: Wealth network Types and opportunities :”</vt:lpstr>
      <vt:lpstr>“Plans for the future: How soon?”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Deforestation and Local currency.</dc:title>
  <dc:creator>Will Strutt (2212593)</dc:creator>
  <cp:lastModifiedBy>Will Strutt</cp:lastModifiedBy>
  <cp:revision>90</cp:revision>
  <dcterms:created xsi:type="dcterms:W3CDTF">2023-05-16T09:33:54Z</dcterms:created>
  <dcterms:modified xsi:type="dcterms:W3CDTF">2023-05-19T18:14:06Z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