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04" r:id="rId2"/>
    <p:sldId id="375" r:id="rId3"/>
    <p:sldId id="379" r:id="rId4"/>
    <p:sldId id="319" r:id="rId5"/>
    <p:sldId id="331" r:id="rId6"/>
    <p:sldId id="296" r:id="rId7"/>
    <p:sldId id="282" r:id="rId8"/>
    <p:sldId id="385" r:id="rId9"/>
    <p:sldId id="258" r:id="rId10"/>
    <p:sldId id="259" r:id="rId11"/>
    <p:sldId id="260" r:id="rId12"/>
    <p:sldId id="261" r:id="rId13"/>
    <p:sldId id="267" r:id="rId14"/>
    <p:sldId id="298" r:id="rId15"/>
    <p:sldId id="371" r:id="rId16"/>
    <p:sldId id="386" r:id="rId17"/>
    <p:sldId id="387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04" autoAdjust="0"/>
    <p:restoredTop sz="94660"/>
  </p:normalViewPr>
  <p:slideViewPr>
    <p:cSldViewPr snapToGrid="0">
      <p:cViewPr varScale="1">
        <p:scale>
          <a:sx n="72" d="100"/>
          <a:sy n="72" d="100"/>
        </p:scale>
        <p:origin x="57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17/11/2021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808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999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577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1740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17/11/2021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263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17/11/2021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5694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17/11/2021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0594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880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7439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234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9044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17/11/2021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1136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D0665-A18F-4066-96F8-86B780F6C7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09800" y="2276872"/>
            <a:ext cx="7772400" cy="1944216"/>
          </a:xfrm>
        </p:spPr>
        <p:txBody>
          <a:bodyPr anchor="ctr">
            <a:normAutofit/>
          </a:bodyPr>
          <a:lstStyle/>
          <a:p>
            <a:b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en-GB" b="1" dirty="0"/>
              <a:t>Revision</a:t>
            </a:r>
          </a:p>
        </p:txBody>
      </p:sp>
    </p:spTree>
    <p:extLst>
      <p:ext uri="{BB962C8B-B14F-4D97-AF65-F5344CB8AC3E}">
        <p14:creationId xmlns:p14="http://schemas.microsoft.com/office/powerpoint/2010/main" val="42209928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In this session we will…..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Review the module</a:t>
            </a:r>
          </a:p>
          <a:p>
            <a:endParaRPr lang="en-US" dirty="0"/>
          </a:p>
          <a:p>
            <a:r>
              <a:rPr lang="en-US" dirty="0"/>
              <a:t>Final surgery for assignment 2 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Complete the Module Evaluation Questionnaire </a:t>
            </a:r>
          </a:p>
          <a:p>
            <a:pPr marL="0" indent="0">
              <a:buNone/>
            </a:pPr>
            <a:endParaRPr lang="en-US" dirty="0"/>
          </a:p>
          <a:p>
            <a:r>
              <a:rPr lang="en-GB" dirty="0"/>
              <a:t>Q&amp; 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3493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 provide the student with the underlying study/research strategies and software skills that can accelerate that learning process.</a:t>
            </a:r>
          </a:p>
          <a:p>
            <a:r>
              <a:rPr lang="en-GB" dirty="0"/>
              <a:t>To encourage the development of a reflective, active, positive approach to learning, and to take responsibility for their own learning. </a:t>
            </a:r>
          </a:p>
        </p:txBody>
      </p:sp>
    </p:spTree>
    <p:extLst>
      <p:ext uri="{BB962C8B-B14F-4D97-AF65-F5344CB8AC3E}">
        <p14:creationId xmlns:p14="http://schemas.microsoft.com/office/powerpoint/2010/main" val="36461853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88F9C5-CD21-4D19-953B-0FF3631532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Academic Writing Skill &amp; importance in Higher 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4DCFA4-A6A6-42FE-8CC6-24A2648A2C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endParaRPr lang="en-GB" dirty="0"/>
          </a:p>
          <a:p>
            <a:pPr algn="just"/>
            <a:r>
              <a:rPr lang="en-GB" dirty="0"/>
              <a:t>The ability to write a clear and logical assignment or report is an important academic and professional skill.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dirty="0"/>
              <a:t>Requirement for a variety of reports, dissertations, essays and papers. 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04919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4D35ADC-2466-4797-92DD-20C16AA786D7}"/>
              </a:ext>
            </a:extLst>
          </p:cNvPr>
          <p:cNvSpPr/>
          <p:nvPr/>
        </p:nvSpPr>
        <p:spPr>
          <a:xfrm>
            <a:off x="4439816" y="908720"/>
            <a:ext cx="2952328" cy="144016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Referencing in your work</a:t>
            </a:r>
          </a:p>
        </p:txBody>
      </p:sp>
      <p:cxnSp>
        <p:nvCxnSpPr>
          <p:cNvPr id="6" name="Connector: Elbow 5">
            <a:extLst>
              <a:ext uri="{FF2B5EF4-FFF2-40B4-BE49-F238E27FC236}">
                <a16:creationId xmlns:a16="http://schemas.microsoft.com/office/drawing/2014/main" id="{B46011FA-39B6-43B6-80AB-55721C063E3B}"/>
              </a:ext>
            </a:extLst>
          </p:cNvPr>
          <p:cNvCxnSpPr>
            <a:cxnSpLocks/>
          </p:cNvCxnSpPr>
          <p:nvPr/>
        </p:nvCxnSpPr>
        <p:spPr>
          <a:xfrm rot="5400000">
            <a:off x="3719736" y="2527155"/>
            <a:ext cx="1440160" cy="1440160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9" name="Connector: Elbow 8">
            <a:extLst>
              <a:ext uri="{FF2B5EF4-FFF2-40B4-BE49-F238E27FC236}">
                <a16:creationId xmlns:a16="http://schemas.microsoft.com/office/drawing/2014/main" id="{3ECEAC7D-0FC1-46E8-ACA2-39852EE0CEA8}"/>
              </a:ext>
            </a:extLst>
          </p:cNvPr>
          <p:cNvCxnSpPr>
            <a:cxnSpLocks/>
          </p:cNvCxnSpPr>
          <p:nvPr/>
        </p:nvCxnSpPr>
        <p:spPr>
          <a:xfrm rot="16200000" flipH="1">
            <a:off x="6672065" y="2527156"/>
            <a:ext cx="1440159" cy="1440159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8D3AA3C6-6798-4AE4-86BE-0FF50FC36054}"/>
              </a:ext>
            </a:extLst>
          </p:cNvPr>
          <p:cNvSpPr/>
          <p:nvPr/>
        </p:nvSpPr>
        <p:spPr>
          <a:xfrm>
            <a:off x="2351584" y="3967314"/>
            <a:ext cx="2952328" cy="144016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In-text citations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4C9D1259-6598-43EF-A2D5-7B3B1588E3B0}"/>
              </a:ext>
            </a:extLst>
          </p:cNvPr>
          <p:cNvSpPr/>
          <p:nvPr/>
        </p:nvSpPr>
        <p:spPr>
          <a:xfrm>
            <a:off x="6672064" y="3967314"/>
            <a:ext cx="2952328" cy="144016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Reference list / Bibliography</a:t>
            </a:r>
          </a:p>
        </p:txBody>
      </p:sp>
    </p:spTree>
    <p:extLst>
      <p:ext uri="{BB962C8B-B14F-4D97-AF65-F5344CB8AC3E}">
        <p14:creationId xmlns:p14="http://schemas.microsoft.com/office/powerpoint/2010/main" val="3427603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B2FD36D-A2BC-4837-A221-04908627CA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7402" y="0"/>
            <a:ext cx="9140599" cy="57332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5DAB53-4A6F-4E00-8E4C-58B297D89F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1484784"/>
            <a:ext cx="3959424" cy="4464496"/>
          </a:xfrm>
          <a:noFill/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4400" b="1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r>
              <a:rPr lang="en-GB" sz="4400" b="1" dirty="0">
                <a:solidFill>
                  <a:srgbClr val="C00000"/>
                </a:solidFill>
              </a:rPr>
              <a:t>Time Management Skills </a:t>
            </a:r>
          </a:p>
        </p:txBody>
      </p:sp>
    </p:spTree>
    <p:extLst>
      <p:ext uri="{BB962C8B-B14F-4D97-AF65-F5344CB8AC3E}">
        <p14:creationId xmlns:p14="http://schemas.microsoft.com/office/powerpoint/2010/main" val="3637082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1026">
            <a:extLst>
              <a:ext uri="{FF2B5EF4-FFF2-40B4-BE49-F238E27FC236}">
                <a16:creationId xmlns:a16="http://schemas.microsoft.com/office/drawing/2014/main" id="{1CE19AE9-2D7F-4A32-8E3D-8D386CBD9C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4800" y="145774"/>
            <a:ext cx="11675165" cy="997226"/>
          </a:xfrm>
        </p:spPr>
        <p:txBody>
          <a:bodyPr>
            <a:noAutofit/>
          </a:bodyPr>
          <a:lstStyle/>
          <a:p>
            <a:r>
              <a:rPr lang="en-US" altLang="en-US" b="1" dirty="0">
                <a:latin typeface="Comic Sans MS" panose="030F0702030302020204" pitchFamily="66" charset="0"/>
              </a:rPr>
              <a:t>Advantages of working together for academic purposes </a:t>
            </a:r>
          </a:p>
        </p:txBody>
      </p:sp>
      <p:sp>
        <p:nvSpPr>
          <p:cNvPr id="33795" name="Rectangle 1027">
            <a:extLst>
              <a:ext uri="{FF2B5EF4-FFF2-40B4-BE49-F238E27FC236}">
                <a16:creationId xmlns:a16="http://schemas.microsoft.com/office/drawing/2014/main" id="{69BA6600-8E18-4C81-B6FA-1CB3C337E9E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93913" y="1219200"/>
            <a:ext cx="10588487" cy="5181600"/>
          </a:xfrm>
        </p:spPr>
        <p:txBody>
          <a:bodyPr/>
          <a:lstStyle/>
          <a:p>
            <a:r>
              <a:rPr lang="en-US" altLang="en-US" dirty="0">
                <a:latin typeface="Comic Sans MS" panose="030F0702030302020204" pitchFamily="66" charset="0"/>
              </a:rPr>
              <a:t>Better creativity </a:t>
            </a:r>
          </a:p>
          <a:p>
            <a:r>
              <a:rPr lang="en-US" altLang="en-US" dirty="0">
                <a:latin typeface="Comic Sans MS" panose="030F0702030302020204" pitchFamily="66" charset="0"/>
              </a:rPr>
              <a:t>Quick completion of tasks </a:t>
            </a:r>
          </a:p>
          <a:p>
            <a:r>
              <a:rPr lang="en-GB" altLang="en-US" dirty="0">
                <a:latin typeface="Comic Sans MS" panose="030F0702030302020204" pitchFamily="66" charset="0"/>
              </a:rPr>
              <a:t>Network building </a:t>
            </a:r>
          </a:p>
          <a:p>
            <a:r>
              <a:rPr lang="en-GB" altLang="en-US" dirty="0">
                <a:latin typeface="Comic Sans MS" panose="030F0702030302020204" pitchFamily="66" charset="0"/>
              </a:rPr>
              <a:t>Major employability skill - employers value teamwork! </a:t>
            </a:r>
          </a:p>
          <a:p>
            <a:r>
              <a:rPr lang="en-US" altLang="en-US" dirty="0">
                <a:latin typeface="Comic Sans MS" panose="030F0702030302020204" pitchFamily="66" charset="0"/>
              </a:rPr>
              <a:t>Synergy</a:t>
            </a:r>
          </a:p>
          <a:p>
            <a:endParaRPr lang="en-US" altLang="en-US" dirty="0">
              <a:latin typeface="Comic Sans MS" panose="030F0702030302020204" pitchFamily="66" charset="0"/>
            </a:endParaRPr>
          </a:p>
          <a:p>
            <a:endParaRPr lang="en-US" altLang="en-US" dirty="0"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4" grpId="0" autoUpdateAnimBg="0"/>
      <p:bldP spid="33795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Data, Information and Knowledge 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idx="1"/>
          </p:nvPr>
        </p:nvSpPr>
        <p:spPr>
          <a:noFill/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noAutofit/>
          </a:bodyPr>
          <a:lstStyle/>
          <a:p>
            <a:pPr algn="just"/>
            <a:r>
              <a:rPr lang="en-US" altLang="ja-JP" sz="2800" b="1" u="sng" dirty="0">
                <a:ea typeface="ＭＳ Ｐゴシック" panose="020B0600070205080204" pitchFamily="34" charset="-128"/>
              </a:rPr>
              <a:t>Data</a:t>
            </a:r>
            <a:r>
              <a:rPr lang="en-US" altLang="ja-JP" sz="2800" b="1" dirty="0">
                <a:ea typeface="ＭＳ Ｐゴシック" panose="020B0600070205080204" pitchFamily="34" charset="-128"/>
              </a:rPr>
              <a:t>:</a:t>
            </a:r>
            <a:r>
              <a:rPr lang="en-US" altLang="ja-JP" sz="2800" dirty="0">
                <a:ea typeface="ＭＳ Ｐゴシック" panose="020B0600070205080204" pitchFamily="34" charset="-128"/>
              </a:rPr>
              <a:t>  Unorganized and unprocessed facts; static; a set of discrete facts about events</a:t>
            </a:r>
          </a:p>
          <a:p>
            <a:pPr algn="just"/>
            <a:r>
              <a:rPr lang="en-US" altLang="ja-JP" sz="2800" b="1" u="sng" dirty="0">
                <a:ea typeface="ＭＳ Ｐゴシック" panose="020B0600070205080204" pitchFamily="34" charset="-128"/>
              </a:rPr>
              <a:t>Information</a:t>
            </a:r>
            <a:r>
              <a:rPr lang="en-US" altLang="ja-JP" sz="2800" b="1" dirty="0">
                <a:ea typeface="ＭＳ Ｐゴシック" panose="020B0600070205080204" pitchFamily="34" charset="-128"/>
              </a:rPr>
              <a:t>:</a:t>
            </a:r>
            <a:r>
              <a:rPr lang="en-US" altLang="ja-JP" sz="2800" dirty="0">
                <a:ea typeface="ＭＳ Ｐゴシック" panose="020B0600070205080204" pitchFamily="34" charset="-128"/>
              </a:rPr>
              <a:t>  a combination of data that makes decision making easier</a:t>
            </a:r>
          </a:p>
          <a:p>
            <a:pPr algn="just"/>
            <a:r>
              <a:rPr lang="en-US" altLang="ja-JP" sz="2800" b="1" u="sng" dirty="0">
                <a:ea typeface="ＭＳ Ｐゴシック" panose="020B0600070205080204" pitchFamily="34" charset="-128"/>
              </a:rPr>
              <a:t>Knowledge</a:t>
            </a:r>
            <a:r>
              <a:rPr lang="en-US" altLang="ja-JP" sz="2800" b="1" dirty="0">
                <a:ea typeface="ＭＳ Ｐゴシック" panose="020B0600070205080204" pitchFamily="34" charset="-128"/>
              </a:rPr>
              <a:t> </a:t>
            </a:r>
            <a:r>
              <a:rPr lang="en-US" altLang="ja-JP" sz="2800" dirty="0">
                <a:ea typeface="ＭＳ Ｐゴシック" panose="020B0600070205080204" pitchFamily="34" charset="-128"/>
              </a:rPr>
              <a:t>is derived from information in the same way information is derived from data; it is a person’s range of information</a:t>
            </a:r>
          </a:p>
          <a:p>
            <a:pPr marL="0" indent="0">
              <a:buNone/>
            </a:pPr>
            <a:endParaRPr lang="en-US" altLang="ja-JP" sz="28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647839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90612B10-4FAE-4515-92B9-22B6FB88B60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Presentation Tips 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B95EC4EA-8CCB-4FEE-B382-8CA78510830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/>
              <a:t>Think about following questions</a:t>
            </a:r>
          </a:p>
          <a:p>
            <a:endParaRPr lang="en-US" altLang="en-US" dirty="0"/>
          </a:p>
          <a:p>
            <a:pPr lvl="1"/>
            <a:r>
              <a:rPr lang="en-US" altLang="en-US" dirty="0"/>
              <a:t>Who am I addressing?</a:t>
            </a:r>
          </a:p>
          <a:p>
            <a:pPr lvl="1"/>
            <a:r>
              <a:rPr lang="en-US" altLang="en-US" dirty="0"/>
              <a:t>What do I have to say?</a:t>
            </a:r>
          </a:p>
          <a:p>
            <a:pPr lvl="1"/>
            <a:r>
              <a:rPr lang="en-US" altLang="en-US" dirty="0"/>
              <a:t>What do I want my audience to know?</a:t>
            </a:r>
          </a:p>
          <a:p>
            <a:pPr lvl="1"/>
            <a:r>
              <a:rPr lang="en-US" altLang="en-US" dirty="0"/>
              <a:t>What would my audience want to know?</a:t>
            </a:r>
          </a:p>
          <a:p>
            <a:pPr lvl="1">
              <a:buFont typeface="Wingdings" panose="05000000000000000000" pitchFamily="2" charset="2"/>
              <a:buNone/>
            </a:pPr>
            <a:endParaRPr lang="en-US" alt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8E0F97A0-050A-4154-AB94-FCBA6493502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Tell a Story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3AEC766C-2213-40D4-9D2F-378ACF591FD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Make a logical structure that is similar to a good story.</a:t>
            </a:r>
          </a:p>
          <a:p>
            <a:pPr lvl="1"/>
            <a:r>
              <a:rPr lang="en-US" altLang="en-US"/>
              <a:t>Beginning: context of presentation</a:t>
            </a:r>
          </a:p>
          <a:p>
            <a:pPr lvl="1"/>
            <a:r>
              <a:rPr lang="en-US" altLang="en-US"/>
              <a:t>Body: develop main points.</a:t>
            </a:r>
          </a:p>
          <a:p>
            <a:pPr lvl="1"/>
            <a:r>
              <a:rPr lang="en-US" altLang="en-US"/>
              <a:t>Conclusion: summarize main points, take home message.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4C0B4E5A-F561-4C43-9ADA-93B59E6CEDE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Practice, Practice, Practice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D2C757D0-A975-4EE8-8B35-705EBA7C5CE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dirty="0"/>
              <a:t>Practice on your own (get timing right)</a:t>
            </a:r>
          </a:p>
          <a:p>
            <a:pPr>
              <a:lnSpc>
                <a:spcPct val="90000"/>
              </a:lnSpc>
            </a:pPr>
            <a:r>
              <a:rPr lang="en-US" altLang="en-US" dirty="0"/>
              <a:t>Practice giving it to each other.</a:t>
            </a:r>
          </a:p>
          <a:p>
            <a:pPr>
              <a:lnSpc>
                <a:spcPct val="90000"/>
              </a:lnSpc>
            </a:pPr>
            <a:r>
              <a:rPr lang="en-US" altLang="en-US" dirty="0"/>
              <a:t>Write out the full text you want to say.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Forces you to think of every aspect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Helps you commit parts of you presentation to memory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Make notes of key points and use those during presentation. BUT don’t read a script.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02E573B1-E66F-40A2-8122-ADFFE39C0E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Communicate with Audience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8BCE9CF5-5E36-4535-A2EF-FF4E1DFC78C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altLang="en-US" dirty="0"/>
              <a:t>Look at the audience (via your device)</a:t>
            </a:r>
          </a:p>
          <a:p>
            <a:endParaRPr lang="en-US" altLang="en-US" dirty="0"/>
          </a:p>
          <a:p>
            <a:r>
              <a:rPr lang="en-US" altLang="en-US" dirty="0"/>
              <a:t>Be enthusiastic</a:t>
            </a:r>
          </a:p>
          <a:p>
            <a:pPr lvl="1"/>
            <a:r>
              <a:rPr lang="en-US" altLang="en-US" dirty="0"/>
              <a:t>Vary the tone of your voice.</a:t>
            </a:r>
          </a:p>
          <a:p>
            <a:pPr lvl="1"/>
            <a:r>
              <a:rPr lang="en-US" altLang="en-US" dirty="0"/>
              <a:t>Use humor if it suits you, but don’t force it or over do it.  Content is what matters.</a:t>
            </a:r>
          </a:p>
          <a:p>
            <a:pPr lvl="1"/>
            <a:endParaRPr lang="en-US" alt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2EFE34BE-AA6D-43B1-A1EF-C31AB3C72B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Speaking Tips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BC86DEDB-63AE-4579-9372-B0C72FFF299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altLang="en-US" dirty="0"/>
              <a:t>Speak slowly and clearly.</a:t>
            </a:r>
          </a:p>
          <a:p>
            <a:endParaRPr lang="en-US" altLang="en-US" dirty="0"/>
          </a:p>
          <a:p>
            <a:r>
              <a:rPr lang="en-US" altLang="en-US" dirty="0"/>
              <a:t>Take a breath before you move to next slide.</a:t>
            </a:r>
          </a:p>
          <a:p>
            <a:endParaRPr lang="en-US" altLang="en-US" dirty="0"/>
          </a:p>
          <a:p>
            <a:r>
              <a:rPr lang="en-US" altLang="en-US" dirty="0"/>
              <a:t>Take a deep breath (unobtrusively) before you start.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 Tips for Presentation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30746"/>
            <a:ext cx="10972800" cy="3917032"/>
          </a:xfrm>
        </p:spPr>
        <p:txBody>
          <a:bodyPr>
            <a:normAutofit fontScale="77500" lnSpcReduction="20000"/>
          </a:bodyPr>
          <a:lstStyle/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Establish your subject and focus on it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Prioritise you information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Consider audience, venue, time of day, purpose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Have a clear structure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Repeat your main points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Be concise and simple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Time each section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Appropriate visual aids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Do you have a back-up plan in technology fails</a:t>
            </a:r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23089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4F22B4-A4B9-42EB-8108-AACC0CE23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F92F3-8700-4801-84E0-A950731976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383" y="1470484"/>
            <a:ext cx="10774017" cy="3917032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en-GB" sz="2800" b="1" dirty="0"/>
          </a:p>
          <a:p>
            <a:pPr marL="0" indent="0" algn="just">
              <a:buNone/>
            </a:pPr>
            <a:r>
              <a:rPr lang="en-GB" sz="2800" b="1" dirty="0"/>
              <a:t>Component 2 – Group Work (75%)</a:t>
            </a:r>
          </a:p>
          <a:p>
            <a:pPr lvl="1" algn="just"/>
            <a:r>
              <a:rPr lang="en-GB" sz="2400" dirty="0"/>
              <a:t>Submission of Slides: individually </a:t>
            </a:r>
            <a:endParaRPr lang="en-GB" sz="2400" dirty="0">
              <a:solidFill>
                <a:srgbClr val="FF0000"/>
              </a:solidFill>
            </a:endParaRPr>
          </a:p>
          <a:p>
            <a:pPr lvl="1" algn="just"/>
            <a:r>
              <a:rPr lang="en-GB" sz="2400" dirty="0"/>
              <a:t>Oral Presentation: </a:t>
            </a:r>
            <a:r>
              <a:rPr lang="en-GB" sz="2400" dirty="0">
                <a:solidFill>
                  <a:srgbClr val="FF0000"/>
                </a:solidFill>
              </a:rPr>
              <a:t>	</a:t>
            </a:r>
          </a:p>
          <a:p>
            <a:pPr lvl="1" algn="just"/>
            <a:r>
              <a:rPr lang="en-GB" sz="2400" dirty="0"/>
              <a:t>Look at the presentation schedule </a:t>
            </a:r>
          </a:p>
          <a:p>
            <a:pPr lvl="1" algn="just"/>
            <a:r>
              <a:rPr lang="en-GB" sz="2400" dirty="0"/>
              <a:t>Mandatory attendance</a:t>
            </a:r>
          </a:p>
          <a:p>
            <a:pPr lvl="1" algn="just"/>
            <a:r>
              <a:rPr lang="en-GB" sz="2400" dirty="0"/>
              <a:t>Attend promptly </a:t>
            </a:r>
          </a:p>
          <a:p>
            <a:pPr lvl="1" algn="just"/>
            <a:r>
              <a:rPr lang="en-GB" sz="2400" dirty="0"/>
              <a:t>Recording of presentation </a:t>
            </a:r>
          </a:p>
        </p:txBody>
      </p:sp>
    </p:spTree>
    <p:extLst>
      <p:ext uri="{BB962C8B-B14F-4D97-AF65-F5344CB8AC3E}">
        <p14:creationId xmlns:p14="http://schemas.microsoft.com/office/powerpoint/2010/main" val="40179222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D9C0EA-904F-4DEA-AA2B-7C3206B107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Follow the tutor's instruction to complete the module evaluation questionnaire </a:t>
            </a:r>
          </a:p>
        </p:txBody>
      </p:sp>
    </p:spTree>
    <p:extLst>
      <p:ext uri="{BB962C8B-B14F-4D97-AF65-F5344CB8AC3E}">
        <p14:creationId xmlns:p14="http://schemas.microsoft.com/office/powerpoint/2010/main" val="14409921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54FC8-B747-44A7-89D8-9F3B52AFB5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sz="4000"/>
          </a:p>
          <a:p>
            <a:pPr marL="0" indent="0" algn="ctr">
              <a:buNone/>
            </a:pPr>
            <a:r>
              <a:rPr lang="en-GB" sz="4000"/>
              <a:t>Presentation </a:t>
            </a:r>
            <a:r>
              <a:rPr lang="en-GB" sz="4000" dirty="0"/>
              <a:t>Surgery in ‘breakout’ areas</a:t>
            </a:r>
          </a:p>
        </p:txBody>
      </p:sp>
    </p:spTree>
    <p:extLst>
      <p:ext uri="{BB962C8B-B14F-4D97-AF65-F5344CB8AC3E}">
        <p14:creationId xmlns:p14="http://schemas.microsoft.com/office/powerpoint/2010/main" val="166707932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2024</TotalTime>
  <Words>505</Words>
  <Application>Microsoft Office PowerPoint</Application>
  <PresentationFormat>Widescreen</PresentationFormat>
  <Paragraphs>86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Comic Sans MS</vt:lpstr>
      <vt:lpstr>Myriad Pro</vt:lpstr>
      <vt:lpstr>Wingdings</vt:lpstr>
      <vt:lpstr>20140311PresentationUWTSDTemplate</vt:lpstr>
      <vt:lpstr> Revision</vt:lpstr>
      <vt:lpstr>In this session we will…..</vt:lpstr>
      <vt:lpstr>Module Aim </vt:lpstr>
      <vt:lpstr>Academic Writing Skill &amp; importance in Higher Education</vt:lpstr>
      <vt:lpstr>PowerPoint Presentation</vt:lpstr>
      <vt:lpstr>PowerPoint Presentation</vt:lpstr>
      <vt:lpstr>Advantages of working together for academic purposes </vt:lpstr>
      <vt:lpstr>Data, Information and Knowledge </vt:lpstr>
      <vt:lpstr>Presentation Tips </vt:lpstr>
      <vt:lpstr>Tell a Story</vt:lpstr>
      <vt:lpstr>Practice, Practice, Practice</vt:lpstr>
      <vt:lpstr>Communicate with Audience</vt:lpstr>
      <vt:lpstr>Speaking Tips</vt:lpstr>
      <vt:lpstr>Top Tips for Presentation  </vt:lpstr>
      <vt:lpstr>Assessment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10 Revision-2</dc:title>
  <dc:creator>Tarila Zuofa</dc:creator>
  <cp:lastModifiedBy>Tarila Zuofa</cp:lastModifiedBy>
  <cp:revision>4</cp:revision>
  <dcterms:created xsi:type="dcterms:W3CDTF">2021-07-17T20:24:54Z</dcterms:created>
  <dcterms:modified xsi:type="dcterms:W3CDTF">2021-11-17T08:26:15Z</dcterms:modified>
</cp:coreProperties>
</file>