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3" d="100"/>
          <a:sy n="83" d="100"/>
        </p:scale>
        <p:origin x="686" y="-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7F09B-8361-409C-B736-3DC387F66A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61ED1C-AA30-4645-A385-A48CE7E06A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BE78A8-2E45-4CF1-B950-E6EF63BB13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19868-EB92-488A-A7BC-8DAF2AB5AFB9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C8E71C-81F5-437D-A13C-E82F389FEB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3C11D0-F368-4752-B668-7E8AF37672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77698-95AA-42FB-9F80-8065383E269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185375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E0076-A979-451A-8CDC-39716F42C9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20CABB-CC99-48BC-A053-412EDD7DDF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CC2DA6-71E6-45E8-9FB0-85EA6DFFC1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19868-EB92-488A-A7BC-8DAF2AB5AFB9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AB9D4-FC63-42AE-926B-6EBAF66AD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35EC44-2779-4F65-9616-AEF9FC96BD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77698-95AA-42FB-9F80-8065383E269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869141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9EE03-21AE-4911-BF15-7D1091BA9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5A6D53-97B4-462B-865A-FBD47A4F9B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8A615D-D444-4B9E-B56B-1C95137CEB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19868-EB92-488A-A7BC-8DAF2AB5AFB9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721237-BB06-4C90-B04A-6EC88FA78F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E8DD4A-8CB1-4A76-A97E-C07E693A72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77698-95AA-42FB-9F80-8065383E269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857861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DED59-16EC-42E6-8E34-67DB394CE5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EF1E1F-CCA0-43AE-AE42-ED0C45F8F5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48F8DE-EDD4-4D50-9C68-EB5C7AB5EF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5B37C6-D0C3-49A6-9649-B3DD3F5555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19868-EB92-488A-A7BC-8DAF2AB5AFB9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C2092C-EEB6-45B2-B815-CFC7BED640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966068-1C74-4152-B92F-4DFF5BD97D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77698-95AA-42FB-9F80-8065383E269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77848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99ACD-8904-40D8-8130-578C281C5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88D390-3C9B-4C58-9920-9F924F3293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98078B-6BE4-47B9-A536-E299500C76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68E859E-CF2A-488A-B60A-67CE11D3B5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04ABCCA-7D8F-4FB7-9EC4-EC6BCC1A6F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886DDE-285A-4427-B32D-F9D455F42F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19868-EB92-488A-A7BC-8DAF2AB5AFB9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F42806-6373-4E7B-830F-5A94CB973A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D014BA5-BA83-4162-B51F-C2F37A85F1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77698-95AA-42FB-9F80-8065383E269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89006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45DDB-DB64-410B-BB78-82EE0C5A7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267CC4C-016E-4661-A9C8-848F47234F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19868-EB92-488A-A7BC-8DAF2AB5AFB9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98C106-59D4-4E0A-B7CF-7011730C71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8A3E20-04FC-45BC-8CBC-CD74093387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77698-95AA-42FB-9F80-8065383E269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670483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DEEAE40-80CB-43A4-8677-66E4084D80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19868-EB92-488A-A7BC-8DAF2AB5AFB9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FBB55A0-D209-4603-9812-6CB3C0F456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1F2098-7FC7-4925-8A71-AEBA940182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77698-95AA-42FB-9F80-8065383E269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39175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C8605-8C50-4833-9A0E-C92AB16DD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0AF8A-D3D0-4C87-9AA6-163A26F175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9CD955-2EAA-4983-9E33-290CF3666C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465B2F-A531-4A86-ABC0-6D37B35CCA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19868-EB92-488A-A7BC-8DAF2AB5AFB9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0FC7A9-1283-49D2-9781-003347D91E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88CAC4-1B07-46A4-B26E-0CC711AECC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77698-95AA-42FB-9F80-8065383E269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474527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9A2C4-30DA-4544-852B-97EEFAC043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65DD37-0C47-4BE9-92F1-FCD1666208F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DCA40B-03BD-4F34-9080-64645F299B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63A5C-D9A1-4C34-956A-8A3FA3BBEA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19868-EB92-488A-A7BC-8DAF2AB5AFB9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067F0F-3965-4B11-9AD3-CEA84E9B64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901D8D-BD9D-4874-B8F3-6EFD43D5B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77698-95AA-42FB-9F80-8065383E269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332882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69616-6F95-4A55-BE6F-272EE35B8B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9F59CD-A61A-4D51-ACBD-DC2831B728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B39DB-FDE5-4548-86B8-12FCD23BB0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19868-EB92-488A-A7BC-8DAF2AB5AFB9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84EEBA-5B8A-4B82-B329-8C72F67B5C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DEA30-6556-4DA7-AD58-F47F80C5C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77698-95AA-42FB-9F80-8065383E269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75589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3EEAA4-A3C4-4B41-9935-504273C31B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6F995B-BAA6-41D7-8795-5C339F9078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C302A-672A-4C17-ABA4-2C1A58DDBB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19868-EB92-488A-A7BC-8DAF2AB5AFB9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E7DE10-B8D8-43EB-B88D-0910C9DE31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167D68-AF42-4B6F-8E5B-D8F88EAFB1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77698-95AA-42FB-9F80-8065383E269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760321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B29EF07-A7F2-4F4C-9465-70A5064B4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63A736-D495-41E1-9746-0720185954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E65784-4C74-43C8-96A5-2DF6D3EB70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F19868-EB92-488A-A7BC-8DAF2AB5AFB9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AF53B8-0367-4654-8D7C-B19FDC319D3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DFEFBC-74D0-4FB1-BBAF-A95BE87E24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777698-95AA-42FB-9F80-8065383E269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279386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71202AF-839E-4BEC-B5E4-BE6DF15AF8F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1174933"/>
              </p:ext>
            </p:extLst>
          </p:nvPr>
        </p:nvGraphicFramePr>
        <p:xfrm>
          <a:off x="127981" y="177627"/>
          <a:ext cx="9815010" cy="6911916"/>
        </p:xfrm>
        <a:graphic>
          <a:graphicData uri="http://schemas.openxmlformats.org/drawingml/2006/table">
            <a:tbl>
              <a:tblPr firstRow="1" firstCol="1" bandRow="1"/>
              <a:tblGrid>
                <a:gridCol w="869799">
                  <a:extLst>
                    <a:ext uri="{9D8B030D-6E8A-4147-A177-3AD203B41FA5}">
                      <a16:colId xmlns:a16="http://schemas.microsoft.com/office/drawing/2014/main" val="679566966"/>
                    </a:ext>
                  </a:extLst>
                </a:gridCol>
                <a:gridCol w="3397967">
                  <a:extLst>
                    <a:ext uri="{9D8B030D-6E8A-4147-A177-3AD203B41FA5}">
                      <a16:colId xmlns:a16="http://schemas.microsoft.com/office/drawing/2014/main" val="1766145861"/>
                    </a:ext>
                  </a:extLst>
                </a:gridCol>
                <a:gridCol w="3525605">
                  <a:extLst>
                    <a:ext uri="{9D8B030D-6E8A-4147-A177-3AD203B41FA5}">
                      <a16:colId xmlns:a16="http://schemas.microsoft.com/office/drawing/2014/main" val="4193621816"/>
                    </a:ext>
                  </a:extLst>
                </a:gridCol>
                <a:gridCol w="2021639">
                  <a:extLst>
                    <a:ext uri="{9D8B030D-6E8A-4147-A177-3AD203B41FA5}">
                      <a16:colId xmlns:a16="http://schemas.microsoft.com/office/drawing/2014/main" val="4187715786"/>
                    </a:ext>
                  </a:extLst>
                </a:gridCol>
              </a:tblGrid>
              <a:tr h="108111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Amser</a:t>
                      </a:r>
                      <a:endParaRPr lang="en-GB" sz="12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Gwers</a:t>
                      </a: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55 min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8B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03/02/20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Addysg</a:t>
                      </a: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Grefyddol</a:t>
                      </a: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Gweithgareddau</a:t>
                      </a: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/</a:t>
                      </a: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Methodoleg</a:t>
                      </a: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/</a:t>
                      </a: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Cysyniadau</a:t>
                      </a: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Allweddol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(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Rôl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yr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Athro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–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gan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gynnwys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pwyntiau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dysgu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allweddol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a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chwestiynau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allweddol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)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Tasgau</a:t>
                      </a: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Disgyblion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(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Rôl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disgyblion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–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gan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gynnwys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strategaethau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gwahaniaethu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ymgysylltu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ag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asesu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ffurfiannol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a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gwaith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cartref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)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Adnoddau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(Gan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gynnwys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gofyniad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Iechyd a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Diogelwch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)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7453332"/>
                  </a:ext>
                </a:extLst>
              </a:tr>
              <a:tr h="1858684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Cyfnod</a:t>
                      </a: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agoriadol</a:t>
                      </a: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gyda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chysylltiadau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â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dysgu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blaenorol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)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Bydd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disgyblion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cael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amser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gwblhau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eu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erthyglau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papur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Newydd am Martin Luther King. (20 min)</a:t>
                      </a: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Bydd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disgyblion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nodi’r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gwybodaeth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mae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nhw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wedi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casglu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am Martin Luther King ac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cwblhau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eu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erthygl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papur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Newydd.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Aft>
                          <a:spcPts val="0"/>
                        </a:spcAft>
                      </a:pP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Llyfrau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dosbarth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unig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.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97311004"/>
                  </a:ext>
                </a:extLst>
              </a:tr>
              <a:tr h="221677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Addysgu</a:t>
                      </a: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a </a:t>
                      </a: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Dysgu</a:t>
                      </a: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Craidd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• Byddaf yn dangos lluniau o Malala, Gandhi a MLk cyn cyflwyno’r dasg o cymharu’r 3.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• Bydd disgyblion yn cael eu rhannu i mewn i 3 grŵp a bydd disgwyl iddynt creu cyflwyniad am un o’r 3 gan casglu gwybodaeth o’r we am unrhyw gwybodaeth ychwanegol bydd yn helpu nhw yn eu cyflwyniadau. Bydd disgwyl iddynt cymharu’r 3 a gwahaniaethu’r 3.  (20 min)</a:t>
                      </a: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Bydd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disgyblion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wedyn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cael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cyfle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ganolbwyntio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ar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un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o’r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3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mae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nhw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wedi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bod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dysgu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amdano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.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Bydd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pob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grŵp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cael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un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o’r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unigolion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ganolbwyntio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arno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ac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gweithio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fel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tim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casglu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a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cynllunio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eu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hatebion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gan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gasglu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unrhyw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wybodaeth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ychwanegol</a:t>
                      </a:r>
                      <a:r>
                        <a:rPr lang="en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.</a:t>
                      </a:r>
                      <a:endParaRPr lang="cy-GB" sz="1200" dirty="0">
                        <a:effectLst/>
                        <a:highlight>
                          <a:srgbClr val="FFFF00"/>
                        </a:highlight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Aft>
                          <a:spcPts val="0"/>
                        </a:spcAft>
                      </a:pP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Llyfrau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dosbarth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glyniaduron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a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Pwynt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Pŵer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.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74783080"/>
                  </a:ext>
                </a:extLst>
              </a:tr>
              <a:tr h="1475144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Sesiwn</a:t>
                      </a: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Lawn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Plenary: Y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Cadair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Poeth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.</a:t>
                      </a:r>
                      <a:endParaRPr lang="cy-GB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Bydd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disgyblion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cael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cyfle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gwestiynu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eu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eu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gilydd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am y 3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unigolyn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mae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nhw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wedi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bod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canolbwyntio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arno</a:t>
                      </a: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.</a:t>
                      </a:r>
                      <a:endParaRPr lang="cy-GB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Nid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oes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angen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unrhyw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offer.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77463679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D3930CAB-F755-4DAF-AC9F-09DAEC80B84A}"/>
              </a:ext>
            </a:extLst>
          </p:cNvPr>
          <p:cNvSpPr/>
          <p:nvPr/>
        </p:nvSpPr>
        <p:spPr>
          <a:xfrm>
            <a:off x="10089147" y="2173007"/>
            <a:ext cx="1974872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600" b="0" cap="none" spc="0" dirty="0" err="1">
                <a:ln w="0"/>
                <a:effectLst/>
              </a:rPr>
              <a:t>Tystiolaeth</a:t>
            </a:r>
            <a:r>
              <a:rPr lang="en-US" sz="1600" b="0" cap="none" spc="0" dirty="0">
                <a:ln w="0"/>
                <a:effectLst/>
              </a:rPr>
              <a:t> 18:</a:t>
            </a:r>
          </a:p>
          <a:p>
            <a:pPr algn="ctr"/>
            <a:r>
              <a:rPr lang="en-US" sz="1600" b="0" cap="none" spc="0" dirty="0" err="1">
                <a:ln w="0"/>
                <a:effectLst/>
              </a:rPr>
              <a:t>Ymarfer</a:t>
            </a:r>
            <a:r>
              <a:rPr lang="en-US" sz="1600" b="0" cap="none" spc="0" dirty="0">
                <a:ln w="0"/>
                <a:effectLst/>
              </a:rPr>
              <a:t> </a:t>
            </a:r>
            <a:r>
              <a:rPr lang="en-US" sz="1600" dirty="0" err="1">
                <a:ln w="0"/>
              </a:rPr>
              <a:t>sgiliau</a:t>
            </a:r>
            <a:r>
              <a:rPr lang="en-US" sz="1600" dirty="0">
                <a:ln w="0"/>
              </a:rPr>
              <a:t> </a:t>
            </a:r>
            <a:r>
              <a:rPr lang="en-US" sz="1600" dirty="0" err="1">
                <a:ln w="0"/>
              </a:rPr>
              <a:t>llafar</a:t>
            </a:r>
            <a:r>
              <a:rPr lang="en-US" sz="1600" dirty="0">
                <a:ln w="0"/>
              </a:rPr>
              <a:t> a </a:t>
            </a:r>
            <a:r>
              <a:rPr lang="en-US" sz="1600" dirty="0" err="1">
                <a:ln w="0"/>
              </a:rPr>
              <a:t>llythrennedd</a:t>
            </a:r>
            <a:r>
              <a:rPr lang="en-US" sz="1600" dirty="0">
                <a:ln w="0"/>
              </a:rPr>
              <a:t> </a:t>
            </a:r>
            <a:r>
              <a:rPr lang="en-US" sz="1600" dirty="0" err="1">
                <a:ln w="0"/>
              </a:rPr>
              <a:t>trwy</a:t>
            </a:r>
            <a:r>
              <a:rPr lang="en-US" sz="1600" dirty="0">
                <a:ln w="0"/>
              </a:rPr>
              <a:t> </a:t>
            </a:r>
            <a:r>
              <a:rPr lang="en-US" sz="1600" dirty="0" err="1">
                <a:ln w="0"/>
              </a:rPr>
              <a:t>cyfarthrebu</a:t>
            </a:r>
            <a:r>
              <a:rPr lang="en-US" sz="1600" dirty="0">
                <a:ln w="0"/>
              </a:rPr>
              <a:t> a </a:t>
            </a:r>
            <a:r>
              <a:rPr lang="en-US" sz="1600" dirty="0" err="1">
                <a:ln w="0"/>
              </a:rPr>
              <a:t>chyflwyno</a:t>
            </a:r>
            <a:r>
              <a:rPr lang="en-US" sz="1600" dirty="0">
                <a:ln w="0"/>
              </a:rPr>
              <a:t>.</a:t>
            </a:r>
            <a:endParaRPr lang="en-US" sz="1600" b="0" cap="none" spc="0" dirty="0">
              <a:ln w="0"/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8100748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300</Words>
  <Application>Microsoft Office PowerPoint</Application>
  <PresentationFormat>Widescreen</PresentationFormat>
  <Paragraphs>33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declan owens</dc:creator>
  <cp:lastModifiedBy>declan owens</cp:lastModifiedBy>
  <cp:revision>6</cp:revision>
  <dcterms:created xsi:type="dcterms:W3CDTF">2020-02-02T16:01:53Z</dcterms:created>
  <dcterms:modified xsi:type="dcterms:W3CDTF">2020-05-12T19:24:12Z</dcterms:modified>
</cp:coreProperties>
</file>