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323" r:id="rId33"/>
    <p:sldId id="324" r:id="rId34"/>
    <p:sldId id="325" r:id="rId35"/>
    <p:sldId id="326" r:id="rId36"/>
    <p:sldId id="327" r:id="rId37"/>
    <p:sldId id="328" r:id="rId38"/>
    <p:sldId id="329" r:id="rId39"/>
    <p:sldId id="330" r:id="rId40"/>
    <p:sldId id="287" r:id="rId41"/>
    <p:sldId id="288" r:id="rId42"/>
    <p:sldId id="289" r:id="rId43"/>
    <p:sldId id="290" r:id="rId44"/>
    <p:sldId id="291" r:id="rId45"/>
    <p:sldId id="292" r:id="rId46"/>
    <p:sldId id="293" r:id="rId47"/>
    <p:sldId id="294" r:id="rId48"/>
    <p:sldId id="295" r:id="rId49"/>
    <p:sldId id="296" r:id="rId50"/>
    <p:sldId id="297" r:id="rId51"/>
    <p:sldId id="298" r:id="rId52"/>
    <p:sldId id="299" r:id="rId53"/>
    <p:sldId id="300" r:id="rId54"/>
    <p:sldId id="301" r:id="rId55"/>
    <p:sldId id="302" r:id="rId56"/>
    <p:sldId id="303" r:id="rId57"/>
    <p:sldId id="304" r:id="rId58"/>
    <p:sldId id="305" r:id="rId59"/>
    <p:sldId id="306" r:id="rId60"/>
    <p:sldId id="307" r:id="rId61"/>
    <p:sldId id="308" r:id="rId62"/>
    <p:sldId id="309" r:id="rId63"/>
    <p:sldId id="310" r:id="rId64"/>
    <p:sldId id="311" r:id="rId65"/>
    <p:sldId id="312" r:id="rId66"/>
    <p:sldId id="313" r:id="rId67"/>
    <p:sldId id="314" r:id="rId68"/>
    <p:sldId id="315" r:id="rId69"/>
    <p:sldId id="316" r:id="rId70"/>
    <p:sldId id="317" r:id="rId71"/>
    <p:sldId id="318" r:id="rId72"/>
    <p:sldId id="319" r:id="rId73"/>
    <p:sldId id="320" r:id="rId74"/>
    <p:sldId id="321" r:id="rId75"/>
    <p:sldId id="322" r:id="rId76"/>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0AB584AB-4923-4C2E-BE2D-32B3A6B282B6}"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DF10E10E-3FD5-4FCC-B3BD-07C95F79D19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0B25241D-798B-4A39-9CDA-31806B75925E}"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228DFBEF-0AB1-4D45-B1B4-D7CE00FDE484}"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9B79EF66-0D9A-40F1-9C92-C28312224FEE}"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D46880E3-3669-4DD7-959B-BFD0DFD9055D}"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047DAEDB-EFA5-4EBF-817F-8759E9AD6340}"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3C4DC1E3-4540-4D20-8C0B-61179A75C8C2}"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5AEEF19-5D46-4810-AF73-EC7434D7D580}"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67A4FE35-93D2-4865-88F1-39B7612A3CAF}"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A418751-ADB2-440D-8197-CCC4EDE309DF}"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AF4CD551-C782-4549-B9D8-EBD9080384FD}"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r>
              <a:rPr lang="en-GB" smtClean="0"/>
              <a:t>Manufacturing Facilities </a:t>
            </a:r>
          </a:p>
        </p:txBody>
      </p:sp>
      <p:sp>
        <p:nvSpPr>
          <p:cNvPr id="2051" name="Rectangle 3"/>
          <p:cNvSpPr>
            <a:spLocks noGrp="1" noChangeArrowheads="1"/>
          </p:cNvSpPr>
          <p:nvPr>
            <p:ph type="subTitle" idx="1"/>
          </p:nvPr>
        </p:nvSpPr>
        <p:spPr/>
        <p:txBody>
          <a:bodyPr/>
          <a:lstStyle/>
          <a:p>
            <a:pPr eaLnBrk="1" hangingPunct="1"/>
            <a:r>
              <a:rPr lang="en-GB" smtClean="0"/>
              <a:t>By</a:t>
            </a:r>
          </a:p>
          <a:p>
            <a:pPr eaLnBrk="1" hangingPunct="1"/>
            <a:r>
              <a:rPr lang="en-GB" smtClean="0"/>
              <a:t/>
            </a:r>
            <a:br>
              <a:rPr lang="en-GB" smtClean="0"/>
            </a:br>
            <a:r>
              <a:rPr lang="en-GB" smtClean="0"/>
              <a:t>Andrew Thorn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smtClean="0"/>
              <a:t>Facility layout</a:t>
            </a:r>
          </a:p>
        </p:txBody>
      </p:sp>
      <p:sp>
        <p:nvSpPr>
          <p:cNvPr id="3075" name="Rectangle 3"/>
          <p:cNvSpPr>
            <a:spLocks noGrp="1" noChangeArrowheads="1"/>
          </p:cNvSpPr>
          <p:nvPr>
            <p:ph type="body" idx="1"/>
          </p:nvPr>
        </p:nvSpPr>
        <p:spPr/>
        <p:txBody>
          <a:bodyPr/>
          <a:lstStyle/>
          <a:p>
            <a:pPr eaLnBrk="1" hangingPunct="1"/>
            <a:r>
              <a:rPr lang="en-GB" smtClean="0"/>
              <a:t>This refers to the arrangement of machines, departments, workstations, storage areas, aisles, and common areas within an existing or proposed facility</a:t>
            </a:r>
          </a:p>
          <a:p>
            <a:pPr eaLnBrk="1" hangingPunct="1"/>
            <a:r>
              <a:rPr lang="en-GB" smtClean="0"/>
              <a:t>The basic objective of the layout decision is to ensure a smooth flow of work, material, people and information through the system</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smtClean="0"/>
              <a:t>Effective Layouts</a:t>
            </a:r>
          </a:p>
        </p:txBody>
      </p:sp>
      <p:sp>
        <p:nvSpPr>
          <p:cNvPr id="4099" name="Rectangle 3"/>
          <p:cNvSpPr>
            <a:spLocks noGrp="1" noChangeArrowheads="1"/>
          </p:cNvSpPr>
          <p:nvPr>
            <p:ph type="body" idx="1"/>
          </p:nvPr>
        </p:nvSpPr>
        <p:spPr>
          <a:xfrm>
            <a:off x="457200" y="1600200"/>
            <a:ext cx="8229600" cy="4997450"/>
          </a:xfrm>
        </p:spPr>
        <p:txBody>
          <a:bodyPr/>
          <a:lstStyle/>
          <a:p>
            <a:pPr eaLnBrk="1" hangingPunct="1">
              <a:buFontTx/>
              <a:buNone/>
            </a:pPr>
            <a:r>
              <a:rPr lang="en-GB" b="1" smtClean="0"/>
              <a:t>Should:</a:t>
            </a:r>
          </a:p>
          <a:p>
            <a:pPr eaLnBrk="1" hangingPunct="1"/>
            <a:r>
              <a:rPr lang="en-GB" smtClean="0"/>
              <a:t>Minimise material handling</a:t>
            </a:r>
          </a:p>
          <a:p>
            <a:pPr eaLnBrk="1" hangingPunct="1"/>
            <a:r>
              <a:rPr lang="en-GB" smtClean="0"/>
              <a:t>Utilise space efficiently</a:t>
            </a:r>
          </a:p>
          <a:p>
            <a:pPr eaLnBrk="1" hangingPunct="1"/>
            <a:r>
              <a:rPr lang="en-GB" smtClean="0"/>
              <a:t>Utilise labour efficiently</a:t>
            </a:r>
          </a:p>
          <a:p>
            <a:pPr eaLnBrk="1" hangingPunct="1"/>
            <a:r>
              <a:rPr lang="en-GB" smtClean="0"/>
              <a:t>Eliminate bottlenecks</a:t>
            </a:r>
          </a:p>
          <a:p>
            <a:pPr eaLnBrk="1" hangingPunct="1"/>
            <a:r>
              <a:rPr lang="en-GB" smtClean="0"/>
              <a:t>Reduce manufacturing cycle time and customer service time</a:t>
            </a:r>
          </a:p>
          <a:p>
            <a:pPr eaLnBrk="1" hangingPunct="1"/>
            <a:r>
              <a:rPr lang="en-GB" smtClean="0"/>
              <a:t>Eliminate wasted or redundant movement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smtClean="0"/>
              <a:t>Effective Layouts</a:t>
            </a:r>
          </a:p>
        </p:txBody>
      </p:sp>
      <p:sp>
        <p:nvSpPr>
          <p:cNvPr id="5123" name="Rectangle 3"/>
          <p:cNvSpPr>
            <a:spLocks noGrp="1" noChangeArrowheads="1"/>
          </p:cNvSpPr>
          <p:nvPr>
            <p:ph type="body" idx="1"/>
          </p:nvPr>
        </p:nvSpPr>
        <p:spPr>
          <a:xfrm>
            <a:off x="457200" y="1600200"/>
            <a:ext cx="8229600" cy="4924425"/>
          </a:xfrm>
        </p:spPr>
        <p:txBody>
          <a:bodyPr/>
          <a:lstStyle/>
          <a:p>
            <a:pPr eaLnBrk="1" hangingPunct="1">
              <a:buFontTx/>
              <a:buNone/>
            </a:pPr>
            <a:r>
              <a:rPr lang="en-GB" b="1" smtClean="0"/>
              <a:t>Should</a:t>
            </a:r>
          </a:p>
          <a:p>
            <a:pPr eaLnBrk="1" hangingPunct="1"/>
            <a:r>
              <a:rPr lang="en-GB" smtClean="0"/>
              <a:t>Incorporate safety and security measures</a:t>
            </a:r>
          </a:p>
          <a:p>
            <a:pPr eaLnBrk="1" hangingPunct="1"/>
            <a:r>
              <a:rPr lang="en-GB" smtClean="0"/>
              <a:t>Promote product and service quality</a:t>
            </a:r>
          </a:p>
          <a:p>
            <a:pPr eaLnBrk="1" hangingPunct="1"/>
            <a:r>
              <a:rPr lang="en-GB" smtClean="0"/>
              <a:t>Encourage proper maintenance activities</a:t>
            </a:r>
          </a:p>
          <a:p>
            <a:pPr eaLnBrk="1" hangingPunct="1"/>
            <a:r>
              <a:rPr lang="en-GB" smtClean="0"/>
              <a:t>Provide a visual control of activities</a:t>
            </a:r>
          </a:p>
          <a:p>
            <a:pPr eaLnBrk="1" hangingPunct="1"/>
            <a:r>
              <a:rPr lang="en-GB" smtClean="0"/>
              <a:t>Provide flexibility to adapt to changing conditions</a:t>
            </a:r>
          </a:p>
          <a:p>
            <a:pPr eaLnBrk="1" hangingPunct="1"/>
            <a:r>
              <a:rPr lang="en-GB" smtClean="0"/>
              <a:t>Increase capacity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smtClean="0"/>
              <a:t>Types of layouts</a:t>
            </a:r>
          </a:p>
        </p:txBody>
      </p:sp>
      <p:sp>
        <p:nvSpPr>
          <p:cNvPr id="6147" name="Rectangle 3"/>
          <p:cNvSpPr>
            <a:spLocks noGrp="1" noChangeArrowheads="1"/>
          </p:cNvSpPr>
          <p:nvPr>
            <p:ph type="body" idx="1"/>
          </p:nvPr>
        </p:nvSpPr>
        <p:spPr/>
        <p:txBody>
          <a:bodyPr/>
          <a:lstStyle/>
          <a:p>
            <a:pPr eaLnBrk="1" hangingPunct="1">
              <a:buFontTx/>
              <a:buNone/>
            </a:pPr>
            <a:r>
              <a:rPr lang="en-GB" smtClean="0"/>
              <a:t>	Three basic layouts: process, product and fixed-position</a:t>
            </a:r>
          </a:p>
          <a:p>
            <a:pPr eaLnBrk="1" hangingPunct="1">
              <a:buFontTx/>
              <a:buNone/>
            </a:pPr>
            <a:endParaRPr lang="en-GB" smtClean="0"/>
          </a:p>
          <a:p>
            <a:pPr eaLnBrk="1" hangingPunct="1">
              <a:buFontTx/>
              <a:buNone/>
            </a:pPr>
            <a:r>
              <a:rPr lang="en-GB" smtClean="0"/>
              <a:t>	Three hybrid layouts: cellular layouts, flexible manufacturing systems and mixed model assembly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smtClean="0"/>
              <a:t>Process Layouts</a:t>
            </a:r>
          </a:p>
        </p:txBody>
      </p:sp>
      <p:sp>
        <p:nvSpPr>
          <p:cNvPr id="7171" name="Rectangle 3"/>
          <p:cNvSpPr>
            <a:spLocks noGrp="1" noChangeArrowheads="1"/>
          </p:cNvSpPr>
          <p:nvPr>
            <p:ph type="body" idx="1"/>
          </p:nvPr>
        </p:nvSpPr>
        <p:spPr/>
        <p:txBody>
          <a:bodyPr/>
          <a:lstStyle/>
          <a:p>
            <a:pPr eaLnBrk="1" hangingPunct="1"/>
            <a:r>
              <a:rPr lang="en-GB" smtClean="0"/>
              <a:t>Also known as functional layouts</a:t>
            </a:r>
          </a:p>
          <a:p>
            <a:pPr eaLnBrk="1" hangingPunct="1"/>
            <a:r>
              <a:rPr lang="en-GB" smtClean="0"/>
              <a:t>Group similar activities together in departments or work centres according to he process or function they perform</a:t>
            </a:r>
          </a:p>
          <a:p>
            <a:pPr eaLnBrk="1" hangingPunct="1"/>
            <a:r>
              <a:rPr lang="en-GB" smtClean="0"/>
              <a:t>For example, in a machine shop all drills would be located in one work centre, lathes in another work centre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smtClean="0"/>
              <a:t>Process Layouts</a:t>
            </a:r>
          </a:p>
        </p:txBody>
      </p:sp>
      <p:sp>
        <p:nvSpPr>
          <p:cNvPr id="8195" name="Rectangle 3"/>
          <p:cNvSpPr>
            <a:spLocks noGrp="1" noChangeArrowheads="1"/>
          </p:cNvSpPr>
          <p:nvPr>
            <p:ph type="body" idx="1"/>
          </p:nvPr>
        </p:nvSpPr>
        <p:spPr/>
        <p:txBody>
          <a:bodyPr/>
          <a:lstStyle/>
          <a:p>
            <a:pPr eaLnBrk="1" hangingPunct="1"/>
            <a:r>
              <a:rPr lang="en-GB" smtClean="0"/>
              <a:t>A process layout is characteristic of intermittent operations, service shops, job shops, or batch production, which service different customers with different needs</a:t>
            </a:r>
          </a:p>
          <a:p>
            <a:pPr eaLnBrk="1" hangingPunct="1"/>
            <a:r>
              <a:rPr lang="en-GB" smtClean="0"/>
              <a:t>The volume of each customer’s order is low and the sequence of operations required to complete a customer’s order can vary considerably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smtClean="0"/>
              <a:t>Process Layouts</a:t>
            </a:r>
          </a:p>
        </p:txBody>
      </p:sp>
      <p:sp>
        <p:nvSpPr>
          <p:cNvPr id="9219" name="Rectangle 3"/>
          <p:cNvSpPr>
            <a:spLocks noGrp="1" noChangeArrowheads="1"/>
          </p:cNvSpPr>
          <p:nvPr>
            <p:ph type="body" idx="1"/>
          </p:nvPr>
        </p:nvSpPr>
        <p:spPr/>
        <p:txBody>
          <a:bodyPr/>
          <a:lstStyle/>
          <a:p>
            <a:pPr eaLnBrk="1" hangingPunct="1">
              <a:buFontTx/>
              <a:buNone/>
            </a:pPr>
            <a:r>
              <a:rPr lang="en-GB" smtClean="0"/>
              <a:t>	</a:t>
            </a:r>
            <a:r>
              <a:rPr lang="en-GB" b="1" smtClean="0"/>
              <a:t>Advantage</a:t>
            </a:r>
            <a:r>
              <a:rPr lang="en-GB" smtClean="0"/>
              <a:t>: - flexibility</a:t>
            </a:r>
          </a:p>
          <a:p>
            <a:pPr eaLnBrk="1" hangingPunct="1">
              <a:buFontTx/>
              <a:buNone/>
            </a:pPr>
            <a:endParaRPr lang="en-GB" smtClean="0"/>
          </a:p>
          <a:p>
            <a:pPr eaLnBrk="1" hangingPunct="1">
              <a:buFontTx/>
              <a:buNone/>
            </a:pPr>
            <a:r>
              <a:rPr lang="en-GB" smtClean="0"/>
              <a:t>	</a:t>
            </a:r>
            <a:r>
              <a:rPr lang="en-GB" b="1" smtClean="0"/>
              <a:t>Disadvantage</a:t>
            </a:r>
            <a:r>
              <a:rPr lang="en-GB" smtClean="0"/>
              <a:t>: - inefficiency</a:t>
            </a:r>
            <a:endParaRPr lang="en-GB" b="1"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0"/>
            <a:ext cx="8229600" cy="836613"/>
          </a:xfrm>
        </p:spPr>
        <p:txBody>
          <a:bodyPr/>
          <a:lstStyle/>
          <a:p>
            <a:pPr eaLnBrk="1" hangingPunct="1"/>
            <a:r>
              <a:rPr lang="en-GB" smtClean="0"/>
              <a:t>Process Layouts</a:t>
            </a:r>
          </a:p>
        </p:txBody>
      </p:sp>
      <p:sp>
        <p:nvSpPr>
          <p:cNvPr id="10243" name="Rectangle 3"/>
          <p:cNvSpPr>
            <a:spLocks noGrp="1" noChangeArrowheads="1"/>
          </p:cNvSpPr>
          <p:nvPr>
            <p:ph type="body" idx="1"/>
          </p:nvPr>
        </p:nvSpPr>
        <p:spPr>
          <a:xfrm>
            <a:off x="457200" y="836613"/>
            <a:ext cx="8229600" cy="5832475"/>
          </a:xfrm>
        </p:spPr>
        <p:txBody>
          <a:bodyPr/>
          <a:lstStyle/>
          <a:p>
            <a:pPr eaLnBrk="1" hangingPunct="1"/>
            <a:r>
              <a:rPr lang="en-GB" smtClean="0"/>
              <a:t>Jobs do not flow through the system in an orderly manner, back tracking is common, movement from department to department can take a considerable amount of time, and queues tend to develop</a:t>
            </a:r>
          </a:p>
          <a:p>
            <a:pPr eaLnBrk="1" hangingPunct="1"/>
            <a:r>
              <a:rPr lang="en-GB" smtClean="0"/>
              <a:t>Storage space in a process layout is large to accommodate the large amount of in-process inventory</a:t>
            </a:r>
          </a:p>
          <a:p>
            <a:pPr eaLnBrk="1" hangingPunct="1"/>
            <a:r>
              <a:rPr lang="en-GB" smtClean="0"/>
              <a:t>In-process inventory is high because material moves from work centre to work centre in batches waiting to be processed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smtClean="0"/>
              <a:t>Process Layouts</a:t>
            </a:r>
          </a:p>
        </p:txBody>
      </p:sp>
      <p:sp>
        <p:nvSpPr>
          <p:cNvPr id="11267" name="Rectangle 3"/>
          <p:cNvSpPr>
            <a:spLocks noGrp="1" noChangeArrowheads="1"/>
          </p:cNvSpPr>
          <p:nvPr>
            <p:ph type="body" idx="1"/>
          </p:nvPr>
        </p:nvSpPr>
        <p:spPr>
          <a:xfrm>
            <a:off x="457200" y="1600200"/>
            <a:ext cx="8229600" cy="5068888"/>
          </a:xfrm>
        </p:spPr>
        <p:txBody>
          <a:bodyPr/>
          <a:lstStyle/>
          <a:p>
            <a:pPr eaLnBrk="1" hangingPunct="1"/>
            <a:r>
              <a:rPr lang="en-GB" smtClean="0"/>
              <a:t>Finished goods inventory, on the other hand is low because the goods are being made for a particular customer and are shipped out to that customer on completion.</a:t>
            </a:r>
          </a:p>
          <a:p>
            <a:pPr eaLnBrk="1" hangingPunct="1"/>
            <a:r>
              <a:rPr lang="en-GB" smtClean="0"/>
              <a:t>Process layouts in manufacturing firms require flexible material handling equipment (forklifts) that can follow multiple paths, move in any direction, and carry large loads of in-process goods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smtClean="0"/>
              <a:t>Process Layouts</a:t>
            </a:r>
          </a:p>
        </p:txBody>
      </p:sp>
      <p:pic>
        <p:nvPicPr>
          <p:cNvPr id="12291" name="Picture 6"/>
          <p:cNvPicPr>
            <a:picLocks noChangeAspect="1" noChangeArrowheads="1"/>
          </p:cNvPicPr>
          <p:nvPr/>
        </p:nvPicPr>
        <p:blipFill>
          <a:blip r:embed="rId2"/>
          <a:srcRect/>
          <a:stretch>
            <a:fillRect/>
          </a:stretch>
        </p:blipFill>
        <p:spPr bwMode="auto">
          <a:xfrm>
            <a:off x="1571625" y="2071688"/>
            <a:ext cx="5610225" cy="2928937"/>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smtClean="0"/>
              <a:t>Product Layouts</a:t>
            </a:r>
          </a:p>
        </p:txBody>
      </p:sp>
      <p:sp>
        <p:nvSpPr>
          <p:cNvPr id="13315" name="Rectangle 3"/>
          <p:cNvSpPr>
            <a:spLocks noGrp="1" noChangeArrowheads="1"/>
          </p:cNvSpPr>
          <p:nvPr>
            <p:ph type="body" idx="1"/>
          </p:nvPr>
        </p:nvSpPr>
        <p:spPr>
          <a:xfrm>
            <a:off x="457200" y="1600200"/>
            <a:ext cx="8229600" cy="4997450"/>
          </a:xfrm>
        </p:spPr>
        <p:txBody>
          <a:bodyPr/>
          <a:lstStyle/>
          <a:p>
            <a:pPr eaLnBrk="1" hangingPunct="1"/>
            <a:r>
              <a:rPr lang="en-GB" smtClean="0"/>
              <a:t>Better known as assembly lines, arrange activities in a line according to the sequence of operations that need to be performed to assemble a particular product</a:t>
            </a:r>
          </a:p>
          <a:p>
            <a:pPr eaLnBrk="1" hangingPunct="1"/>
            <a:r>
              <a:rPr lang="en-GB" smtClean="0"/>
              <a:t>The flow of work is orderly and efficient, moving from one workstation to another down the assembly line until a finished product comes off the end of the line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smtClean="0"/>
              <a:t>Product Layouts</a:t>
            </a:r>
          </a:p>
        </p:txBody>
      </p:sp>
      <p:sp>
        <p:nvSpPr>
          <p:cNvPr id="14339" name="Rectangle 3"/>
          <p:cNvSpPr>
            <a:spLocks noGrp="1" noChangeArrowheads="1"/>
          </p:cNvSpPr>
          <p:nvPr>
            <p:ph type="body" idx="1"/>
          </p:nvPr>
        </p:nvSpPr>
        <p:spPr/>
        <p:txBody>
          <a:bodyPr/>
          <a:lstStyle/>
          <a:p>
            <a:pPr eaLnBrk="1" hangingPunct="1"/>
            <a:r>
              <a:rPr lang="en-GB" smtClean="0"/>
              <a:t>Are suitable for mass production or repetitive operations in which demand is stable and volume is high</a:t>
            </a:r>
          </a:p>
          <a:p>
            <a:pPr eaLnBrk="1" hangingPunct="1"/>
            <a:r>
              <a:rPr lang="en-GB" smtClean="0"/>
              <a:t>Because of the high level of demand, product layouts are more automated than process layouts, and the role of the work is different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smtClean="0"/>
              <a:t>Product Layouts</a:t>
            </a:r>
          </a:p>
        </p:txBody>
      </p:sp>
      <p:sp>
        <p:nvSpPr>
          <p:cNvPr id="15363" name="Rectangle 3"/>
          <p:cNvSpPr>
            <a:spLocks noGrp="1" noChangeArrowheads="1"/>
          </p:cNvSpPr>
          <p:nvPr>
            <p:ph type="body" idx="1"/>
          </p:nvPr>
        </p:nvSpPr>
        <p:spPr/>
        <p:txBody>
          <a:bodyPr/>
          <a:lstStyle/>
          <a:p>
            <a:pPr eaLnBrk="1" hangingPunct="1">
              <a:buFontTx/>
              <a:buNone/>
            </a:pPr>
            <a:r>
              <a:rPr lang="en-GB" smtClean="0"/>
              <a:t>	</a:t>
            </a:r>
            <a:r>
              <a:rPr lang="en-GB" b="1" smtClean="0"/>
              <a:t>Advantage</a:t>
            </a:r>
            <a:r>
              <a:rPr lang="en-GB" smtClean="0"/>
              <a:t>: efficiency and ease of use</a:t>
            </a:r>
          </a:p>
          <a:p>
            <a:pPr eaLnBrk="1" hangingPunct="1">
              <a:buFontTx/>
              <a:buNone/>
            </a:pPr>
            <a:endParaRPr lang="en-GB" smtClean="0"/>
          </a:p>
          <a:p>
            <a:pPr eaLnBrk="1" hangingPunct="1">
              <a:buFontTx/>
              <a:buNone/>
            </a:pPr>
            <a:r>
              <a:rPr lang="en-GB" smtClean="0"/>
              <a:t>	</a:t>
            </a:r>
            <a:r>
              <a:rPr lang="en-GB" b="1" smtClean="0"/>
              <a:t>Disadvantage</a:t>
            </a:r>
            <a:r>
              <a:rPr lang="en-GB" smtClean="0"/>
              <a:t>: inflexibility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smtClean="0"/>
              <a:t>Product Layouts</a:t>
            </a:r>
          </a:p>
        </p:txBody>
      </p:sp>
      <p:sp>
        <p:nvSpPr>
          <p:cNvPr id="16387" name="Rectangle 3"/>
          <p:cNvSpPr>
            <a:spLocks noGrp="1" noChangeArrowheads="1"/>
          </p:cNvSpPr>
          <p:nvPr>
            <p:ph type="body" idx="1"/>
          </p:nvPr>
        </p:nvSpPr>
        <p:spPr>
          <a:xfrm>
            <a:off x="457200" y="1600200"/>
            <a:ext cx="8229600" cy="5068888"/>
          </a:xfrm>
        </p:spPr>
        <p:txBody>
          <a:bodyPr/>
          <a:lstStyle/>
          <a:p>
            <a:pPr eaLnBrk="1" hangingPunct="1"/>
            <a:r>
              <a:rPr lang="en-GB" smtClean="0"/>
              <a:t>The major concern in a product layout is balancing the assembly line so that no one workstation becomes a bottleneck and holds up the flow of work through the line</a:t>
            </a:r>
          </a:p>
          <a:p>
            <a:pPr eaLnBrk="1" hangingPunct="1"/>
            <a:r>
              <a:rPr lang="en-GB" smtClean="0"/>
              <a:t>A product layout needs material moved in one direction along the assembly line and always in the same pattern</a:t>
            </a:r>
          </a:p>
          <a:p>
            <a:pPr eaLnBrk="1" hangingPunct="1"/>
            <a:r>
              <a:rPr lang="en-GB" smtClean="0"/>
              <a:t>Conveyors are the most common material handling equipment for product layouts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smtClean="0"/>
              <a:t>Product Layouts</a:t>
            </a:r>
          </a:p>
        </p:txBody>
      </p:sp>
      <p:sp>
        <p:nvSpPr>
          <p:cNvPr id="17411" name="Rectangle 3"/>
          <p:cNvSpPr>
            <a:spLocks noGrp="1" noChangeArrowheads="1"/>
          </p:cNvSpPr>
          <p:nvPr>
            <p:ph type="body" idx="1"/>
          </p:nvPr>
        </p:nvSpPr>
        <p:spPr>
          <a:xfrm>
            <a:off x="457200" y="1600200"/>
            <a:ext cx="8229600" cy="5068888"/>
          </a:xfrm>
        </p:spPr>
        <p:txBody>
          <a:bodyPr/>
          <a:lstStyle/>
          <a:p>
            <a:pPr eaLnBrk="1" hangingPunct="1"/>
            <a:r>
              <a:rPr lang="en-GB" smtClean="0"/>
              <a:t>Storage space along an assembly line is quite small because in-process inventory is consumed in the assembly of the product as it moves down the assembly line</a:t>
            </a:r>
          </a:p>
          <a:p>
            <a:pPr eaLnBrk="1" hangingPunct="1"/>
            <a:r>
              <a:rPr lang="en-GB" smtClean="0"/>
              <a:t>Finished goods, however, may require a separate warehouse for storage before they are shipped to dealers of stores to be sold</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smtClean="0"/>
              <a:t>Product Layouts</a:t>
            </a:r>
          </a:p>
        </p:txBody>
      </p:sp>
      <p:pic>
        <p:nvPicPr>
          <p:cNvPr id="18435" name="Picture 6"/>
          <p:cNvPicPr>
            <a:picLocks noChangeAspect="1" noChangeArrowheads="1"/>
          </p:cNvPicPr>
          <p:nvPr/>
        </p:nvPicPr>
        <p:blipFill>
          <a:blip r:embed="rId2"/>
          <a:srcRect/>
          <a:stretch>
            <a:fillRect/>
          </a:stretch>
        </p:blipFill>
        <p:spPr bwMode="auto">
          <a:xfrm>
            <a:off x="2147888" y="1857375"/>
            <a:ext cx="4848225" cy="3429000"/>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smtClean="0"/>
              <a:t>Fixed Position Layouts</a:t>
            </a:r>
          </a:p>
        </p:txBody>
      </p:sp>
      <p:sp>
        <p:nvSpPr>
          <p:cNvPr id="19459" name="Rectangle 3"/>
          <p:cNvSpPr>
            <a:spLocks noGrp="1" noChangeArrowheads="1"/>
          </p:cNvSpPr>
          <p:nvPr>
            <p:ph type="body" idx="1"/>
          </p:nvPr>
        </p:nvSpPr>
        <p:spPr/>
        <p:txBody>
          <a:bodyPr/>
          <a:lstStyle/>
          <a:p>
            <a:pPr eaLnBrk="1" hangingPunct="1"/>
            <a:r>
              <a:rPr lang="en-GB" smtClean="0"/>
              <a:t>Are typical of large projects in which the product produced is too fragile, bulky, or heavy to move</a:t>
            </a:r>
          </a:p>
          <a:p>
            <a:pPr eaLnBrk="1" hangingPunct="1"/>
            <a:r>
              <a:rPr lang="en-GB" smtClean="0"/>
              <a:t>Shipbuilding, houses are examples</a:t>
            </a:r>
          </a:p>
          <a:p>
            <a:pPr eaLnBrk="1" hangingPunct="1"/>
            <a:r>
              <a:rPr lang="en-GB" smtClean="0"/>
              <a:t>In this layout, the product remains stationary for the entire manufacturing cycle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smtClean="0"/>
              <a:t>Designing Process Layouts</a:t>
            </a:r>
          </a:p>
        </p:txBody>
      </p:sp>
      <p:sp>
        <p:nvSpPr>
          <p:cNvPr id="20483"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mtClean="0"/>
              <a:t>We want to minimise movement or material handling cost, which is a function of the amount of material moved times the distance it is moved</a:t>
            </a:r>
          </a:p>
          <a:p>
            <a:pPr eaLnBrk="1" hangingPunct="1">
              <a:lnSpc>
                <a:spcPct val="90000"/>
              </a:lnSpc>
            </a:pPr>
            <a:r>
              <a:rPr lang="en-GB" smtClean="0"/>
              <a:t>This implies that departments that incur the most inter-department movement should be located further away</a:t>
            </a:r>
          </a:p>
          <a:p>
            <a:pPr eaLnBrk="1" hangingPunct="1">
              <a:lnSpc>
                <a:spcPct val="90000"/>
              </a:lnSpc>
            </a:pPr>
            <a:r>
              <a:rPr lang="en-GB" smtClean="0"/>
              <a:t>Two techniques are used to design process layouts; block diagramming and relationship diagramming</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smtClean="0"/>
              <a:t>Block Diagramming</a:t>
            </a:r>
          </a:p>
        </p:txBody>
      </p:sp>
      <p:sp>
        <p:nvSpPr>
          <p:cNvPr id="21507" name="Rectangle 3"/>
          <p:cNvSpPr>
            <a:spLocks noGrp="1" noChangeArrowheads="1"/>
          </p:cNvSpPr>
          <p:nvPr>
            <p:ph type="body" idx="1"/>
          </p:nvPr>
        </p:nvSpPr>
        <p:spPr>
          <a:xfrm>
            <a:off x="457200" y="1600200"/>
            <a:ext cx="8229600" cy="4997450"/>
          </a:xfrm>
        </p:spPr>
        <p:txBody>
          <a:bodyPr/>
          <a:lstStyle/>
          <a:p>
            <a:pPr eaLnBrk="1" hangingPunct="1"/>
            <a:r>
              <a:rPr lang="en-GB" smtClean="0"/>
              <a:t>Starts with data on historical or predicted movement of material between departments</a:t>
            </a:r>
          </a:p>
          <a:p>
            <a:pPr eaLnBrk="1" hangingPunct="1"/>
            <a:r>
              <a:rPr lang="en-GB" smtClean="0"/>
              <a:t>This information is typically provided in the form of a from to chart, or load summary chart</a:t>
            </a:r>
          </a:p>
          <a:p>
            <a:pPr eaLnBrk="1" hangingPunct="1"/>
            <a:r>
              <a:rPr lang="en-GB" smtClean="0"/>
              <a:t>The chart gives the average number of unit loads transported between the departments over a given period of time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57200" y="0"/>
            <a:ext cx="8229600" cy="836613"/>
          </a:xfrm>
        </p:spPr>
        <p:txBody>
          <a:bodyPr/>
          <a:lstStyle/>
          <a:p>
            <a:pPr eaLnBrk="1" hangingPunct="1"/>
            <a:r>
              <a:rPr lang="en-GB" smtClean="0"/>
              <a:t>Block Diagramming</a:t>
            </a:r>
          </a:p>
        </p:txBody>
      </p:sp>
      <p:sp>
        <p:nvSpPr>
          <p:cNvPr id="22531" name="Rectangle 3"/>
          <p:cNvSpPr>
            <a:spLocks noGrp="1" noChangeArrowheads="1"/>
          </p:cNvSpPr>
          <p:nvPr>
            <p:ph type="body" idx="1"/>
          </p:nvPr>
        </p:nvSpPr>
        <p:spPr>
          <a:xfrm>
            <a:off x="457200" y="981075"/>
            <a:ext cx="8229600" cy="5688013"/>
          </a:xfrm>
        </p:spPr>
        <p:txBody>
          <a:bodyPr/>
          <a:lstStyle/>
          <a:p>
            <a:pPr eaLnBrk="1" hangingPunct="1">
              <a:lnSpc>
                <a:spcPct val="90000"/>
              </a:lnSpc>
            </a:pPr>
            <a:r>
              <a:rPr lang="en-GB" smtClean="0"/>
              <a:t>Next step is to calculate the composite movements between departments and rank them from most movement to least movement</a:t>
            </a:r>
          </a:p>
          <a:p>
            <a:pPr eaLnBrk="1" hangingPunct="1">
              <a:lnSpc>
                <a:spcPct val="90000"/>
              </a:lnSpc>
            </a:pPr>
            <a:r>
              <a:rPr lang="en-GB" smtClean="0"/>
              <a:t>Composite movement is represented by a two-headed arrow, refers to the back-and forth movement between each pair of departments</a:t>
            </a:r>
          </a:p>
          <a:p>
            <a:pPr eaLnBrk="1" hangingPunct="1">
              <a:lnSpc>
                <a:spcPct val="90000"/>
              </a:lnSpc>
            </a:pPr>
            <a:r>
              <a:rPr lang="en-GB" smtClean="0"/>
              <a:t>Finally, trial layouts are placed on a grid that graphically represents the relative distances between departments in the form of uniform blocks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0"/>
            <a:ext cx="8229600" cy="836613"/>
          </a:xfrm>
        </p:spPr>
        <p:txBody>
          <a:bodyPr/>
          <a:lstStyle/>
          <a:p>
            <a:pPr eaLnBrk="1" hangingPunct="1"/>
            <a:r>
              <a:rPr lang="en-GB" smtClean="0"/>
              <a:t>Block Diagramming</a:t>
            </a:r>
          </a:p>
        </p:txBody>
      </p:sp>
      <p:sp>
        <p:nvSpPr>
          <p:cNvPr id="23555" name="Rectangle 3"/>
          <p:cNvSpPr>
            <a:spLocks noGrp="1" noChangeArrowheads="1"/>
          </p:cNvSpPr>
          <p:nvPr>
            <p:ph type="body" idx="1"/>
          </p:nvPr>
        </p:nvSpPr>
        <p:spPr>
          <a:xfrm>
            <a:off x="457200" y="908050"/>
            <a:ext cx="8229600" cy="5761038"/>
          </a:xfrm>
        </p:spPr>
        <p:txBody>
          <a:bodyPr/>
          <a:lstStyle/>
          <a:p>
            <a:pPr eaLnBrk="1" hangingPunct="1"/>
            <a:r>
              <a:rPr lang="en-GB" sz="2800" smtClean="0"/>
              <a:t>The objective is to assign each department to a block on the grid so that non-adjacent loads are minimised</a:t>
            </a:r>
          </a:p>
          <a:p>
            <a:pPr eaLnBrk="1" hangingPunct="1"/>
            <a:r>
              <a:rPr lang="en-GB" sz="2800" smtClean="0"/>
              <a:t>The term non-adjacent is defined as a distance farther than the next block, either horizontally, vertically or diagonally</a:t>
            </a:r>
          </a:p>
          <a:p>
            <a:pPr eaLnBrk="1" hangingPunct="1"/>
            <a:r>
              <a:rPr lang="en-GB" sz="2800" smtClean="0"/>
              <a:t>The trial layouts are scored on the basis of the number of nonadjacent loads</a:t>
            </a:r>
          </a:p>
          <a:p>
            <a:pPr eaLnBrk="1" hangingPunct="1"/>
            <a:r>
              <a:rPr lang="en-GB" sz="2800" smtClean="0"/>
              <a:t>In practice, this is rarely possible, and the process of trying different layout configurations to reduce the number of nonadjacent loads continues until an acceptable layout is found</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smtClean="0"/>
              <a:t>Designing Product Layouts</a:t>
            </a:r>
          </a:p>
        </p:txBody>
      </p:sp>
      <p:sp>
        <p:nvSpPr>
          <p:cNvPr id="24579" name="Rectangle 3"/>
          <p:cNvSpPr>
            <a:spLocks noGrp="1" noChangeArrowheads="1"/>
          </p:cNvSpPr>
          <p:nvPr>
            <p:ph type="body" idx="1"/>
          </p:nvPr>
        </p:nvSpPr>
        <p:spPr>
          <a:xfrm>
            <a:off x="457200" y="1600200"/>
            <a:ext cx="8229600" cy="4997450"/>
          </a:xfrm>
        </p:spPr>
        <p:txBody>
          <a:bodyPr/>
          <a:lstStyle/>
          <a:p>
            <a:pPr eaLnBrk="1" hangingPunct="1"/>
            <a:r>
              <a:rPr lang="en-GB" smtClean="0"/>
              <a:t>A product layout arranges machines or workers in a line according to the operations that need to be performed to assemble a particular product</a:t>
            </a:r>
          </a:p>
          <a:p>
            <a:pPr eaLnBrk="1" hangingPunct="1"/>
            <a:r>
              <a:rPr lang="en-GB" smtClean="0"/>
              <a:t>Precedence requirements specifying which operations must precede others, which can be done concurrently and which must wait until later are an important input to the product layout decision</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57200" y="0"/>
            <a:ext cx="8229600" cy="836613"/>
          </a:xfrm>
        </p:spPr>
        <p:txBody>
          <a:bodyPr/>
          <a:lstStyle/>
          <a:p>
            <a:pPr eaLnBrk="1" hangingPunct="1"/>
            <a:r>
              <a:rPr lang="en-GB" smtClean="0"/>
              <a:t>Designing Product Layouts</a:t>
            </a:r>
          </a:p>
        </p:txBody>
      </p:sp>
      <p:sp>
        <p:nvSpPr>
          <p:cNvPr id="25603" name="Rectangle 3"/>
          <p:cNvSpPr>
            <a:spLocks noGrp="1" noChangeArrowheads="1"/>
          </p:cNvSpPr>
          <p:nvPr>
            <p:ph type="body" idx="1"/>
          </p:nvPr>
        </p:nvSpPr>
        <p:spPr>
          <a:xfrm>
            <a:off x="250825" y="908050"/>
            <a:ext cx="8642350" cy="5689600"/>
          </a:xfrm>
        </p:spPr>
        <p:txBody>
          <a:bodyPr/>
          <a:lstStyle/>
          <a:p>
            <a:pPr eaLnBrk="1" hangingPunct="1"/>
            <a:r>
              <a:rPr lang="en-GB" smtClean="0"/>
              <a:t>To attain the required output rate as efficiently as possible, jobs are broken down into their smallest indivisible portions, called </a:t>
            </a:r>
            <a:r>
              <a:rPr lang="en-GB" b="1" smtClean="0"/>
              <a:t>work elements</a:t>
            </a:r>
          </a:p>
          <a:p>
            <a:pPr eaLnBrk="1" hangingPunct="1"/>
            <a:r>
              <a:rPr lang="en-GB" smtClean="0"/>
              <a:t>It is common for one worker to perform several work elements as the product passes through his or her workstation</a:t>
            </a:r>
          </a:p>
          <a:p>
            <a:pPr eaLnBrk="1" hangingPunct="1"/>
            <a:r>
              <a:rPr lang="en-GB" smtClean="0"/>
              <a:t>Part of the layout decision is concerned with grouping these work elements into workstations so products flow through the assembly line smoothly</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smtClean="0"/>
              <a:t>Designing Product Layouts</a:t>
            </a:r>
          </a:p>
        </p:txBody>
      </p:sp>
      <p:sp>
        <p:nvSpPr>
          <p:cNvPr id="26627" name="Rectangle 3"/>
          <p:cNvSpPr>
            <a:spLocks noGrp="1" noChangeArrowheads="1"/>
          </p:cNvSpPr>
          <p:nvPr>
            <p:ph type="body" idx="1"/>
          </p:nvPr>
        </p:nvSpPr>
        <p:spPr>
          <a:xfrm>
            <a:off x="457200" y="1600200"/>
            <a:ext cx="8229600" cy="5068888"/>
          </a:xfrm>
        </p:spPr>
        <p:txBody>
          <a:bodyPr/>
          <a:lstStyle/>
          <a:p>
            <a:pPr eaLnBrk="1" hangingPunct="1"/>
            <a:r>
              <a:rPr lang="en-GB" smtClean="0"/>
              <a:t>A workstation is any area along the assembly line that requires at least one worker or one machine</a:t>
            </a:r>
          </a:p>
          <a:p>
            <a:pPr eaLnBrk="1" hangingPunct="1"/>
            <a:r>
              <a:rPr lang="en-GB" smtClean="0"/>
              <a:t>If each workstation on the assembly line takes the same amount of time to perform the work elements that have been assigned, then products will move successively from workstation to workstation with no need for a product to wait or a worker to be idle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smtClean="0"/>
              <a:t>Line Balancing</a:t>
            </a:r>
          </a:p>
        </p:txBody>
      </p:sp>
      <p:sp>
        <p:nvSpPr>
          <p:cNvPr id="27651" name="Rectangle 3"/>
          <p:cNvSpPr>
            <a:spLocks noGrp="1" noChangeArrowheads="1"/>
          </p:cNvSpPr>
          <p:nvPr>
            <p:ph type="body" idx="1"/>
          </p:nvPr>
        </p:nvSpPr>
        <p:spPr/>
        <p:txBody>
          <a:bodyPr/>
          <a:lstStyle/>
          <a:p>
            <a:pPr eaLnBrk="1" hangingPunct="1"/>
            <a:r>
              <a:rPr lang="en-GB" smtClean="0"/>
              <a:t>Is the process of equalising the amount of work at each workstation</a:t>
            </a:r>
          </a:p>
          <a:p>
            <a:pPr eaLnBrk="1" hangingPunct="1"/>
            <a:r>
              <a:rPr lang="en-GB" smtClean="0"/>
              <a:t>Line balancing operates under two constraints, </a:t>
            </a:r>
            <a:r>
              <a:rPr lang="en-GB" b="1" smtClean="0"/>
              <a:t>precedence requirements</a:t>
            </a:r>
            <a:r>
              <a:rPr lang="en-GB" smtClean="0"/>
              <a:t>, and </a:t>
            </a:r>
            <a:r>
              <a:rPr lang="en-GB" b="1" smtClean="0"/>
              <a:t>cycle time restrictions</a:t>
            </a:r>
            <a:endParaRPr lang="en-GB" smtClean="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457200" y="274638"/>
            <a:ext cx="8229600" cy="922337"/>
          </a:xfrm>
        </p:spPr>
        <p:txBody>
          <a:bodyPr/>
          <a:lstStyle/>
          <a:p>
            <a:pPr eaLnBrk="1" hangingPunct="1"/>
            <a:r>
              <a:rPr lang="en-GB" smtClean="0"/>
              <a:t>Precedence Requirements</a:t>
            </a:r>
          </a:p>
        </p:txBody>
      </p:sp>
      <p:sp>
        <p:nvSpPr>
          <p:cNvPr id="28675" name="Rectangle 3"/>
          <p:cNvSpPr>
            <a:spLocks noGrp="1" noChangeArrowheads="1"/>
          </p:cNvSpPr>
          <p:nvPr>
            <p:ph type="body" idx="1"/>
          </p:nvPr>
        </p:nvSpPr>
        <p:spPr>
          <a:xfrm>
            <a:off x="457200" y="1268413"/>
            <a:ext cx="8229600" cy="5400675"/>
          </a:xfrm>
        </p:spPr>
        <p:txBody>
          <a:bodyPr/>
          <a:lstStyle/>
          <a:p>
            <a:pPr eaLnBrk="1" hangingPunct="1">
              <a:lnSpc>
                <a:spcPct val="90000"/>
              </a:lnSpc>
            </a:pPr>
            <a:r>
              <a:rPr lang="en-GB" smtClean="0"/>
              <a:t>Are physical restrictions on the </a:t>
            </a:r>
            <a:r>
              <a:rPr lang="en-GB" b="1" smtClean="0"/>
              <a:t>order</a:t>
            </a:r>
            <a:r>
              <a:rPr lang="en-GB" smtClean="0"/>
              <a:t> in which operations are performed on the assembly line</a:t>
            </a:r>
          </a:p>
          <a:p>
            <a:pPr eaLnBrk="1" hangingPunct="1">
              <a:lnSpc>
                <a:spcPct val="90000"/>
              </a:lnSpc>
            </a:pPr>
            <a:r>
              <a:rPr lang="en-GB" smtClean="0"/>
              <a:t>To facilitate line balancing, precedence requirements are often expressed in the form of a precedence diagram</a:t>
            </a:r>
          </a:p>
          <a:p>
            <a:pPr eaLnBrk="1" hangingPunct="1">
              <a:lnSpc>
                <a:spcPct val="90000"/>
              </a:lnSpc>
            </a:pPr>
            <a:r>
              <a:rPr lang="en-GB" smtClean="0"/>
              <a:t>The precedence diagram is a network, with work elements represented by circles or nodes and precedence relationships represented by directed line segments connecting the nodes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smtClean="0"/>
              <a:t>Precedence Requirements</a:t>
            </a:r>
          </a:p>
        </p:txBody>
      </p:sp>
      <p:sp>
        <p:nvSpPr>
          <p:cNvPr id="29699" name="Rectangle 3"/>
          <p:cNvSpPr>
            <a:spLocks noGrp="1" noChangeArrowheads="1"/>
          </p:cNvSpPr>
          <p:nvPr>
            <p:ph type="body" idx="1"/>
          </p:nvPr>
        </p:nvSpPr>
        <p:spPr/>
        <p:txBody>
          <a:bodyPr/>
          <a:lstStyle/>
          <a:p>
            <a:pPr eaLnBrk="1" hangingPunct="1"/>
            <a:r>
              <a:rPr lang="en-GB" smtClean="0"/>
              <a:t>Line balancing is basically a trial-and error process</a:t>
            </a:r>
          </a:p>
          <a:p>
            <a:pPr eaLnBrk="1" hangingPunct="1"/>
            <a:r>
              <a:rPr lang="en-GB" smtClean="0"/>
              <a:t>For simple problems, we can evaluate all feasible groupings of elements</a:t>
            </a:r>
          </a:p>
          <a:p>
            <a:pPr eaLnBrk="1" hangingPunct="1"/>
            <a:r>
              <a:rPr lang="en-GB" smtClean="0"/>
              <a:t>For more complicated problems we need to know when to stop trying different workstation configurations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smtClean="0"/>
              <a:t>Precedence Requirements</a:t>
            </a:r>
          </a:p>
        </p:txBody>
      </p:sp>
      <p:sp>
        <p:nvSpPr>
          <p:cNvPr id="30723" name="Rectangle 3"/>
          <p:cNvSpPr>
            <a:spLocks noGrp="1" noChangeArrowheads="1"/>
          </p:cNvSpPr>
          <p:nvPr>
            <p:ph type="body" idx="1"/>
          </p:nvPr>
        </p:nvSpPr>
        <p:spPr/>
        <p:txBody>
          <a:bodyPr/>
          <a:lstStyle/>
          <a:p>
            <a:pPr eaLnBrk="1" hangingPunct="1"/>
            <a:r>
              <a:rPr lang="en-GB" smtClean="0"/>
              <a:t>The </a:t>
            </a:r>
            <a:r>
              <a:rPr lang="en-GB" b="1" smtClean="0"/>
              <a:t>efficiency</a:t>
            </a:r>
            <a:r>
              <a:rPr lang="en-GB" smtClean="0"/>
              <a:t> of the line can provide one type of guideline, the theoretical minimum number of workstations provides another</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sz="4000" smtClean="0"/>
              <a:t>Formulas for efficiency and minimum number of workstations</a:t>
            </a:r>
          </a:p>
        </p:txBody>
      </p:sp>
      <p:sp>
        <p:nvSpPr>
          <p:cNvPr id="31747" name="Rectangle 3"/>
          <p:cNvSpPr>
            <a:spLocks noGrp="1" noChangeArrowheads="1"/>
          </p:cNvSpPr>
          <p:nvPr>
            <p:ph type="body" idx="1"/>
          </p:nvPr>
        </p:nvSpPr>
        <p:spPr/>
        <p:txBody>
          <a:bodyPr/>
          <a:lstStyle/>
          <a:p>
            <a:pPr eaLnBrk="1" hangingPunct="1">
              <a:buFontTx/>
              <a:buNone/>
            </a:pPr>
            <a:endParaRPr lang="en-GB" smtClean="0"/>
          </a:p>
          <a:p>
            <a:pPr eaLnBrk="1" hangingPunct="1">
              <a:buFontTx/>
              <a:buNone/>
            </a:pPr>
            <a:r>
              <a:rPr lang="en-GB" smtClean="0"/>
              <a:t>			j		        j</a:t>
            </a:r>
          </a:p>
          <a:p>
            <a:pPr eaLnBrk="1" hangingPunct="1">
              <a:buFontTx/>
              <a:buNone/>
            </a:pPr>
            <a:r>
              <a:rPr lang="en-GB" smtClean="0"/>
              <a:t>		        ∑ti		       ∑ti</a:t>
            </a:r>
          </a:p>
          <a:p>
            <a:pPr eaLnBrk="1" hangingPunct="1">
              <a:buFontTx/>
              <a:buNone/>
            </a:pPr>
            <a:r>
              <a:rPr lang="en-GB" smtClean="0"/>
              <a:t>		E = </a:t>
            </a:r>
            <a:r>
              <a:rPr lang="en-GB" u="sng" smtClean="0"/>
              <a:t>  i = 1</a:t>
            </a:r>
            <a:r>
              <a:rPr lang="en-GB" smtClean="0"/>
              <a:t>		N = </a:t>
            </a:r>
            <a:r>
              <a:rPr lang="en-GB" u="sng" smtClean="0"/>
              <a:t> i = 1</a:t>
            </a:r>
            <a:endParaRPr lang="en-GB" smtClean="0"/>
          </a:p>
          <a:p>
            <a:pPr eaLnBrk="1" hangingPunct="1">
              <a:buFontTx/>
              <a:buNone/>
            </a:pPr>
            <a:r>
              <a:rPr lang="en-GB" smtClean="0"/>
              <a:t>		        nCa		         Cd</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smtClean="0"/>
              <a:t>Formulas</a:t>
            </a:r>
          </a:p>
        </p:txBody>
      </p:sp>
      <p:sp>
        <p:nvSpPr>
          <p:cNvPr id="32771" name="Rectangle 3"/>
          <p:cNvSpPr>
            <a:spLocks noGrp="1" noChangeArrowheads="1"/>
          </p:cNvSpPr>
          <p:nvPr>
            <p:ph type="body" idx="1"/>
          </p:nvPr>
        </p:nvSpPr>
        <p:spPr/>
        <p:txBody>
          <a:bodyPr/>
          <a:lstStyle/>
          <a:p>
            <a:pPr eaLnBrk="1" hangingPunct="1">
              <a:buFontTx/>
              <a:buNone/>
            </a:pPr>
            <a:r>
              <a:rPr lang="en-GB" smtClean="0"/>
              <a:t>Where</a:t>
            </a:r>
          </a:p>
          <a:p>
            <a:pPr eaLnBrk="1" hangingPunct="1">
              <a:buFontTx/>
              <a:buNone/>
            </a:pPr>
            <a:r>
              <a:rPr lang="en-GB" smtClean="0"/>
              <a:t>	ti   = completion time for element</a:t>
            </a:r>
          </a:p>
          <a:p>
            <a:pPr eaLnBrk="1" hangingPunct="1">
              <a:buFontTx/>
              <a:buNone/>
            </a:pPr>
            <a:r>
              <a:rPr lang="en-GB" smtClean="0"/>
              <a:t>	j    = number of work elements</a:t>
            </a:r>
          </a:p>
          <a:p>
            <a:pPr eaLnBrk="1" hangingPunct="1">
              <a:buFontTx/>
              <a:buNone/>
            </a:pPr>
            <a:r>
              <a:rPr lang="en-GB" smtClean="0"/>
              <a:t>	n   = actual number of workstations</a:t>
            </a:r>
          </a:p>
          <a:p>
            <a:pPr eaLnBrk="1" hangingPunct="1">
              <a:buFontTx/>
              <a:buNone/>
            </a:pPr>
            <a:r>
              <a:rPr lang="en-GB" smtClean="0"/>
              <a:t>	Ca = actual cycle</a:t>
            </a:r>
          </a:p>
          <a:p>
            <a:pPr eaLnBrk="1" hangingPunct="1">
              <a:buFontTx/>
              <a:buNone/>
            </a:pPr>
            <a:r>
              <a:rPr lang="en-GB" smtClean="0"/>
              <a:t>	Cd = desired cycle time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smtClean="0"/>
              <a:t>Line Balancing</a:t>
            </a:r>
          </a:p>
        </p:txBody>
      </p:sp>
      <p:sp>
        <p:nvSpPr>
          <p:cNvPr id="33795" name="Rectangle 3"/>
          <p:cNvSpPr>
            <a:spLocks noGrp="1" noChangeArrowheads="1"/>
          </p:cNvSpPr>
          <p:nvPr>
            <p:ph type="body" idx="1"/>
          </p:nvPr>
        </p:nvSpPr>
        <p:spPr/>
        <p:txBody>
          <a:bodyPr/>
          <a:lstStyle/>
          <a:p>
            <a:pPr eaLnBrk="1" hangingPunct="1">
              <a:buFontTx/>
              <a:buNone/>
            </a:pPr>
            <a:r>
              <a:rPr lang="en-GB" b="1" smtClean="0"/>
              <a:t>Desired Cycle time</a:t>
            </a:r>
            <a:endParaRPr lang="en-GB" smtClean="0"/>
          </a:p>
          <a:p>
            <a:pPr eaLnBrk="1" hangingPunct="1">
              <a:buFontTx/>
              <a:buNone/>
            </a:pPr>
            <a:endParaRPr lang="en-GB" smtClean="0"/>
          </a:p>
          <a:p>
            <a:pPr eaLnBrk="1" hangingPunct="1">
              <a:buFontTx/>
              <a:buNone/>
            </a:pPr>
            <a:r>
              <a:rPr lang="en-GB" smtClean="0"/>
              <a:t>	C</a:t>
            </a:r>
            <a:r>
              <a:rPr lang="en-GB" baseline="-25000" smtClean="0"/>
              <a:t>d</a:t>
            </a:r>
            <a:r>
              <a:rPr lang="en-GB" smtClean="0"/>
              <a:t> = </a:t>
            </a:r>
            <a:r>
              <a:rPr lang="en-GB" u="sng" smtClean="0"/>
              <a:t>Production time available</a:t>
            </a:r>
            <a:endParaRPr lang="en-GB" smtClean="0"/>
          </a:p>
          <a:p>
            <a:pPr eaLnBrk="1" hangingPunct="1">
              <a:buFontTx/>
              <a:buNone/>
            </a:pPr>
            <a:r>
              <a:rPr lang="en-GB" smtClean="0"/>
              <a:t>		   Desired units of output</a:t>
            </a:r>
            <a:endParaRPr lang="en-GB" b="1" smtClean="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smtClean="0"/>
              <a:t>Desired Cycle Time</a:t>
            </a:r>
          </a:p>
        </p:txBody>
      </p:sp>
      <p:sp>
        <p:nvSpPr>
          <p:cNvPr id="34819" name="Rectangle 3"/>
          <p:cNvSpPr>
            <a:spLocks noGrp="1" noChangeArrowheads="1"/>
          </p:cNvSpPr>
          <p:nvPr>
            <p:ph type="body" idx="1"/>
          </p:nvPr>
        </p:nvSpPr>
        <p:spPr/>
        <p:txBody>
          <a:bodyPr/>
          <a:lstStyle/>
          <a:p>
            <a:pPr eaLnBrk="1" hangingPunct="1">
              <a:buFontTx/>
              <a:buNone/>
            </a:pPr>
            <a:r>
              <a:rPr lang="en-GB" smtClean="0"/>
              <a:t>	Suppose a company wanted to produce 120 units in a 8-hour day.  The cycle time necessary achieve the production quota is</a:t>
            </a:r>
          </a:p>
          <a:p>
            <a:pPr eaLnBrk="1" hangingPunct="1">
              <a:buFontTx/>
              <a:buNone/>
            </a:pPr>
            <a:endParaRPr lang="en-GB" smtClean="0"/>
          </a:p>
          <a:p>
            <a:pPr eaLnBrk="1" hangingPunct="1">
              <a:buFontTx/>
              <a:buNone/>
            </a:pPr>
            <a:r>
              <a:rPr lang="en-GB" smtClean="0"/>
              <a:t>	C</a:t>
            </a:r>
            <a:r>
              <a:rPr lang="en-GB" baseline="-25000" smtClean="0"/>
              <a:t>d</a:t>
            </a:r>
            <a:r>
              <a:rPr lang="en-GB" smtClean="0"/>
              <a:t> = </a:t>
            </a:r>
            <a:r>
              <a:rPr lang="en-GB" u="sng" smtClean="0"/>
              <a:t>(8 hours x 60 minutes/hour)</a:t>
            </a:r>
            <a:endParaRPr lang="en-GB" smtClean="0"/>
          </a:p>
          <a:p>
            <a:pPr eaLnBrk="1" hangingPunct="1">
              <a:buFontTx/>
              <a:buNone/>
            </a:pPr>
            <a:r>
              <a:rPr lang="en-GB" smtClean="0"/>
              <a:t>				     120</a:t>
            </a:r>
          </a:p>
          <a:p>
            <a:pPr eaLnBrk="1" hangingPunct="1">
              <a:buFontTx/>
              <a:buNone/>
            </a:pPr>
            <a:r>
              <a:rPr lang="en-GB" smtClean="0"/>
              <a:t>		= </a:t>
            </a:r>
            <a:r>
              <a:rPr lang="en-GB" u="sng" smtClean="0"/>
              <a:t>480</a:t>
            </a:r>
            <a:r>
              <a:rPr lang="en-GB" smtClean="0"/>
              <a:t> = 4 minutes</a:t>
            </a:r>
          </a:p>
          <a:p>
            <a:pPr eaLnBrk="1" hangingPunct="1">
              <a:buFontTx/>
              <a:buNone/>
            </a:pPr>
            <a:r>
              <a:rPr lang="en-GB" smtClean="0"/>
              <a:t>		   120</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smtClean="0"/>
              <a:t>Desired Cycle Time</a:t>
            </a:r>
          </a:p>
        </p:txBody>
      </p:sp>
      <p:sp>
        <p:nvSpPr>
          <p:cNvPr id="35843" name="Rectangle 3"/>
          <p:cNvSpPr>
            <a:spLocks noGrp="1" noChangeArrowheads="1"/>
          </p:cNvSpPr>
          <p:nvPr>
            <p:ph type="body" idx="1"/>
          </p:nvPr>
        </p:nvSpPr>
        <p:spPr>
          <a:xfrm>
            <a:off x="457200" y="1600200"/>
            <a:ext cx="8229600" cy="5068888"/>
          </a:xfrm>
        </p:spPr>
        <p:txBody>
          <a:bodyPr/>
          <a:lstStyle/>
          <a:p>
            <a:pPr eaLnBrk="1" hangingPunct="1"/>
            <a:r>
              <a:rPr lang="en-GB" smtClean="0"/>
              <a:t>Cycle time can also be viewed as the time between completed items rolling off the assembly line</a:t>
            </a:r>
          </a:p>
          <a:p>
            <a:pPr eaLnBrk="1" hangingPunct="1"/>
            <a:r>
              <a:rPr lang="en-GB" smtClean="0"/>
              <a:t>Consider the three-station assembly line shown below</a:t>
            </a:r>
          </a:p>
          <a:p>
            <a:pPr eaLnBrk="1" hangingPunct="1">
              <a:buFontTx/>
              <a:buNone/>
            </a:pPr>
            <a:endParaRPr lang="en-GB" smtClean="0"/>
          </a:p>
          <a:p>
            <a:pPr eaLnBrk="1" hangingPunct="1">
              <a:buFontTx/>
              <a:buNone/>
            </a:pPr>
            <a:endParaRPr lang="en-GB" smtClean="0"/>
          </a:p>
          <a:p>
            <a:pPr eaLnBrk="1" hangingPunct="1">
              <a:buFontTx/>
              <a:buNone/>
            </a:pPr>
            <a:endParaRPr lang="en-GB" smtClean="0"/>
          </a:p>
        </p:txBody>
      </p:sp>
      <p:sp>
        <p:nvSpPr>
          <p:cNvPr id="35844" name="Rectangle 4"/>
          <p:cNvSpPr>
            <a:spLocks noChangeArrowheads="1"/>
          </p:cNvSpPr>
          <p:nvPr/>
        </p:nvSpPr>
        <p:spPr bwMode="auto">
          <a:xfrm>
            <a:off x="1692275" y="4652963"/>
            <a:ext cx="576263" cy="504825"/>
          </a:xfrm>
          <a:prstGeom prst="rect">
            <a:avLst/>
          </a:prstGeom>
          <a:solidFill>
            <a:schemeClr val="accent1"/>
          </a:solidFill>
          <a:ln w="9525">
            <a:solidFill>
              <a:schemeClr val="tx1"/>
            </a:solidFill>
            <a:miter lim="800000"/>
            <a:headEnd/>
            <a:tailEnd/>
          </a:ln>
        </p:spPr>
        <p:txBody>
          <a:bodyPr wrap="none" anchor="ctr"/>
          <a:lstStyle/>
          <a:p>
            <a:endParaRPr lang="en-US"/>
          </a:p>
        </p:txBody>
      </p:sp>
      <p:sp>
        <p:nvSpPr>
          <p:cNvPr id="35845" name="Rectangle 5"/>
          <p:cNvSpPr>
            <a:spLocks noChangeArrowheads="1"/>
          </p:cNvSpPr>
          <p:nvPr/>
        </p:nvSpPr>
        <p:spPr bwMode="auto">
          <a:xfrm>
            <a:off x="3708400" y="4652963"/>
            <a:ext cx="576263" cy="504825"/>
          </a:xfrm>
          <a:prstGeom prst="rect">
            <a:avLst/>
          </a:prstGeom>
          <a:solidFill>
            <a:schemeClr val="accent1"/>
          </a:solidFill>
          <a:ln w="9525">
            <a:solidFill>
              <a:schemeClr val="tx1"/>
            </a:solidFill>
            <a:miter lim="800000"/>
            <a:headEnd/>
            <a:tailEnd/>
          </a:ln>
        </p:spPr>
        <p:txBody>
          <a:bodyPr wrap="none" anchor="ctr"/>
          <a:lstStyle/>
          <a:p>
            <a:endParaRPr lang="en-US"/>
          </a:p>
        </p:txBody>
      </p:sp>
      <p:sp>
        <p:nvSpPr>
          <p:cNvPr id="35846" name="Rectangle 6"/>
          <p:cNvSpPr>
            <a:spLocks noChangeArrowheads="1"/>
          </p:cNvSpPr>
          <p:nvPr/>
        </p:nvSpPr>
        <p:spPr bwMode="auto">
          <a:xfrm>
            <a:off x="5651500" y="4652963"/>
            <a:ext cx="576263" cy="504825"/>
          </a:xfrm>
          <a:prstGeom prst="rect">
            <a:avLst/>
          </a:prstGeom>
          <a:solidFill>
            <a:schemeClr val="accent1"/>
          </a:solidFill>
          <a:ln w="9525">
            <a:solidFill>
              <a:schemeClr val="tx1"/>
            </a:solidFill>
            <a:miter lim="800000"/>
            <a:headEnd/>
            <a:tailEnd/>
          </a:ln>
        </p:spPr>
        <p:txBody>
          <a:bodyPr wrap="none" anchor="ctr"/>
          <a:lstStyle/>
          <a:p>
            <a:endParaRPr lang="en-US"/>
          </a:p>
        </p:txBody>
      </p:sp>
      <p:sp>
        <p:nvSpPr>
          <p:cNvPr id="35847" name="Line 7"/>
          <p:cNvSpPr>
            <a:spLocks noChangeShapeType="1"/>
          </p:cNvSpPr>
          <p:nvPr/>
        </p:nvSpPr>
        <p:spPr bwMode="auto">
          <a:xfrm>
            <a:off x="2268538" y="4941888"/>
            <a:ext cx="1439862" cy="0"/>
          </a:xfrm>
          <a:prstGeom prst="line">
            <a:avLst/>
          </a:prstGeom>
          <a:noFill/>
          <a:ln w="9525">
            <a:solidFill>
              <a:schemeClr val="tx1"/>
            </a:solidFill>
            <a:round/>
            <a:headEnd/>
            <a:tailEnd type="triangle" w="med" len="med"/>
          </a:ln>
        </p:spPr>
        <p:txBody>
          <a:bodyPr/>
          <a:lstStyle/>
          <a:p>
            <a:endParaRPr lang="en-GB"/>
          </a:p>
        </p:txBody>
      </p:sp>
      <p:sp>
        <p:nvSpPr>
          <p:cNvPr id="35848" name="Line 8"/>
          <p:cNvSpPr>
            <a:spLocks noChangeShapeType="1"/>
          </p:cNvSpPr>
          <p:nvPr/>
        </p:nvSpPr>
        <p:spPr bwMode="auto">
          <a:xfrm>
            <a:off x="4284663" y="4941888"/>
            <a:ext cx="1366837" cy="0"/>
          </a:xfrm>
          <a:prstGeom prst="line">
            <a:avLst/>
          </a:prstGeom>
          <a:noFill/>
          <a:ln w="9525">
            <a:solidFill>
              <a:schemeClr val="tx1"/>
            </a:solidFill>
            <a:round/>
            <a:headEnd/>
            <a:tailEnd type="triangle" w="med" len="med"/>
          </a:ln>
        </p:spPr>
        <p:txBody>
          <a:bodyPr/>
          <a:lstStyle/>
          <a:p>
            <a:endParaRPr lang="en-GB"/>
          </a:p>
        </p:txBody>
      </p:sp>
      <p:sp>
        <p:nvSpPr>
          <p:cNvPr id="35849" name="Line 9"/>
          <p:cNvSpPr>
            <a:spLocks noChangeShapeType="1"/>
          </p:cNvSpPr>
          <p:nvPr/>
        </p:nvSpPr>
        <p:spPr bwMode="auto">
          <a:xfrm>
            <a:off x="6227763" y="4941888"/>
            <a:ext cx="1081087" cy="0"/>
          </a:xfrm>
          <a:prstGeom prst="line">
            <a:avLst/>
          </a:prstGeom>
          <a:noFill/>
          <a:ln w="9525">
            <a:solidFill>
              <a:schemeClr val="tx1"/>
            </a:solidFill>
            <a:round/>
            <a:headEnd/>
            <a:tailEnd type="triangle" w="med" len="med"/>
          </a:ln>
        </p:spPr>
        <p:txBody>
          <a:bodyPr/>
          <a:lstStyle/>
          <a:p>
            <a:endParaRPr lang="en-GB"/>
          </a:p>
        </p:txBody>
      </p:sp>
      <p:sp>
        <p:nvSpPr>
          <p:cNvPr id="35850" name="Line 10"/>
          <p:cNvSpPr>
            <a:spLocks noChangeShapeType="1"/>
          </p:cNvSpPr>
          <p:nvPr/>
        </p:nvSpPr>
        <p:spPr bwMode="auto">
          <a:xfrm>
            <a:off x="900113" y="4941888"/>
            <a:ext cx="792162" cy="0"/>
          </a:xfrm>
          <a:prstGeom prst="line">
            <a:avLst/>
          </a:prstGeom>
          <a:noFill/>
          <a:ln w="9525">
            <a:solidFill>
              <a:schemeClr val="tx1"/>
            </a:solidFill>
            <a:round/>
            <a:headEnd/>
            <a:tailEnd/>
          </a:ln>
        </p:spPr>
        <p:txBody>
          <a:bodyPr/>
          <a:lstStyle/>
          <a:p>
            <a:endParaRPr lang="en-GB"/>
          </a:p>
        </p:txBody>
      </p:sp>
      <p:sp>
        <p:nvSpPr>
          <p:cNvPr id="35851" name="Text Box 11"/>
          <p:cNvSpPr txBox="1">
            <a:spLocks noChangeArrowheads="1"/>
          </p:cNvSpPr>
          <p:nvPr/>
        </p:nvSpPr>
        <p:spPr bwMode="auto">
          <a:xfrm>
            <a:off x="971550" y="5445125"/>
            <a:ext cx="5905500" cy="366713"/>
          </a:xfrm>
          <a:prstGeom prst="rect">
            <a:avLst/>
          </a:prstGeom>
          <a:noFill/>
          <a:ln w="9525">
            <a:noFill/>
            <a:miter lim="800000"/>
            <a:headEnd/>
            <a:tailEnd/>
          </a:ln>
        </p:spPr>
        <p:txBody>
          <a:bodyPr>
            <a:spAutoFit/>
          </a:bodyPr>
          <a:lstStyle/>
          <a:p>
            <a:pPr>
              <a:spcBef>
                <a:spcPct val="50000"/>
              </a:spcBef>
            </a:pPr>
            <a:r>
              <a:rPr lang="en-GB"/>
              <a:t>       4 minutes               4 minutes                  4 minutes</a:t>
            </a:r>
          </a:p>
        </p:txBody>
      </p:sp>
      <p:sp>
        <p:nvSpPr>
          <p:cNvPr id="35852" name="Text Box 12"/>
          <p:cNvSpPr txBox="1">
            <a:spLocks noChangeArrowheads="1"/>
          </p:cNvSpPr>
          <p:nvPr/>
        </p:nvSpPr>
        <p:spPr bwMode="auto">
          <a:xfrm>
            <a:off x="971550" y="5661025"/>
            <a:ext cx="6913563" cy="366713"/>
          </a:xfrm>
          <a:prstGeom prst="rect">
            <a:avLst/>
          </a:prstGeom>
          <a:noFill/>
          <a:ln w="9525">
            <a:noFill/>
            <a:miter lim="800000"/>
            <a:headEnd/>
            <a:tailEnd/>
          </a:ln>
        </p:spPr>
        <p:txBody>
          <a:bodyPr>
            <a:spAutoFit/>
          </a:bodyPr>
          <a:lstStyle/>
          <a:p>
            <a:pPr>
              <a:spcBef>
                <a:spcPct val="50000"/>
              </a:spcBef>
            </a:pPr>
            <a:endParaRPr 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smtClean="0"/>
              <a:t>Line Balancing</a:t>
            </a:r>
          </a:p>
        </p:txBody>
      </p:sp>
      <p:sp>
        <p:nvSpPr>
          <p:cNvPr id="36867" name="Rectangle 3"/>
          <p:cNvSpPr>
            <a:spLocks noGrp="1" noChangeArrowheads="1"/>
          </p:cNvSpPr>
          <p:nvPr>
            <p:ph type="body" idx="1"/>
          </p:nvPr>
        </p:nvSpPr>
        <p:spPr>
          <a:xfrm>
            <a:off x="457200" y="1600200"/>
            <a:ext cx="8229600" cy="4924425"/>
          </a:xfrm>
        </p:spPr>
        <p:txBody>
          <a:bodyPr/>
          <a:lstStyle/>
          <a:p>
            <a:pPr eaLnBrk="1" hangingPunct="1">
              <a:buFontTx/>
              <a:buNone/>
            </a:pPr>
            <a:endParaRPr lang="en-US" smtClean="0"/>
          </a:p>
        </p:txBody>
      </p:sp>
      <p:sp>
        <p:nvSpPr>
          <p:cNvPr id="36868" name="Rectangle 4"/>
          <p:cNvSpPr>
            <a:spLocks noChangeArrowheads="1"/>
          </p:cNvSpPr>
          <p:nvPr/>
        </p:nvSpPr>
        <p:spPr bwMode="auto">
          <a:xfrm>
            <a:off x="3995738" y="2420938"/>
            <a:ext cx="576262" cy="503237"/>
          </a:xfrm>
          <a:prstGeom prst="rect">
            <a:avLst/>
          </a:prstGeom>
          <a:solidFill>
            <a:schemeClr val="accent1"/>
          </a:solidFill>
          <a:ln w="9525">
            <a:solidFill>
              <a:schemeClr val="tx1"/>
            </a:solidFill>
            <a:miter lim="800000"/>
            <a:headEnd/>
            <a:tailEnd/>
          </a:ln>
        </p:spPr>
        <p:txBody>
          <a:bodyPr wrap="none" anchor="ctr"/>
          <a:lstStyle/>
          <a:p>
            <a:endParaRPr lang="en-US"/>
          </a:p>
        </p:txBody>
      </p:sp>
      <p:sp>
        <p:nvSpPr>
          <p:cNvPr id="36869" name="Rectangle 5"/>
          <p:cNvSpPr>
            <a:spLocks noChangeArrowheads="1"/>
          </p:cNvSpPr>
          <p:nvPr/>
        </p:nvSpPr>
        <p:spPr bwMode="auto">
          <a:xfrm>
            <a:off x="6443663" y="2420938"/>
            <a:ext cx="576262" cy="504825"/>
          </a:xfrm>
          <a:prstGeom prst="rect">
            <a:avLst/>
          </a:prstGeom>
          <a:solidFill>
            <a:schemeClr val="accent1"/>
          </a:solidFill>
          <a:ln w="9525">
            <a:solidFill>
              <a:schemeClr val="tx1"/>
            </a:solidFill>
            <a:miter lim="800000"/>
            <a:headEnd/>
            <a:tailEnd/>
          </a:ln>
        </p:spPr>
        <p:txBody>
          <a:bodyPr wrap="none" anchor="ctr"/>
          <a:lstStyle/>
          <a:p>
            <a:endParaRPr lang="en-US"/>
          </a:p>
        </p:txBody>
      </p:sp>
      <p:sp>
        <p:nvSpPr>
          <p:cNvPr id="36870" name="Rectangle 6"/>
          <p:cNvSpPr>
            <a:spLocks noChangeArrowheads="1"/>
          </p:cNvSpPr>
          <p:nvPr/>
        </p:nvSpPr>
        <p:spPr bwMode="auto">
          <a:xfrm>
            <a:off x="1692275" y="2420938"/>
            <a:ext cx="576263" cy="504825"/>
          </a:xfrm>
          <a:prstGeom prst="rect">
            <a:avLst/>
          </a:prstGeom>
          <a:solidFill>
            <a:schemeClr val="accent1"/>
          </a:solidFill>
          <a:ln w="9525">
            <a:solidFill>
              <a:schemeClr val="tx1"/>
            </a:solidFill>
            <a:miter lim="800000"/>
            <a:headEnd/>
            <a:tailEnd/>
          </a:ln>
        </p:spPr>
        <p:txBody>
          <a:bodyPr wrap="none" anchor="ctr"/>
          <a:lstStyle/>
          <a:p>
            <a:endParaRPr lang="en-US"/>
          </a:p>
        </p:txBody>
      </p:sp>
      <p:sp>
        <p:nvSpPr>
          <p:cNvPr id="36871" name="Line 7"/>
          <p:cNvSpPr>
            <a:spLocks noChangeShapeType="1"/>
          </p:cNvSpPr>
          <p:nvPr/>
        </p:nvSpPr>
        <p:spPr bwMode="auto">
          <a:xfrm>
            <a:off x="2268538" y="2636838"/>
            <a:ext cx="1727200" cy="0"/>
          </a:xfrm>
          <a:prstGeom prst="line">
            <a:avLst/>
          </a:prstGeom>
          <a:noFill/>
          <a:ln w="9525">
            <a:solidFill>
              <a:schemeClr val="tx1"/>
            </a:solidFill>
            <a:round/>
            <a:headEnd/>
            <a:tailEnd type="triangle" w="med" len="med"/>
          </a:ln>
        </p:spPr>
        <p:txBody>
          <a:bodyPr/>
          <a:lstStyle/>
          <a:p>
            <a:endParaRPr lang="en-GB"/>
          </a:p>
        </p:txBody>
      </p:sp>
      <p:sp>
        <p:nvSpPr>
          <p:cNvPr id="36872" name="Line 8"/>
          <p:cNvSpPr>
            <a:spLocks noChangeShapeType="1"/>
          </p:cNvSpPr>
          <p:nvPr/>
        </p:nvSpPr>
        <p:spPr bwMode="auto">
          <a:xfrm>
            <a:off x="4572000" y="2636838"/>
            <a:ext cx="1871663" cy="0"/>
          </a:xfrm>
          <a:prstGeom prst="line">
            <a:avLst/>
          </a:prstGeom>
          <a:noFill/>
          <a:ln w="9525">
            <a:solidFill>
              <a:schemeClr val="tx1"/>
            </a:solidFill>
            <a:round/>
            <a:headEnd/>
            <a:tailEnd type="triangle" w="med" len="med"/>
          </a:ln>
        </p:spPr>
        <p:txBody>
          <a:bodyPr/>
          <a:lstStyle/>
          <a:p>
            <a:endParaRPr lang="en-GB"/>
          </a:p>
        </p:txBody>
      </p:sp>
      <p:sp>
        <p:nvSpPr>
          <p:cNvPr id="36873" name="Line 9"/>
          <p:cNvSpPr>
            <a:spLocks noChangeShapeType="1"/>
          </p:cNvSpPr>
          <p:nvPr/>
        </p:nvSpPr>
        <p:spPr bwMode="auto">
          <a:xfrm>
            <a:off x="7019925" y="2636838"/>
            <a:ext cx="720725" cy="0"/>
          </a:xfrm>
          <a:prstGeom prst="line">
            <a:avLst/>
          </a:prstGeom>
          <a:noFill/>
          <a:ln w="9525">
            <a:solidFill>
              <a:schemeClr val="tx1"/>
            </a:solidFill>
            <a:round/>
            <a:headEnd/>
            <a:tailEnd type="triangle" w="med" len="med"/>
          </a:ln>
        </p:spPr>
        <p:txBody>
          <a:bodyPr/>
          <a:lstStyle/>
          <a:p>
            <a:endParaRPr lang="en-GB"/>
          </a:p>
        </p:txBody>
      </p:sp>
      <p:sp>
        <p:nvSpPr>
          <p:cNvPr id="36874" name="Line 10"/>
          <p:cNvSpPr>
            <a:spLocks noChangeShapeType="1"/>
          </p:cNvSpPr>
          <p:nvPr/>
        </p:nvSpPr>
        <p:spPr bwMode="auto">
          <a:xfrm>
            <a:off x="827088" y="2636838"/>
            <a:ext cx="865187" cy="0"/>
          </a:xfrm>
          <a:prstGeom prst="line">
            <a:avLst/>
          </a:prstGeom>
          <a:noFill/>
          <a:ln w="9525">
            <a:solidFill>
              <a:schemeClr val="tx1"/>
            </a:solidFill>
            <a:round/>
            <a:headEnd/>
            <a:tailEnd/>
          </a:ln>
        </p:spPr>
        <p:txBody>
          <a:bodyPr/>
          <a:lstStyle/>
          <a:p>
            <a:endParaRPr lang="en-GB"/>
          </a:p>
        </p:txBody>
      </p:sp>
      <p:sp>
        <p:nvSpPr>
          <p:cNvPr id="36875" name="Text Box 11"/>
          <p:cNvSpPr txBox="1">
            <a:spLocks noChangeArrowheads="1"/>
          </p:cNvSpPr>
          <p:nvPr/>
        </p:nvSpPr>
        <p:spPr bwMode="auto">
          <a:xfrm>
            <a:off x="900113" y="3429000"/>
            <a:ext cx="7343775" cy="1604963"/>
          </a:xfrm>
          <a:prstGeom prst="rect">
            <a:avLst/>
          </a:prstGeom>
          <a:noFill/>
          <a:ln w="9525">
            <a:noFill/>
            <a:miter lim="800000"/>
            <a:headEnd/>
            <a:tailEnd/>
          </a:ln>
        </p:spPr>
        <p:txBody>
          <a:bodyPr>
            <a:spAutoFit/>
          </a:bodyPr>
          <a:lstStyle/>
          <a:p>
            <a:pPr>
              <a:spcBef>
                <a:spcPct val="50000"/>
              </a:spcBef>
            </a:pPr>
            <a:r>
              <a:rPr lang="en-GB"/>
              <a:t>      4 minutes                      4 minutes                      4 minutes</a:t>
            </a:r>
          </a:p>
          <a:p>
            <a:pPr>
              <a:spcBef>
                <a:spcPct val="50000"/>
              </a:spcBef>
            </a:pPr>
            <a:endParaRPr lang="en-GB"/>
          </a:p>
          <a:p>
            <a:pPr>
              <a:spcBef>
                <a:spcPct val="50000"/>
              </a:spcBef>
            </a:pPr>
            <a:r>
              <a:rPr lang="en-GB"/>
              <a:t>Flow time = 4 + 4 + 4 = 12 minutes</a:t>
            </a:r>
          </a:p>
          <a:p>
            <a:pPr>
              <a:spcBef>
                <a:spcPct val="50000"/>
              </a:spcBef>
            </a:pPr>
            <a:r>
              <a:rPr lang="en-GB"/>
              <a:t>Cycle time = max (4, 4, 4) = 4 minutes</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smtClean="0"/>
              <a:t>Line Balancing</a:t>
            </a:r>
          </a:p>
        </p:txBody>
      </p:sp>
      <p:sp>
        <p:nvSpPr>
          <p:cNvPr id="37891" name="Rectangle 3"/>
          <p:cNvSpPr>
            <a:spLocks noGrp="1" noChangeArrowheads="1"/>
          </p:cNvSpPr>
          <p:nvPr>
            <p:ph type="body" idx="1"/>
          </p:nvPr>
        </p:nvSpPr>
        <p:spPr/>
        <p:txBody>
          <a:bodyPr/>
          <a:lstStyle/>
          <a:p>
            <a:pPr eaLnBrk="1" hangingPunct="1"/>
            <a:r>
              <a:rPr lang="en-GB" smtClean="0"/>
              <a:t>It takes 12 minutes for each item to pass completely through all three stations of the assembly</a:t>
            </a:r>
          </a:p>
          <a:p>
            <a:pPr eaLnBrk="1" hangingPunct="1"/>
            <a:r>
              <a:rPr lang="en-GB" smtClean="0"/>
              <a:t>The time required to complete an item is referred to as its </a:t>
            </a:r>
            <a:r>
              <a:rPr lang="en-GB" b="1" smtClean="0"/>
              <a:t>flow time</a:t>
            </a:r>
          </a:p>
          <a:p>
            <a:pPr eaLnBrk="1" hangingPunct="1"/>
            <a:r>
              <a:rPr lang="en-GB" smtClean="0"/>
              <a:t>However, the assembly line does not work on only one item at a time</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smtClean="0"/>
              <a:t>Line Balancing</a:t>
            </a:r>
          </a:p>
        </p:txBody>
      </p:sp>
      <p:sp>
        <p:nvSpPr>
          <p:cNvPr id="38915"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mtClean="0"/>
              <a:t>When fully operational, the line will be processing three items at a time, one at each workstation, in various stages of assembly</a:t>
            </a:r>
          </a:p>
          <a:p>
            <a:pPr eaLnBrk="1" hangingPunct="1">
              <a:lnSpc>
                <a:spcPct val="90000"/>
              </a:lnSpc>
            </a:pPr>
            <a:r>
              <a:rPr lang="en-GB" smtClean="0"/>
              <a:t>Every 4 minutes a new item enters the line at workstation 1, an item is passed from workstation 1 to workstation 2, another item is passed from workstation 2 to workstation 3, and a completed item leaves the assembly line</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GB" smtClean="0"/>
              <a:t>Line Balancing</a:t>
            </a:r>
          </a:p>
        </p:txBody>
      </p:sp>
      <p:sp>
        <p:nvSpPr>
          <p:cNvPr id="39939" name="Rectangle 3"/>
          <p:cNvSpPr>
            <a:spLocks noGrp="1" noChangeArrowheads="1"/>
          </p:cNvSpPr>
          <p:nvPr>
            <p:ph type="body" idx="1"/>
          </p:nvPr>
        </p:nvSpPr>
        <p:spPr/>
        <p:txBody>
          <a:bodyPr/>
          <a:lstStyle/>
          <a:p>
            <a:pPr eaLnBrk="1" hangingPunct="1">
              <a:lnSpc>
                <a:spcPct val="90000"/>
              </a:lnSpc>
            </a:pPr>
            <a:r>
              <a:rPr lang="en-GB" smtClean="0"/>
              <a:t>Thus a completed item rolls off the assembly line every 4 minutes</a:t>
            </a:r>
          </a:p>
          <a:p>
            <a:pPr eaLnBrk="1" hangingPunct="1">
              <a:lnSpc>
                <a:spcPct val="90000"/>
              </a:lnSpc>
            </a:pPr>
            <a:r>
              <a:rPr lang="en-GB" smtClean="0"/>
              <a:t>This 4-minute interval is the actual cycle time of the line</a:t>
            </a:r>
          </a:p>
          <a:p>
            <a:pPr eaLnBrk="1" hangingPunct="1">
              <a:lnSpc>
                <a:spcPct val="90000"/>
              </a:lnSpc>
            </a:pPr>
            <a:r>
              <a:rPr lang="en-GB" smtClean="0"/>
              <a:t>The </a:t>
            </a:r>
            <a:r>
              <a:rPr lang="en-GB" b="1" smtClean="0"/>
              <a:t>actual cycle time</a:t>
            </a:r>
            <a:r>
              <a:rPr lang="en-GB" smtClean="0"/>
              <a:t>, C</a:t>
            </a:r>
            <a:r>
              <a:rPr lang="en-GB" baseline="-25000" smtClean="0"/>
              <a:t>a</a:t>
            </a:r>
            <a:r>
              <a:rPr lang="en-GB" smtClean="0"/>
              <a:t> is the maximum workstation time on the line</a:t>
            </a:r>
          </a:p>
          <a:p>
            <a:pPr eaLnBrk="1" hangingPunct="1">
              <a:lnSpc>
                <a:spcPct val="90000"/>
              </a:lnSpc>
            </a:pPr>
            <a:r>
              <a:rPr lang="en-GB" smtClean="0"/>
              <a:t>It differs from the desired cycle time when the production quota does not match the maximum output attainable by the system</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smtClean="0"/>
              <a:t>Line Balancing</a:t>
            </a:r>
          </a:p>
        </p:txBody>
      </p:sp>
      <p:sp>
        <p:nvSpPr>
          <p:cNvPr id="40963" name="Rectangle 3"/>
          <p:cNvSpPr>
            <a:spLocks noGrp="1" noChangeArrowheads="1"/>
          </p:cNvSpPr>
          <p:nvPr>
            <p:ph type="body" idx="1"/>
          </p:nvPr>
        </p:nvSpPr>
        <p:spPr/>
        <p:txBody>
          <a:bodyPr/>
          <a:lstStyle/>
          <a:p>
            <a:pPr eaLnBrk="1" hangingPunct="1"/>
            <a:r>
              <a:rPr lang="en-GB" smtClean="0"/>
              <a:t>Sometimes the production quota cannot be achieved because the time required for one work element is too large</a:t>
            </a:r>
          </a:p>
          <a:p>
            <a:pPr eaLnBrk="1" hangingPunct="1"/>
            <a:r>
              <a:rPr lang="en-GB" smtClean="0"/>
              <a:t>To correct the situation, the quota can be revised downward or parallel stations can be set up for the bottleneck element</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smtClean="0"/>
              <a:t>Line Balancing</a:t>
            </a:r>
          </a:p>
        </p:txBody>
      </p:sp>
      <p:sp>
        <p:nvSpPr>
          <p:cNvPr id="41987" name="Rectangle 3"/>
          <p:cNvSpPr>
            <a:spLocks noGrp="1" noChangeArrowheads="1"/>
          </p:cNvSpPr>
          <p:nvPr>
            <p:ph type="body" idx="1"/>
          </p:nvPr>
        </p:nvSpPr>
        <p:spPr/>
        <p:txBody>
          <a:bodyPr/>
          <a:lstStyle/>
          <a:p>
            <a:pPr eaLnBrk="1" hangingPunct="1"/>
            <a:r>
              <a:rPr lang="en-GB" smtClean="0"/>
              <a:t>The total idle time of the line, called </a:t>
            </a:r>
            <a:r>
              <a:rPr lang="en-GB" b="1" smtClean="0"/>
              <a:t>balance delay</a:t>
            </a:r>
            <a:r>
              <a:rPr lang="en-GB" smtClean="0"/>
              <a:t> is calculated as </a:t>
            </a:r>
          </a:p>
          <a:p>
            <a:pPr eaLnBrk="1" hangingPunct="1">
              <a:buFontTx/>
              <a:buNone/>
            </a:pPr>
            <a:r>
              <a:rPr lang="en-GB" smtClean="0"/>
              <a:t>	(1 - efficiency)</a:t>
            </a:r>
          </a:p>
          <a:p>
            <a:pPr eaLnBrk="1" hangingPunct="1">
              <a:buFontTx/>
              <a:buNone/>
            </a:pPr>
            <a:endParaRPr lang="en-GB" smtClean="0"/>
          </a:p>
          <a:p>
            <a:pPr eaLnBrk="1" hangingPunct="1"/>
            <a:r>
              <a:rPr lang="en-GB" smtClean="0"/>
              <a:t>Efficiency and balance delay are usually expressed as percentages</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smtClean="0"/>
              <a:t>Line Balancing Procedures</a:t>
            </a:r>
          </a:p>
        </p:txBody>
      </p:sp>
      <p:sp>
        <p:nvSpPr>
          <p:cNvPr id="43011" name="Rectangle 3"/>
          <p:cNvSpPr>
            <a:spLocks noGrp="1" noChangeArrowheads="1"/>
          </p:cNvSpPr>
          <p:nvPr>
            <p:ph type="body" idx="1"/>
          </p:nvPr>
        </p:nvSpPr>
        <p:spPr>
          <a:xfrm>
            <a:off x="457200" y="1600200"/>
            <a:ext cx="8229600" cy="5068888"/>
          </a:xfrm>
        </p:spPr>
        <p:txBody>
          <a:bodyPr/>
          <a:lstStyle/>
          <a:p>
            <a:pPr marL="609600" indent="-609600" eaLnBrk="1" hangingPunct="1">
              <a:lnSpc>
                <a:spcPct val="90000"/>
              </a:lnSpc>
              <a:buFontTx/>
              <a:buAutoNum type="arabicPeriod"/>
            </a:pPr>
            <a:r>
              <a:rPr lang="en-GB" sz="2800" smtClean="0"/>
              <a:t>Draw and label a precedence diagram</a:t>
            </a:r>
          </a:p>
          <a:p>
            <a:pPr marL="609600" indent="-609600" eaLnBrk="1" hangingPunct="1">
              <a:lnSpc>
                <a:spcPct val="90000"/>
              </a:lnSpc>
              <a:buFontTx/>
              <a:buAutoNum type="arabicPeriod"/>
            </a:pPr>
            <a:r>
              <a:rPr lang="en-GB" sz="2800" smtClean="0"/>
              <a:t>Calculate the desired cycle time required for the line</a:t>
            </a:r>
          </a:p>
          <a:p>
            <a:pPr marL="609600" indent="-609600" eaLnBrk="1" hangingPunct="1">
              <a:lnSpc>
                <a:spcPct val="90000"/>
              </a:lnSpc>
              <a:buFontTx/>
              <a:buAutoNum type="arabicPeriod"/>
            </a:pPr>
            <a:r>
              <a:rPr lang="en-GB" sz="2800" smtClean="0"/>
              <a:t>Calculate the theoretical minimum number of workstations</a:t>
            </a:r>
          </a:p>
          <a:p>
            <a:pPr marL="609600" indent="-609600" eaLnBrk="1" hangingPunct="1">
              <a:lnSpc>
                <a:spcPct val="90000"/>
              </a:lnSpc>
              <a:buFontTx/>
              <a:buAutoNum type="arabicPeriod"/>
            </a:pPr>
            <a:r>
              <a:rPr lang="en-GB" sz="2800" smtClean="0"/>
              <a:t>Group elements into workstations, recognising cycle time and precedence constraints</a:t>
            </a:r>
          </a:p>
          <a:p>
            <a:pPr marL="609600" indent="-609600" eaLnBrk="1" hangingPunct="1">
              <a:lnSpc>
                <a:spcPct val="90000"/>
              </a:lnSpc>
              <a:buFontTx/>
              <a:buAutoNum type="arabicPeriod"/>
            </a:pPr>
            <a:r>
              <a:rPr lang="en-GB" sz="2800" smtClean="0"/>
              <a:t>Calculate the efficiency of the line</a:t>
            </a:r>
          </a:p>
          <a:p>
            <a:pPr marL="609600" indent="-609600" eaLnBrk="1" hangingPunct="1">
              <a:lnSpc>
                <a:spcPct val="90000"/>
              </a:lnSpc>
              <a:buFontTx/>
              <a:buAutoNum type="arabicPeriod"/>
            </a:pPr>
            <a:r>
              <a:rPr lang="en-GB" sz="2800" smtClean="0"/>
              <a:t>Determine if the theoretical minimum number of workstations or an acceptable efficiency level has been reached</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smtClean="0"/>
              <a:t>Line Balancing</a:t>
            </a:r>
          </a:p>
        </p:txBody>
      </p:sp>
      <p:sp>
        <p:nvSpPr>
          <p:cNvPr id="44035" name="Rectangle 3"/>
          <p:cNvSpPr>
            <a:spLocks noGrp="1" noChangeArrowheads="1"/>
          </p:cNvSpPr>
          <p:nvPr>
            <p:ph type="body" idx="1"/>
          </p:nvPr>
        </p:nvSpPr>
        <p:spPr/>
        <p:txBody>
          <a:bodyPr/>
          <a:lstStyle/>
          <a:p>
            <a:pPr eaLnBrk="1" hangingPunct="1">
              <a:buFontTx/>
              <a:buNone/>
            </a:pPr>
            <a:r>
              <a:rPr lang="en-GB" smtClean="0"/>
              <a:t>	See your attached examples for an example of line balancing</a:t>
            </a:r>
          </a:p>
        </p:txBody>
      </p:sp>
      <p:pic>
        <p:nvPicPr>
          <p:cNvPr id="44036" name="Picture 5"/>
          <p:cNvPicPr>
            <a:picLocks noChangeAspect="1" noChangeArrowheads="1"/>
          </p:cNvPicPr>
          <p:nvPr/>
        </p:nvPicPr>
        <p:blipFill>
          <a:blip r:embed="rId2"/>
          <a:srcRect/>
          <a:stretch>
            <a:fillRect/>
          </a:stretch>
        </p:blipFill>
        <p:spPr bwMode="auto">
          <a:xfrm>
            <a:off x="2195513" y="3000375"/>
            <a:ext cx="4752975" cy="2152650"/>
          </a:xfrm>
          <a:prstGeom prst="rect">
            <a:avLst/>
          </a:prstGeom>
          <a:noFill/>
          <a:ln w="9525">
            <a:noFill/>
            <a:miter lim="800000"/>
            <a:headEnd/>
            <a:tailEnd/>
          </a:ln>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GB" smtClean="0"/>
              <a:t>Computerised Line Balancing</a:t>
            </a:r>
          </a:p>
        </p:txBody>
      </p:sp>
      <p:sp>
        <p:nvSpPr>
          <p:cNvPr id="45059" name="Rectangle 3"/>
          <p:cNvSpPr>
            <a:spLocks noGrp="1" noChangeArrowheads="1"/>
          </p:cNvSpPr>
          <p:nvPr>
            <p:ph type="body" idx="1"/>
          </p:nvPr>
        </p:nvSpPr>
        <p:spPr>
          <a:xfrm>
            <a:off x="457200" y="1600200"/>
            <a:ext cx="8229600" cy="4997450"/>
          </a:xfrm>
        </p:spPr>
        <p:txBody>
          <a:bodyPr/>
          <a:lstStyle/>
          <a:p>
            <a:pPr eaLnBrk="1" hangingPunct="1"/>
            <a:r>
              <a:rPr lang="en-GB" smtClean="0"/>
              <a:t>There are software packages that will balance large lines quickly and can assign hundreds of work elements to workstations on an assembly line</a:t>
            </a:r>
          </a:p>
          <a:p>
            <a:pPr eaLnBrk="1" hangingPunct="1"/>
            <a:r>
              <a:rPr lang="en-GB" smtClean="0"/>
              <a:t>They </a:t>
            </a:r>
            <a:r>
              <a:rPr lang="en-GB" b="1" smtClean="0"/>
              <a:t>heuristics</a:t>
            </a:r>
            <a:r>
              <a:rPr lang="en-GB" smtClean="0"/>
              <a:t> (rules) to balance the line at an acceptable level of efficiency</a:t>
            </a:r>
          </a:p>
          <a:p>
            <a:pPr eaLnBrk="1" hangingPunct="1"/>
            <a:r>
              <a:rPr lang="en-GB" smtClean="0"/>
              <a:t>These heuristics specify the order in which work elements are considered for allocation to workstations</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GB" smtClean="0"/>
              <a:t>Heuristics</a:t>
            </a:r>
          </a:p>
        </p:txBody>
      </p:sp>
      <p:sp>
        <p:nvSpPr>
          <p:cNvPr id="46083" name="Rectangle 3"/>
          <p:cNvSpPr>
            <a:spLocks noGrp="1" noChangeArrowheads="1"/>
          </p:cNvSpPr>
          <p:nvPr>
            <p:ph type="body" idx="1"/>
          </p:nvPr>
        </p:nvSpPr>
        <p:spPr/>
        <p:txBody>
          <a:bodyPr/>
          <a:lstStyle/>
          <a:p>
            <a:pPr marL="609600" indent="-609600" eaLnBrk="1" hangingPunct="1">
              <a:buFontTx/>
              <a:buNone/>
            </a:pPr>
            <a:r>
              <a:rPr lang="en-GB" b="1" smtClean="0"/>
              <a:t>Five common heuristics are</a:t>
            </a:r>
            <a:r>
              <a:rPr lang="en-GB" smtClean="0"/>
              <a:t>: -</a:t>
            </a:r>
          </a:p>
          <a:p>
            <a:pPr marL="609600" indent="-609600" eaLnBrk="1" hangingPunct="1">
              <a:buFontTx/>
              <a:buAutoNum type="arabicPeriod"/>
            </a:pPr>
            <a:r>
              <a:rPr lang="en-GB" smtClean="0"/>
              <a:t>Ranked positional weight</a:t>
            </a:r>
          </a:p>
          <a:p>
            <a:pPr marL="609600" indent="-609600" eaLnBrk="1" hangingPunct="1">
              <a:buFontTx/>
              <a:buAutoNum type="arabicPeriod"/>
            </a:pPr>
            <a:r>
              <a:rPr lang="en-GB" smtClean="0"/>
              <a:t>Longest operation time</a:t>
            </a:r>
          </a:p>
          <a:p>
            <a:pPr marL="609600" indent="-609600" eaLnBrk="1" hangingPunct="1">
              <a:buFontTx/>
              <a:buAutoNum type="arabicPeriod"/>
            </a:pPr>
            <a:r>
              <a:rPr lang="en-GB" smtClean="0"/>
              <a:t>Shortest operation time</a:t>
            </a:r>
          </a:p>
          <a:p>
            <a:pPr marL="609600" indent="-609600" eaLnBrk="1" hangingPunct="1">
              <a:buFontTx/>
              <a:buAutoNum type="arabicPeriod"/>
            </a:pPr>
            <a:r>
              <a:rPr lang="en-GB" smtClean="0"/>
              <a:t>Most number of following tasks</a:t>
            </a:r>
          </a:p>
          <a:p>
            <a:pPr marL="609600" indent="-609600" eaLnBrk="1" hangingPunct="1">
              <a:buFontTx/>
              <a:buAutoNum type="arabicPeriod"/>
            </a:pPr>
            <a:r>
              <a:rPr lang="en-GB" smtClean="0"/>
              <a:t>Least number of following tasks</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n-GB" smtClean="0"/>
              <a:t>Computerised Line Balancing</a:t>
            </a:r>
          </a:p>
        </p:txBody>
      </p:sp>
      <p:sp>
        <p:nvSpPr>
          <p:cNvPr id="47107" name="Rectangle 3"/>
          <p:cNvSpPr>
            <a:spLocks noGrp="1" noChangeArrowheads="1"/>
          </p:cNvSpPr>
          <p:nvPr>
            <p:ph type="body" idx="1"/>
          </p:nvPr>
        </p:nvSpPr>
        <p:spPr/>
        <p:txBody>
          <a:bodyPr/>
          <a:lstStyle/>
          <a:p>
            <a:pPr eaLnBrk="1" hangingPunct="1"/>
            <a:r>
              <a:rPr lang="en-GB" smtClean="0"/>
              <a:t>Elements are assigned to workstations in the order given until the cycle time is reached or until all tasks have been assigned</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pPr eaLnBrk="1" hangingPunct="1"/>
            <a:r>
              <a:rPr lang="en-GB" smtClean="0"/>
              <a:t>Hybrid Layouts</a:t>
            </a:r>
          </a:p>
        </p:txBody>
      </p:sp>
      <p:sp>
        <p:nvSpPr>
          <p:cNvPr id="48131" name="Rectangle 3"/>
          <p:cNvSpPr>
            <a:spLocks noGrp="1" noChangeArrowheads="1"/>
          </p:cNvSpPr>
          <p:nvPr>
            <p:ph type="body" idx="1"/>
          </p:nvPr>
        </p:nvSpPr>
        <p:spPr/>
        <p:txBody>
          <a:bodyPr/>
          <a:lstStyle/>
          <a:p>
            <a:pPr eaLnBrk="1" hangingPunct="1"/>
            <a:r>
              <a:rPr lang="en-GB" smtClean="0"/>
              <a:t>Hybrid layouts modify and/or combine some aspects of product and process layouts</a:t>
            </a:r>
          </a:p>
          <a:p>
            <a:pPr eaLnBrk="1" hangingPunct="1"/>
            <a:r>
              <a:rPr lang="en-GB" smtClean="0"/>
              <a:t>Three types of hybrid layout are: (1) Cellular layouts (2) Flexible Manufacturing Systems and (3) Mixed Model Assembly</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smtClean="0"/>
              <a:t>Cellular Layouts</a:t>
            </a:r>
          </a:p>
        </p:txBody>
      </p:sp>
      <p:sp>
        <p:nvSpPr>
          <p:cNvPr id="49155"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mtClean="0"/>
              <a:t>Attempt to combine the flexibility of a process layout with the efficiency of product layout</a:t>
            </a:r>
          </a:p>
          <a:p>
            <a:pPr eaLnBrk="1" hangingPunct="1">
              <a:lnSpc>
                <a:spcPct val="90000"/>
              </a:lnSpc>
            </a:pPr>
            <a:r>
              <a:rPr lang="en-GB" smtClean="0"/>
              <a:t>Based on the concept of group technology activities are grouped into work centres, called </a:t>
            </a:r>
            <a:r>
              <a:rPr lang="en-GB" b="1" smtClean="0"/>
              <a:t>cells</a:t>
            </a:r>
            <a:r>
              <a:rPr lang="en-GB" smtClean="0"/>
              <a:t>, to process families of parts or customers with similar requirements</a:t>
            </a:r>
          </a:p>
          <a:p>
            <a:pPr eaLnBrk="1" hangingPunct="1">
              <a:lnSpc>
                <a:spcPct val="90000"/>
              </a:lnSpc>
            </a:pPr>
            <a:r>
              <a:rPr lang="en-GB" smtClean="0"/>
              <a:t>The cells are arranged in relation to each other so that material movement is minimised</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r>
              <a:rPr lang="en-GB" smtClean="0"/>
              <a:t>Cellular Layouts</a:t>
            </a:r>
          </a:p>
        </p:txBody>
      </p:sp>
      <p:sp>
        <p:nvSpPr>
          <p:cNvPr id="50179" name="Rectangle 3"/>
          <p:cNvSpPr>
            <a:spLocks noGrp="1" noChangeArrowheads="1"/>
          </p:cNvSpPr>
          <p:nvPr>
            <p:ph type="body" idx="1"/>
          </p:nvPr>
        </p:nvSpPr>
        <p:spPr/>
        <p:txBody>
          <a:bodyPr/>
          <a:lstStyle/>
          <a:p>
            <a:pPr eaLnBrk="1" hangingPunct="1"/>
            <a:r>
              <a:rPr lang="en-GB" smtClean="0"/>
              <a:t>The layout of machines within each cell resembles a small assembly line</a:t>
            </a:r>
          </a:p>
          <a:p>
            <a:pPr eaLnBrk="1" hangingPunct="1"/>
            <a:r>
              <a:rPr lang="en-GB" smtClean="0"/>
              <a:t>Thus line-balancing procedures, with some adjustment, can be used to arrange the machines within the cell</a:t>
            </a:r>
          </a:p>
          <a:p>
            <a:pPr eaLnBrk="1" hangingPunct="1"/>
            <a:r>
              <a:rPr lang="en-GB" smtClean="0"/>
              <a:t>The layout between cells is a process layout</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GB" smtClean="0"/>
              <a:t>Cellular Layouts</a:t>
            </a:r>
          </a:p>
        </p:txBody>
      </p:sp>
      <p:pic>
        <p:nvPicPr>
          <p:cNvPr id="51203" name="Picture 6"/>
          <p:cNvPicPr>
            <a:picLocks noChangeAspect="1" noChangeArrowheads="1"/>
          </p:cNvPicPr>
          <p:nvPr/>
        </p:nvPicPr>
        <p:blipFill>
          <a:blip r:embed="rId2"/>
          <a:srcRect/>
          <a:stretch>
            <a:fillRect/>
          </a:stretch>
        </p:blipFill>
        <p:spPr bwMode="auto">
          <a:xfrm>
            <a:off x="1706563" y="2185988"/>
            <a:ext cx="5730875" cy="2486025"/>
          </a:xfrm>
          <a:prstGeom prst="rect">
            <a:avLst/>
          </a:prstGeom>
          <a:noFill/>
          <a:ln w="9525">
            <a:noFill/>
            <a:miter lim="800000"/>
            <a:headEnd/>
            <a:tailEnd/>
          </a:ln>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smtClean="0"/>
              <a:t>Features of Cellular Layouts</a:t>
            </a:r>
          </a:p>
        </p:txBody>
      </p:sp>
      <p:sp>
        <p:nvSpPr>
          <p:cNvPr id="52227" name="Rectangle 3"/>
          <p:cNvSpPr>
            <a:spLocks noGrp="1" noChangeArrowheads="1"/>
          </p:cNvSpPr>
          <p:nvPr>
            <p:ph type="body" idx="1"/>
          </p:nvPr>
        </p:nvSpPr>
        <p:spPr/>
        <p:txBody>
          <a:bodyPr/>
          <a:lstStyle/>
          <a:p>
            <a:pPr marL="609600" indent="-609600" eaLnBrk="1" hangingPunct="1">
              <a:buFontTx/>
              <a:buAutoNum type="arabicPeriod"/>
            </a:pPr>
            <a:r>
              <a:rPr lang="en-GB" smtClean="0"/>
              <a:t>Reduced material handling and transit time</a:t>
            </a:r>
          </a:p>
          <a:p>
            <a:pPr marL="609600" indent="-609600" eaLnBrk="1" hangingPunct="1">
              <a:buFontTx/>
              <a:buAutoNum type="arabicPeriod"/>
            </a:pPr>
            <a:r>
              <a:rPr lang="en-GB" smtClean="0"/>
              <a:t>Reduced set-up time</a:t>
            </a:r>
          </a:p>
          <a:p>
            <a:pPr marL="609600" indent="-609600" eaLnBrk="1" hangingPunct="1">
              <a:buFontTx/>
              <a:buAutoNum type="arabicPeriod"/>
            </a:pPr>
            <a:r>
              <a:rPr lang="en-GB" smtClean="0"/>
              <a:t>Reduced work in-process inventory</a:t>
            </a:r>
          </a:p>
          <a:p>
            <a:pPr marL="609600" indent="-609600" eaLnBrk="1" hangingPunct="1">
              <a:buFontTx/>
              <a:buAutoNum type="arabicPeriod"/>
            </a:pPr>
            <a:r>
              <a:rPr lang="en-GB" smtClean="0"/>
              <a:t>Better use of human resources</a:t>
            </a:r>
          </a:p>
          <a:p>
            <a:pPr marL="609600" indent="-609600" eaLnBrk="1" hangingPunct="1">
              <a:buFontTx/>
              <a:buAutoNum type="arabicPeriod"/>
            </a:pPr>
            <a:r>
              <a:rPr lang="en-GB" smtClean="0"/>
              <a:t>Easier to control</a:t>
            </a:r>
          </a:p>
          <a:p>
            <a:pPr marL="609600" indent="-609600" eaLnBrk="1" hangingPunct="1">
              <a:buFontTx/>
              <a:buAutoNum type="arabicPeriod"/>
            </a:pPr>
            <a:r>
              <a:rPr lang="en-GB" smtClean="0"/>
              <a:t>Easier to automate</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eaLnBrk="1" hangingPunct="1"/>
            <a:r>
              <a:rPr lang="en-GB" sz="4000" smtClean="0"/>
              <a:t>Reduced Material Handling and Transit Time</a:t>
            </a:r>
          </a:p>
        </p:txBody>
      </p:sp>
      <p:sp>
        <p:nvSpPr>
          <p:cNvPr id="53251" name="Rectangle 3"/>
          <p:cNvSpPr>
            <a:spLocks noGrp="1" noChangeArrowheads="1"/>
          </p:cNvSpPr>
          <p:nvPr>
            <p:ph type="body" idx="1"/>
          </p:nvPr>
        </p:nvSpPr>
        <p:spPr/>
        <p:txBody>
          <a:bodyPr/>
          <a:lstStyle/>
          <a:p>
            <a:pPr eaLnBrk="1" hangingPunct="1"/>
            <a:r>
              <a:rPr lang="en-GB" smtClean="0"/>
              <a:t>Material movement is more direct and less distance is travelled between operations</a:t>
            </a:r>
          </a:p>
          <a:p>
            <a:pPr eaLnBrk="1" hangingPunct="1"/>
            <a:r>
              <a:rPr lang="en-GB" smtClean="0"/>
              <a:t>Material does not accumulate or wait long periods of time to be moved</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pPr eaLnBrk="1" hangingPunct="1"/>
            <a:r>
              <a:rPr lang="en-GB" smtClean="0"/>
              <a:t>Reduced Set-Up Time</a:t>
            </a:r>
          </a:p>
        </p:txBody>
      </p:sp>
      <p:sp>
        <p:nvSpPr>
          <p:cNvPr id="54275" name="Rectangle 3"/>
          <p:cNvSpPr>
            <a:spLocks noGrp="1" noChangeArrowheads="1"/>
          </p:cNvSpPr>
          <p:nvPr>
            <p:ph type="body" idx="1"/>
          </p:nvPr>
        </p:nvSpPr>
        <p:spPr>
          <a:xfrm>
            <a:off x="457200" y="1600200"/>
            <a:ext cx="8229600" cy="4924425"/>
          </a:xfrm>
        </p:spPr>
        <p:txBody>
          <a:bodyPr/>
          <a:lstStyle/>
          <a:p>
            <a:pPr eaLnBrk="1" hangingPunct="1"/>
            <a:r>
              <a:rPr lang="en-GB" smtClean="0"/>
              <a:t>Since similar parts are processed together, the adjustments required to set up a machine should not be that different from item to item</a:t>
            </a:r>
          </a:p>
          <a:p>
            <a:pPr eaLnBrk="1" hangingPunct="1"/>
            <a:r>
              <a:rPr lang="en-GB" smtClean="0"/>
              <a:t>If it does not take that long to change over from one item to another, then the changeover can occur more frequently</a:t>
            </a:r>
          </a:p>
          <a:p>
            <a:pPr eaLnBrk="1" hangingPunct="1"/>
            <a:r>
              <a:rPr lang="en-GB" smtClean="0"/>
              <a:t>Items can be produced and transferred in very small batches or lot sizes</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179388" y="274638"/>
            <a:ext cx="8507412" cy="1143000"/>
          </a:xfrm>
        </p:spPr>
        <p:txBody>
          <a:bodyPr/>
          <a:lstStyle/>
          <a:p>
            <a:pPr eaLnBrk="1" hangingPunct="1"/>
            <a:r>
              <a:rPr lang="en-GB" sz="4000" smtClean="0"/>
              <a:t>Reduced Work-In Process Inventory</a:t>
            </a:r>
          </a:p>
        </p:txBody>
      </p:sp>
      <p:sp>
        <p:nvSpPr>
          <p:cNvPr id="55299"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mtClean="0"/>
              <a:t>In a work cell, as with assembly lines, the flow of work is balanced so that no bottlenecks or significant build up of material occurs between stations or machines</a:t>
            </a:r>
          </a:p>
          <a:p>
            <a:pPr eaLnBrk="1" hangingPunct="1">
              <a:lnSpc>
                <a:spcPct val="90000"/>
              </a:lnSpc>
            </a:pPr>
            <a:r>
              <a:rPr lang="en-GB" smtClean="0"/>
              <a:t>Less space is required for storage of in-process inventory between machines, and machines can be moved closer together, thereby saving transit time and increasing communication</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eaLnBrk="1" hangingPunct="1"/>
            <a:r>
              <a:rPr lang="en-GB" sz="4000" smtClean="0"/>
              <a:t>Better Use of Human Resources</a:t>
            </a:r>
          </a:p>
        </p:txBody>
      </p:sp>
      <p:sp>
        <p:nvSpPr>
          <p:cNvPr id="56323" name="Rectangle 3"/>
          <p:cNvSpPr>
            <a:spLocks noGrp="1" noChangeArrowheads="1"/>
          </p:cNvSpPr>
          <p:nvPr>
            <p:ph type="body" idx="1"/>
          </p:nvPr>
        </p:nvSpPr>
        <p:spPr>
          <a:xfrm>
            <a:off x="457200" y="1600200"/>
            <a:ext cx="8229600" cy="4997450"/>
          </a:xfrm>
        </p:spPr>
        <p:txBody>
          <a:bodyPr/>
          <a:lstStyle/>
          <a:p>
            <a:pPr eaLnBrk="1" hangingPunct="1"/>
            <a:r>
              <a:rPr lang="en-GB" sz="2800" smtClean="0"/>
              <a:t>Typically a cell contains a small number of workers responsible for producing a completed part of a product</a:t>
            </a:r>
          </a:p>
          <a:p>
            <a:pPr eaLnBrk="1" hangingPunct="1"/>
            <a:r>
              <a:rPr lang="en-GB" sz="2800" smtClean="0"/>
              <a:t>The workers act as a self-managed team, in most cases more satisfied with the work that they do and more particular a bout the quality of their work</a:t>
            </a:r>
          </a:p>
          <a:p>
            <a:pPr eaLnBrk="1" hangingPunct="1"/>
            <a:r>
              <a:rPr lang="en-GB" sz="2800" smtClean="0"/>
              <a:t>Workers in each cell are multi-functional and can be assigned to different routes within a cell or between cells as demand and volume changes</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pPr eaLnBrk="1" hangingPunct="1"/>
            <a:r>
              <a:rPr lang="en-GB" smtClean="0"/>
              <a:t>Easier to Control</a:t>
            </a:r>
          </a:p>
        </p:txBody>
      </p:sp>
      <p:sp>
        <p:nvSpPr>
          <p:cNvPr id="57347"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mtClean="0"/>
              <a:t>There is significant reduction in the paperwork necessary to document material travel, such as where an item should be routed next, if the right operation has been performed, and the current status of a job</a:t>
            </a:r>
          </a:p>
          <a:p>
            <a:pPr eaLnBrk="1" hangingPunct="1">
              <a:lnSpc>
                <a:spcPct val="90000"/>
              </a:lnSpc>
            </a:pPr>
            <a:r>
              <a:rPr lang="en-GB" smtClean="0"/>
              <a:t>With fewer jobs to process through a cell, smaller batch sizes, and less distance to travel between operations, the progress of a job can be verified much easier</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pPr eaLnBrk="1" hangingPunct="1"/>
            <a:r>
              <a:rPr lang="en-GB" sz="4000" smtClean="0"/>
              <a:t>Disadvantages of Cellular Layouts</a:t>
            </a:r>
          </a:p>
        </p:txBody>
      </p:sp>
      <p:sp>
        <p:nvSpPr>
          <p:cNvPr id="58371" name="Rectangle 3"/>
          <p:cNvSpPr>
            <a:spLocks noGrp="1" noChangeArrowheads="1"/>
          </p:cNvSpPr>
          <p:nvPr>
            <p:ph type="body" idx="1"/>
          </p:nvPr>
        </p:nvSpPr>
        <p:spPr/>
        <p:txBody>
          <a:bodyPr/>
          <a:lstStyle/>
          <a:p>
            <a:pPr marL="609600" indent="-609600" eaLnBrk="1" hangingPunct="1">
              <a:buFontTx/>
              <a:buAutoNum type="arabicPeriod"/>
            </a:pPr>
            <a:r>
              <a:rPr lang="en-GB" smtClean="0"/>
              <a:t>Inadequate part families</a:t>
            </a:r>
          </a:p>
          <a:p>
            <a:pPr marL="609600" indent="-609600" eaLnBrk="1" hangingPunct="1">
              <a:buFontTx/>
              <a:buAutoNum type="arabicPeriod"/>
            </a:pPr>
            <a:r>
              <a:rPr lang="en-GB" smtClean="0"/>
              <a:t>Poorly balanced cells</a:t>
            </a:r>
          </a:p>
          <a:p>
            <a:pPr marL="609600" indent="-609600" eaLnBrk="1" hangingPunct="1">
              <a:buFontTx/>
              <a:buAutoNum type="arabicPeriod"/>
            </a:pPr>
            <a:r>
              <a:rPr lang="en-GB" smtClean="0"/>
              <a:t>Expanded training and scheduling of workers</a:t>
            </a:r>
          </a:p>
          <a:p>
            <a:pPr marL="609600" indent="-609600" eaLnBrk="1" hangingPunct="1">
              <a:buFontTx/>
              <a:buAutoNum type="arabicPeriod"/>
            </a:pPr>
            <a:r>
              <a:rPr lang="en-GB" smtClean="0"/>
              <a:t>Increased capital investment</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pPr eaLnBrk="1" hangingPunct="1"/>
            <a:r>
              <a:rPr lang="en-GB" sz="4000" smtClean="0"/>
              <a:t>Disadvantages of Cellular Layouts</a:t>
            </a:r>
          </a:p>
        </p:txBody>
      </p:sp>
      <p:sp>
        <p:nvSpPr>
          <p:cNvPr id="59395" name="Rectangle 3"/>
          <p:cNvSpPr>
            <a:spLocks noGrp="1" noChangeArrowheads="1"/>
          </p:cNvSpPr>
          <p:nvPr>
            <p:ph type="body" idx="1"/>
          </p:nvPr>
        </p:nvSpPr>
        <p:spPr/>
        <p:txBody>
          <a:bodyPr/>
          <a:lstStyle/>
          <a:p>
            <a:pPr eaLnBrk="1" hangingPunct="1">
              <a:buFontTx/>
              <a:buNone/>
            </a:pPr>
            <a:r>
              <a:rPr lang="en-GB" b="1" u="sng" smtClean="0"/>
              <a:t>Inadequate part families</a:t>
            </a:r>
          </a:p>
          <a:p>
            <a:pPr eaLnBrk="1" hangingPunct="1"/>
            <a:r>
              <a:rPr lang="en-GB" smtClean="0"/>
              <a:t>The formation of part families and the allocation of machines to cells is not always an easy task</a:t>
            </a:r>
          </a:p>
          <a:p>
            <a:pPr eaLnBrk="1" hangingPunct="1"/>
            <a:r>
              <a:rPr lang="en-GB" smtClean="0"/>
              <a:t>Part families identified for design purposes may not be appropriate for manufacturing purposes</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pPr eaLnBrk="1" hangingPunct="1"/>
            <a:r>
              <a:rPr lang="en-GB" sz="4000" smtClean="0"/>
              <a:t>Disadvantages of Cellular Layouts</a:t>
            </a:r>
          </a:p>
        </p:txBody>
      </p:sp>
      <p:sp>
        <p:nvSpPr>
          <p:cNvPr id="60419" name="Rectangle 3"/>
          <p:cNvSpPr>
            <a:spLocks noGrp="1" noChangeArrowheads="1"/>
          </p:cNvSpPr>
          <p:nvPr>
            <p:ph type="body" idx="1"/>
          </p:nvPr>
        </p:nvSpPr>
        <p:spPr>
          <a:xfrm>
            <a:off x="179388" y="1600200"/>
            <a:ext cx="8785225" cy="5068888"/>
          </a:xfrm>
        </p:spPr>
        <p:txBody>
          <a:bodyPr/>
          <a:lstStyle/>
          <a:p>
            <a:pPr eaLnBrk="1" hangingPunct="1">
              <a:lnSpc>
                <a:spcPct val="90000"/>
              </a:lnSpc>
              <a:buFontTx/>
              <a:buNone/>
            </a:pPr>
            <a:r>
              <a:rPr lang="en-GB" b="1" u="sng" smtClean="0"/>
              <a:t>Poorly balanced cells</a:t>
            </a:r>
          </a:p>
          <a:p>
            <a:pPr eaLnBrk="1" hangingPunct="1">
              <a:lnSpc>
                <a:spcPct val="90000"/>
              </a:lnSpc>
            </a:pPr>
            <a:r>
              <a:rPr lang="en-GB" smtClean="0"/>
              <a:t>It is more difficult to balance the flow of work through a cell than a single-product assembly line because items may follow different sequences through the cell that requires different machines or processing times</a:t>
            </a:r>
          </a:p>
          <a:p>
            <a:pPr eaLnBrk="1" hangingPunct="1">
              <a:lnSpc>
                <a:spcPct val="90000"/>
              </a:lnSpc>
            </a:pPr>
            <a:r>
              <a:rPr lang="en-GB" smtClean="0"/>
              <a:t>The sequence in which parts enter the cell can thus affect the length of time a worker or machine spends at a certain stage of processing</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GB" sz="4000" smtClean="0"/>
              <a:t>Disadvantages of Cellular Layouts</a:t>
            </a:r>
          </a:p>
        </p:txBody>
      </p:sp>
      <p:sp>
        <p:nvSpPr>
          <p:cNvPr id="61443" name="Rectangle 3"/>
          <p:cNvSpPr>
            <a:spLocks noGrp="1" noChangeArrowheads="1"/>
          </p:cNvSpPr>
          <p:nvPr>
            <p:ph type="body" idx="1"/>
          </p:nvPr>
        </p:nvSpPr>
        <p:spPr>
          <a:xfrm>
            <a:off x="323850" y="1600200"/>
            <a:ext cx="8569325" cy="4525963"/>
          </a:xfrm>
        </p:spPr>
        <p:txBody>
          <a:bodyPr/>
          <a:lstStyle/>
          <a:p>
            <a:pPr eaLnBrk="1" hangingPunct="1">
              <a:buFontTx/>
              <a:buNone/>
            </a:pPr>
            <a:r>
              <a:rPr lang="en-GB" b="1" smtClean="0"/>
              <a:t>	</a:t>
            </a:r>
            <a:r>
              <a:rPr lang="en-GB" b="1" u="sng" smtClean="0"/>
              <a:t>Expanded training and scheduling of workers</a:t>
            </a:r>
          </a:p>
          <a:p>
            <a:pPr eaLnBrk="1" hangingPunct="1"/>
            <a:r>
              <a:rPr lang="en-GB" smtClean="0"/>
              <a:t>Training workers to do different tasks is expensive and time consuming and requires the workers co-operation</a:t>
            </a:r>
          </a:p>
          <a:p>
            <a:pPr eaLnBrk="1" hangingPunct="1"/>
            <a:r>
              <a:rPr lang="en-GB" smtClean="0"/>
              <a:t>The task of determining and adjusting worker paths within or between cells can be quite complex</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xfrm>
            <a:off x="457200" y="0"/>
            <a:ext cx="8229600" cy="836613"/>
          </a:xfrm>
        </p:spPr>
        <p:txBody>
          <a:bodyPr/>
          <a:lstStyle/>
          <a:p>
            <a:pPr eaLnBrk="1" hangingPunct="1"/>
            <a:r>
              <a:rPr lang="en-GB" sz="4000" smtClean="0"/>
              <a:t>Disadvantages of Cellular Layouts</a:t>
            </a:r>
          </a:p>
        </p:txBody>
      </p:sp>
      <p:sp>
        <p:nvSpPr>
          <p:cNvPr id="62467" name="Rectangle 3"/>
          <p:cNvSpPr>
            <a:spLocks noGrp="1" noChangeArrowheads="1"/>
          </p:cNvSpPr>
          <p:nvPr>
            <p:ph type="body" idx="1"/>
          </p:nvPr>
        </p:nvSpPr>
        <p:spPr>
          <a:xfrm>
            <a:off x="457200" y="908050"/>
            <a:ext cx="8229600" cy="5761038"/>
          </a:xfrm>
        </p:spPr>
        <p:txBody>
          <a:bodyPr/>
          <a:lstStyle/>
          <a:p>
            <a:pPr eaLnBrk="1" hangingPunct="1">
              <a:lnSpc>
                <a:spcPct val="90000"/>
              </a:lnSpc>
              <a:buFontTx/>
              <a:buNone/>
            </a:pPr>
            <a:r>
              <a:rPr lang="en-GB" b="1" u="sng" smtClean="0"/>
              <a:t>Increased capital investment</a:t>
            </a:r>
          </a:p>
          <a:p>
            <a:pPr eaLnBrk="1" hangingPunct="1">
              <a:lnSpc>
                <a:spcPct val="90000"/>
              </a:lnSpc>
            </a:pPr>
            <a:r>
              <a:rPr lang="en-GB" smtClean="0"/>
              <a:t>Can be quite expensive and disruptive in existing production facilities where new layouts are required</a:t>
            </a:r>
          </a:p>
          <a:p>
            <a:pPr eaLnBrk="1" hangingPunct="1">
              <a:lnSpc>
                <a:spcPct val="90000"/>
              </a:lnSpc>
            </a:pPr>
            <a:r>
              <a:rPr lang="en-GB" smtClean="0"/>
              <a:t>Existing equipment may be too large to fit into cells or maybe under utilised when placed in a single cell</a:t>
            </a:r>
          </a:p>
          <a:p>
            <a:pPr eaLnBrk="1" hangingPunct="1">
              <a:lnSpc>
                <a:spcPct val="90000"/>
              </a:lnSpc>
            </a:pPr>
            <a:r>
              <a:rPr lang="en-GB" smtClean="0"/>
              <a:t>Additional machines of the same type may have to be purchased for different cells</a:t>
            </a:r>
          </a:p>
          <a:p>
            <a:pPr eaLnBrk="1" hangingPunct="1">
              <a:lnSpc>
                <a:spcPct val="90000"/>
              </a:lnSpc>
            </a:pPr>
            <a:r>
              <a:rPr lang="en-GB" smtClean="0"/>
              <a:t>The cost and downtime required to move machines can also be high</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eaLnBrk="1" hangingPunct="1"/>
            <a:r>
              <a:rPr lang="en-GB" smtClean="0"/>
              <a:t>Flexible Manufacturing Systems</a:t>
            </a:r>
          </a:p>
        </p:txBody>
      </p:sp>
      <p:sp>
        <p:nvSpPr>
          <p:cNvPr id="63491" name="Rectangle 3"/>
          <p:cNvSpPr>
            <a:spLocks noGrp="1" noChangeArrowheads="1"/>
          </p:cNvSpPr>
          <p:nvPr>
            <p:ph type="body" idx="1"/>
          </p:nvPr>
        </p:nvSpPr>
        <p:spPr/>
        <p:txBody>
          <a:bodyPr/>
          <a:lstStyle/>
          <a:p>
            <a:pPr eaLnBrk="1" hangingPunct="1"/>
            <a:r>
              <a:rPr lang="en-GB" smtClean="0"/>
              <a:t>Consists of numerous programmable machine tools connected by an automated material handling system and controlled by a common computer network</a:t>
            </a:r>
          </a:p>
          <a:p>
            <a:pPr eaLnBrk="1" hangingPunct="1"/>
            <a:r>
              <a:rPr lang="en-GB" smtClean="0"/>
              <a:t>An FMS combines flexibility with efficiency</a:t>
            </a:r>
          </a:p>
          <a:p>
            <a:pPr eaLnBrk="1" hangingPunct="1"/>
            <a:r>
              <a:rPr lang="en-GB" smtClean="0"/>
              <a:t>Tools change automatically from large storage carousels at each machine, which hold hundreds of tools</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pPr eaLnBrk="1" hangingPunct="1"/>
            <a:r>
              <a:rPr lang="en-GB" smtClean="0"/>
              <a:t>Flexible Manufacturing Systems</a:t>
            </a:r>
          </a:p>
        </p:txBody>
      </p:sp>
      <p:sp>
        <p:nvSpPr>
          <p:cNvPr id="64515" name="Rectangle 3"/>
          <p:cNvSpPr>
            <a:spLocks noGrp="1" noChangeArrowheads="1"/>
          </p:cNvSpPr>
          <p:nvPr>
            <p:ph type="body" idx="1"/>
          </p:nvPr>
        </p:nvSpPr>
        <p:spPr/>
        <p:txBody>
          <a:bodyPr/>
          <a:lstStyle/>
          <a:p>
            <a:pPr eaLnBrk="1" hangingPunct="1"/>
            <a:r>
              <a:rPr lang="en-GB" smtClean="0"/>
              <a:t>The material-handling system carries work pieces on pallets, which can be locked into a machine for processing</a:t>
            </a:r>
          </a:p>
          <a:p>
            <a:pPr eaLnBrk="1" hangingPunct="1"/>
            <a:r>
              <a:rPr lang="en-GB" smtClean="0"/>
              <a:t>Pallets are transferred between the conveyor and machine automatically</a:t>
            </a:r>
          </a:p>
          <a:p>
            <a:pPr eaLnBrk="1" hangingPunct="1"/>
            <a:r>
              <a:rPr lang="en-GB" smtClean="0"/>
              <a:t>Computer software keeps track of the routing and processing requirements for each pallet</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pPr eaLnBrk="1" hangingPunct="1"/>
            <a:r>
              <a:rPr lang="en-GB" smtClean="0"/>
              <a:t>Flexible Manufacturing Systems</a:t>
            </a:r>
          </a:p>
        </p:txBody>
      </p:sp>
      <p:sp>
        <p:nvSpPr>
          <p:cNvPr id="65539"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mtClean="0"/>
              <a:t>Pallets communicate with the computer controller by way of bar codes or radio signals</a:t>
            </a:r>
          </a:p>
          <a:p>
            <a:pPr eaLnBrk="1" hangingPunct="1">
              <a:lnSpc>
                <a:spcPct val="90000"/>
              </a:lnSpc>
            </a:pPr>
            <a:r>
              <a:rPr lang="en-GB" smtClean="0"/>
              <a:t>Parts can be transferred between any two machines in any routing sequence</a:t>
            </a:r>
          </a:p>
          <a:p>
            <a:pPr eaLnBrk="1" hangingPunct="1">
              <a:lnSpc>
                <a:spcPct val="90000"/>
              </a:lnSpc>
            </a:pPr>
            <a:r>
              <a:rPr lang="en-GB" smtClean="0"/>
              <a:t>With a variety of programmable machine tools and large tool banks an FMS can theoretically produce thousands of different items as efficiently as a thousand of the same item</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pPr eaLnBrk="1" hangingPunct="1"/>
            <a:r>
              <a:rPr lang="en-GB" smtClean="0"/>
              <a:t>Flexible Manufacturing Systems</a:t>
            </a:r>
          </a:p>
        </p:txBody>
      </p:sp>
      <p:sp>
        <p:nvSpPr>
          <p:cNvPr id="66563" name="Rectangle 3"/>
          <p:cNvSpPr>
            <a:spLocks noGrp="1" noChangeArrowheads="1"/>
          </p:cNvSpPr>
          <p:nvPr>
            <p:ph type="body" idx="1"/>
          </p:nvPr>
        </p:nvSpPr>
        <p:spPr/>
        <p:txBody>
          <a:bodyPr/>
          <a:lstStyle/>
          <a:p>
            <a:pPr eaLnBrk="1" hangingPunct="1">
              <a:lnSpc>
                <a:spcPct val="90000"/>
              </a:lnSpc>
            </a:pPr>
            <a:r>
              <a:rPr lang="en-GB" smtClean="0"/>
              <a:t>The efficiency of an FMS is derived from reductions in set up and queue times</a:t>
            </a:r>
          </a:p>
          <a:p>
            <a:pPr eaLnBrk="1" hangingPunct="1">
              <a:lnSpc>
                <a:spcPct val="90000"/>
              </a:lnSpc>
            </a:pPr>
            <a:r>
              <a:rPr lang="en-GB" smtClean="0"/>
              <a:t>Set up activities take place </a:t>
            </a:r>
            <a:r>
              <a:rPr lang="en-GB" b="1" smtClean="0"/>
              <a:t>before</a:t>
            </a:r>
            <a:r>
              <a:rPr lang="en-GB" smtClean="0"/>
              <a:t> the part reaches the machine</a:t>
            </a:r>
          </a:p>
          <a:p>
            <a:pPr eaLnBrk="1" hangingPunct="1">
              <a:lnSpc>
                <a:spcPct val="90000"/>
              </a:lnSpc>
            </a:pPr>
            <a:r>
              <a:rPr lang="en-GB" smtClean="0"/>
              <a:t>A machine is presented only with parts and tools ready for immediate processing</a:t>
            </a:r>
          </a:p>
          <a:p>
            <a:pPr eaLnBrk="1" hangingPunct="1">
              <a:lnSpc>
                <a:spcPct val="90000"/>
              </a:lnSpc>
            </a:pPr>
            <a:r>
              <a:rPr lang="en-GB" smtClean="0"/>
              <a:t>Queuing areas at each machine hold pallets ready to move in the moment the machine finishes with the previous piece</a:t>
            </a:r>
            <a:endParaRPr lang="en-GB" b="1" smtClean="0"/>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pPr eaLnBrk="1" hangingPunct="1"/>
            <a:r>
              <a:rPr lang="en-GB" smtClean="0"/>
              <a:t>Flexible Manufacturing Systems</a:t>
            </a:r>
          </a:p>
        </p:txBody>
      </p:sp>
      <p:sp>
        <p:nvSpPr>
          <p:cNvPr id="67587"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mtClean="0"/>
              <a:t>The pallet also serves as a work platform, so no time is lost transferring the work piece from pallet to machine or positioning and fixturing the part</a:t>
            </a:r>
          </a:p>
          <a:p>
            <a:pPr eaLnBrk="1" hangingPunct="1">
              <a:lnSpc>
                <a:spcPct val="90000"/>
              </a:lnSpc>
            </a:pPr>
            <a:r>
              <a:rPr lang="en-GB" smtClean="0"/>
              <a:t>The machines in an advanced FMS, such as five axis CNC </a:t>
            </a:r>
            <a:r>
              <a:rPr lang="en-GB" b="1" smtClean="0"/>
              <a:t>machining centres</a:t>
            </a:r>
            <a:r>
              <a:rPr lang="en-GB" smtClean="0"/>
              <a:t>, simultaneously perform up to five operations on a work-piece that would normally require a series of operations on individual machines</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pPr eaLnBrk="1" hangingPunct="1"/>
            <a:r>
              <a:rPr lang="en-GB" smtClean="0"/>
              <a:t>Flexible Manufacturing Systems</a:t>
            </a:r>
          </a:p>
        </p:txBody>
      </p:sp>
      <p:pic>
        <p:nvPicPr>
          <p:cNvPr id="68611" name="Picture 6"/>
          <p:cNvPicPr>
            <a:picLocks noChangeAspect="1" noChangeArrowheads="1"/>
          </p:cNvPicPr>
          <p:nvPr/>
        </p:nvPicPr>
        <p:blipFill>
          <a:blip r:embed="rId2"/>
          <a:srcRect/>
          <a:stretch>
            <a:fillRect/>
          </a:stretch>
        </p:blipFill>
        <p:spPr bwMode="auto">
          <a:xfrm>
            <a:off x="1706563" y="1674813"/>
            <a:ext cx="5730875" cy="3508375"/>
          </a:xfrm>
          <a:prstGeom prst="rect">
            <a:avLst/>
          </a:prstGeom>
          <a:noFill/>
          <a:ln w="9525">
            <a:noFill/>
            <a:miter lim="800000"/>
            <a:headEnd/>
            <a:tailEnd/>
          </a:ln>
        </p:spPr>
      </p:pic>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457200" y="0"/>
            <a:ext cx="8229600" cy="908050"/>
          </a:xfrm>
        </p:spPr>
        <p:txBody>
          <a:bodyPr/>
          <a:lstStyle/>
          <a:p>
            <a:pPr eaLnBrk="1" hangingPunct="1"/>
            <a:r>
              <a:rPr lang="en-GB" smtClean="0"/>
              <a:t>Mixed-Model Assembly Lines</a:t>
            </a:r>
          </a:p>
        </p:txBody>
      </p:sp>
      <p:sp>
        <p:nvSpPr>
          <p:cNvPr id="69635" name="Rectangle 3"/>
          <p:cNvSpPr>
            <a:spLocks noGrp="1" noChangeArrowheads="1"/>
          </p:cNvSpPr>
          <p:nvPr>
            <p:ph type="body" idx="1"/>
          </p:nvPr>
        </p:nvSpPr>
        <p:spPr>
          <a:xfrm>
            <a:off x="179388" y="908050"/>
            <a:ext cx="8785225" cy="5689600"/>
          </a:xfrm>
        </p:spPr>
        <p:txBody>
          <a:bodyPr/>
          <a:lstStyle/>
          <a:p>
            <a:pPr eaLnBrk="1" hangingPunct="1">
              <a:lnSpc>
                <a:spcPct val="90000"/>
              </a:lnSpc>
            </a:pPr>
            <a:r>
              <a:rPr lang="en-GB" smtClean="0"/>
              <a:t>Traditional assembly lines, designed to process a single model or type of product, can be used to process more than one type of product, but not efficiently</a:t>
            </a:r>
          </a:p>
          <a:p>
            <a:pPr eaLnBrk="1" hangingPunct="1">
              <a:lnSpc>
                <a:spcPct val="90000"/>
              </a:lnSpc>
            </a:pPr>
            <a:r>
              <a:rPr lang="en-GB" smtClean="0"/>
              <a:t>Recognising that this mismatch of production and demand is a problem, some manufacturers concentrated on devising more sophisticated forecasting techniques</a:t>
            </a:r>
          </a:p>
          <a:p>
            <a:pPr eaLnBrk="1" hangingPunct="1">
              <a:lnSpc>
                <a:spcPct val="90000"/>
              </a:lnSpc>
            </a:pPr>
            <a:r>
              <a:rPr lang="en-GB" smtClean="0"/>
              <a:t>Others changed the manner in which the assembly line was laid out and operated so that it really became a mixed-model assembly line</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pPr eaLnBrk="1" hangingPunct="1"/>
            <a:r>
              <a:rPr lang="en-GB" smtClean="0"/>
              <a:t>Mixed-Model Assembly Lines</a:t>
            </a:r>
          </a:p>
        </p:txBody>
      </p:sp>
      <p:sp>
        <p:nvSpPr>
          <p:cNvPr id="70659" name="Rectangle 3"/>
          <p:cNvSpPr>
            <a:spLocks noGrp="1" noChangeArrowheads="1"/>
          </p:cNvSpPr>
          <p:nvPr>
            <p:ph type="body" idx="1"/>
          </p:nvPr>
        </p:nvSpPr>
        <p:spPr/>
        <p:txBody>
          <a:bodyPr/>
          <a:lstStyle/>
          <a:p>
            <a:pPr eaLnBrk="1" hangingPunct="1"/>
            <a:r>
              <a:rPr lang="en-GB" smtClean="0"/>
              <a:t>Reduced the time needed to change over the line to produce different models</a:t>
            </a:r>
          </a:p>
          <a:p>
            <a:pPr eaLnBrk="1" hangingPunct="1"/>
            <a:r>
              <a:rPr lang="en-GB" smtClean="0"/>
              <a:t>Workers were trained to perform a variety of tasks and allowed to work at more than one workstation on the line, as needed</a:t>
            </a:r>
          </a:p>
          <a:p>
            <a:pPr eaLnBrk="1" hangingPunct="1"/>
            <a:r>
              <a:rPr lang="en-GB" smtClean="0"/>
              <a:t>Finally, they changed the way in which the line was arranged and scheduled</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pPr eaLnBrk="1" hangingPunct="1"/>
            <a:r>
              <a:rPr lang="en-GB" smtClean="0"/>
              <a:t>Mixed-Model Assembly Lines</a:t>
            </a:r>
          </a:p>
        </p:txBody>
      </p:sp>
      <p:sp>
        <p:nvSpPr>
          <p:cNvPr id="71683" name="Rectangle 3"/>
          <p:cNvSpPr>
            <a:spLocks noGrp="1" noChangeArrowheads="1"/>
          </p:cNvSpPr>
          <p:nvPr>
            <p:ph type="body" idx="1"/>
          </p:nvPr>
        </p:nvSpPr>
        <p:spPr/>
        <p:txBody>
          <a:bodyPr/>
          <a:lstStyle/>
          <a:p>
            <a:pPr eaLnBrk="1" hangingPunct="1">
              <a:buFontTx/>
              <a:buNone/>
            </a:pPr>
            <a:r>
              <a:rPr lang="en-GB" smtClean="0"/>
              <a:t>	The following are important factors in the design and operation of mixed-model assembly lines</a:t>
            </a:r>
          </a:p>
          <a:p>
            <a:pPr eaLnBrk="1" hangingPunct="1"/>
            <a:r>
              <a:rPr lang="en-GB" smtClean="0"/>
              <a:t>Line balancing</a:t>
            </a:r>
          </a:p>
          <a:p>
            <a:pPr eaLnBrk="1" hangingPunct="1"/>
            <a:r>
              <a:rPr lang="en-GB" smtClean="0"/>
              <a:t>U-shaped lines</a:t>
            </a:r>
          </a:p>
          <a:p>
            <a:pPr eaLnBrk="1" hangingPunct="1"/>
            <a:r>
              <a:rPr lang="en-GB" smtClean="0"/>
              <a:t>Flexible workforce</a:t>
            </a:r>
          </a:p>
          <a:p>
            <a:pPr eaLnBrk="1" hangingPunct="1"/>
            <a:r>
              <a:rPr lang="en-GB" smtClean="0"/>
              <a:t>Model sequencing</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457200" y="0"/>
            <a:ext cx="8229600" cy="836613"/>
          </a:xfrm>
        </p:spPr>
        <p:txBody>
          <a:bodyPr/>
          <a:lstStyle/>
          <a:p>
            <a:pPr eaLnBrk="1" hangingPunct="1"/>
            <a:r>
              <a:rPr lang="en-GB" smtClean="0"/>
              <a:t>Mixed-Model Assembly Lines</a:t>
            </a:r>
          </a:p>
        </p:txBody>
      </p:sp>
      <p:sp>
        <p:nvSpPr>
          <p:cNvPr id="72707" name="Rectangle 3"/>
          <p:cNvSpPr>
            <a:spLocks noGrp="1" noChangeArrowheads="1"/>
          </p:cNvSpPr>
          <p:nvPr>
            <p:ph type="body" idx="1"/>
          </p:nvPr>
        </p:nvSpPr>
        <p:spPr>
          <a:xfrm>
            <a:off x="179388" y="836613"/>
            <a:ext cx="8785225" cy="5832475"/>
          </a:xfrm>
        </p:spPr>
        <p:txBody>
          <a:bodyPr/>
          <a:lstStyle/>
          <a:p>
            <a:pPr eaLnBrk="1" hangingPunct="1">
              <a:buFontTx/>
              <a:buNone/>
            </a:pPr>
            <a:r>
              <a:rPr lang="en-GB" b="1" smtClean="0"/>
              <a:t>Line balancing</a:t>
            </a:r>
          </a:p>
          <a:p>
            <a:pPr eaLnBrk="1" hangingPunct="1"/>
            <a:r>
              <a:rPr lang="en-GB" smtClean="0"/>
              <a:t>Instead of using the completion times from one model to balance the line, a distribution of possible completion times from the array of models must be considered</a:t>
            </a:r>
          </a:p>
          <a:p>
            <a:pPr eaLnBrk="1" hangingPunct="1"/>
            <a:r>
              <a:rPr lang="en-GB" smtClean="0"/>
              <a:t>In most cases, the expected value, or average times are used in the balancing procedure</a:t>
            </a:r>
          </a:p>
          <a:p>
            <a:pPr eaLnBrk="1" hangingPunct="1"/>
            <a:r>
              <a:rPr lang="en-GB" smtClean="0"/>
              <a:t>Otherwise, mixed model lines are balanced in much the same way as single-model line</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pPr eaLnBrk="1" hangingPunct="1"/>
            <a:r>
              <a:rPr lang="en-GB" smtClean="0"/>
              <a:t>Mixed-Model Assembly Lines</a:t>
            </a:r>
          </a:p>
        </p:txBody>
      </p:sp>
      <p:sp>
        <p:nvSpPr>
          <p:cNvPr id="73731" name="Rectangle 3"/>
          <p:cNvSpPr>
            <a:spLocks noGrp="1" noChangeArrowheads="1"/>
          </p:cNvSpPr>
          <p:nvPr>
            <p:ph type="body" idx="1"/>
          </p:nvPr>
        </p:nvSpPr>
        <p:spPr>
          <a:xfrm>
            <a:off x="457200" y="1600200"/>
            <a:ext cx="8229600" cy="4997450"/>
          </a:xfrm>
        </p:spPr>
        <p:txBody>
          <a:bodyPr/>
          <a:lstStyle/>
          <a:p>
            <a:pPr eaLnBrk="1" hangingPunct="1">
              <a:buFontTx/>
              <a:buNone/>
            </a:pPr>
            <a:r>
              <a:rPr lang="en-GB" b="1" smtClean="0"/>
              <a:t>U-Shaped lines</a:t>
            </a:r>
          </a:p>
          <a:p>
            <a:pPr eaLnBrk="1" hangingPunct="1"/>
            <a:r>
              <a:rPr lang="en-GB" smtClean="0"/>
              <a:t>To compensate for the different work requirements of assembling different models, it is necessary to have a flexible workforce and to arrange the line so that workers can assist one another as needed</a:t>
            </a:r>
          </a:p>
          <a:p>
            <a:pPr eaLnBrk="1" hangingPunct="1"/>
            <a:r>
              <a:rPr lang="en-GB" smtClean="0"/>
              <a:t>The next slide shows how the efficiency of an assembly line can be improved when a U-shaped line is used</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pPr eaLnBrk="1" hangingPunct="1"/>
            <a:r>
              <a:rPr lang="en-GB" smtClean="0"/>
              <a:t>Mixed-Model Assembly Lines</a:t>
            </a:r>
          </a:p>
        </p:txBody>
      </p:sp>
      <p:sp>
        <p:nvSpPr>
          <p:cNvPr id="74755" name="Rectangle 3"/>
          <p:cNvSpPr>
            <a:spLocks noGrp="1" noChangeArrowheads="1"/>
          </p:cNvSpPr>
          <p:nvPr>
            <p:ph type="body" idx="1"/>
          </p:nvPr>
        </p:nvSpPr>
        <p:spPr/>
        <p:txBody>
          <a:bodyPr/>
          <a:lstStyle/>
          <a:p>
            <a:pPr eaLnBrk="1" hangingPunct="1"/>
            <a:r>
              <a:rPr lang="en-GB" smtClean="0"/>
              <a:t>Add Figure 7.16</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a:xfrm>
            <a:off x="457200" y="0"/>
            <a:ext cx="8229600" cy="836613"/>
          </a:xfrm>
        </p:spPr>
        <p:txBody>
          <a:bodyPr/>
          <a:lstStyle/>
          <a:p>
            <a:pPr eaLnBrk="1" hangingPunct="1"/>
            <a:r>
              <a:rPr lang="en-GB" smtClean="0"/>
              <a:t>Mixed-Model Assembly Lines</a:t>
            </a:r>
          </a:p>
        </p:txBody>
      </p:sp>
      <p:sp>
        <p:nvSpPr>
          <p:cNvPr id="75779" name="Rectangle 3"/>
          <p:cNvSpPr>
            <a:spLocks noGrp="1" noChangeArrowheads="1"/>
          </p:cNvSpPr>
          <p:nvPr>
            <p:ph type="body" idx="1"/>
          </p:nvPr>
        </p:nvSpPr>
        <p:spPr>
          <a:xfrm>
            <a:off x="457200" y="1052513"/>
            <a:ext cx="8229600" cy="5616575"/>
          </a:xfrm>
        </p:spPr>
        <p:txBody>
          <a:bodyPr/>
          <a:lstStyle/>
          <a:p>
            <a:pPr eaLnBrk="1" hangingPunct="1">
              <a:lnSpc>
                <a:spcPct val="90000"/>
              </a:lnSpc>
              <a:buFontTx/>
              <a:buNone/>
            </a:pPr>
            <a:r>
              <a:rPr lang="en-GB" b="1" smtClean="0"/>
              <a:t>Flexible workforce</a:t>
            </a:r>
          </a:p>
          <a:p>
            <a:pPr eaLnBrk="1" hangingPunct="1">
              <a:lnSpc>
                <a:spcPct val="90000"/>
              </a:lnSpc>
            </a:pPr>
            <a:r>
              <a:rPr lang="en-GB" smtClean="0"/>
              <a:t>Although worker paths are predetermined to fit within a set cycle time, the use of average time values in mixed model lines will produce variations in worker performance</a:t>
            </a:r>
          </a:p>
          <a:p>
            <a:pPr eaLnBrk="1" hangingPunct="1">
              <a:lnSpc>
                <a:spcPct val="90000"/>
              </a:lnSpc>
            </a:pPr>
            <a:r>
              <a:rPr lang="en-GB" smtClean="0"/>
              <a:t>Hence, the flexibility of workers helping other workers makes a tremendous difference in the ability of the line to adapt to the varied length of tasks inherent in a mixed-model line</a:t>
            </a: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pPr eaLnBrk="1" hangingPunct="1"/>
            <a:r>
              <a:rPr lang="en-GB" smtClean="0"/>
              <a:t>Mixed-Model Assembly Lines</a:t>
            </a:r>
          </a:p>
        </p:txBody>
      </p:sp>
      <p:sp>
        <p:nvSpPr>
          <p:cNvPr id="76803" name="Rectangle 3"/>
          <p:cNvSpPr>
            <a:spLocks noGrp="1" noChangeArrowheads="1"/>
          </p:cNvSpPr>
          <p:nvPr>
            <p:ph type="body" idx="1"/>
          </p:nvPr>
        </p:nvSpPr>
        <p:spPr>
          <a:xfrm>
            <a:off x="457200" y="1600200"/>
            <a:ext cx="8229600" cy="5068888"/>
          </a:xfrm>
        </p:spPr>
        <p:txBody>
          <a:bodyPr/>
          <a:lstStyle/>
          <a:p>
            <a:pPr eaLnBrk="1" hangingPunct="1">
              <a:lnSpc>
                <a:spcPct val="90000"/>
              </a:lnSpc>
              <a:buFontTx/>
              <a:buNone/>
            </a:pPr>
            <a:r>
              <a:rPr lang="en-GB" b="1" smtClean="0"/>
              <a:t>Model sequencing</a:t>
            </a:r>
          </a:p>
          <a:p>
            <a:pPr eaLnBrk="1" hangingPunct="1">
              <a:lnSpc>
                <a:spcPct val="90000"/>
              </a:lnSpc>
            </a:pPr>
            <a:r>
              <a:rPr lang="en-GB" smtClean="0"/>
              <a:t>Since different models are produced on the same line, mixed-model scheduling involves an additional decision- the order, or sequence, of models to be run through the line</a:t>
            </a:r>
          </a:p>
          <a:p>
            <a:pPr eaLnBrk="1" hangingPunct="1">
              <a:lnSpc>
                <a:spcPct val="90000"/>
              </a:lnSpc>
            </a:pPr>
            <a:r>
              <a:rPr lang="en-GB" smtClean="0"/>
              <a:t>From a logical standpoint, it would be unwise to sequence two models back to back that require extra long processing times</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457200" y="0"/>
            <a:ext cx="8229600" cy="836613"/>
          </a:xfrm>
        </p:spPr>
        <p:txBody>
          <a:bodyPr/>
          <a:lstStyle/>
          <a:p>
            <a:pPr eaLnBrk="1" hangingPunct="1"/>
            <a:r>
              <a:rPr lang="en-GB" smtClean="0"/>
              <a:t>Mixed-Model Assembly Lines</a:t>
            </a:r>
          </a:p>
        </p:txBody>
      </p:sp>
      <p:sp>
        <p:nvSpPr>
          <p:cNvPr id="77827" name="Rectangle 3"/>
          <p:cNvSpPr>
            <a:spLocks noGrp="1" noChangeArrowheads="1"/>
          </p:cNvSpPr>
          <p:nvPr>
            <p:ph type="body" idx="1"/>
          </p:nvPr>
        </p:nvSpPr>
        <p:spPr>
          <a:xfrm>
            <a:off x="457200" y="836613"/>
            <a:ext cx="8229600" cy="5832475"/>
          </a:xfrm>
        </p:spPr>
        <p:txBody>
          <a:bodyPr/>
          <a:lstStyle/>
          <a:p>
            <a:pPr eaLnBrk="1" hangingPunct="1">
              <a:lnSpc>
                <a:spcPct val="90000"/>
              </a:lnSpc>
              <a:buFontTx/>
              <a:buNone/>
            </a:pPr>
            <a:r>
              <a:rPr lang="en-GB" b="1" smtClean="0"/>
              <a:t>Model Sequencing</a:t>
            </a:r>
          </a:p>
          <a:p>
            <a:pPr eaLnBrk="1" hangingPunct="1">
              <a:lnSpc>
                <a:spcPct val="90000"/>
              </a:lnSpc>
            </a:pPr>
            <a:r>
              <a:rPr lang="en-GB" smtClean="0"/>
              <a:t>It would make more sense to mix the assembling of models so that a short model (requiring less than the average time) followed a long one (requiring more than the average time)</a:t>
            </a:r>
          </a:p>
          <a:p>
            <a:pPr eaLnBrk="1" hangingPunct="1">
              <a:lnSpc>
                <a:spcPct val="90000"/>
              </a:lnSpc>
            </a:pPr>
            <a:r>
              <a:rPr lang="en-GB" smtClean="0"/>
              <a:t>With this pattern, workers could “Catch up” from one model to the next</a:t>
            </a:r>
          </a:p>
          <a:p>
            <a:pPr eaLnBrk="1" hangingPunct="1">
              <a:lnSpc>
                <a:spcPct val="90000"/>
              </a:lnSpc>
            </a:pPr>
            <a:r>
              <a:rPr lang="en-GB" smtClean="0"/>
              <a:t>Another objective in model sequencing is to spread out the production of different models as evenly as possible throughout the time period scheduled</a:t>
            </a: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985</TotalTime>
  <Words>3113</Words>
  <Application>Microsoft Office PowerPoint</Application>
  <PresentationFormat>On-screen Show (4:3)</PresentationFormat>
  <Paragraphs>302</Paragraphs>
  <Slides>75</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75</vt:i4>
      </vt:variant>
    </vt:vector>
  </HeadingPairs>
  <TitlesOfParts>
    <vt:vector size="77" baseType="lpstr">
      <vt:lpstr>Arial</vt:lpstr>
      <vt:lpstr>Default Design</vt:lpstr>
      <vt:lpstr>Manufacturing Facilities </vt:lpstr>
      <vt:lpstr>Facility layout</vt:lpstr>
      <vt:lpstr>Effective Layouts</vt:lpstr>
      <vt:lpstr>Effective Layouts</vt:lpstr>
      <vt:lpstr>Types of layouts</vt:lpstr>
      <vt:lpstr>Process Layouts</vt:lpstr>
      <vt:lpstr>Process Layouts</vt:lpstr>
      <vt:lpstr>Process Layouts</vt:lpstr>
      <vt:lpstr>Process Layouts</vt:lpstr>
      <vt:lpstr>Process Layouts</vt:lpstr>
      <vt:lpstr>Process Layouts</vt:lpstr>
      <vt:lpstr>Product Layouts</vt:lpstr>
      <vt:lpstr>Product Layouts</vt:lpstr>
      <vt:lpstr>Product Layouts</vt:lpstr>
      <vt:lpstr>Product Layouts</vt:lpstr>
      <vt:lpstr>Product Layouts</vt:lpstr>
      <vt:lpstr>Product Layouts</vt:lpstr>
      <vt:lpstr>Fixed Position Layouts</vt:lpstr>
      <vt:lpstr>Designing Process Layouts</vt:lpstr>
      <vt:lpstr>Block Diagramming</vt:lpstr>
      <vt:lpstr>Block Diagramming</vt:lpstr>
      <vt:lpstr>Block Diagramming</vt:lpstr>
      <vt:lpstr>Designing Product Layouts</vt:lpstr>
      <vt:lpstr>Designing Product Layouts</vt:lpstr>
      <vt:lpstr>Designing Product Layouts</vt:lpstr>
      <vt:lpstr>Line Balancing</vt:lpstr>
      <vt:lpstr>Precedence Requirements</vt:lpstr>
      <vt:lpstr>Precedence Requirements</vt:lpstr>
      <vt:lpstr>Precedence Requirements</vt:lpstr>
      <vt:lpstr>Formulas for efficiency and minimum number of workstations</vt:lpstr>
      <vt:lpstr>Formulas</vt:lpstr>
      <vt:lpstr>Line Balancing</vt:lpstr>
      <vt:lpstr>Desired Cycle Time</vt:lpstr>
      <vt:lpstr>Desired Cycle Time</vt:lpstr>
      <vt:lpstr>Line Balancing</vt:lpstr>
      <vt:lpstr>Line Balancing</vt:lpstr>
      <vt:lpstr>Line Balancing</vt:lpstr>
      <vt:lpstr>Line Balancing</vt:lpstr>
      <vt:lpstr>Line Balancing</vt:lpstr>
      <vt:lpstr>Line Balancing</vt:lpstr>
      <vt:lpstr>Line Balancing Procedures</vt:lpstr>
      <vt:lpstr>Line Balancing</vt:lpstr>
      <vt:lpstr>Computerised Line Balancing</vt:lpstr>
      <vt:lpstr>Heuristics</vt:lpstr>
      <vt:lpstr>Computerised Line Balancing</vt:lpstr>
      <vt:lpstr>Hybrid Layouts</vt:lpstr>
      <vt:lpstr>Cellular Layouts</vt:lpstr>
      <vt:lpstr>Cellular Layouts</vt:lpstr>
      <vt:lpstr>Cellular Layouts</vt:lpstr>
      <vt:lpstr>Features of Cellular Layouts</vt:lpstr>
      <vt:lpstr>Reduced Material Handling and Transit Time</vt:lpstr>
      <vt:lpstr>Reduced Set-Up Time</vt:lpstr>
      <vt:lpstr>Reduced Work-In Process Inventory</vt:lpstr>
      <vt:lpstr>Better Use of Human Resources</vt:lpstr>
      <vt:lpstr>Easier to Control</vt:lpstr>
      <vt:lpstr>Disadvantages of Cellular Layouts</vt:lpstr>
      <vt:lpstr>Disadvantages of Cellular Layouts</vt:lpstr>
      <vt:lpstr>Disadvantages of Cellular Layouts</vt:lpstr>
      <vt:lpstr>Disadvantages of Cellular Layouts</vt:lpstr>
      <vt:lpstr>Disadvantages of Cellular Layouts</vt:lpstr>
      <vt:lpstr>Flexible Manufacturing Systems</vt:lpstr>
      <vt:lpstr>Flexible Manufacturing Systems</vt:lpstr>
      <vt:lpstr>Flexible Manufacturing Systems</vt:lpstr>
      <vt:lpstr>Flexible Manufacturing Systems</vt:lpstr>
      <vt:lpstr>Flexible Manufacturing Systems</vt:lpstr>
      <vt:lpstr>Flexible Manufacturing Systems</vt:lpstr>
      <vt:lpstr>Mixed-Model Assembly Lines</vt:lpstr>
      <vt:lpstr>Mixed-Model Assembly Lines</vt:lpstr>
      <vt:lpstr>Mixed-Model Assembly Lines</vt:lpstr>
      <vt:lpstr>Mixed-Model Assembly Lines</vt:lpstr>
      <vt:lpstr>Mixed-Model Assembly Lines</vt:lpstr>
      <vt:lpstr>Mixed-Model Assembly Lines</vt:lpstr>
      <vt:lpstr>Mixed-Model Assembly Lines</vt:lpstr>
      <vt:lpstr>Mixed-Model Assembly Lines</vt:lpstr>
      <vt:lpstr>Mixed-Model Assembly Lines</vt:lpstr>
    </vt:vector>
  </TitlesOfParts>
  <Company>Swansea Institute Of Higher Education</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Andrew Thorn</dc:creator>
  <cp:lastModifiedBy>Andrew Thorn</cp:lastModifiedBy>
  <cp:revision>12</cp:revision>
  <dcterms:created xsi:type="dcterms:W3CDTF">2008-12-25T16:00:31Z</dcterms:created>
  <dcterms:modified xsi:type="dcterms:W3CDTF">2019-01-18T03:26:17Z</dcterms:modified>
</cp:coreProperties>
</file>