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11D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ED60F-E6C5-4251-960B-738DE2F5A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E820E-3673-402C-A050-3B562F9E9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0C870-EC5A-41B6-A197-5B2C419F5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C483B4-9521-4C32-AAB1-C57A398D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2C3A36-90BC-4E81-B73B-C3D64052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F8A54-0D75-4015-994E-60FFE9E9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81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55ED60F-E6C5-4251-960B-738DE2F5A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88E820E-3673-402C-A050-3B562F9E9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7E0C870-EC5A-41B6-A197-5B2C419F5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02C483B4-9521-4C32-AAB1-C57A398D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22C3A36-90BC-4E81-B73B-C3D64052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A32F8A54-0D75-4015-994E-60FFE9E9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31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55ED60F-E6C5-4251-960B-738DE2F5A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88E820E-3673-402C-A050-3B562F9E9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7E0C870-EC5A-41B6-A197-5B2C419F5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02C483B4-9521-4C32-AAB1-C57A398D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22C3A36-90BC-4E81-B73B-C3D64052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A32F8A54-0D75-4015-994E-60FFE9E9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61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94F23-9230-4015-9C5A-DD8CCE3B7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BC2FA-5E19-4966-A174-B8FD5F2B1E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265BD8-19CD-431F-BA58-8525F3323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95B35-BAC0-4AE3-9140-95BA644AC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3E9FB8-7194-4981-AD47-8C6161DB9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897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AECC7-61BA-4D1A-9ACA-FF148A0F2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EEDEC5-483C-46DD-B01E-508E601CDF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EDF013-DB65-4612-AED7-113A5ACD19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984E23-1A02-4087-A075-D0C1B4AEE1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41A06B-670A-4550-84C6-7AEA995CD1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B29E84-6C2C-4FC2-BC7A-F06A16AC9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5EE194-6242-4EC8-A134-A0CD2CDDA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2FD2FD-FBDA-435F-9997-BDC4AB65C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593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D70D9-BB42-4808-B29E-934551936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C11D77-7B6A-4871-9489-285239EC0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291E4-60C8-49D1-9196-1A2F7E176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CB7639-7FAC-4822-8A9F-CF5ACF6EC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387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C26EF8-A351-4EC8-BFA8-9C3B45DA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E6ABE1-4409-4DBE-8EB3-F60FEF26C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C378FD-44EF-4F76-9F5A-C49E6700D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401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51F2D-F0C2-45BE-8D41-2536E0274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080E4-E31F-4AB5-9675-DE29DDCED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8C79D1-E477-4653-BDB7-0F5E048E52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A613-05CA-444F-BDBD-C363DDC58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61491C-5087-4C78-B647-993069DA2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5620A9-DA8D-4382-9CC0-DAAC7D923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958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09958-C74F-4EE1-988E-A1058A70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7E755D-BD94-4A9A-BE5A-E093EA6E1B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D8212A-33F2-4463-B5AA-215818856D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7D65B-AD47-43F5-9280-93E93EEF4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F8C0A0-3932-4D01-9646-ED5825330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85292F-84C9-475C-9760-83DD63995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46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BA39B-4F3F-4324-9DB5-A15D61663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78AFAE-38F5-4989-84C4-465C3C3B8C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D2DDA0-8C85-44CD-9F8A-8D874AA2B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C7DA1-915D-46B3-AF2C-BF0925A38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AECA1-85A4-4E45-A5FD-8B15265F2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952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087CF6-AE88-4BEE-86CB-A83DE7C465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0315E5-5461-4A91-AF4B-D5B3AE1C42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52120-97F9-4A0A-89D6-2DE0B10A6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CEA78-04D6-429A-857D-D667FA0DB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A6FA1-F230-4867-878C-AD023D403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3529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1252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F5258-C3E4-474E-8106-F5A203DE7482}" type="datetimeFigureOut">
              <a:rPr lang="en-US" smtClean="0"/>
              <a:t>3/23/2020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AB6F3-15FC-4670-89B7-A356284014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414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A3114C-9E15-4077-ACB5-1EBE8D084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2E04A8-9C14-46FC-9307-198E91C3E9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54337-6CC5-48D1-B4C5-394D728A02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CAD516-D067-44ED-B9D5-1FCEC54F7A1F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64A43-06FF-46AC-A413-3498891570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948FD-E3D2-4533-BBE2-F5266C3BE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026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49" r:id="rId2"/>
    <p:sldLayoutId id="2147483650" r:id="rId3"/>
    <p:sldLayoutId id="2147483651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foodsafetymagazine.com/magazine-archive1/augustseptember-2001/marriott-internationale28099s-world-class-recipe-for-safe-great-foods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19049"/>
            <a:ext cx="12200809" cy="687705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4892634"/>
            <a:ext cx="12192000" cy="1965366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 rot="19722936">
            <a:off x="8789164" y="3332815"/>
            <a:ext cx="2610716" cy="2657434"/>
          </a:xfrm>
          <a:prstGeom prst="roundRect">
            <a:avLst>
              <a:gd name="adj" fmla="val 19281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6B05CF-DB2F-42D6-BC4A-486EF88DAC6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99570" y="3849610"/>
            <a:ext cx="2040177" cy="160472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149818" y="5364079"/>
            <a:ext cx="22063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err="1"/>
              <a:t>Mihaela</a:t>
            </a:r>
            <a:r>
              <a:rPr lang="en-US" sz="2400" b="1" dirty="0"/>
              <a:t> </a:t>
            </a:r>
            <a:r>
              <a:rPr lang="en-US" sz="2400" b="1" dirty="0" err="1"/>
              <a:t>Tudosa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132398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C37D6-6F49-4397-B2C6-DF169DF38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l"/>
            <a:r>
              <a:rPr lang="en-GB" sz="3200" b="1" dirty="0"/>
              <a:t>Introduction</a:t>
            </a:r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543" b="6543"/>
          <a:stretch>
            <a:fillRect/>
          </a:stretch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6B3B85E-CC8B-4CA2-87C1-4C88ACF3BF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49462"/>
            <a:ext cx="3932237" cy="3811588"/>
          </a:xfrm>
        </p:spPr>
        <p:txBody>
          <a:bodyPr>
            <a:noAutofit/>
          </a:bodyPr>
          <a:lstStyle/>
          <a:p>
            <a:pPr algn="just">
              <a:lnSpc>
                <a:spcPct val="100000"/>
              </a:lnSpc>
            </a:pPr>
            <a:r>
              <a:rPr lang="en-GB" sz="1800" dirty="0"/>
              <a:t>I am evaluating the F&amp;B department of the Forest of Arden Marriott, based on my observation during the field trip to the said organization. Findings on the operations in the restaurants, bars, kitchen operations, F&amp;B marketing and safety protocols in the hotel </a:t>
            </a:r>
            <a:endParaRPr lang="en-US" sz="1800" dirty="0"/>
          </a:p>
          <a:p>
            <a:pPr algn="just">
              <a:lnSpc>
                <a:spcPct val="100000"/>
              </a:lnSpc>
            </a:pPr>
            <a:endParaRPr lang="en-GB" sz="1800" dirty="0"/>
          </a:p>
        </p:txBody>
      </p:sp>
      <p:grpSp>
        <p:nvGrpSpPr>
          <p:cNvPr id="4" name="Group 3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6" name="Rectangle 5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Rectangle 8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310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566D9-A966-481B-87E2-0799D25E0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200" b="1" dirty="0"/>
              <a:t>Marriot History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/>
              <a:t>John Willard Marriot and Alice Sheets Marriot founded Marriott in 1927, initially as a root beer stand in the United State. </a:t>
            </a:r>
          </a:p>
          <a:p>
            <a:pPr algn="just"/>
            <a:r>
              <a:rPr lang="en-US" sz="1800" dirty="0"/>
              <a:t>The founders were convinced that the citizens needed a place to get good drinks. On this basis, </a:t>
            </a:r>
            <a:r>
              <a:rPr lang="en-US" sz="1800" dirty="0" err="1"/>
              <a:t>Marriotts</a:t>
            </a:r>
            <a:r>
              <a:rPr lang="en-US" sz="1800" dirty="0"/>
              <a:t> later expanded their enterprise into a chain of Hot Shoppes</a:t>
            </a:r>
            <a:r>
              <a:rPr lang="en-US" sz="1800" b="1" dirty="0"/>
              <a:t>. </a:t>
            </a:r>
            <a:r>
              <a:rPr lang="en-US" sz="1800" dirty="0"/>
              <a:t>In 1953, the company went public in as a Hot Shoppes, Inc.</a:t>
            </a:r>
          </a:p>
          <a:p>
            <a:pPr algn="just"/>
            <a:endParaRPr lang="en-US" sz="1800" dirty="0"/>
          </a:p>
          <a:p>
            <a:pPr algn="just"/>
            <a:endParaRPr lang="en-US" sz="1800" dirty="0"/>
          </a:p>
        </p:txBody>
      </p:sp>
      <p:grpSp>
        <p:nvGrpSpPr>
          <p:cNvPr id="7" name="Group 6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2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10189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4121A-091B-4805-B096-425EE6E5B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Forest Arden Marriot History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just"/>
            <a:r>
              <a:rPr lang="en-US" dirty="0"/>
              <a:t>The Marriot Forest of Arden hotel was established in 1979 as a nine-holder, in 1992, it was restructured to achieve elegance and broad accommodation business. The hotel is famous for its golf course and its outstanding customer services. </a:t>
            </a:r>
          </a:p>
          <a:p>
            <a:pPr algn="just"/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1132152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2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Placeholder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553797" y="925248"/>
            <a:ext cx="6172200" cy="487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957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D2DEA-59F2-4D2E-9894-A9DBBBF8F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200" b="1" dirty="0"/>
              <a:t>Operation of Marriott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1679" y="987425"/>
            <a:ext cx="3655218" cy="4873625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just"/>
            <a:r>
              <a:rPr lang="en-US" dirty="0"/>
              <a:t>The Forest of Arden Marriott has the following operation </a:t>
            </a:r>
          </a:p>
          <a:p>
            <a:pPr algn="just"/>
            <a:r>
              <a:rPr lang="en-US" dirty="0"/>
              <a:t>Housekeep, maintenance, Accounting, Marketing and sales, kitchen staff. </a:t>
            </a:r>
          </a:p>
          <a:p>
            <a:pPr algn="just"/>
            <a:r>
              <a:rPr lang="en-US" dirty="0"/>
              <a:t>The hotel has features a full-service spa, state-of-the-art fitness center, serene indoor pool, decadent restaurants and a</a:t>
            </a:r>
          </a:p>
          <a:p>
            <a:pPr algn="just"/>
            <a:endParaRPr 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8" name="Rectangle 7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545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B07D5-CFC3-45DB-824E-31CD1D7BB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Food &amp; Beverage Detail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dirty="0"/>
              <a:t>Operate a Cast Iron Bar &amp; Grill, in which Guests can enjoy the terrace and food at the Zest Restaurant.</a:t>
            </a:r>
          </a:p>
          <a:p>
            <a:pPr algn="just"/>
            <a:r>
              <a:rPr lang="en-US" sz="2000" dirty="0"/>
              <a:t>Offers local British dishes, Sunday lunch and afternoon tea.</a:t>
            </a:r>
          </a:p>
          <a:p>
            <a:pPr algn="just"/>
            <a:endParaRPr lang="en-US" sz="2000" dirty="0"/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56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D6716-FE98-45E7-86B5-ED4028B14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Restaurants of Marriot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491" b="6491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/>
              <a:t>Both local dish and international dishes are available. </a:t>
            </a:r>
          </a:p>
          <a:p>
            <a:pPr algn="just"/>
            <a:r>
              <a:rPr lang="en-US" sz="1800" dirty="0"/>
              <a:t>Zest Restaurant</a:t>
            </a:r>
          </a:p>
          <a:p>
            <a:pPr algn="just"/>
            <a:r>
              <a:rPr lang="en-US" sz="1800" dirty="0"/>
              <a:t>Cast Iron Bar &amp; Grill</a:t>
            </a:r>
          </a:p>
          <a:p>
            <a:pPr algn="just"/>
            <a:r>
              <a:rPr lang="en-US" sz="1800" dirty="0"/>
              <a:t>Food are served hot with 24 </a:t>
            </a:r>
            <a:r>
              <a:rPr lang="en-US" sz="1800" dirty="0" err="1"/>
              <a:t>Hrs</a:t>
            </a:r>
            <a:r>
              <a:rPr lang="en-US" sz="1800" dirty="0"/>
              <a:t> delivery</a:t>
            </a:r>
          </a:p>
          <a:p>
            <a:pPr algn="just"/>
            <a:r>
              <a:rPr lang="en-US" sz="1800" dirty="0"/>
              <a:t> 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64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FC584-1B1F-45B3-801F-7E109D566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BARS of Marriott</a:t>
            </a:r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071" b="7071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/>
              <a:t>Alcoholic and Non-alcoholic drinks are available at the Cast Iron Bar &amp; Grill of the Forest of Arden </a:t>
            </a:r>
            <a:r>
              <a:rPr lang="en-US" sz="2400" dirty="0" err="1"/>
              <a:t>Marriotts</a:t>
            </a:r>
            <a:endParaRPr lang="en-US" sz="2400" dirty="0"/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661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322B9-DA35-455C-BBCD-0CE110C6B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Marketing of F&amp;B operations/products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967" b="6967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/>
              <a:t>Coupled with the unique and advantageous central location of the Forest of Arden Marriot hotel, the marketing strategies include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/>
              <a:t>Reward for loyal customers via the Marriott </a:t>
            </a:r>
            <a:r>
              <a:rPr lang="en-US" dirty="0" err="1"/>
              <a:t>Bonvoy</a:t>
            </a:r>
            <a:r>
              <a:rPr lang="en-US" dirty="0"/>
              <a:t>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/>
              <a:t>24 Hrs. cancellation policy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/>
              <a:t>Social Media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/>
              <a:t>Caters for conference and banqueting as well as Weddings, Christmas parties and special occasions. 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548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8F0A2-90E1-4D0D-A920-EEAF5354D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Health and Safety of F&amp;B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just"/>
            <a:r>
              <a:rPr lang="en-US" dirty="0"/>
              <a:t>Based on safety principles for the foodservice industry, the program in Marriott covers food handling, receiving and storage, cleaning and pest control. </a:t>
            </a:r>
          </a:p>
          <a:p>
            <a:pPr algn="just"/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46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A751E-1EF4-4CFD-A9A5-2177C690B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Conclusions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just"/>
            <a:r>
              <a:rPr lang="en-US" dirty="0"/>
              <a:t>Large and exotic rooms for conferences, business meetings and weddings also increases the number of potential customers in the hotel, who enjoy eating the delicious food of the hotel.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The rigorous health and safety guidelines of the hotel helps it in controlling food contamination.</a:t>
            </a:r>
          </a:p>
          <a:p>
            <a:pPr algn="just"/>
            <a:r>
              <a:rPr lang="en-US" dirty="0"/>
              <a:t> 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2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/>
      </p:sp>
      <p:pic>
        <p:nvPicPr>
          <p:cNvPr id="14" name="Picture Placeholder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183188" y="995363"/>
            <a:ext cx="6172200" cy="487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3946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2FA92-AA48-4244-B184-749552362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E5845-247A-4120-BE1F-8F3701AB4A4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algn="just"/>
            <a:r>
              <a:rPr lang="en-US" dirty="0" err="1"/>
              <a:t>Koutroumanis</a:t>
            </a:r>
            <a:r>
              <a:rPr lang="en-US" dirty="0"/>
              <a:t>, D.A. 2011. Technology’s Effect on Hotels and Restaurants: Building a Strategic Competitive Advantage. Journal of Applied Business and Economics vol. 12(1)  </a:t>
            </a:r>
          </a:p>
          <a:p>
            <a:pPr algn="just"/>
            <a:r>
              <a:rPr lang="en-US" dirty="0" err="1"/>
              <a:t>Flickinger</a:t>
            </a:r>
            <a:r>
              <a:rPr lang="en-US" dirty="0"/>
              <a:t>, B. 2001.</a:t>
            </a:r>
            <a:r>
              <a:rPr lang="en-US" b="1" dirty="0"/>
              <a:t> </a:t>
            </a:r>
            <a:r>
              <a:rPr lang="en-US" dirty="0"/>
              <a:t>Marriott International’s World-Class Recipe for Safe, Great Foods. Gotten from </a:t>
            </a:r>
            <a:r>
              <a:rPr lang="en-US" b="1" u="sng" dirty="0">
                <a:hlinkClick r:id="rId2"/>
              </a:rPr>
              <a:t>https://www.foodsafetymagazine.com/magazine-archive1/augustseptember-2001/marriott-internationale28099s-world-class-recipe-for-safe-great-foods</a:t>
            </a:r>
            <a:r>
              <a:rPr lang="en-US" b="1" u="sng">
                <a:hlinkClick r:id="rId2"/>
              </a:rPr>
              <a:t>/</a:t>
            </a:r>
            <a:r>
              <a:rPr lang="en-US" b="1" u="sng"/>
              <a:t>  </a:t>
            </a:r>
            <a:r>
              <a:rPr lang="en-US" sz="2000" b="1" u="sng"/>
              <a:t>10/03/2020</a:t>
            </a:r>
            <a:endParaRPr lang="en-US" b="1" dirty="0"/>
          </a:p>
          <a:p>
            <a:pPr algn="just"/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-34129" y="658548"/>
            <a:ext cx="502601" cy="664104"/>
            <a:chOff x="337187" y="925248"/>
            <a:chExt cx="502601" cy="664104"/>
          </a:xfrm>
        </p:grpSpPr>
        <p:sp>
          <p:nvSpPr>
            <p:cNvPr id="5" name="Rectangle 4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303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512</Words>
  <Application>Microsoft Office PowerPoint</Application>
  <PresentationFormat>Widescreen</PresentationFormat>
  <Paragraphs>39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Introduction</vt:lpstr>
      <vt:lpstr>Marriot History</vt:lpstr>
      <vt:lpstr>Forest Arden Marriot History</vt:lpstr>
      <vt:lpstr>Operation of Marriott</vt:lpstr>
      <vt:lpstr>Food &amp; Beverage Detail</vt:lpstr>
      <vt:lpstr>Restaurants of Marriot</vt:lpstr>
      <vt:lpstr>BARS of Marriott</vt:lpstr>
      <vt:lpstr>Marketing of F&amp;B operations/products</vt:lpstr>
      <vt:lpstr>Health and Safety of F&amp;B</vt:lpstr>
      <vt:lpstr>Conclusions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Eduard Radu (1818400)</dc:creator>
  <cp:lastModifiedBy>Gawain Frampton</cp:lastModifiedBy>
  <cp:revision>28</cp:revision>
  <dcterms:created xsi:type="dcterms:W3CDTF">2020-03-04T15:46:31Z</dcterms:created>
  <dcterms:modified xsi:type="dcterms:W3CDTF">2020-03-23T09:41:40Z</dcterms:modified>
</cp:coreProperties>
</file>