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4" r:id="rId3"/>
    <p:sldId id="266" r:id="rId4"/>
    <p:sldId id="261" r:id="rId5"/>
    <p:sldId id="260" r:id="rId6"/>
    <p:sldId id="258" r:id="rId7"/>
    <p:sldId id="259" r:id="rId8"/>
    <p:sldId id="263" r:id="rId9"/>
    <p:sldId id="262" r:id="rId10"/>
    <p:sldId id="265" r:id="rId11"/>
    <p:sldId id="267" r:id="rId12"/>
    <p:sldId id="271" r:id="rId13"/>
    <p:sldId id="270"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3" autoAdjust="0"/>
    <p:restoredTop sz="94660"/>
  </p:normalViewPr>
  <p:slideViewPr>
    <p:cSldViewPr>
      <p:cViewPr varScale="1">
        <p:scale>
          <a:sx n="110" d="100"/>
          <a:sy n="110" d="100"/>
        </p:scale>
        <p:origin x="-1056"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91D91D-D24B-4BF6-86A5-F24C18336C34}" type="datetimeFigureOut">
              <a:rPr lang="en-GB" smtClean="0"/>
              <a:pPr/>
              <a:t>06/12/2016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EE2A4A-8D87-486E-AB8F-899FE3F6A50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EE2A4A-8D87-486E-AB8F-899FE3F6A50A}" type="slidenum">
              <a:rPr lang="en-GB" smtClean="0"/>
              <a:pPr/>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8202A6-EB17-47D3-9207-256C112039EC}" type="datetimeFigureOut">
              <a:rPr lang="en-GB" smtClean="0"/>
              <a:pPr/>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44424-62AF-47E7-A6A2-60E8D39381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8202A6-EB17-47D3-9207-256C112039EC}" type="datetimeFigureOut">
              <a:rPr lang="en-GB" smtClean="0"/>
              <a:pPr/>
              <a:t>06/12/2016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44424-62AF-47E7-A6A2-60E8D393810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gif"/><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thetimes.co.uk/tto/magazine/article3974083.ec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FG0fTKAqZ5g"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6.jpeg"/><Relationship Id="rId7"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23.png"/><Relationship Id="rId4" Type="http://schemas.openxmlformats.org/officeDocument/2006/relationships/image" Target="../media/image11.gif"/><Relationship Id="rId9"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Bookman Old Style" pitchFamily="18" charset="0"/>
              </a:rPr>
              <a:t>The Harmony of the Sky</a:t>
            </a:r>
            <a:endParaRPr lang="en-GB" dirty="0">
              <a:latin typeface="Bookman Old Style" pitchFamily="18" charset="0"/>
            </a:endParaRPr>
          </a:p>
        </p:txBody>
      </p:sp>
      <p:sp>
        <p:nvSpPr>
          <p:cNvPr id="3" name="Subtitle 2"/>
          <p:cNvSpPr>
            <a:spLocks noGrp="1"/>
          </p:cNvSpPr>
          <p:nvPr>
            <p:ph type="subTitle" idx="1"/>
          </p:nvPr>
        </p:nvSpPr>
        <p:spPr/>
        <p:txBody>
          <a:bodyPr/>
          <a:lstStyle/>
          <a:p>
            <a:r>
              <a:rPr lang="en-GB" dirty="0" smtClean="0">
                <a:latin typeface="Century" pitchFamily="18" charset="0"/>
              </a:rPr>
              <a:t>Nicholas Campion</a:t>
            </a:r>
          </a:p>
          <a:p>
            <a:r>
              <a:rPr lang="en-GB" dirty="0" smtClean="0">
                <a:latin typeface="Century" pitchFamily="18" charset="0"/>
              </a:rPr>
              <a:t>Sophia Centre for the Study of Cosmology in Culture</a:t>
            </a:r>
            <a:endParaRPr lang="en-GB" dirty="0">
              <a:latin typeface="Century" pitchFamily="18" charset="0"/>
            </a:endParaRPr>
          </a:p>
        </p:txBody>
      </p:sp>
      <p:pic>
        <p:nvPicPr>
          <p:cNvPr id="4" name="Picture 4" descr="C:\Users\Liz\Dropbox\SEAC 2016\Artwork\UWTSD Logo_200dpi.jpg"/>
          <p:cNvPicPr>
            <a:picLocks noChangeAspect="1" noChangeArrowheads="1"/>
          </p:cNvPicPr>
          <p:nvPr/>
        </p:nvPicPr>
        <p:blipFill>
          <a:blip r:embed="rId2" cstate="print"/>
          <a:srcRect/>
          <a:stretch>
            <a:fillRect/>
          </a:stretch>
        </p:blipFill>
        <p:spPr bwMode="auto">
          <a:xfrm>
            <a:off x="2987675" y="765175"/>
            <a:ext cx="2971800" cy="11414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Bookman Old Style" pitchFamily="18" charset="0"/>
              </a:rPr>
              <a:t>The Faculty of Humanities and the Performing Arts</a:t>
            </a:r>
            <a:endParaRPr lang="en-GB" dirty="0">
              <a:latin typeface="Bookman Old Style" pitchFamily="18" charset="0"/>
            </a:endParaRPr>
          </a:p>
        </p:txBody>
      </p:sp>
      <p:sp>
        <p:nvSpPr>
          <p:cNvPr id="3" name="Content Placeholder 2"/>
          <p:cNvSpPr>
            <a:spLocks noGrp="1"/>
          </p:cNvSpPr>
          <p:nvPr>
            <p:ph idx="1"/>
          </p:nvPr>
        </p:nvSpPr>
        <p:spPr/>
        <p:txBody>
          <a:bodyPr/>
          <a:lstStyle/>
          <a:p>
            <a:pPr algn="ctr">
              <a:buNone/>
            </a:pPr>
            <a:r>
              <a:rPr lang="en-GB" sz="2800" b="1" i="1" dirty="0" smtClean="0">
                <a:latin typeface="Centaur" pitchFamily="18" charset="0"/>
              </a:rPr>
              <a:t>Welcome to</a:t>
            </a:r>
          </a:p>
          <a:p>
            <a:pPr>
              <a:buNone/>
            </a:pPr>
            <a:r>
              <a:rPr lang="en-GB" sz="2800" b="1" dirty="0" smtClean="0">
                <a:latin typeface="Centaur" pitchFamily="18" charset="0"/>
              </a:rPr>
              <a:t>The Faculty of Humanities Past Peoples seminar</a:t>
            </a:r>
          </a:p>
          <a:p>
            <a:pPr>
              <a:buNone/>
            </a:pPr>
            <a:r>
              <a:rPr lang="en-GB" sz="2800" b="1" dirty="0" smtClean="0">
                <a:latin typeface="Centaur" pitchFamily="18" charset="0"/>
              </a:rPr>
              <a:t>A thank you to all who support the Harmony Initiative</a:t>
            </a:r>
          </a:p>
          <a:p>
            <a:pPr>
              <a:buNone/>
            </a:pPr>
            <a:r>
              <a:rPr lang="en-GB" sz="2800" b="1" dirty="0" smtClean="0">
                <a:latin typeface="Centaur" pitchFamily="18" charset="0"/>
              </a:rPr>
              <a:t>A celebration of the seventh birthday of the Sophia Centre Press</a:t>
            </a:r>
          </a:p>
          <a:p>
            <a:pPr>
              <a:buNone/>
            </a:pPr>
            <a:r>
              <a:rPr lang="en-GB" sz="2800" b="1" dirty="0" smtClean="0">
                <a:latin typeface="Centaur" pitchFamily="18" charset="0"/>
              </a:rPr>
              <a:t>The launch of the Press’s latest book, </a:t>
            </a:r>
            <a:r>
              <a:rPr lang="en-GB" sz="2800" b="1" i="1" dirty="0" smtClean="0">
                <a:latin typeface="Centaur" pitchFamily="18" charset="0"/>
              </a:rPr>
              <a:t>Sark in Dark</a:t>
            </a:r>
            <a:r>
              <a:rPr lang="en-GB" sz="2800" b="1" dirty="0" smtClean="0">
                <a:latin typeface="Centaur" pitchFamily="18" charset="0"/>
              </a:rPr>
              <a:t>, by Ada Blair, a TSD graduate</a:t>
            </a:r>
          </a:p>
          <a:p>
            <a:pPr>
              <a:buNone/>
            </a:pPr>
            <a:r>
              <a:rPr lang="en-GB" sz="2800" b="1" dirty="0" smtClean="0">
                <a:latin typeface="Centaur" pitchFamily="18" charset="0"/>
              </a:rPr>
              <a:t>And a poetry reading and talk by Gillian Clarke</a:t>
            </a:r>
          </a:p>
          <a:p>
            <a:pPr>
              <a:buNone/>
            </a:pPr>
            <a:endParaRPr lang="en-GB" dirty="0" smtClean="0"/>
          </a:p>
          <a:p>
            <a:pPr>
              <a:buNone/>
            </a:pPr>
            <a:endParaRPr lang="en-GB" dirty="0"/>
          </a:p>
        </p:txBody>
      </p:sp>
      <p:pic>
        <p:nvPicPr>
          <p:cNvPr id="4" name="Picture 4" descr="rainbow-in-the-clouds-15621 (1).jpg"/>
          <p:cNvPicPr>
            <a:picLocks noChangeAspect="1"/>
          </p:cNvPicPr>
          <p:nvPr/>
        </p:nvPicPr>
        <p:blipFill>
          <a:blip r:embed="rId3" cstate="print"/>
          <a:srcRect/>
          <a:stretch>
            <a:fillRect/>
          </a:stretch>
        </p:blipFill>
        <p:spPr bwMode="auto">
          <a:xfrm>
            <a:off x="3505200" y="5486400"/>
            <a:ext cx="2438400" cy="1371600"/>
          </a:xfrm>
          <a:prstGeom prst="rect">
            <a:avLst/>
          </a:prstGeom>
          <a:noFill/>
          <a:ln w="9525">
            <a:noFill/>
            <a:miter lim="800000"/>
            <a:headEnd/>
            <a:tailEnd/>
          </a:ln>
        </p:spPr>
      </p:pic>
      <p:pic>
        <p:nvPicPr>
          <p:cNvPr id="5" name="Picture 3" descr="sunrise 3.jpg"/>
          <p:cNvPicPr>
            <a:picLocks noChangeAspect="1"/>
          </p:cNvPicPr>
          <p:nvPr/>
        </p:nvPicPr>
        <p:blipFill>
          <a:blip r:embed="rId4" cstate="print"/>
          <a:srcRect/>
          <a:stretch>
            <a:fillRect/>
          </a:stretch>
        </p:blipFill>
        <p:spPr bwMode="auto">
          <a:xfrm>
            <a:off x="1524000" y="5576146"/>
            <a:ext cx="2057400" cy="1281854"/>
          </a:xfrm>
          <a:prstGeom prst="rect">
            <a:avLst/>
          </a:prstGeom>
          <a:noFill/>
          <a:ln w="9525">
            <a:noFill/>
            <a:miter lim="800000"/>
            <a:headEnd/>
            <a:tailEnd/>
          </a:ln>
        </p:spPr>
      </p:pic>
      <p:pic>
        <p:nvPicPr>
          <p:cNvPr id="6" name="Content Placeholder 3"/>
          <p:cNvPicPr>
            <a:picLocks/>
          </p:cNvPicPr>
          <p:nvPr/>
        </p:nvPicPr>
        <p:blipFill>
          <a:blip r:embed="rId5"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tretch>
            <a:fillRect/>
          </a:stretch>
        </p:blipFill>
        <p:spPr>
          <a:xfrm>
            <a:off x="5257800" y="5638800"/>
            <a:ext cx="3733800" cy="1219200"/>
          </a:xfrm>
          <a:prstGeom prst="rect">
            <a:avLst/>
          </a:prstGeom>
        </p:spPr>
      </p:pic>
      <p:pic>
        <p:nvPicPr>
          <p:cNvPr id="7" name="Picture 6" descr="Medieval_Astrologer-SPL.jpeg"/>
          <p:cNvPicPr>
            <a:picLocks noChangeAspect="1"/>
          </p:cNvPicPr>
          <p:nvPr/>
        </p:nvPicPr>
        <p:blipFill>
          <a:blip r:embed="rId6" cstate="print"/>
          <a:stretch>
            <a:fillRect/>
          </a:stretch>
        </p:blipFill>
        <p:spPr>
          <a:xfrm>
            <a:off x="0" y="5501205"/>
            <a:ext cx="1447800" cy="13567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214313"/>
            <a:ext cx="8229600" cy="1143000"/>
          </a:xfrm>
        </p:spPr>
        <p:txBody>
          <a:bodyPr rtlCol="0">
            <a:normAutofit fontScale="90000"/>
          </a:bodyPr>
          <a:lstStyle/>
          <a:p>
            <a:pPr eaLnBrk="1" fontAlgn="auto" hangingPunct="1">
              <a:spcAft>
                <a:spcPts val="0"/>
              </a:spcAft>
              <a:defRPr/>
            </a:pPr>
            <a:r>
              <a:rPr lang="en-GB" dirty="0" smtClean="0">
                <a:latin typeface="Century Schoolbook" pitchFamily="18" charset="0"/>
              </a:rPr>
              <a:t/>
            </a:r>
            <a:br>
              <a:rPr lang="en-GB" dirty="0" smtClean="0">
                <a:latin typeface="Century Schoolbook" pitchFamily="18" charset="0"/>
              </a:rPr>
            </a:br>
            <a:r>
              <a:rPr lang="en-GB" dirty="0">
                <a:latin typeface="Century Schoolbook" pitchFamily="18" charset="0"/>
              </a:rPr>
              <a:t/>
            </a:r>
            <a:br>
              <a:rPr lang="en-GB" dirty="0">
                <a:latin typeface="Century Schoolbook" pitchFamily="18" charset="0"/>
              </a:rPr>
            </a:br>
            <a:r>
              <a:rPr lang="en-GB" dirty="0" smtClean="0">
                <a:latin typeface="Century Schoolbook" pitchFamily="18" charset="0"/>
              </a:rPr>
              <a:t>            Marcus Aurelius. </a:t>
            </a:r>
            <a:br>
              <a:rPr lang="en-GB" dirty="0" smtClean="0">
                <a:latin typeface="Century Schoolbook" pitchFamily="18" charset="0"/>
              </a:rPr>
            </a:br>
            <a:r>
              <a:rPr lang="en-GB" dirty="0" smtClean="0">
                <a:latin typeface="Century Schoolbook" pitchFamily="18" charset="0"/>
              </a:rPr>
              <a:t>Emperor 161-80 </a:t>
            </a:r>
            <a:endParaRPr lang="en-US" dirty="0">
              <a:latin typeface="Century Schoolbook" pitchFamily="18" charset="0"/>
            </a:endParaRPr>
          </a:p>
        </p:txBody>
      </p:sp>
      <p:sp>
        <p:nvSpPr>
          <p:cNvPr id="3" name="Content Placeholder 2"/>
          <p:cNvSpPr>
            <a:spLocks noGrp="1"/>
          </p:cNvSpPr>
          <p:nvPr>
            <p:ph idx="1"/>
          </p:nvPr>
        </p:nvSpPr>
        <p:spPr/>
        <p:txBody>
          <a:bodyPr rtlCol="0">
            <a:normAutofit fontScale="70000" lnSpcReduction="20000"/>
          </a:bodyPr>
          <a:lstStyle/>
          <a:p>
            <a:pPr eaLnBrk="1" fontAlgn="auto" hangingPunct="1">
              <a:spcAft>
                <a:spcPts val="0"/>
              </a:spcAft>
              <a:buFont typeface="Arial" panose="020B0604020202020204" pitchFamily="34" charset="0"/>
              <a:buChar char="•"/>
              <a:defRPr/>
            </a:pPr>
            <a:endParaRPr lang="en-US" dirty="0" smtClean="0"/>
          </a:p>
          <a:p>
            <a:pPr eaLnBrk="1" fontAlgn="auto" hangingPunct="1">
              <a:spcAft>
                <a:spcPts val="0"/>
              </a:spcAft>
              <a:buFont typeface="Arial" panose="020B0604020202020204" pitchFamily="34" charset="0"/>
              <a:buChar char="•"/>
              <a:defRPr/>
            </a:pPr>
            <a:endParaRPr lang="en-US" dirty="0" smtClean="0"/>
          </a:p>
          <a:p>
            <a:pPr eaLnBrk="1" fontAlgn="auto" hangingPunct="1">
              <a:spcAft>
                <a:spcPts val="0"/>
              </a:spcAft>
              <a:buFont typeface="Arial" panose="020B0604020202020204" pitchFamily="34" charset="0"/>
              <a:buChar char="•"/>
              <a:defRPr/>
            </a:pPr>
            <a:endParaRPr lang="en-US" dirty="0" smtClean="0"/>
          </a:p>
          <a:p>
            <a:pPr eaLnBrk="1" fontAlgn="auto" hangingPunct="1">
              <a:spcAft>
                <a:spcPts val="0"/>
              </a:spcAft>
              <a:buFont typeface="Arial" panose="020B0604020202020204" pitchFamily="34" charset="0"/>
              <a:buChar char="•"/>
              <a:defRPr/>
            </a:pPr>
            <a:endParaRPr lang="en-US" dirty="0" smtClean="0"/>
          </a:p>
          <a:p>
            <a:pPr eaLnBrk="1" fontAlgn="auto" hangingPunct="1">
              <a:spcAft>
                <a:spcPts val="0"/>
              </a:spcAft>
              <a:buFont typeface="Arial" panose="020B0604020202020204" pitchFamily="34" charset="0"/>
              <a:buChar char="•"/>
              <a:defRPr/>
            </a:pPr>
            <a:r>
              <a:rPr lang="en-US" dirty="0" smtClean="0">
                <a:latin typeface="Century Schoolbook" pitchFamily="18" charset="0"/>
              </a:rPr>
              <a:t>‘</a:t>
            </a:r>
            <a:r>
              <a:rPr lang="en-US" dirty="0">
                <a:latin typeface="Century Schoolbook" pitchFamily="18" charset="0"/>
              </a:rPr>
              <a:t>Survey the circling </a:t>
            </a:r>
            <a:r>
              <a:rPr lang="en-US" dirty="0" smtClean="0">
                <a:latin typeface="Century Schoolbook" pitchFamily="18" charset="0"/>
              </a:rPr>
              <a:t>stars as </a:t>
            </a:r>
            <a:r>
              <a:rPr lang="en-US" dirty="0">
                <a:latin typeface="Century Schoolbook" pitchFamily="18" charset="0"/>
              </a:rPr>
              <a:t>though yourself were in mid-course with them. Often picture the changing and re-changing dance of the elements. Visions of this kind purge away the dross of our earth-bound life’. </a:t>
            </a:r>
            <a:endParaRPr lang="en-US" dirty="0" smtClean="0">
              <a:latin typeface="Century Schoolbook" pitchFamily="18" charset="0"/>
            </a:endParaRPr>
          </a:p>
          <a:p>
            <a:pPr eaLnBrk="1" fontAlgn="auto" hangingPunct="1">
              <a:spcAft>
                <a:spcPts val="0"/>
              </a:spcAft>
              <a:buFont typeface="Arial" panose="020B0604020202020204" pitchFamily="34" charset="0"/>
              <a:buChar char="•"/>
              <a:defRPr/>
            </a:pPr>
            <a:r>
              <a:rPr lang="en-GB" sz="1600" dirty="0" smtClean="0">
                <a:latin typeface="Century Schoolbook" pitchFamily="18" charset="0"/>
              </a:rPr>
              <a:t>Marcus Aurelius, </a:t>
            </a:r>
            <a:r>
              <a:rPr lang="en-GB" sz="1600" i="1" dirty="0" smtClean="0">
                <a:latin typeface="Century Schoolbook" pitchFamily="18" charset="0"/>
              </a:rPr>
              <a:t>Meditations</a:t>
            </a:r>
            <a:r>
              <a:rPr lang="en-GB" sz="1600" dirty="0" smtClean="0">
                <a:latin typeface="Century Schoolbook" pitchFamily="18" charset="0"/>
              </a:rPr>
              <a:t>, trans. Maxwell Staniforth, Harmondsworth, Middlesex: Penguin, 1964, V.47, p. 112; see also IX.29, p. 144. </a:t>
            </a:r>
            <a:endParaRPr lang="en-US" sz="1600" dirty="0" smtClean="0">
              <a:latin typeface="Century Schoolbook" pitchFamily="18" charset="0"/>
            </a:endParaRPr>
          </a:p>
          <a:p>
            <a:pPr eaLnBrk="1" fontAlgn="auto" hangingPunct="1">
              <a:spcAft>
                <a:spcPts val="0"/>
              </a:spcAft>
              <a:buFont typeface="Arial" panose="020B0604020202020204" pitchFamily="34" charset="0"/>
              <a:buChar char="•"/>
              <a:defRPr/>
            </a:pPr>
            <a:endParaRPr lang="en-US" dirty="0">
              <a:latin typeface="Century Schoolbook" pitchFamily="18" charset="0"/>
            </a:endParaRPr>
          </a:p>
          <a:p>
            <a:pPr eaLnBrk="1" fontAlgn="auto" hangingPunct="1">
              <a:spcAft>
                <a:spcPts val="0"/>
              </a:spcAft>
              <a:buFont typeface="Arial" panose="020B0604020202020204" pitchFamily="34" charset="0"/>
              <a:buChar char="•"/>
              <a:defRPr/>
            </a:pPr>
            <a:r>
              <a:rPr lang="en-US" i="1" dirty="0" smtClean="0">
                <a:latin typeface="Century Schoolbook" pitchFamily="18" charset="0"/>
              </a:rPr>
              <a:t>One’s </a:t>
            </a:r>
            <a:r>
              <a:rPr lang="en-US" i="1" dirty="0">
                <a:latin typeface="Century Schoolbook" pitchFamily="18" charset="0"/>
              </a:rPr>
              <a:t>soul </a:t>
            </a:r>
            <a:r>
              <a:rPr lang="en-US" i="1" dirty="0" smtClean="0">
                <a:latin typeface="Century Schoolbook" pitchFamily="18" charset="0"/>
              </a:rPr>
              <a:t>can </a:t>
            </a:r>
            <a:r>
              <a:rPr lang="en-US" i="1" dirty="0">
                <a:latin typeface="Century Schoolbook" pitchFamily="18" charset="0"/>
              </a:rPr>
              <a:t>be cleansed by an imaginative union with the stars.</a:t>
            </a:r>
            <a:endParaRPr lang="en-US" i="1" dirty="0" smtClean="0">
              <a:latin typeface="Century Schoolbook" pitchFamily="18" charset="0"/>
            </a:endParaRPr>
          </a:p>
          <a:p>
            <a:pPr eaLnBrk="1" fontAlgn="auto" hangingPunct="1">
              <a:spcAft>
                <a:spcPts val="0"/>
              </a:spcAft>
              <a:buFont typeface="Arial" panose="020B0604020202020204" pitchFamily="34" charset="0"/>
              <a:buChar char="•"/>
              <a:defRPr/>
            </a:pPr>
            <a:r>
              <a:rPr lang="en-GB" dirty="0">
                <a:latin typeface="Century Schoolbook" pitchFamily="18" charset="0"/>
              </a:rPr>
              <a:t> </a:t>
            </a:r>
            <a:endParaRPr lang="en-US" dirty="0">
              <a:latin typeface="Century Schoolbook" pitchFamily="18" charset="0"/>
            </a:endParaRPr>
          </a:p>
          <a:p>
            <a:pPr eaLnBrk="1" fontAlgn="auto" hangingPunct="1">
              <a:spcAft>
                <a:spcPts val="0"/>
              </a:spcAft>
              <a:buFont typeface="Arial" panose="020B0604020202020204" pitchFamily="34" charset="0"/>
              <a:buChar char="•"/>
              <a:defRPr/>
            </a:pPr>
            <a:endParaRPr lang="en-US" dirty="0">
              <a:latin typeface="Century Schoolbook" pitchFamily="18" charset="0"/>
            </a:endParaRPr>
          </a:p>
        </p:txBody>
      </p:sp>
      <p:pic>
        <p:nvPicPr>
          <p:cNvPr id="21508" name="Picture 3" descr="Marcus Aurelius 2.jpg"/>
          <p:cNvPicPr>
            <a:picLocks noChangeAspect="1"/>
          </p:cNvPicPr>
          <p:nvPr/>
        </p:nvPicPr>
        <p:blipFill>
          <a:blip r:embed="rId2" cstate="print"/>
          <a:srcRect/>
          <a:stretch>
            <a:fillRect/>
          </a:stretch>
        </p:blipFill>
        <p:spPr bwMode="auto">
          <a:xfrm>
            <a:off x="642938" y="142875"/>
            <a:ext cx="1857375" cy="24892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entury" pitchFamily="18" charset="0"/>
              </a:rPr>
              <a:t>The Sophia Centre Press</a:t>
            </a:r>
            <a:endParaRPr lang="en-GB" dirty="0">
              <a:latin typeface="Century" pitchFamily="18" charset="0"/>
            </a:endParaRPr>
          </a:p>
        </p:txBody>
      </p:sp>
      <p:pic>
        <p:nvPicPr>
          <p:cNvPr id="3074" name="Picture 2"/>
          <p:cNvPicPr>
            <a:picLocks noGrp="1" noChangeAspect="1" noChangeArrowheads="1"/>
          </p:cNvPicPr>
          <p:nvPr>
            <p:ph idx="1"/>
          </p:nvPr>
        </p:nvPicPr>
        <p:blipFill>
          <a:blip r:embed="rId2" cstate="print"/>
          <a:srcRect l="11111" t="7660" r="54630" b="5920"/>
          <a:stretch>
            <a:fillRect/>
          </a:stretch>
        </p:blipFill>
        <p:spPr bwMode="auto">
          <a:xfrm>
            <a:off x="1600200" y="1447800"/>
            <a:ext cx="6344920" cy="514453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entury" pitchFamily="18" charset="0"/>
              </a:rPr>
              <a:t>Living with the Sky: The Harmony of the Spheres</a:t>
            </a:r>
            <a:endParaRPr lang="en-GB" dirty="0">
              <a:latin typeface="Century" pitchFamily="18" charset="0"/>
            </a:endParaRPr>
          </a:p>
        </p:txBody>
      </p:sp>
      <p:pic>
        <p:nvPicPr>
          <p:cNvPr id="4" name="Content Placeholder 3" descr="Pythagoras musical harmonies.jpg"/>
          <p:cNvPicPr>
            <a:picLocks noGrp="1" noChangeAspect="1"/>
          </p:cNvPicPr>
          <p:nvPr>
            <p:ph idx="1"/>
          </p:nvPr>
        </p:nvPicPr>
        <p:blipFill>
          <a:blip r:embed="rId2" cstate="print"/>
          <a:stretch>
            <a:fillRect/>
          </a:stretch>
        </p:blipFill>
        <p:spPr>
          <a:xfrm>
            <a:off x="2895600" y="1524000"/>
            <a:ext cx="3100285" cy="4525963"/>
          </a:xfrm>
        </p:spPr>
      </p:pic>
      <p:pic>
        <p:nvPicPr>
          <p:cNvPr id="5" name="Picture 4" descr="Medieval_Astrologer-SPL.jpeg"/>
          <p:cNvPicPr>
            <a:picLocks noChangeAspect="1"/>
          </p:cNvPicPr>
          <p:nvPr/>
        </p:nvPicPr>
        <p:blipFill>
          <a:blip r:embed="rId3" cstate="print"/>
          <a:stretch>
            <a:fillRect/>
          </a:stretch>
        </p:blipFill>
        <p:spPr>
          <a:xfrm>
            <a:off x="0" y="3810000"/>
            <a:ext cx="2895600" cy="2713590"/>
          </a:xfrm>
          <a:prstGeom prst="rect">
            <a:avLst/>
          </a:prstGeom>
        </p:spPr>
      </p:pic>
      <p:pic>
        <p:nvPicPr>
          <p:cNvPr id="6" name="Picture 5" descr="Pythagoras_and_Philolaus.png"/>
          <p:cNvPicPr>
            <a:picLocks noChangeAspect="1"/>
          </p:cNvPicPr>
          <p:nvPr/>
        </p:nvPicPr>
        <p:blipFill>
          <a:blip r:embed="rId4" cstate="print"/>
          <a:stretch>
            <a:fillRect/>
          </a:stretch>
        </p:blipFill>
        <p:spPr>
          <a:xfrm>
            <a:off x="6019800" y="3124200"/>
            <a:ext cx="2793651" cy="3428572"/>
          </a:xfrm>
          <a:prstGeom prst="rect">
            <a:avLst/>
          </a:prstGeom>
        </p:spPr>
      </p:pic>
      <p:pic>
        <p:nvPicPr>
          <p:cNvPr id="7" name="Picture 6" descr="Pythagoras_and_Philolaus.png"/>
          <p:cNvPicPr>
            <a:picLocks noChangeAspect="1"/>
          </p:cNvPicPr>
          <p:nvPr/>
        </p:nvPicPr>
        <p:blipFill>
          <a:blip r:embed="rId4" cstate="print"/>
          <a:stretch>
            <a:fillRect/>
          </a:stretch>
        </p:blipFill>
        <p:spPr>
          <a:xfrm>
            <a:off x="6172200" y="3276600"/>
            <a:ext cx="2793651" cy="342857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8229600" cy="1143000"/>
          </a:xfrm>
        </p:spPr>
        <p:txBody>
          <a:bodyPr>
            <a:normAutofit fontScale="90000"/>
          </a:bodyPr>
          <a:lstStyle/>
          <a:p>
            <a:r>
              <a:rPr lang="en-US" b="1" dirty="0" smtClean="0"/>
              <a:t/>
            </a:r>
            <a:br>
              <a:rPr lang="en-US" b="1" dirty="0" smtClean="0"/>
            </a:br>
            <a:r>
              <a:rPr lang="en-US" b="1" dirty="0"/>
              <a:t/>
            </a:r>
            <a:br>
              <a:rPr lang="en-US" b="1" dirty="0"/>
            </a:br>
            <a:r>
              <a:rPr lang="en-US" b="1" dirty="0" smtClean="0">
                <a:latin typeface="Century Schoolbook" pitchFamily="18" charset="0"/>
              </a:rPr>
              <a:t>TSD projects: the </a:t>
            </a:r>
            <a:r>
              <a:rPr lang="en-US" b="1" dirty="0" smtClean="0">
                <a:latin typeface="Century" pitchFamily="18" charset="0"/>
              </a:rPr>
              <a:t>Bore </a:t>
            </a:r>
            <a:r>
              <a:rPr lang="en-US" b="1" dirty="0">
                <a:latin typeface="Century" pitchFamily="18" charset="0"/>
              </a:rPr>
              <a:t>Forest </a:t>
            </a:r>
            <a:r>
              <a:rPr lang="en-US" b="1" dirty="0" smtClean="0">
                <a:latin typeface="Century" pitchFamily="18" charset="0"/>
              </a:rPr>
              <a:t>Centre, </a:t>
            </a:r>
            <a:r>
              <a:rPr lang="en-US" b="1" dirty="0" smtClean="0">
                <a:latin typeface="Century" pitchFamily="18" charset="0"/>
              </a:rPr>
              <a:t>Kenya (Luci Attala)</a:t>
            </a:r>
            <a:r>
              <a:rPr lang="en-US" b="1" dirty="0" smtClean="0">
                <a:latin typeface="Century" pitchFamily="18" charset="0"/>
              </a:rPr>
              <a:t/>
            </a:r>
            <a:br>
              <a:rPr lang="en-US" b="1" dirty="0" smtClean="0">
                <a:latin typeface="Century" pitchFamily="18" charset="0"/>
              </a:rPr>
            </a:br>
            <a:r>
              <a:rPr lang="en-US" sz="2000" dirty="0" smtClean="0">
                <a:latin typeface="Century" pitchFamily="18" charset="0"/>
              </a:rPr>
              <a:t>A Research and Volunteering Base for Welsh Students in Africa- and a place for dark skies</a:t>
            </a:r>
            <a:r>
              <a:rPr lang="en-GB" dirty="0">
                <a:latin typeface="Century" pitchFamily="18" charset="0"/>
              </a:rPr>
              <a:t/>
            </a:r>
            <a:br>
              <a:rPr lang="en-GB" dirty="0">
                <a:latin typeface="Century" pitchFamily="18" charset="0"/>
              </a:rPr>
            </a:br>
            <a:r>
              <a:rPr lang="en-US" dirty="0"/>
              <a:t> </a:t>
            </a:r>
            <a:r>
              <a:rPr lang="en-GB" dirty="0"/>
              <a:t/>
            </a:r>
            <a:br>
              <a:rPr lang="en-GB" dirty="0"/>
            </a:br>
            <a:endParaRPr lang="en-GB" dirty="0"/>
          </a:p>
        </p:txBody>
      </p:sp>
      <p:pic>
        <p:nvPicPr>
          <p:cNvPr id="4" name="Content Placeholder 3"/>
          <p:cNvPicPr>
            <a:picLocks noGrp="1"/>
          </p:cNvPicPr>
          <p:nvPr>
            <p:ph idx="1"/>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tretch>
            <a:fillRect/>
          </a:stretch>
        </p:blipFill>
        <p:spPr>
          <a:xfrm>
            <a:off x="228600" y="1981200"/>
            <a:ext cx="8229600" cy="3526149"/>
          </a:xfrm>
          <a:prstGeom prst="rect">
            <a:avLst/>
          </a:prstGeom>
        </p:spPr>
      </p:pic>
      <p:pic>
        <p:nvPicPr>
          <p:cNvPr id="5" name="Picture 4"/>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tretch>
            <a:fillRect/>
          </a:stretch>
        </p:blipFill>
        <p:spPr>
          <a:xfrm>
            <a:off x="2133600" y="5105400"/>
            <a:ext cx="6297911" cy="14831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latin typeface="Century" pitchFamily="18" charset="0"/>
              </a:rPr>
              <a:t>A </a:t>
            </a:r>
            <a:r>
              <a:rPr lang="en-GB" sz="2400" b="1" dirty="0" err="1" smtClean="0">
                <a:latin typeface="Century" pitchFamily="18" charset="0"/>
              </a:rPr>
              <a:t>cosmo</a:t>
            </a:r>
            <a:r>
              <a:rPr lang="en-GB" sz="2400" b="1" dirty="0" smtClean="0">
                <a:latin typeface="Century" pitchFamily="18" charset="0"/>
              </a:rPr>
              <a:t>-ecological </a:t>
            </a:r>
            <a:r>
              <a:rPr lang="en-GB" sz="2400" b="1" dirty="0">
                <a:latin typeface="Century" pitchFamily="18" charset="0"/>
              </a:rPr>
              <a:t>research centre in West </a:t>
            </a:r>
            <a:r>
              <a:rPr lang="en-GB" sz="2400" b="1" dirty="0" err="1">
                <a:latin typeface="Century" pitchFamily="18" charset="0"/>
              </a:rPr>
              <a:t>Bezanozano</a:t>
            </a:r>
            <a:r>
              <a:rPr lang="en-GB" sz="2400" b="1" dirty="0">
                <a:latin typeface="Century" pitchFamily="18" charset="0"/>
              </a:rPr>
              <a:t>, </a:t>
            </a:r>
            <a:r>
              <a:rPr lang="en-GB" sz="2400" b="1" dirty="0" smtClean="0">
                <a:latin typeface="Century" pitchFamily="18" charset="0"/>
              </a:rPr>
              <a:t>Madagascar (Christel </a:t>
            </a:r>
            <a:r>
              <a:rPr lang="en-GB" sz="2400" b="1" dirty="0" err="1" smtClean="0">
                <a:latin typeface="Century" pitchFamily="18" charset="0"/>
              </a:rPr>
              <a:t>Mattheuuws</a:t>
            </a:r>
            <a:r>
              <a:rPr lang="en-GB" sz="2400" b="1" dirty="0" smtClean="0">
                <a:latin typeface="Century" pitchFamily="18" charset="0"/>
              </a:rPr>
              <a:t>)</a:t>
            </a:r>
            <a:endParaRPr lang="en-GB" sz="2400" b="1" dirty="0">
              <a:latin typeface="Century" pitchFamily="18" charset="0"/>
            </a:endParaRPr>
          </a:p>
        </p:txBody>
      </p:sp>
      <p:pic>
        <p:nvPicPr>
          <p:cNvPr id="4" name="Content Placeholder 3" descr="political-map-of-Madagascar.gif"/>
          <p:cNvPicPr>
            <a:picLocks noGrp="1" noChangeAspect="1"/>
          </p:cNvPicPr>
          <p:nvPr>
            <p:ph idx="1"/>
          </p:nvPr>
        </p:nvPicPr>
        <p:blipFill>
          <a:blip r:embed="rId2" cstate="print"/>
          <a:stretch>
            <a:fillRect/>
          </a:stretch>
        </p:blipFill>
        <p:spPr>
          <a:xfrm>
            <a:off x="609600" y="1981200"/>
            <a:ext cx="3053471" cy="5027847"/>
          </a:xfrm>
        </p:spPr>
      </p:pic>
      <p:pic>
        <p:nvPicPr>
          <p:cNvPr id="5" name="Picture 4" descr="mADAGASCAR.jpg"/>
          <p:cNvPicPr>
            <a:picLocks noChangeAspect="1"/>
          </p:cNvPicPr>
          <p:nvPr/>
        </p:nvPicPr>
        <p:blipFill>
          <a:blip r:embed="rId3" cstate="print"/>
          <a:stretch>
            <a:fillRect/>
          </a:stretch>
        </p:blipFill>
        <p:spPr>
          <a:xfrm>
            <a:off x="3962400" y="2133600"/>
            <a:ext cx="3352800" cy="2231136"/>
          </a:xfrm>
          <a:prstGeom prst="rect">
            <a:avLst/>
          </a:prstGeom>
        </p:spPr>
      </p:pic>
      <p:pic>
        <p:nvPicPr>
          <p:cNvPr id="6" name="Picture 5" descr="madagascar 2.jpg"/>
          <p:cNvPicPr>
            <a:picLocks noChangeAspect="1"/>
          </p:cNvPicPr>
          <p:nvPr/>
        </p:nvPicPr>
        <p:blipFill>
          <a:blip r:embed="rId4" cstate="print"/>
          <a:stretch>
            <a:fillRect/>
          </a:stretch>
        </p:blipFill>
        <p:spPr>
          <a:xfrm>
            <a:off x="5105400" y="4267200"/>
            <a:ext cx="3200400" cy="199312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odoni MT" pitchFamily="18" charset="0"/>
              </a:rPr>
              <a:t>Dark Skies in Wales</a:t>
            </a:r>
            <a:endParaRPr lang="en-GB" dirty="0">
              <a:latin typeface="Bodoni MT" pitchFamily="18" charset="0"/>
            </a:endParaRPr>
          </a:p>
        </p:txBody>
      </p:sp>
      <p:pic>
        <p:nvPicPr>
          <p:cNvPr id="2050" name="Picture 2"/>
          <p:cNvPicPr>
            <a:picLocks noGrp="1" noChangeAspect="1" noChangeArrowheads="1"/>
          </p:cNvPicPr>
          <p:nvPr>
            <p:ph idx="1"/>
          </p:nvPr>
        </p:nvPicPr>
        <p:blipFill>
          <a:blip r:embed="rId2" cstate="print"/>
          <a:srcRect l="10358" t="4780" r="53667" b="27352"/>
          <a:stretch>
            <a:fillRect/>
          </a:stretch>
        </p:blipFill>
        <p:spPr bwMode="auto">
          <a:xfrm>
            <a:off x="762000" y="1219200"/>
            <a:ext cx="8042442" cy="48768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Bodoni MT" pitchFamily="18" charset="0"/>
              </a:rPr>
              <a:t>And launching </a:t>
            </a:r>
            <a:r>
              <a:rPr lang="en-GB" i="1" dirty="0" smtClean="0">
                <a:latin typeface="Bodoni MT" pitchFamily="18" charset="0"/>
              </a:rPr>
              <a:t>Sark and the Dark</a:t>
            </a:r>
            <a:r>
              <a:rPr lang="en-GB" dirty="0" smtClean="0">
                <a:latin typeface="Bodoni MT" pitchFamily="18" charset="0"/>
              </a:rPr>
              <a:t>:</a:t>
            </a:r>
            <a:br>
              <a:rPr lang="en-GB" dirty="0" smtClean="0">
                <a:latin typeface="Bodoni MT" pitchFamily="18" charset="0"/>
              </a:rPr>
            </a:br>
            <a:r>
              <a:rPr lang="en-GB" dirty="0" smtClean="0">
                <a:latin typeface="Bodoni MT" pitchFamily="18" charset="0"/>
              </a:rPr>
              <a:t>wellbeing and the sky</a:t>
            </a:r>
            <a:endParaRPr lang="en-GB" dirty="0">
              <a:latin typeface="Bodoni MT" pitchFamily="18" charset="0"/>
            </a:endParaRPr>
          </a:p>
        </p:txBody>
      </p:sp>
      <p:pic>
        <p:nvPicPr>
          <p:cNvPr id="1026" name="Picture 2"/>
          <p:cNvPicPr>
            <a:picLocks noGrp="1" noChangeAspect="1" noChangeArrowheads="1"/>
          </p:cNvPicPr>
          <p:nvPr>
            <p:ph idx="1"/>
          </p:nvPr>
        </p:nvPicPr>
        <p:blipFill>
          <a:blip r:embed="rId2" cstate="print"/>
          <a:srcRect l="33247" t="15108" r="56008" b="34727"/>
          <a:stretch>
            <a:fillRect/>
          </a:stretch>
        </p:blipFill>
        <p:spPr bwMode="auto">
          <a:xfrm>
            <a:off x="2819400" y="1524000"/>
            <a:ext cx="3402228" cy="51054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endParaRPr lang="en-GB" altLang="en-US" smtClean="0"/>
          </a:p>
        </p:txBody>
      </p:sp>
      <p:sp>
        <p:nvSpPr>
          <p:cNvPr id="5123" name="Content Placeholder 2"/>
          <p:cNvSpPr>
            <a:spLocks noGrp="1"/>
          </p:cNvSpPr>
          <p:nvPr>
            <p:ph idx="1"/>
          </p:nvPr>
        </p:nvSpPr>
        <p:spPr/>
        <p:txBody>
          <a:bodyPr>
            <a:normAutofit lnSpcReduction="10000"/>
          </a:bodyPr>
          <a:lstStyle/>
          <a:p>
            <a:pPr>
              <a:buNone/>
            </a:pPr>
            <a:r>
              <a:rPr lang="en-GB" altLang="en-US" i="1" dirty="0" smtClean="0">
                <a:latin typeface="Century Schoolbook" pitchFamily="18" charset="0"/>
              </a:rPr>
              <a:t>‘We are already in space. The Earth is in space. It tells you all you need to know about how we think, right now, that we presume we are anything other than on a space mission, right now, and always have been’.</a:t>
            </a:r>
          </a:p>
          <a:p>
            <a:pPr>
              <a:buNone/>
            </a:pPr>
            <a:endParaRPr lang="en-GB" altLang="en-US" dirty="0" smtClean="0"/>
          </a:p>
          <a:p>
            <a:pPr>
              <a:buNone/>
            </a:pPr>
            <a:r>
              <a:rPr lang="en-GB" altLang="en-US" sz="2000" b="1" dirty="0" smtClean="0"/>
              <a:t>Caitlin Moran, ‘Why I don’t want us exploring space’, </a:t>
            </a:r>
            <a:r>
              <a:rPr lang="en-GB" altLang="en-US" sz="2000" b="1" i="1" dirty="0" smtClean="0"/>
              <a:t>The Times</a:t>
            </a:r>
            <a:r>
              <a:rPr lang="en-GB" altLang="en-US" sz="2000" b="1" dirty="0" smtClean="0"/>
              <a:t>, 18 January 2014, </a:t>
            </a:r>
          </a:p>
          <a:p>
            <a:r>
              <a:rPr lang="en-GB" altLang="en-US" sz="2000" b="1" u="sng" dirty="0" smtClean="0">
                <a:hlinkClick r:id="rId2"/>
              </a:rPr>
              <a:t>http://www.thetimes.co.uk/tto/magazine/article3974083.ece</a:t>
            </a:r>
            <a:r>
              <a:rPr lang="en-GB" altLang="en-US" sz="2000" b="1" dirty="0" smtClean="0"/>
              <a:t> [accessed 25 March 2016].</a:t>
            </a:r>
          </a:p>
          <a:p>
            <a:endParaRPr lang="en-GB" altLang="en-US" dirty="0" smtClean="0"/>
          </a:p>
        </p:txBody>
      </p:sp>
      <p:pic>
        <p:nvPicPr>
          <p:cNvPr id="5124" name="Picture 3" descr="Caitlin Moran.jpg"/>
          <p:cNvPicPr>
            <a:picLocks noChangeAspect="1"/>
          </p:cNvPicPr>
          <p:nvPr/>
        </p:nvPicPr>
        <p:blipFill>
          <a:blip r:embed="rId3" cstate="print"/>
          <a:srcRect/>
          <a:stretch>
            <a:fillRect/>
          </a:stretch>
        </p:blipFill>
        <p:spPr bwMode="auto">
          <a:xfrm>
            <a:off x="6586538" y="0"/>
            <a:ext cx="2557462" cy="1712913"/>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normAutofit fontScale="90000"/>
          </a:bodyPr>
          <a:lstStyle/>
          <a:p>
            <a:r>
              <a:rPr lang="en-GB" sz="2800" dirty="0"/>
              <a:t>All Alone in the Night - Time-lapse footage of the Earth as seen from the </a:t>
            </a:r>
            <a:r>
              <a:rPr lang="en-GB" sz="2800" dirty="0" smtClean="0"/>
              <a:t>ISS</a:t>
            </a:r>
            <a:br>
              <a:rPr lang="en-GB" sz="2800" dirty="0" smtClean="0"/>
            </a:br>
            <a:r>
              <a:rPr lang="en-GB" sz="2800" dirty="0" smtClean="0">
                <a:hlinkClick r:id="rId2"/>
              </a:rPr>
              <a:t>https://www.youtube.com/watch?v=FG0fTKAqZ5g</a:t>
            </a:r>
            <a:r>
              <a:rPr lang="en-GB" sz="2800" dirty="0" smtClean="0"/>
              <a:t/>
            </a:r>
            <a:br>
              <a:rPr lang="en-GB" sz="2800" dirty="0" smtClean="0"/>
            </a:br>
            <a:endParaRPr lang="en-GB" sz="2800" dirty="0"/>
          </a:p>
        </p:txBody>
      </p:sp>
      <p:pic>
        <p:nvPicPr>
          <p:cNvPr id="5122" name="Picture 2"/>
          <p:cNvPicPr>
            <a:picLocks noGrp="1" noChangeAspect="1" noChangeArrowheads="1"/>
          </p:cNvPicPr>
          <p:nvPr>
            <p:ph idx="1"/>
          </p:nvPr>
        </p:nvPicPr>
        <p:blipFill>
          <a:blip r:embed="rId3" cstate="print"/>
          <a:srcRect l="926" t="4780" r="43519" b="5920"/>
          <a:stretch>
            <a:fillRect/>
          </a:stretch>
        </p:blipFill>
        <p:spPr bwMode="auto">
          <a:xfrm>
            <a:off x="228600" y="1447800"/>
            <a:ext cx="5161935" cy="2667000"/>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t="4780" r="43519" b="8801"/>
          <a:stretch>
            <a:fillRect/>
          </a:stretch>
        </p:blipFill>
        <p:spPr bwMode="auto">
          <a:xfrm>
            <a:off x="2946400" y="3810000"/>
            <a:ext cx="6197600" cy="30480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100" dirty="0" smtClean="0">
                <a:latin typeface="Cambria" pitchFamily="18" charset="0"/>
              </a:rPr>
              <a:t>Harmony: </a:t>
            </a:r>
            <a:br>
              <a:rPr lang="en-GB" sz="3100" dirty="0" smtClean="0">
                <a:latin typeface="Cambria" pitchFamily="18" charset="0"/>
              </a:rPr>
            </a:br>
            <a:r>
              <a:rPr lang="en-GB" sz="3100" dirty="0" smtClean="0">
                <a:latin typeface="Cambria" pitchFamily="18" charset="0"/>
              </a:rPr>
              <a:t>Earth Venus Tango round the Sun</a:t>
            </a:r>
            <a:br>
              <a:rPr lang="en-GB" sz="3100" dirty="0" smtClean="0">
                <a:latin typeface="Cambria" pitchFamily="18" charset="0"/>
              </a:rPr>
            </a:br>
            <a:r>
              <a:rPr lang="en-GB" sz="1600" dirty="0" smtClean="0">
                <a:latin typeface="Cambria" pitchFamily="18" charset="0"/>
              </a:rPr>
              <a:t>https://www.youtube.com/watch?v=4cgQNUhtmHM</a:t>
            </a:r>
            <a:endParaRPr lang="en-GB" sz="1600" dirty="0">
              <a:latin typeface="Cambria" pitchFamily="18" charset="0"/>
            </a:endParaRPr>
          </a:p>
        </p:txBody>
      </p:sp>
      <p:pic>
        <p:nvPicPr>
          <p:cNvPr id="1026" name="Picture 2"/>
          <p:cNvPicPr>
            <a:picLocks noGrp="1" noChangeAspect="1" noChangeArrowheads="1"/>
          </p:cNvPicPr>
          <p:nvPr>
            <p:ph idx="1"/>
          </p:nvPr>
        </p:nvPicPr>
        <p:blipFill>
          <a:blip r:embed="rId2" cstate="print"/>
          <a:srcRect l="17593" t="13422" r="61111" b="28965"/>
          <a:stretch>
            <a:fillRect/>
          </a:stretch>
        </p:blipFill>
        <p:spPr bwMode="auto">
          <a:xfrm>
            <a:off x="2133600" y="1828800"/>
            <a:ext cx="5330190" cy="463494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HeavenlyDiscourses_n_home.jpg"/>
          <p:cNvPicPr>
            <a:picLocks noGrp="1" noChangeAspect="1"/>
          </p:cNvPicPr>
          <p:nvPr>
            <p:ph idx="1"/>
          </p:nvPr>
        </p:nvPicPr>
        <p:blipFill>
          <a:blip r:embed="rId2" cstate="print"/>
          <a:stretch>
            <a:fillRect/>
          </a:stretch>
        </p:blipFill>
        <p:spPr>
          <a:xfrm>
            <a:off x="609600" y="0"/>
            <a:ext cx="4419600" cy="6605116"/>
          </a:xfrm>
        </p:spPr>
      </p:pic>
      <p:pic>
        <p:nvPicPr>
          <p:cNvPr id="5" name="Picture 3" descr="Yuri Gagarin with medals.jpg"/>
          <p:cNvPicPr>
            <a:picLocks noChangeAspect="1"/>
          </p:cNvPicPr>
          <p:nvPr/>
        </p:nvPicPr>
        <p:blipFill>
          <a:blip r:embed="rId3" cstate="print"/>
          <a:srcRect/>
          <a:stretch>
            <a:fillRect/>
          </a:stretch>
        </p:blipFill>
        <p:spPr bwMode="auto">
          <a:xfrm>
            <a:off x="5257800" y="2667000"/>
            <a:ext cx="3383446" cy="3619500"/>
          </a:xfrm>
          <a:prstGeom prst="rect">
            <a:avLst/>
          </a:prstGeom>
          <a:noFill/>
          <a:ln w="9525">
            <a:noFill/>
            <a:miter lim="800000"/>
            <a:headEnd/>
            <a:tailEnd/>
          </a:ln>
        </p:spPr>
      </p:pic>
      <p:pic>
        <p:nvPicPr>
          <p:cNvPr id="6" name="Content Placeholder 3" descr="Yuri Gagarin Time Magazine.jpg"/>
          <p:cNvPicPr>
            <a:picLocks noChangeAspect="1"/>
          </p:cNvPicPr>
          <p:nvPr/>
        </p:nvPicPr>
        <p:blipFill>
          <a:blip r:embed="rId4" cstate="print"/>
          <a:srcRect/>
          <a:stretch>
            <a:fillRect/>
          </a:stretch>
        </p:blipFill>
        <p:spPr bwMode="auto">
          <a:xfrm>
            <a:off x="6858000" y="381000"/>
            <a:ext cx="1701800" cy="2233613"/>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Bodoni MT" pitchFamily="18" charset="0"/>
              </a:rPr>
              <a:t>Welcome</a:t>
            </a:r>
            <a:endParaRPr lang="en-GB" dirty="0">
              <a:latin typeface="Bodoni MT" pitchFamily="18" charset="0"/>
            </a:endParaRPr>
          </a:p>
        </p:txBody>
      </p:sp>
      <p:pic>
        <p:nvPicPr>
          <p:cNvPr id="1026" name="Picture 2"/>
          <p:cNvPicPr>
            <a:picLocks noGrp="1" noChangeAspect="1" noChangeArrowheads="1"/>
          </p:cNvPicPr>
          <p:nvPr>
            <p:ph idx="1"/>
          </p:nvPr>
        </p:nvPicPr>
        <p:blipFill>
          <a:blip r:embed="rId2" cstate="print"/>
          <a:srcRect l="33247" t="15108" r="56008" b="34727"/>
          <a:stretch>
            <a:fillRect/>
          </a:stretch>
        </p:blipFill>
        <p:spPr bwMode="auto">
          <a:xfrm>
            <a:off x="3352800" y="1447800"/>
            <a:ext cx="3402228" cy="5105400"/>
          </a:xfrm>
          <a:prstGeom prst="rect">
            <a:avLst/>
          </a:prstGeom>
          <a:noFill/>
          <a:ln w="9525">
            <a:noFill/>
            <a:miter lim="800000"/>
            <a:headEnd/>
            <a:tailEnd/>
          </a:ln>
        </p:spPr>
      </p:pic>
      <p:pic>
        <p:nvPicPr>
          <p:cNvPr id="5" name="Picture 3" descr="Caitlin Moran.jpg"/>
          <p:cNvPicPr>
            <a:picLocks noChangeAspect="1"/>
          </p:cNvPicPr>
          <p:nvPr/>
        </p:nvPicPr>
        <p:blipFill>
          <a:blip r:embed="rId3" cstate="print"/>
          <a:srcRect/>
          <a:stretch>
            <a:fillRect/>
          </a:stretch>
        </p:blipFill>
        <p:spPr bwMode="auto">
          <a:xfrm>
            <a:off x="6705600" y="1600200"/>
            <a:ext cx="2216151" cy="1484313"/>
          </a:xfrm>
          <a:prstGeom prst="rect">
            <a:avLst/>
          </a:prstGeom>
          <a:noFill/>
          <a:ln w="9525">
            <a:noFill/>
            <a:miter lim="800000"/>
            <a:headEnd/>
            <a:tailEnd/>
          </a:ln>
        </p:spPr>
      </p:pic>
      <p:pic>
        <p:nvPicPr>
          <p:cNvPr id="6" name="Content Placeholder 3" descr="political-map-of-Madagascar.gif"/>
          <p:cNvPicPr>
            <a:picLocks noChangeAspect="1"/>
          </p:cNvPicPr>
          <p:nvPr/>
        </p:nvPicPr>
        <p:blipFill>
          <a:blip r:embed="rId4" cstate="print"/>
          <a:stretch>
            <a:fillRect/>
          </a:stretch>
        </p:blipFill>
        <p:spPr>
          <a:xfrm>
            <a:off x="7239000" y="3200400"/>
            <a:ext cx="1387493" cy="2284647"/>
          </a:xfrm>
          <a:prstGeom prst="rect">
            <a:avLst/>
          </a:prstGeom>
        </p:spPr>
      </p:pic>
      <p:pic>
        <p:nvPicPr>
          <p:cNvPr id="7" name="Picture 2"/>
          <p:cNvPicPr>
            <a:picLocks noChangeAspect="1" noChangeArrowheads="1"/>
          </p:cNvPicPr>
          <p:nvPr/>
        </p:nvPicPr>
        <p:blipFill>
          <a:blip r:embed="rId5" cstate="print"/>
          <a:srcRect t="4780" r="43519" b="8801"/>
          <a:stretch>
            <a:fillRect/>
          </a:stretch>
        </p:blipFill>
        <p:spPr bwMode="auto">
          <a:xfrm>
            <a:off x="0" y="5176602"/>
            <a:ext cx="3048000" cy="1499017"/>
          </a:xfrm>
          <a:prstGeom prst="rect">
            <a:avLst/>
          </a:prstGeom>
          <a:noFill/>
          <a:ln w="9525">
            <a:noFill/>
            <a:miter lim="800000"/>
            <a:headEnd/>
            <a:tailEnd/>
          </a:ln>
        </p:spPr>
      </p:pic>
      <p:pic>
        <p:nvPicPr>
          <p:cNvPr id="8" name="Picture 3" descr="Marcus Aurelius 2.jpg"/>
          <p:cNvPicPr>
            <a:picLocks noChangeAspect="1"/>
          </p:cNvPicPr>
          <p:nvPr/>
        </p:nvPicPr>
        <p:blipFill>
          <a:blip r:embed="rId6" cstate="print"/>
          <a:srcRect/>
          <a:stretch>
            <a:fillRect/>
          </a:stretch>
        </p:blipFill>
        <p:spPr bwMode="auto">
          <a:xfrm>
            <a:off x="1" y="3343942"/>
            <a:ext cx="1295400" cy="1736057"/>
          </a:xfrm>
          <a:prstGeom prst="rect">
            <a:avLst/>
          </a:prstGeom>
          <a:noFill/>
          <a:ln w="9525">
            <a:noFill/>
            <a:miter lim="800000"/>
            <a:headEnd/>
            <a:tailEnd/>
          </a:ln>
        </p:spPr>
      </p:pic>
      <p:pic>
        <p:nvPicPr>
          <p:cNvPr id="9" name="Content Placeholder 3"/>
          <p:cNvPicPr>
            <a:picLocks/>
          </p:cNvPicPr>
          <p:nvPr/>
        </p:nvPicPr>
        <p:blipFill>
          <a:blip r:embed="rId7"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tretch>
            <a:fillRect/>
          </a:stretch>
        </p:blipFill>
        <p:spPr>
          <a:xfrm>
            <a:off x="152400" y="1600200"/>
            <a:ext cx="3048000" cy="1544949"/>
          </a:xfrm>
          <a:prstGeom prst="rect">
            <a:avLst/>
          </a:prstGeom>
        </p:spPr>
      </p:pic>
      <p:pic>
        <p:nvPicPr>
          <p:cNvPr id="10" name="Picture 9" descr="Pythagoras_and_Philolaus.png"/>
          <p:cNvPicPr>
            <a:picLocks noChangeAspect="1"/>
          </p:cNvPicPr>
          <p:nvPr/>
        </p:nvPicPr>
        <p:blipFill>
          <a:blip r:embed="rId8" cstate="print"/>
          <a:stretch>
            <a:fillRect/>
          </a:stretch>
        </p:blipFill>
        <p:spPr>
          <a:xfrm>
            <a:off x="1371600" y="3276600"/>
            <a:ext cx="1676051" cy="2056972"/>
          </a:xfrm>
          <a:prstGeom prst="rect">
            <a:avLst/>
          </a:prstGeom>
        </p:spPr>
      </p:pic>
      <p:pic>
        <p:nvPicPr>
          <p:cNvPr id="11" name="Picture 4" descr="rainbow-in-the-clouds-15621 (1).jpg"/>
          <p:cNvPicPr>
            <a:picLocks noChangeAspect="1"/>
          </p:cNvPicPr>
          <p:nvPr/>
        </p:nvPicPr>
        <p:blipFill>
          <a:blip r:embed="rId9" cstate="print"/>
          <a:srcRect/>
          <a:stretch>
            <a:fillRect/>
          </a:stretch>
        </p:blipFill>
        <p:spPr bwMode="auto">
          <a:xfrm>
            <a:off x="6705600" y="5486400"/>
            <a:ext cx="2438400" cy="137160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633</TotalTime>
  <Words>299</Words>
  <Application>Microsoft Office PowerPoint</Application>
  <PresentationFormat>On-screen Show (4:3)</PresentationFormat>
  <Paragraphs>34</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The Harmony of the Sky</vt:lpstr>
      <vt:lpstr>The Faculty of Humanities and the Performing Arts</vt:lpstr>
      <vt:lpstr>              Marcus Aurelius.  Emperor 161-80 </vt:lpstr>
      <vt:lpstr>The Sophia Centre Press</vt:lpstr>
      <vt:lpstr>Living with the Sky: The Harmony of the Spheres</vt:lpstr>
      <vt:lpstr>  TSD projects: the Bore Forest Centre, Kenya (Luci Attala) A Research and Volunteering Base for Welsh Students in Africa- and a place for dark skies   </vt:lpstr>
      <vt:lpstr>A cosmo-ecological research centre in West Bezanozano, Madagascar (Christel Mattheuuws)</vt:lpstr>
      <vt:lpstr>Dark Skies in Wales</vt:lpstr>
      <vt:lpstr>And launching Sark and the Dark: wellbeing and the sky</vt:lpstr>
      <vt:lpstr>Slide 10</vt:lpstr>
      <vt:lpstr>All Alone in the Night - Time-lapse footage of the Earth as seen from the ISS https://www.youtube.com/watch?v=FG0fTKAqZ5g </vt:lpstr>
      <vt:lpstr> Harmony:  Earth Venus Tango round the Sun https://www.youtube.com/watch?v=4cgQNUhtmHM</vt:lpstr>
      <vt:lpstr>Slide 13</vt:lpstr>
      <vt:lpstr>Welcome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21</cp:revision>
  <dcterms:created xsi:type="dcterms:W3CDTF">2016-12-05T07:38:21Z</dcterms:created>
  <dcterms:modified xsi:type="dcterms:W3CDTF">2016-12-06T11:04:55Z</dcterms:modified>
</cp:coreProperties>
</file>