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84" r:id="rId1"/>
  </p:sldMasterIdLst>
  <p:notesMasterIdLst>
    <p:notesMasterId r:id="rId25"/>
  </p:notesMasterIdLst>
  <p:sldIdLst>
    <p:sldId id="256" r:id="rId2"/>
    <p:sldId id="299" r:id="rId3"/>
    <p:sldId id="355" r:id="rId4"/>
    <p:sldId id="356" r:id="rId5"/>
    <p:sldId id="320" r:id="rId6"/>
    <p:sldId id="349" r:id="rId7"/>
    <p:sldId id="341" r:id="rId8"/>
    <p:sldId id="379" r:id="rId9"/>
    <p:sldId id="390" r:id="rId10"/>
    <p:sldId id="389" r:id="rId11"/>
    <p:sldId id="368" r:id="rId12"/>
    <p:sldId id="357" r:id="rId13"/>
    <p:sldId id="382" r:id="rId14"/>
    <p:sldId id="375" r:id="rId15"/>
    <p:sldId id="395" r:id="rId16"/>
    <p:sldId id="394" r:id="rId17"/>
    <p:sldId id="392" r:id="rId18"/>
    <p:sldId id="398" r:id="rId19"/>
    <p:sldId id="399" r:id="rId20"/>
    <p:sldId id="400" r:id="rId21"/>
    <p:sldId id="401" r:id="rId22"/>
    <p:sldId id="403" r:id="rId23"/>
    <p:sldId id="402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293" autoAdjust="0"/>
  </p:normalViewPr>
  <p:slideViewPr>
    <p:cSldViewPr>
      <p:cViewPr varScale="1">
        <p:scale>
          <a:sx n="83" d="100"/>
          <a:sy n="83" d="100"/>
        </p:scale>
        <p:origin x="315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0FB02A-3A83-4D4C-B6F5-9289C1E17C5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C60AF5C3-8752-4194-83D4-3461461DE778}">
      <dgm:prSet phldrT="[Text]"/>
      <dgm:spPr/>
      <dgm:t>
        <a:bodyPr/>
        <a:lstStyle/>
        <a:p>
          <a:r>
            <a:rPr lang="en-GB" b="1" dirty="0"/>
            <a:t>Bio</a:t>
          </a:r>
          <a:r>
            <a:rPr lang="en-GB" dirty="0"/>
            <a:t>: genes, bacteria, viruses, trauma, malfunctions</a:t>
          </a:r>
        </a:p>
      </dgm:t>
    </dgm:pt>
    <dgm:pt modelId="{71465AD4-FC5D-4125-B32E-66EC0BE06C86}" type="parTrans" cxnId="{25457467-D951-4F74-82F4-387A52CB01E6}">
      <dgm:prSet/>
      <dgm:spPr/>
      <dgm:t>
        <a:bodyPr/>
        <a:lstStyle/>
        <a:p>
          <a:endParaRPr lang="en-GB"/>
        </a:p>
      </dgm:t>
    </dgm:pt>
    <dgm:pt modelId="{725BD157-907F-4457-BBAD-316F5DC0EB91}" type="sibTrans" cxnId="{25457467-D951-4F74-82F4-387A52CB01E6}">
      <dgm:prSet/>
      <dgm:spPr/>
      <dgm:t>
        <a:bodyPr/>
        <a:lstStyle/>
        <a:p>
          <a:endParaRPr lang="en-GB"/>
        </a:p>
      </dgm:t>
    </dgm:pt>
    <dgm:pt modelId="{BD8CC580-9963-4ED3-A00B-40AE25BD27A6}">
      <dgm:prSet phldrT="[Text]"/>
      <dgm:spPr/>
      <dgm:t>
        <a:bodyPr/>
        <a:lstStyle/>
        <a:p>
          <a:r>
            <a:rPr lang="en-GB" b="1" dirty="0"/>
            <a:t>Social</a:t>
          </a:r>
          <a:r>
            <a:rPr lang="en-GB" dirty="0"/>
            <a:t>: gender, ethnicity, class, education, employment</a:t>
          </a:r>
        </a:p>
      </dgm:t>
    </dgm:pt>
    <dgm:pt modelId="{04FCAA75-F63C-4F4E-A211-649D07ED8603}" type="parTrans" cxnId="{406DEF0E-6348-4A46-A434-36ED412D8AC2}">
      <dgm:prSet/>
      <dgm:spPr/>
      <dgm:t>
        <a:bodyPr/>
        <a:lstStyle/>
        <a:p>
          <a:endParaRPr lang="en-GB"/>
        </a:p>
      </dgm:t>
    </dgm:pt>
    <dgm:pt modelId="{5513C2C3-2988-44AE-9F33-4BABC94CC899}" type="sibTrans" cxnId="{406DEF0E-6348-4A46-A434-36ED412D8AC2}">
      <dgm:prSet/>
      <dgm:spPr/>
      <dgm:t>
        <a:bodyPr/>
        <a:lstStyle/>
        <a:p>
          <a:endParaRPr lang="en-GB"/>
        </a:p>
      </dgm:t>
    </dgm:pt>
    <dgm:pt modelId="{D05978BA-AD82-4BDE-975F-020169120806}">
      <dgm:prSet phldrT="[Text]"/>
      <dgm:spPr/>
      <dgm:t>
        <a:bodyPr/>
        <a:lstStyle/>
        <a:p>
          <a:r>
            <a:rPr lang="en-GB" b="1" dirty="0"/>
            <a:t>Psycho</a:t>
          </a:r>
          <a:r>
            <a:rPr lang="en-GB" dirty="0"/>
            <a:t>: beliefs, behaviours, copings, pain, stress</a:t>
          </a:r>
        </a:p>
      </dgm:t>
    </dgm:pt>
    <dgm:pt modelId="{A227133E-DB1C-4BDE-9947-0C94133EA6B3}" type="parTrans" cxnId="{D2066F32-B0D9-4393-94C6-BA7F87BE2F6A}">
      <dgm:prSet/>
      <dgm:spPr/>
      <dgm:t>
        <a:bodyPr/>
        <a:lstStyle/>
        <a:p>
          <a:endParaRPr lang="en-GB"/>
        </a:p>
      </dgm:t>
    </dgm:pt>
    <dgm:pt modelId="{00EDCF96-9FAD-4BC0-8600-6FF96FC8AEF0}" type="sibTrans" cxnId="{D2066F32-B0D9-4393-94C6-BA7F87BE2F6A}">
      <dgm:prSet/>
      <dgm:spPr/>
      <dgm:t>
        <a:bodyPr/>
        <a:lstStyle/>
        <a:p>
          <a:endParaRPr lang="en-GB"/>
        </a:p>
      </dgm:t>
    </dgm:pt>
    <dgm:pt modelId="{4BB7D39B-45DB-4B82-AAC0-87B2680E2DB5}" type="pres">
      <dgm:prSet presAssocID="{080FB02A-3A83-4D4C-B6F5-9289C1E17C5D}" presName="compositeShape" presStyleCnt="0">
        <dgm:presLayoutVars>
          <dgm:chMax val="7"/>
          <dgm:dir/>
          <dgm:resizeHandles val="exact"/>
        </dgm:presLayoutVars>
      </dgm:prSet>
      <dgm:spPr/>
    </dgm:pt>
    <dgm:pt modelId="{C23E0DF6-A219-4A73-B6CF-220B4F07FBD6}" type="pres">
      <dgm:prSet presAssocID="{C60AF5C3-8752-4194-83D4-3461461DE778}" presName="circ1" presStyleLbl="vennNode1" presStyleIdx="0" presStyleCnt="3"/>
      <dgm:spPr/>
    </dgm:pt>
    <dgm:pt modelId="{BF75C29B-9C94-44FD-8CB2-B02D2565F58B}" type="pres">
      <dgm:prSet presAssocID="{C60AF5C3-8752-4194-83D4-3461461DE77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92FA3CA-0B30-4C9C-99D7-394E0AA90018}" type="pres">
      <dgm:prSet presAssocID="{BD8CC580-9963-4ED3-A00B-40AE25BD27A6}" presName="circ2" presStyleLbl="vennNode1" presStyleIdx="1" presStyleCnt="3"/>
      <dgm:spPr/>
    </dgm:pt>
    <dgm:pt modelId="{2D6E4C9B-3FD0-4BB3-A283-365FE57DF5AE}" type="pres">
      <dgm:prSet presAssocID="{BD8CC580-9963-4ED3-A00B-40AE25BD27A6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547A7D0-FF48-46D6-BD24-C6EEA216DCB3}" type="pres">
      <dgm:prSet presAssocID="{D05978BA-AD82-4BDE-975F-020169120806}" presName="circ3" presStyleLbl="vennNode1" presStyleIdx="2" presStyleCnt="3"/>
      <dgm:spPr/>
    </dgm:pt>
    <dgm:pt modelId="{DDE3AF4C-B119-4174-B187-4167D1C36F14}" type="pres">
      <dgm:prSet presAssocID="{D05978BA-AD82-4BDE-975F-02016912080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406DEF0E-6348-4A46-A434-36ED412D8AC2}" srcId="{080FB02A-3A83-4D4C-B6F5-9289C1E17C5D}" destId="{BD8CC580-9963-4ED3-A00B-40AE25BD27A6}" srcOrd="1" destOrd="0" parTransId="{04FCAA75-F63C-4F4E-A211-649D07ED8603}" sibTransId="{5513C2C3-2988-44AE-9F33-4BABC94CC899}"/>
    <dgm:cxn modelId="{D2066F32-B0D9-4393-94C6-BA7F87BE2F6A}" srcId="{080FB02A-3A83-4D4C-B6F5-9289C1E17C5D}" destId="{D05978BA-AD82-4BDE-975F-020169120806}" srcOrd="2" destOrd="0" parTransId="{A227133E-DB1C-4BDE-9947-0C94133EA6B3}" sibTransId="{00EDCF96-9FAD-4BC0-8600-6FF96FC8AEF0}"/>
    <dgm:cxn modelId="{5FEA195F-37B2-422A-B4E5-8092967D0DE3}" type="presOf" srcId="{D05978BA-AD82-4BDE-975F-020169120806}" destId="{DDE3AF4C-B119-4174-B187-4167D1C36F14}" srcOrd="1" destOrd="0" presId="urn:microsoft.com/office/officeart/2005/8/layout/venn1"/>
    <dgm:cxn modelId="{25457467-D951-4F74-82F4-387A52CB01E6}" srcId="{080FB02A-3A83-4D4C-B6F5-9289C1E17C5D}" destId="{C60AF5C3-8752-4194-83D4-3461461DE778}" srcOrd="0" destOrd="0" parTransId="{71465AD4-FC5D-4125-B32E-66EC0BE06C86}" sibTransId="{725BD157-907F-4457-BBAD-316F5DC0EB91}"/>
    <dgm:cxn modelId="{6D7F746F-3016-44CA-9340-E2804A22112D}" type="presOf" srcId="{C60AF5C3-8752-4194-83D4-3461461DE778}" destId="{C23E0DF6-A219-4A73-B6CF-220B4F07FBD6}" srcOrd="0" destOrd="0" presId="urn:microsoft.com/office/officeart/2005/8/layout/venn1"/>
    <dgm:cxn modelId="{90909C95-6365-4C8F-AB7E-5CE1002E8F72}" type="presOf" srcId="{080FB02A-3A83-4D4C-B6F5-9289C1E17C5D}" destId="{4BB7D39B-45DB-4B82-AAC0-87B2680E2DB5}" srcOrd="0" destOrd="0" presId="urn:microsoft.com/office/officeart/2005/8/layout/venn1"/>
    <dgm:cxn modelId="{931DEC95-25B5-43DE-9F9A-D2084CECF13F}" type="presOf" srcId="{C60AF5C3-8752-4194-83D4-3461461DE778}" destId="{BF75C29B-9C94-44FD-8CB2-B02D2565F58B}" srcOrd="1" destOrd="0" presId="urn:microsoft.com/office/officeart/2005/8/layout/venn1"/>
    <dgm:cxn modelId="{21B8E7DE-BB5C-4FCC-BA44-FB5F6F1E7423}" type="presOf" srcId="{BD8CC580-9963-4ED3-A00B-40AE25BD27A6}" destId="{2D6E4C9B-3FD0-4BB3-A283-365FE57DF5AE}" srcOrd="1" destOrd="0" presId="urn:microsoft.com/office/officeart/2005/8/layout/venn1"/>
    <dgm:cxn modelId="{E09183E0-51A9-425D-AE76-10667C74572A}" type="presOf" srcId="{D05978BA-AD82-4BDE-975F-020169120806}" destId="{2547A7D0-FF48-46D6-BD24-C6EEA216DCB3}" srcOrd="0" destOrd="0" presId="urn:microsoft.com/office/officeart/2005/8/layout/venn1"/>
    <dgm:cxn modelId="{ED175EE2-5A23-4CE6-B85A-22D297A6901D}" type="presOf" srcId="{BD8CC580-9963-4ED3-A00B-40AE25BD27A6}" destId="{A92FA3CA-0B30-4C9C-99D7-394E0AA90018}" srcOrd="0" destOrd="0" presId="urn:microsoft.com/office/officeart/2005/8/layout/venn1"/>
    <dgm:cxn modelId="{B8FAA437-F1D8-4CE9-914E-83E503D01242}" type="presParOf" srcId="{4BB7D39B-45DB-4B82-AAC0-87B2680E2DB5}" destId="{C23E0DF6-A219-4A73-B6CF-220B4F07FBD6}" srcOrd="0" destOrd="0" presId="urn:microsoft.com/office/officeart/2005/8/layout/venn1"/>
    <dgm:cxn modelId="{F314CFBC-B51B-4D20-ACBE-9C2E6E1CA858}" type="presParOf" srcId="{4BB7D39B-45DB-4B82-AAC0-87B2680E2DB5}" destId="{BF75C29B-9C94-44FD-8CB2-B02D2565F58B}" srcOrd="1" destOrd="0" presId="urn:microsoft.com/office/officeart/2005/8/layout/venn1"/>
    <dgm:cxn modelId="{16F00C40-56B2-4EEB-954B-6F89D8FD1F61}" type="presParOf" srcId="{4BB7D39B-45DB-4B82-AAC0-87B2680E2DB5}" destId="{A92FA3CA-0B30-4C9C-99D7-394E0AA90018}" srcOrd="2" destOrd="0" presId="urn:microsoft.com/office/officeart/2005/8/layout/venn1"/>
    <dgm:cxn modelId="{9E863028-4175-4246-9FE3-F39B3CD12A37}" type="presParOf" srcId="{4BB7D39B-45DB-4B82-AAC0-87B2680E2DB5}" destId="{2D6E4C9B-3FD0-4BB3-A283-365FE57DF5AE}" srcOrd="3" destOrd="0" presId="urn:microsoft.com/office/officeart/2005/8/layout/venn1"/>
    <dgm:cxn modelId="{4AF2C7E6-C3BC-41B2-979F-7610431E2017}" type="presParOf" srcId="{4BB7D39B-45DB-4B82-AAC0-87B2680E2DB5}" destId="{2547A7D0-FF48-46D6-BD24-C6EEA216DCB3}" srcOrd="4" destOrd="0" presId="urn:microsoft.com/office/officeart/2005/8/layout/venn1"/>
    <dgm:cxn modelId="{53CDE334-1269-4746-907B-0D62BD5F2CA1}" type="presParOf" srcId="{4BB7D39B-45DB-4B82-AAC0-87B2680E2DB5}" destId="{DDE3AF4C-B119-4174-B187-4167D1C36F14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3E0DF6-A219-4A73-B6CF-220B4F07FBD6}">
      <dsp:nvSpPr>
        <dsp:cNvPr id="0" name=""/>
        <dsp:cNvSpPr/>
      </dsp:nvSpPr>
      <dsp:spPr>
        <a:xfrm>
          <a:off x="2700299" y="49505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Bio</a:t>
          </a:r>
          <a:r>
            <a:rPr lang="en-GB" sz="1800" kern="1200" dirty="0"/>
            <a:t>: genes, bacteria, viruses, trauma, malfunctions</a:t>
          </a:r>
        </a:p>
      </dsp:txBody>
      <dsp:txXfrm>
        <a:off x="3017135" y="465351"/>
        <a:ext cx="1742593" cy="1069318"/>
      </dsp:txXfrm>
    </dsp:sp>
    <dsp:sp modelId="{A92FA3CA-0B30-4C9C-99D7-394E0AA90018}">
      <dsp:nvSpPr>
        <dsp:cNvPr id="0" name=""/>
        <dsp:cNvSpPr/>
      </dsp:nvSpPr>
      <dsp:spPr>
        <a:xfrm>
          <a:off x="3557735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Social</a:t>
          </a:r>
          <a:r>
            <a:rPr lang="en-GB" sz="1800" kern="1200" dirty="0"/>
            <a:t>: gender, ethnicity, class, education, employment</a:t>
          </a:r>
        </a:p>
      </dsp:txBody>
      <dsp:txXfrm>
        <a:off x="4284476" y="2148538"/>
        <a:ext cx="1425758" cy="1306945"/>
      </dsp:txXfrm>
    </dsp:sp>
    <dsp:sp modelId="{2547A7D0-FF48-46D6-BD24-C6EEA216DCB3}">
      <dsp:nvSpPr>
        <dsp:cNvPr id="0" name=""/>
        <dsp:cNvSpPr/>
      </dsp:nvSpPr>
      <dsp:spPr>
        <a:xfrm>
          <a:off x="1842864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Psycho</a:t>
          </a:r>
          <a:r>
            <a:rPr lang="en-GB" sz="1800" kern="1200" dirty="0"/>
            <a:t>: beliefs, behaviours, copings, pain, stress</a:t>
          </a:r>
        </a:p>
      </dsp:txBody>
      <dsp:txXfrm>
        <a:off x="2066629" y="2148538"/>
        <a:ext cx="1425758" cy="1306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9BF415-0753-43C0-99D5-F298CDB23EDB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F7FD87-997C-4FB8-A311-B84ABB083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13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127AD6B-FC3F-4301-82AF-A728712C60E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91639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425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0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003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446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6672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3266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010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factors may be things like pleasure of smoking/stress release of smoking.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27AD6B-FC3F-4301-82AF-A728712C60E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8549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54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9557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514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C8BB3-AC80-27F1-490A-044A5F54E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ED136E-EDDB-D4D8-3313-E78B488732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01F3D-ABBF-5772-726C-0FFB79A16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E5F58-FC42-A55A-2091-4B77C90A4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F08CB-27CA-5574-4B91-1BCC96F4B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736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BA9DF-CB42-3F30-5D4B-2D4E49BFA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AE69C-3709-2701-0506-B1FC0C439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C7FF3-BBFB-A278-3792-7D36A3AB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F7C29-2900-3A7B-8FB8-F157B0575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8731E-4454-69E7-847A-ED68DC0EC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17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DCB07-544E-380B-82CA-82467B8CE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45B1F-C98F-FEC5-6CCE-8CC38CAB82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20E03-1C0F-4CB5-1DA8-20BF78A89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3EDB71-9A2E-11F6-F82E-A080423E1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30679E-5BC4-4808-3525-3C1A1A7B5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36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EB5B8-AF29-12E4-43D6-EFEF98CCB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4D656-60F3-F69D-9E95-D683F139DD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28397-EDB4-E2C8-BD53-B32DC503D3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B858EA-2E47-744E-FFA7-3FAEE238D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3CA3A9-575F-A422-9A91-9D3D75693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6D6A68-F1F7-3EB7-6915-FE2CAE839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70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8CC19-F6DF-308B-A611-071547A7C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4EDF10-6DC3-31C8-84AF-312FC93E7C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2EC20D-2639-0C50-B40B-90CE10CA57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9D39AA-9C42-4C72-626F-3843FCBBC6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4C4F47-92B4-956F-09A0-49B3CF55C2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4A6AA4-7E10-37B1-B724-0A1E1C0B8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8506F3-B17B-45FF-754F-1B134E919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0CE1B6-657B-7F4B-C256-4434C8EF0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92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BCED4-C692-35D6-2D37-AED135F38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6B8192-B35E-74F5-C60B-C8F582025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B4740D-E06F-A86C-9264-6120EAB1E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965375-4488-935C-EAFF-C5E09414E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336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DA77CA-C4C4-F4A1-A325-5E065631B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8818ED-D524-F96B-E8D7-7CF8C082B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647F16-8741-1F05-E04F-1FE5294DD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99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B8CC3-CBB7-714B-5C53-24EE821EC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0335A-1661-1F86-88B7-39A619C4A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CDF2A5-F71F-D70D-9E3A-4239F4BF49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8BFF06-537E-1539-7C81-44D091EFC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3970D8-0BC6-EFDD-AC8C-AB3ACB734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E4D4F8-B36C-8A6E-4F23-0CD32158A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636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441F7-43D4-E7EC-9BC8-CE3FF2010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B4024E-1AC0-9B79-A695-EDB415C1F2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066CA9-D6D0-8D5F-871C-F192355406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22F983-4265-5F6C-0AA2-09739BDEA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D75B13-7D76-5D06-B827-D56F30AF6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DEDC35-9D7A-DB66-171B-2C83DDF14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746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7BA4-91A1-2B6F-6963-0B17D3743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5523E2-B7ED-9DEF-72E6-3524479859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C4DC7-69F8-EEED-DD36-DF8CAE1A3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82D33-37FB-3464-F24D-2062293D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5DEE-AF56-D2BC-CE86-B6FF82F03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514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496D45-7E61-E50E-F854-CC112D9272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6F3634-B4D7-1FB9-A425-7232392BBA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AD87F8-A367-B37A-E535-CA5B2BDC8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E37F6-4320-BB1C-92AD-BD0F9460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EE8E4-45E2-238F-D09B-CB270760A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310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D11A76-EDE9-370A-CA3C-B2CB76FC1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851419-467E-572B-F6B3-DCE96CD34C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949772-F436-29F0-E003-CA99D0E35C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79DDA7-22C4-3C39-9B57-6A8AA7DB1E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777C27-1506-5ECB-EE80-1B96B91FAD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2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16632"/>
            <a:ext cx="8229600" cy="3312368"/>
          </a:xfrm>
        </p:spPr>
        <p:txBody>
          <a:bodyPr>
            <a:normAutofit fontScale="90000"/>
          </a:bodyPr>
          <a:lstStyle/>
          <a:p>
            <a:r>
              <a:rPr lang="en-GB" sz="4000" cap="none" dirty="0"/>
              <a:t>Introduction to Module: </a:t>
            </a:r>
            <a:br>
              <a:rPr lang="en-GB" sz="4000" cap="none" dirty="0"/>
            </a:b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Children and Young People’s Health, Wellbeing and Community Engagement: BMHP5018 </a:t>
            </a:r>
            <a:br>
              <a:rPr lang="en-US" dirty="0"/>
            </a:br>
            <a:r>
              <a:rPr lang="en-US" dirty="0"/>
              <a:t>Theory/models and health promotion	</a:t>
            </a:r>
            <a:br>
              <a:rPr lang="en-US" dirty="0"/>
            </a:br>
            <a:endParaRPr lang="en-GB" sz="4000" cap="none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429000"/>
            <a:ext cx="6400800" cy="1371600"/>
          </a:xfrm>
        </p:spPr>
        <p:txBody>
          <a:bodyPr/>
          <a:lstStyle/>
          <a:p>
            <a:pPr lvl="0">
              <a:buClr>
                <a:srgbClr val="93A299"/>
              </a:buClr>
              <a:defRPr/>
            </a:pPr>
            <a:r>
              <a:rPr lang="en-GB" dirty="0">
                <a:solidFill>
                  <a:srgbClr val="292934">
                    <a:lumMod val="75000"/>
                    <a:lumOff val="25000"/>
                  </a:srgbClr>
                </a:solidFill>
              </a:rPr>
              <a:t>Jo Fender – Room AS227  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ABD79-FC99-4325-9079-388890DAF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81B36-D19B-4CBD-B3A7-BD317202C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Quick recap</a:t>
            </a:r>
          </a:p>
          <a:p>
            <a:r>
              <a:rPr lang="en-GB" sz="2400" dirty="0"/>
              <a:t>The need to know the meaning of health</a:t>
            </a:r>
          </a:p>
          <a:p>
            <a:r>
              <a:rPr lang="en-GB" sz="2400" dirty="0"/>
              <a:t>Health promotion</a:t>
            </a:r>
          </a:p>
          <a:p>
            <a:r>
              <a:rPr lang="en-GB" sz="2400" dirty="0"/>
              <a:t>The role of theory</a:t>
            </a:r>
          </a:p>
          <a:p>
            <a:r>
              <a:rPr lang="en-GB" sz="2400" dirty="0"/>
              <a:t>The application of theory: </a:t>
            </a:r>
          </a:p>
          <a:p>
            <a:pPr lvl="1"/>
            <a:r>
              <a:rPr lang="en-GB" sz="2400" dirty="0"/>
              <a:t>in health and social care;</a:t>
            </a:r>
          </a:p>
          <a:p>
            <a:pPr lvl="1"/>
            <a:r>
              <a:rPr lang="en-GB" sz="2400" dirty="0"/>
              <a:t>to help explain behaviour change</a:t>
            </a:r>
          </a:p>
          <a:p>
            <a:r>
              <a:rPr lang="en-GB" sz="2400" dirty="0"/>
              <a:t>Social cognitive approaches to behaviour change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816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/>
          <a:lstStyle/>
          <a:p>
            <a:r>
              <a:rPr lang="en-GB" dirty="0"/>
              <a:t>Models of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47800"/>
            <a:ext cx="8640960" cy="5005536"/>
          </a:xfrm>
        </p:spPr>
        <p:txBody>
          <a:bodyPr/>
          <a:lstStyle/>
          <a:p>
            <a:r>
              <a:rPr lang="en-GB" sz="2400" b="1" dirty="0"/>
              <a:t>Biopsychosocial model</a:t>
            </a:r>
            <a:r>
              <a:rPr lang="en-GB" sz="2400" dirty="0"/>
              <a:t>: </a:t>
            </a:r>
            <a:r>
              <a:rPr lang="en-GB" sz="2400" b="1" dirty="0"/>
              <a:t>interconnectedness </a:t>
            </a:r>
            <a:r>
              <a:rPr lang="en-GB" sz="2400" dirty="0"/>
              <a:t>of different  factors that impact on health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buNone/>
            </a:pPr>
            <a:r>
              <a:rPr lang="en-GB" sz="2400" dirty="0"/>
              <a:t>(See Engel, 1977)</a:t>
            </a:r>
          </a:p>
          <a:p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83568" y="2420888"/>
          <a:ext cx="7776864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4155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637505"/>
          </a:xfrm>
        </p:spPr>
        <p:txBody>
          <a:bodyPr>
            <a:normAutofit/>
          </a:bodyPr>
          <a:lstStyle/>
          <a:p>
            <a:r>
              <a:rPr lang="en-GB" b="1" dirty="0"/>
              <a:t>Models of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12143"/>
            <a:ext cx="8820472" cy="561320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‘Rainbow of Health’ Model (Dahlgren and Whitehead, 1993): health and people’s experience of health and illness is influenced by a combination of factors.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Content Placeholder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547664" y="1967097"/>
            <a:ext cx="6408712" cy="461486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512B9-1AC4-4D6A-8751-433FA05B9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778098"/>
          </a:xfrm>
        </p:spPr>
        <p:txBody>
          <a:bodyPr>
            <a:normAutofit/>
          </a:bodyPr>
          <a:lstStyle/>
          <a:p>
            <a:r>
              <a:rPr lang="en-GB" b="1" dirty="0"/>
              <a:t>The meaning of health - the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480C9-1891-4F5B-A5F5-732273B33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823048"/>
          </a:xfrm>
        </p:spPr>
        <p:txBody>
          <a:bodyPr>
            <a:normAutofit/>
          </a:bodyPr>
          <a:lstStyle/>
          <a:p>
            <a:r>
              <a:rPr lang="en-GB" sz="2800" dirty="0"/>
              <a:t>But why is it important to know what influences health and what it means to people?  </a:t>
            </a:r>
          </a:p>
          <a:p>
            <a:r>
              <a:rPr lang="en-GB" sz="2800" dirty="0"/>
              <a:t>According to </a:t>
            </a:r>
            <a:r>
              <a:rPr lang="en-GB" sz="2800" dirty="0" err="1"/>
              <a:t>Hughner</a:t>
            </a:r>
            <a:r>
              <a:rPr lang="en-GB" sz="2800" dirty="0"/>
              <a:t> and </a:t>
            </a:r>
            <a:r>
              <a:rPr lang="en-GB" sz="2800" dirty="0" err="1"/>
              <a:t>Kleine</a:t>
            </a:r>
            <a:r>
              <a:rPr lang="en-GB" sz="2800" dirty="0"/>
              <a:t> (2004) the way in which people think about their health (and wellbeing) influences their health behaviours</a:t>
            </a:r>
          </a:p>
          <a:p>
            <a:r>
              <a:rPr lang="en-GB" sz="2800" dirty="0"/>
              <a:t>Therefore, if people are involved in understanding, changing and influencing health, it is important to understand what people mean when talking about their health (Earle, 2007)</a:t>
            </a:r>
          </a:p>
          <a:p>
            <a:r>
              <a:rPr lang="en-GB" sz="2800" dirty="0"/>
              <a:t>This is key to ‘health promotion’</a:t>
            </a:r>
          </a:p>
        </p:txBody>
      </p:sp>
    </p:spTree>
    <p:extLst>
      <p:ext uri="{BB962C8B-B14F-4D97-AF65-F5344CB8AC3E}">
        <p14:creationId xmlns:p14="http://schemas.microsoft.com/office/powerpoint/2010/main" val="6213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706090"/>
          </a:xfrm>
        </p:spPr>
        <p:txBody>
          <a:bodyPr>
            <a:normAutofit/>
          </a:bodyPr>
          <a:lstStyle/>
          <a:p>
            <a:r>
              <a:rPr lang="en-GB" b="1" dirty="0"/>
              <a:t>Health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616624"/>
          </a:xfrm>
        </p:spPr>
        <p:txBody>
          <a:bodyPr>
            <a:normAutofit/>
          </a:bodyPr>
          <a:lstStyle/>
          <a:p>
            <a:r>
              <a:rPr lang="en-GB" sz="2000" dirty="0"/>
              <a:t>Rodham (2019) contends that the term health promotion is: widely used; rarely defined; has been used in a variety of ways; is applied in different ways.  She argues that the ambiguity of health promotion is due to changing perceptions of health (as we have seen this)</a:t>
            </a:r>
          </a:p>
          <a:p>
            <a:r>
              <a:rPr lang="en-GB" sz="2000" dirty="0"/>
              <a:t>According to O’Donnell(1989, p. 5):</a:t>
            </a:r>
          </a:p>
          <a:p>
            <a:pPr marL="320040" lvl="1" indent="0">
              <a:buNone/>
            </a:pPr>
            <a:r>
              <a:rPr lang="en-GB" sz="2000" dirty="0"/>
              <a:t>	Health promotion is the science and art of helping people change 	their lifestyle to move toward a state of optimal health.  Optimal 	health is defined as a balance of physical, emotional, social, spiritual 	and intellectual health.  Lifestyle change can be facilitated through a 	combination of efforts to enhance awareness, change behaviour and 	create environments that support good health practices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FE2486-85F0-494D-858A-884CBAA5E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904" y="5343099"/>
            <a:ext cx="2095500" cy="12573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22114"/>
          </a:xfrm>
        </p:spPr>
        <p:txBody>
          <a:bodyPr/>
          <a:lstStyle/>
          <a:p>
            <a:r>
              <a:rPr lang="en-GB" b="1" dirty="0"/>
              <a:t>Health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47800"/>
            <a:ext cx="8435280" cy="4572000"/>
          </a:xfrm>
        </p:spPr>
        <p:txBody>
          <a:bodyPr>
            <a:normAutofit/>
          </a:bodyPr>
          <a:lstStyle/>
          <a:p>
            <a:r>
              <a:rPr lang="en-GB" sz="2400" dirty="0"/>
              <a:t>According to the World Health Organization (1986, p. 1):  </a:t>
            </a:r>
          </a:p>
          <a:p>
            <a:pPr marL="320040" lvl="1" indent="0">
              <a:buNone/>
            </a:pPr>
            <a:r>
              <a:rPr lang="en-GB" sz="2400" dirty="0"/>
              <a:t>	Health promotion is the process of enabling people to increase control over, and to improve, their health. To reach a state of complete physical, mental and social well-being, an 	individual or group must be able to identify and to realize 		aspirations, to satisfy needs, and to change or cope with the 	environment.</a:t>
            </a:r>
          </a:p>
          <a:p>
            <a:pPr marL="502920" indent="-457200"/>
            <a:r>
              <a:rPr lang="en-GB" sz="2400" dirty="0"/>
              <a:t>Covers a range of activities including health education; preventive health services; economic and regulatory activities; environmental health measures; organisational development; community-based work; health public policies (Scriven, 2017)</a:t>
            </a:r>
          </a:p>
          <a:p>
            <a:pPr marL="320040" lvl="1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D982E-7B3B-43C2-86B2-1B7A14659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778098"/>
          </a:xfrm>
        </p:spPr>
        <p:txBody>
          <a:bodyPr>
            <a:normAutofit/>
          </a:bodyPr>
          <a:lstStyle/>
          <a:p>
            <a:r>
              <a:rPr lang="en-GB" b="1" dirty="0"/>
              <a:t>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83FCA-C1A4-489A-9026-EE6F09AD9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8820472" cy="5805264"/>
          </a:xfrm>
        </p:spPr>
        <p:txBody>
          <a:bodyPr>
            <a:normAutofit/>
          </a:bodyPr>
          <a:lstStyle/>
          <a:p>
            <a:r>
              <a:rPr lang="en-GB" sz="2800" dirty="0"/>
              <a:t>Theories: </a:t>
            </a:r>
          </a:p>
          <a:p>
            <a:pPr lvl="1"/>
            <a:r>
              <a:rPr lang="en-GB" sz="2800" dirty="0"/>
              <a:t>organised sets of knowledge that are applicable in a variety of circumstances; </a:t>
            </a:r>
          </a:p>
          <a:p>
            <a:pPr lvl="1"/>
            <a:r>
              <a:rPr lang="en-GB" sz="2800" dirty="0"/>
              <a:t>can help to analyse, predict or explain a specific phenomenon and the ways in which change can take place in individuals, communities, organisations and societies; </a:t>
            </a:r>
          </a:p>
          <a:p>
            <a:pPr lvl="1"/>
            <a:r>
              <a:rPr lang="en-GB" sz="2800" dirty="0"/>
              <a:t>connect facts and observations to provide framework to support our understanding</a:t>
            </a:r>
          </a:p>
          <a:p>
            <a:pPr marL="0" indent="0">
              <a:buNone/>
            </a:pPr>
            <a:r>
              <a:rPr lang="en-GB" sz="1200" dirty="0"/>
              <a:t>(See Wills and Earle, 2007; Coulson and Hallam, 2011) 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146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A108A-E7C0-4DA2-8FFE-6FB632F3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en-GB" b="1" dirty="0"/>
              <a:t>Applying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DFD20-5321-40EB-970C-C349E463B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47800"/>
            <a:ext cx="8568952" cy="5135562"/>
          </a:xfrm>
        </p:spPr>
        <p:txBody>
          <a:bodyPr>
            <a:normAutofit/>
          </a:bodyPr>
          <a:lstStyle/>
          <a:p>
            <a:r>
              <a:rPr lang="en-GB" sz="2000" dirty="0"/>
              <a:t>Single theories unlikely to provide the whole explanation in any given situation as, to some extent, these draw on generalisations (since it is always possible to find exceptions).</a:t>
            </a:r>
          </a:p>
          <a:p>
            <a:r>
              <a:rPr lang="en-GB" sz="2000" dirty="0"/>
              <a:t>Important to question and critique </a:t>
            </a:r>
            <a:r>
              <a:rPr lang="en-GB" sz="2000" b="1" dirty="0"/>
              <a:t>different</a:t>
            </a:r>
            <a:r>
              <a:rPr lang="en-GB" sz="2000" dirty="0"/>
              <a:t> theories to get the full picture; theories can be considered a</a:t>
            </a:r>
            <a:r>
              <a:rPr lang="en-GB" sz="2000" b="1" dirty="0"/>
              <a:t> toolkit </a:t>
            </a:r>
            <a:r>
              <a:rPr lang="en-GB" sz="2000" dirty="0"/>
              <a:t>from which to pick and choose those that seem most effective to aid effective practice</a:t>
            </a:r>
          </a:p>
          <a:p>
            <a:r>
              <a:rPr lang="en-GB" sz="2000" dirty="0"/>
              <a:t>Important to note that theories (inevitably) have inherent </a:t>
            </a:r>
            <a:r>
              <a:rPr lang="en-GB" sz="2000" b="1" dirty="0"/>
              <a:t>bias</a:t>
            </a:r>
            <a:r>
              <a:rPr lang="en-GB" sz="2000" dirty="0"/>
              <a:t>; they have been developed by people whose thinking has been influenced by contextual/individual factors: the time they live (and its values), their own ethnicity, gender, age and culture etc.  </a:t>
            </a:r>
          </a:p>
          <a:p>
            <a:pPr marL="0" indent="0">
              <a:buNone/>
            </a:pPr>
            <a:r>
              <a:rPr lang="en-GB" sz="2000" dirty="0"/>
              <a:t>(See Wills and Earle, 2007; Coulson and Hallam, 2011)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856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B6A2B-7131-4F4C-AC60-BB0807A4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922114"/>
          </a:xfrm>
        </p:spPr>
        <p:txBody>
          <a:bodyPr>
            <a:normAutofit/>
          </a:bodyPr>
          <a:lstStyle/>
          <a:p>
            <a:r>
              <a:rPr lang="en-GB" b="1" dirty="0"/>
              <a:t>The use of theory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51DEC-373D-40D6-A9B3-7C0F2C142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579296" cy="5386610"/>
          </a:xfrm>
        </p:spPr>
        <p:txBody>
          <a:bodyPr>
            <a:normAutofit/>
          </a:bodyPr>
          <a:lstStyle/>
          <a:p>
            <a:r>
              <a:rPr lang="en-GB" dirty="0"/>
              <a:t>Theories are important in health and social care: can provide a rationale for actions; inform contacts with service users; help gain an understanding of behaviour; support the development of effective practice  </a:t>
            </a:r>
          </a:p>
          <a:p>
            <a:r>
              <a:rPr lang="en-GB" dirty="0"/>
              <a:t>Theory may help to answer different sorts of questions, including:  </a:t>
            </a:r>
          </a:p>
          <a:p>
            <a:pPr lvl="1"/>
            <a:r>
              <a:rPr lang="en-GB" dirty="0"/>
              <a:t>Descriptive: </a:t>
            </a:r>
            <a:r>
              <a:rPr lang="en-GB" i="1" dirty="0"/>
              <a:t>What</a:t>
            </a:r>
            <a:r>
              <a:rPr lang="en-GB" dirty="0"/>
              <a:t> is it…?</a:t>
            </a:r>
          </a:p>
          <a:p>
            <a:pPr lvl="1"/>
            <a:r>
              <a:rPr lang="en-GB" dirty="0"/>
              <a:t>Explanatory: </a:t>
            </a:r>
            <a:r>
              <a:rPr lang="en-GB" i="1" dirty="0"/>
              <a:t>Why</a:t>
            </a:r>
            <a:r>
              <a:rPr lang="en-GB" dirty="0"/>
              <a:t> is it…?</a:t>
            </a:r>
          </a:p>
          <a:p>
            <a:pPr lvl="1"/>
            <a:r>
              <a:rPr lang="en-GB" dirty="0"/>
              <a:t>Predictive: What </a:t>
            </a:r>
            <a:r>
              <a:rPr lang="en-GB" i="1" dirty="0"/>
              <a:t>would</a:t>
            </a:r>
            <a:r>
              <a:rPr lang="en-GB" dirty="0"/>
              <a:t> happen if…?</a:t>
            </a:r>
          </a:p>
          <a:p>
            <a:pPr lvl="1"/>
            <a:r>
              <a:rPr lang="en-GB" dirty="0"/>
              <a:t>Prescriptive: What </a:t>
            </a:r>
            <a:r>
              <a:rPr lang="en-GB" i="1" dirty="0"/>
              <a:t>should</a:t>
            </a:r>
            <a:r>
              <a:rPr lang="en-GB" dirty="0"/>
              <a:t> be done…?</a:t>
            </a:r>
          </a:p>
          <a:p>
            <a:r>
              <a:rPr lang="en-GB" dirty="0"/>
              <a:t>Models, like theories, can relate to descriptive, explanatory, predictive or prescriptive areas (theory/model is often used interchangeably)</a:t>
            </a:r>
          </a:p>
          <a:p>
            <a:pPr marL="0" indent="0">
              <a:buNone/>
            </a:pPr>
            <a:r>
              <a:rPr lang="en-GB" sz="1200" dirty="0"/>
              <a:t>(See Wills and Earle, 2007; Coulson and Hallam, 2011)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761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38B4D-9FD8-4097-8C0C-26800713F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850106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b="1" dirty="0"/>
              <a:t>Theory to help analyse health-related 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6B7E4-0CEA-4FE9-9146-FE319DC05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24744"/>
            <a:ext cx="8435280" cy="5458618"/>
          </a:xfrm>
        </p:spPr>
        <p:txBody>
          <a:bodyPr>
            <a:normAutofit/>
          </a:bodyPr>
          <a:lstStyle/>
          <a:p>
            <a:r>
              <a:rPr lang="en-GB" sz="2000" dirty="0"/>
              <a:t>Various theories/models/concepts can help to understand factors impacting on changes to health-related behaviour.</a:t>
            </a:r>
          </a:p>
          <a:p>
            <a:r>
              <a:rPr lang="en-GB" sz="2000" dirty="0"/>
              <a:t>Firstly, we consider </a:t>
            </a:r>
            <a:r>
              <a:rPr lang="en-GB" sz="2000" b="1" dirty="0"/>
              <a:t>social cognitive approaches.  </a:t>
            </a:r>
          </a:p>
          <a:p>
            <a:r>
              <a:rPr lang="en-GB" sz="2000" dirty="0"/>
              <a:t>These posit that people are </a:t>
            </a:r>
            <a:r>
              <a:rPr lang="en-GB" sz="2000" b="1" dirty="0"/>
              <a:t>information processors</a:t>
            </a:r>
            <a:r>
              <a:rPr lang="en-GB" sz="2000" dirty="0"/>
              <a:t>, playing an active role in interpreting surrounding information.  </a:t>
            </a:r>
          </a:p>
          <a:p>
            <a:r>
              <a:rPr lang="en-GB" sz="2000" dirty="0"/>
              <a:t>Social cognitive models take account of the </a:t>
            </a:r>
            <a:r>
              <a:rPr lang="en-GB" sz="2000" b="1" dirty="0"/>
              <a:t>social context </a:t>
            </a:r>
            <a:r>
              <a:rPr lang="en-GB" sz="2000" dirty="0"/>
              <a:t>of behaviour change in addition to </a:t>
            </a:r>
            <a:r>
              <a:rPr lang="en-GB" sz="2000" b="1" dirty="0"/>
              <a:t>cognitive processes</a:t>
            </a:r>
            <a:r>
              <a:rPr lang="en-GB" sz="2000" dirty="0"/>
              <a:t> that try to make sense of the social context.  Three important social cognitive approaches: </a:t>
            </a:r>
          </a:p>
          <a:p>
            <a:pPr lvl="1"/>
            <a:r>
              <a:rPr lang="en-GB" sz="2000" dirty="0"/>
              <a:t>The Health Belief Model</a:t>
            </a:r>
          </a:p>
          <a:p>
            <a:pPr lvl="1"/>
            <a:r>
              <a:rPr lang="en-GB" sz="2000" dirty="0"/>
              <a:t>The Transtheoretical (Stages of Change) Model</a:t>
            </a:r>
          </a:p>
          <a:p>
            <a:pPr lvl="1"/>
            <a:r>
              <a:rPr lang="en-GB" sz="2000" dirty="0"/>
              <a:t>The Theory of Planned Behaviour</a:t>
            </a:r>
          </a:p>
          <a:p>
            <a:pPr marL="320040" lvl="1" indent="0">
              <a:buNone/>
            </a:pPr>
            <a:endParaRPr lang="en-GB" sz="2000" dirty="0"/>
          </a:p>
          <a:p>
            <a:pPr marL="320040" lvl="1" indent="0">
              <a:buNone/>
            </a:pPr>
            <a:r>
              <a:rPr lang="en-GB" sz="2000" dirty="0"/>
              <a:t>(See Wills and Earle, 2007; Rodham, 2019)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861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8712967" cy="1052736"/>
          </a:xfrm>
        </p:spPr>
        <p:txBody>
          <a:bodyPr>
            <a:normAutofit/>
          </a:bodyPr>
          <a:lstStyle/>
          <a:p>
            <a:r>
              <a:rPr lang="en-GB" sz="3200" dirty="0"/>
              <a:t>The Health Belief Model (HBM) (Becker, 1974)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5877272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467544" y="3140968"/>
            <a:ext cx="1850504" cy="18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Demographics  (age, gender, socioeconomic status)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699792" y="2564904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severity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699792" y="3573016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Health Motivation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699792" y="4581128"/>
            <a:ext cx="136815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 benefits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699792" y="5661248"/>
            <a:ext cx="136815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costs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699792" y="1556792"/>
            <a:ext cx="144016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Perceived susceptibility 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644008" y="3284984"/>
            <a:ext cx="129614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Behaviour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644008" y="5085184"/>
            <a:ext cx="129614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Cues to action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2339752" y="2132856"/>
            <a:ext cx="36004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2339752" y="3212976"/>
            <a:ext cx="36004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5" idx="3"/>
            <a:endCxn id="7" idx="1"/>
          </p:cNvCxnSpPr>
          <p:nvPr/>
        </p:nvCxnSpPr>
        <p:spPr>
          <a:xfrm flipV="1">
            <a:off x="2318048" y="4030216"/>
            <a:ext cx="381744" cy="108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endCxn id="8" idx="1"/>
          </p:cNvCxnSpPr>
          <p:nvPr/>
        </p:nvCxnSpPr>
        <p:spPr>
          <a:xfrm>
            <a:off x="2339752" y="4437112"/>
            <a:ext cx="360040" cy="601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2267744" y="4797152"/>
            <a:ext cx="504056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0" idx="3"/>
          </p:cNvCxnSpPr>
          <p:nvPr/>
        </p:nvCxnSpPr>
        <p:spPr>
          <a:xfrm>
            <a:off x="4139952" y="2013992"/>
            <a:ext cx="792088" cy="12709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6" idx="3"/>
          </p:cNvCxnSpPr>
          <p:nvPr/>
        </p:nvCxnSpPr>
        <p:spPr>
          <a:xfrm>
            <a:off x="4139952" y="3022104"/>
            <a:ext cx="504056" cy="4068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>
            <a:stCxn id="7" idx="3"/>
          </p:cNvCxnSpPr>
          <p:nvPr/>
        </p:nvCxnSpPr>
        <p:spPr>
          <a:xfrm flipV="1">
            <a:off x="4139952" y="3933056"/>
            <a:ext cx="504056" cy="97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>
            <a:stCxn id="8" idx="3"/>
          </p:cNvCxnSpPr>
          <p:nvPr/>
        </p:nvCxnSpPr>
        <p:spPr>
          <a:xfrm flipV="1">
            <a:off x="4067944" y="4149080"/>
            <a:ext cx="648072" cy="889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flipV="1">
            <a:off x="4067944" y="4221088"/>
            <a:ext cx="792088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12" idx="0"/>
            <a:endCxn id="11" idx="2"/>
          </p:cNvCxnSpPr>
          <p:nvPr/>
        </p:nvCxnSpPr>
        <p:spPr>
          <a:xfrm flipV="1">
            <a:off x="5292080" y="4199384"/>
            <a:ext cx="0" cy="8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6F0DC96-9344-4B0C-9770-48B9D377E794}"/>
              </a:ext>
            </a:extLst>
          </p:cNvPr>
          <p:cNvSpPr txBox="1"/>
          <p:nvPr/>
        </p:nvSpPr>
        <p:spPr>
          <a:xfrm>
            <a:off x="6516217" y="5066600"/>
            <a:ext cx="201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Conner and Norman, 2005).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 idx="4294967295"/>
          </p:nvPr>
        </p:nvSpPr>
        <p:spPr>
          <a:xfrm>
            <a:off x="914400" y="404813"/>
            <a:ext cx="8229600" cy="576262"/>
          </a:xfrm>
        </p:spPr>
        <p:txBody>
          <a:bodyPr>
            <a:normAutofit/>
          </a:bodyPr>
          <a:lstStyle/>
          <a:p>
            <a:r>
              <a:rPr lang="en-GB" b="1" dirty="0"/>
              <a:t>HBM: how it works</a:t>
            </a:r>
            <a:endParaRPr lang="en-US" b="1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4294967295"/>
          </p:nvPr>
        </p:nvSpPr>
        <p:spPr>
          <a:xfrm>
            <a:off x="0" y="1255713"/>
            <a:ext cx="8448675" cy="5399087"/>
          </a:xfrm>
        </p:spPr>
        <p:txBody>
          <a:bodyPr>
            <a:normAutofit fontScale="92500" lnSpcReduction="20000"/>
          </a:bodyPr>
          <a:lstStyle/>
          <a:p>
            <a:pPr marL="566737" indent="-457200"/>
            <a:r>
              <a:rPr lang="en-GB" sz="2200" b="1" dirty="0"/>
              <a:t>Perceived susceptibility</a:t>
            </a:r>
          </a:p>
          <a:p>
            <a:pPr marL="841057" lvl="1" indent="-457200"/>
            <a:r>
              <a:rPr lang="en-GB" sz="2200" dirty="0"/>
              <a:t>Does the person think they are likely to succumb to the illness/disability in question?</a:t>
            </a:r>
          </a:p>
          <a:p>
            <a:pPr marL="566737" indent="-457200"/>
            <a:r>
              <a:rPr lang="en-GB" sz="2200" b="1" dirty="0"/>
              <a:t>Perceived severity</a:t>
            </a:r>
          </a:p>
          <a:p>
            <a:pPr marL="841057" lvl="1" indent="-457200"/>
            <a:r>
              <a:rPr lang="en-GB" sz="2200" dirty="0"/>
              <a:t>How bad would it be for them if they were to succumb?</a:t>
            </a:r>
          </a:p>
          <a:p>
            <a:pPr marL="566737" indent="-457200"/>
            <a:r>
              <a:rPr lang="en-GB" sz="2200" b="1" dirty="0"/>
              <a:t>Perceived benefits</a:t>
            </a:r>
          </a:p>
          <a:p>
            <a:pPr marL="841057" lvl="1" indent="-457200"/>
            <a:r>
              <a:rPr lang="en-GB" sz="2200" dirty="0"/>
              <a:t>If they adopt the healthy behaviour in question, what benefits will there be?</a:t>
            </a:r>
          </a:p>
          <a:p>
            <a:pPr marL="566737" indent="-457200"/>
            <a:r>
              <a:rPr lang="en-GB" sz="2200" b="1" dirty="0"/>
              <a:t>Perceived barriers/costs</a:t>
            </a:r>
          </a:p>
          <a:p>
            <a:pPr marL="841057" lvl="1" indent="-457200"/>
            <a:r>
              <a:rPr lang="en-GB" sz="2200" dirty="0"/>
              <a:t>What would hinder the behaviour; what are the costs of (not) carrying out behaviour? </a:t>
            </a:r>
          </a:p>
          <a:p>
            <a:pPr marL="566737" indent="-457200"/>
            <a:r>
              <a:rPr lang="en-GB" sz="2200" b="1" dirty="0"/>
              <a:t>Health Motivation</a:t>
            </a:r>
          </a:p>
          <a:p>
            <a:pPr marL="841057" lvl="1" indent="-457200"/>
            <a:r>
              <a:rPr lang="en-GB" sz="2200" dirty="0"/>
              <a:t>This accounts for the fact that individuals may differ in terms of the value they attach to their health/willingness to take part in health-promoting activities</a:t>
            </a:r>
          </a:p>
          <a:p>
            <a:pPr marL="566737" indent="-457200"/>
            <a:r>
              <a:rPr lang="en-GB" sz="2200" b="1" dirty="0"/>
              <a:t>Cues to action</a:t>
            </a:r>
          </a:p>
          <a:p>
            <a:pPr marL="841057" lvl="1" indent="-457200"/>
            <a:r>
              <a:rPr lang="en-GB" sz="2200" dirty="0"/>
              <a:t>Behaviour ‘triggers’; cues could be internal (such as perceived symptoms) or external (such as health education campaigns or illness of a close friend)</a:t>
            </a:r>
          </a:p>
          <a:p>
            <a:pPr marL="109537" indent="0">
              <a:buNone/>
            </a:pPr>
            <a:r>
              <a:rPr lang="en-GB" dirty="0"/>
              <a:t> </a:t>
            </a:r>
          </a:p>
          <a:p>
            <a:pPr marL="566737" indent="-457200"/>
            <a:endParaRPr lang="en-US" dirty="0"/>
          </a:p>
        </p:txBody>
      </p:sp>
      <p:pic>
        <p:nvPicPr>
          <p:cNvPr id="3" name="Picture 2" descr="A picture containing person, young, person, holding&#10;&#10;Description automatically generated">
            <a:extLst>
              <a:ext uri="{FF2B5EF4-FFF2-40B4-BE49-F238E27FC236}">
                <a16:creationId xmlns:a16="http://schemas.microsoft.com/office/drawing/2014/main" id="{F6125989-A5CE-42BF-A5C4-4CA3B3507B0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202462"/>
            <a:ext cx="1164930" cy="1813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1436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49275"/>
            <a:ext cx="8207375" cy="719485"/>
          </a:xfrm>
        </p:spPr>
        <p:txBody>
          <a:bodyPr>
            <a:normAutofit/>
          </a:bodyPr>
          <a:lstStyle/>
          <a:p>
            <a:r>
              <a:rPr lang="en-GB" dirty="0"/>
              <a:t>HBM: core elements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268760"/>
            <a:ext cx="8064500" cy="5039965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According to the Health Belief Model a successful campaign is one that changes a person’s belief of:</a:t>
            </a:r>
          </a:p>
          <a:p>
            <a:pPr marL="609600" indent="-609600">
              <a:buFont typeface="Wingdings" pitchFamily="2" charset="2"/>
              <a:buNone/>
            </a:pPr>
            <a:endParaRPr lang="en-GB" sz="2800" dirty="0"/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Susceptibility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Severity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Benefits of action</a:t>
            </a:r>
          </a:p>
          <a:p>
            <a:pPr marL="609600" indent="-609600">
              <a:buFont typeface="Arial" charset="0"/>
              <a:buAutoNum type="arabicPeriod"/>
            </a:pPr>
            <a:r>
              <a:rPr lang="en-GB" sz="2800" dirty="0"/>
              <a:t>Barriers to action</a:t>
            </a:r>
          </a:p>
          <a:p>
            <a:pPr marL="609600" indent="-609600">
              <a:buFont typeface="Arial" charset="0"/>
              <a:buAutoNum type="arabicPeriod"/>
            </a:pPr>
            <a:endParaRPr lang="en-GB" sz="2800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NB</a:t>
            </a:r>
            <a:r>
              <a:rPr lang="en-GB" dirty="0"/>
              <a:t>: It is important to remember that behaviour may be guided by other rationalities, such as coping/pleasure.  The use of smoking to relieve stress can be seen as rationale (even though it is harmful)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564904"/>
            <a:ext cx="3024336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328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7A09F-0A06-47DE-98B6-3C1846D09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en-GB" b="1" dirty="0"/>
              <a:t>Evidence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18132-8F1F-4529-BBDF-F4C74E7DA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47800"/>
            <a:ext cx="8219256" cy="4933528"/>
          </a:xfrm>
        </p:spPr>
        <p:txBody>
          <a:bodyPr>
            <a:normAutofit/>
          </a:bodyPr>
          <a:lstStyle/>
          <a:p>
            <a:r>
              <a:rPr lang="en-GB" sz="2400" dirty="0"/>
              <a:t>A number of studies appear to show successful application of HBM, e.g. for cervical cancer screening: </a:t>
            </a:r>
            <a:r>
              <a:rPr lang="en-GB" sz="2400" dirty="0" err="1"/>
              <a:t>Gorin</a:t>
            </a:r>
            <a:r>
              <a:rPr lang="en-GB" sz="2400" dirty="0"/>
              <a:t> and Heck (2005); nutrition/diabetes: </a:t>
            </a:r>
            <a:r>
              <a:rPr lang="en-GB" sz="2400" dirty="0" err="1"/>
              <a:t>Sharifirad</a:t>
            </a:r>
            <a:r>
              <a:rPr lang="en-GB" sz="2400" dirty="0"/>
              <a:t> et al. (2009); HPV vaccination: Reiter et al.  (2009); gum disease: </a:t>
            </a:r>
            <a:r>
              <a:rPr lang="en-GB" sz="2400" b="1" dirty="0"/>
              <a:t>Renz and Newton (2009); </a:t>
            </a:r>
            <a:r>
              <a:rPr lang="en-GB" sz="2400" dirty="0"/>
              <a:t>breast self-examination (BSE): Norman and Brain (2005).  </a:t>
            </a:r>
          </a:p>
        </p:txBody>
      </p:sp>
    </p:spTree>
    <p:extLst>
      <p:ext uri="{BB962C8B-B14F-4D97-AF65-F5344CB8AC3E}">
        <p14:creationId xmlns:p14="http://schemas.microsoft.com/office/powerpoint/2010/main" val="25190040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F5F62-F4BC-464E-AE20-1B2C3B4B2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100" dirty="0"/>
              <a:t>The Transtheoretical Model (TTM), also known as Stages of Change (Prochaska and DiClemente, 1984).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98B0E8-D741-4D8A-8DE4-132F11F0EB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95936" y="1844825"/>
            <a:ext cx="4888285" cy="345638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3972251-2EC4-4FFC-BC26-A0BB0848A7EB}"/>
              </a:ext>
            </a:extLst>
          </p:cNvPr>
          <p:cNvSpPr/>
          <p:nvPr/>
        </p:nvSpPr>
        <p:spPr>
          <a:xfrm>
            <a:off x="395536" y="2382560"/>
            <a:ext cx="3960440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580"/>
              </a:spcBef>
              <a:buClr>
                <a:srgbClr val="D34817"/>
              </a:buClr>
              <a:buSzPct val="85000"/>
            </a:pPr>
            <a:r>
              <a:rPr lang="en-GB" sz="2600" dirty="0">
                <a:solidFill>
                  <a:prstClr val="black"/>
                </a:solidFill>
              </a:rPr>
              <a:t>The Stages of Change model describes different stages people go through when wanting to change something in their everyday life.</a:t>
            </a:r>
          </a:p>
        </p:txBody>
      </p:sp>
    </p:spTree>
    <p:extLst>
      <p:ext uri="{BB962C8B-B14F-4D97-AF65-F5344CB8AC3E}">
        <p14:creationId xmlns:p14="http://schemas.microsoft.com/office/powerpoint/2010/main" val="24299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8A410-26D2-4522-A737-3552C5561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22114"/>
          </a:xfrm>
        </p:spPr>
        <p:txBody>
          <a:bodyPr/>
          <a:lstStyle/>
          <a:p>
            <a:r>
              <a:rPr lang="en-GB" dirty="0"/>
              <a:t>Stages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413D9-4325-4E29-BAD3-26E06F926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5386610"/>
          </a:xfrm>
        </p:spPr>
        <p:txBody>
          <a:bodyPr>
            <a:normAutofit/>
          </a:bodyPr>
          <a:lstStyle/>
          <a:p>
            <a:r>
              <a:rPr lang="en-GB" b="1" dirty="0"/>
              <a:t>Precontemplation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People are </a:t>
            </a:r>
            <a:r>
              <a:rPr lang="en-GB" b="1" dirty="0"/>
              <a:t>not thinking seriously </a:t>
            </a:r>
            <a:r>
              <a:rPr lang="en-GB" dirty="0"/>
              <a:t>about making a change in health behaviour (reducing alcohol intake, taking part in more physical activity, reducing or stopping smoking, organising lives to ensure more ‘downtime’); </a:t>
            </a:r>
          </a:p>
          <a:p>
            <a:r>
              <a:rPr lang="en-GB" b="1" dirty="0"/>
              <a:t>Contemplation: </a:t>
            </a:r>
          </a:p>
          <a:p>
            <a:pPr lvl="1"/>
            <a:r>
              <a:rPr lang="en-GB" dirty="0"/>
              <a:t>Beginning </a:t>
            </a:r>
            <a:r>
              <a:rPr lang="en-GB" b="1" dirty="0"/>
              <a:t>to think about behaviour: </a:t>
            </a:r>
            <a:r>
              <a:rPr lang="en-GB" dirty="0"/>
              <a:t>clothes are tighter than last year; cannot remember what happened after leaving the pub on Saturday night; aware of latest statistics re. smoking and lung cancer; shouting at children for something trivial. </a:t>
            </a:r>
          </a:p>
          <a:p>
            <a:r>
              <a:rPr lang="en-GB" b="1" dirty="0"/>
              <a:t>Preparation/determination</a:t>
            </a:r>
            <a:r>
              <a:rPr lang="en-GB" dirty="0"/>
              <a:t>: </a:t>
            </a:r>
          </a:p>
          <a:p>
            <a:pPr lvl="1"/>
            <a:r>
              <a:rPr lang="en-GB" b="1" dirty="0"/>
              <a:t>Realisation</a:t>
            </a:r>
            <a:r>
              <a:rPr lang="en-GB" dirty="0"/>
              <a:t> that something must change, </a:t>
            </a:r>
            <a:r>
              <a:rPr lang="en-GB" b="1" dirty="0"/>
              <a:t>readiness</a:t>
            </a:r>
            <a:r>
              <a:rPr lang="en-GB" dirty="0"/>
              <a:t> to make changes; perhaps do </a:t>
            </a:r>
            <a:r>
              <a:rPr lang="en-GB" b="1" dirty="0"/>
              <a:t>not</a:t>
            </a:r>
            <a:r>
              <a:rPr lang="en-GB" dirty="0"/>
              <a:t> </a:t>
            </a:r>
            <a:r>
              <a:rPr lang="en-GB" b="1" dirty="0"/>
              <a:t>know how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Start to </a:t>
            </a:r>
            <a:r>
              <a:rPr lang="en-GB" b="1" dirty="0"/>
              <a:t>research/seek advice </a:t>
            </a:r>
            <a:r>
              <a:rPr lang="en-GB" dirty="0"/>
              <a:t>from friends/family; go to websites for more information; seek advice from health professional (GP/practice nurse).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629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4EFFF-0C97-41B1-BA99-14D458574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r>
              <a:rPr lang="en-GB" dirty="0"/>
              <a:t>Stages of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B1EE2-FCC0-4BE6-9658-DE36DC8EE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47800"/>
            <a:ext cx="8435280" cy="4572000"/>
          </a:xfrm>
        </p:spPr>
        <p:txBody>
          <a:bodyPr>
            <a:normAutofit/>
          </a:bodyPr>
          <a:lstStyle/>
          <a:p>
            <a:r>
              <a:rPr lang="en-GB" sz="2000" b="1" dirty="0"/>
              <a:t>Action</a:t>
            </a:r>
            <a:r>
              <a:rPr lang="en-GB" sz="2000" dirty="0"/>
              <a:t> </a:t>
            </a:r>
          </a:p>
          <a:p>
            <a:pPr lvl="1"/>
            <a:r>
              <a:rPr lang="en-GB" sz="2000" b="1" dirty="0"/>
              <a:t>Knowledge</a:t>
            </a:r>
            <a:r>
              <a:rPr lang="en-GB" sz="2000" dirty="0"/>
              <a:t> of required change: has been</a:t>
            </a:r>
            <a:r>
              <a:rPr lang="en-GB" sz="2000" b="1" dirty="0"/>
              <a:t> researched </a:t>
            </a:r>
            <a:r>
              <a:rPr lang="en-GB" sz="2000" dirty="0"/>
              <a:t>and plan</a:t>
            </a:r>
            <a:r>
              <a:rPr lang="en-GB" sz="2000" b="1" dirty="0"/>
              <a:t> formulated</a:t>
            </a:r>
            <a:r>
              <a:rPr lang="en-GB" sz="2000" dirty="0"/>
              <a:t>.  Understanding that changes may take time and that success = </a:t>
            </a:r>
            <a:r>
              <a:rPr lang="en-GB" sz="2000" b="1" dirty="0"/>
              <a:t>adhering to plan</a:t>
            </a:r>
            <a:r>
              <a:rPr lang="en-GB" sz="2000" dirty="0"/>
              <a:t>.  So, targets set: short walks 4/5 times per week; reducing from 20 to 15 cigarettes per day; adhering to government-advised alcohol intake; counting to ten before reacting to children; small steps to begin; preparation to increase actions over time;  gaining of confidence in chances of success.</a:t>
            </a:r>
          </a:p>
          <a:p>
            <a:r>
              <a:rPr lang="en-GB" sz="2000" b="1" dirty="0"/>
              <a:t>Maintenance: </a:t>
            </a:r>
          </a:p>
          <a:p>
            <a:pPr lvl="1"/>
            <a:r>
              <a:rPr lang="en-GB" sz="2000" dirty="0"/>
              <a:t>Stage of Change model aims to facilitate reaching position of maintaining/sustaining a new, healthier lifestyle; but for many = the hardest part, i.e. trying to ensure not slipping back into old behaviours; recognition that it is easy to reintroduce old unhealthy habits into lifestyle (almost without noticing).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0063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73845-693B-4F20-895D-DD8DAFA62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dirty="0"/>
              <a:t>Stages of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817CC-5DBE-4C64-A93B-8D68C50FB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17638"/>
            <a:ext cx="8363272" cy="4963690"/>
          </a:xfrm>
        </p:spPr>
        <p:txBody>
          <a:bodyPr>
            <a:normAutofit/>
          </a:bodyPr>
          <a:lstStyle/>
          <a:p>
            <a:r>
              <a:rPr lang="en-GB" sz="2000" b="1" dirty="0"/>
              <a:t>Relaps</a:t>
            </a:r>
            <a:r>
              <a:rPr lang="en-GB" sz="2000" dirty="0"/>
              <a:t>e: </a:t>
            </a:r>
          </a:p>
          <a:p>
            <a:pPr lvl="1"/>
            <a:r>
              <a:rPr lang="en-GB" sz="2000" dirty="0"/>
              <a:t>Part of the model, because of understanding that humans are subject to temptation and </a:t>
            </a:r>
            <a:r>
              <a:rPr lang="en-GB" sz="2000" b="1" dirty="0"/>
              <a:t>may revert </a:t>
            </a:r>
            <a:r>
              <a:rPr lang="en-GB" sz="2000" dirty="0"/>
              <a:t>to old ways; </a:t>
            </a:r>
          </a:p>
          <a:p>
            <a:pPr lvl="1"/>
            <a:r>
              <a:rPr lang="en-GB" sz="2000" dirty="0"/>
              <a:t>Important </a:t>
            </a:r>
            <a:r>
              <a:rPr lang="en-GB" sz="2000" b="1" dirty="0"/>
              <a:t>not to feel bad</a:t>
            </a:r>
            <a:r>
              <a:rPr lang="en-GB" sz="2000" dirty="0"/>
              <a:t>, but to recognise this is a relapse stage (i.e. introducing unhealthy habits back into lifestyle). </a:t>
            </a:r>
          </a:p>
          <a:p>
            <a:pPr lvl="1"/>
            <a:r>
              <a:rPr lang="en-GB" sz="2000" dirty="0"/>
              <a:t>If relapse is recognised and benefits accrued valued (gained through ‘action’ and ‘maintenance’ stages) perhaps best plan is to begin the process again.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9858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B9D63-DFDD-4222-BCEC-739C33EEF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E2661-FBD2-4BC6-99A5-53CBBAB4AD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A number of studies appear to show successful application of the TTM, e.g. for smoking cessation: </a:t>
            </a:r>
            <a:r>
              <a:rPr lang="en-GB" sz="2400" dirty="0" err="1"/>
              <a:t>Siru</a:t>
            </a:r>
            <a:r>
              <a:rPr lang="en-GB" sz="2400" dirty="0"/>
              <a:t> et al. (2009);  condom use: </a:t>
            </a:r>
            <a:r>
              <a:rPr lang="en-GB" sz="2400" b="1" dirty="0"/>
              <a:t>Tung et al. (2009); </a:t>
            </a:r>
            <a:r>
              <a:rPr lang="en-GB" sz="2400" dirty="0"/>
              <a:t>drinking: </a:t>
            </a:r>
            <a:r>
              <a:rPr lang="en-GB" sz="2400" dirty="0" err="1"/>
              <a:t>Bertholet</a:t>
            </a:r>
            <a:r>
              <a:rPr lang="en-GB" sz="2400" dirty="0"/>
              <a:t> et al. (2009); smoking cessation: DiClemente et al. (2009)</a:t>
            </a:r>
          </a:p>
        </p:txBody>
      </p:sp>
    </p:spTree>
    <p:extLst>
      <p:ext uri="{BB962C8B-B14F-4D97-AF65-F5344CB8AC3E}">
        <p14:creationId xmlns:p14="http://schemas.microsoft.com/office/powerpoint/2010/main" val="3107604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8690C-202E-40D7-A70F-2B0AA3189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/>
          </a:bodyPr>
          <a:lstStyle/>
          <a:p>
            <a:r>
              <a:rPr lang="en-GB" sz="2400" dirty="0"/>
              <a:t>The theories of reasoned action and of planned behaviour  (</a:t>
            </a:r>
            <a:r>
              <a:rPr lang="en-GB" sz="2400" dirty="0" err="1"/>
              <a:t>Ajzen</a:t>
            </a:r>
            <a:r>
              <a:rPr lang="en-GB" sz="2400" dirty="0"/>
              <a:t> and Fishbein, 1980)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1905C1-AD2B-4939-8970-262F9058B0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0165" y="1700808"/>
            <a:ext cx="8145400" cy="41764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3FEAFD-A49A-47A7-ADB6-06C4AEEFDE48}"/>
              </a:ext>
            </a:extLst>
          </p:cNvPr>
          <p:cNvSpPr txBox="1"/>
          <p:nvPr/>
        </p:nvSpPr>
        <p:spPr>
          <a:xfrm flipH="1">
            <a:off x="4572000" y="587727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See: </a:t>
            </a:r>
            <a:r>
              <a:rPr lang="en-GB" dirty="0" err="1"/>
              <a:t>Ajzen</a:t>
            </a:r>
            <a:r>
              <a:rPr lang="en-GB" dirty="0"/>
              <a:t> and Fishbein (1970; 1980)</a:t>
            </a:r>
          </a:p>
        </p:txBody>
      </p:sp>
    </p:spTree>
    <p:extLst>
      <p:ext uri="{BB962C8B-B14F-4D97-AF65-F5344CB8AC3E}">
        <p14:creationId xmlns:p14="http://schemas.microsoft.com/office/powerpoint/2010/main" val="24813987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CB16B-7DD9-40DB-8AB3-33B60EDF4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/>
          </a:bodyPr>
          <a:lstStyle/>
          <a:p>
            <a:r>
              <a:rPr lang="en-GB" dirty="0"/>
              <a:t>The theories of reasoned action and of planned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E376E-66A5-4B8A-ADC4-ED1CC5743A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47800"/>
            <a:ext cx="8291264" cy="4717504"/>
          </a:xfrm>
        </p:spPr>
        <p:txBody>
          <a:bodyPr>
            <a:normAutofit/>
          </a:bodyPr>
          <a:lstStyle/>
          <a:p>
            <a:r>
              <a:rPr lang="en-GB" sz="2000" dirty="0"/>
              <a:t>Built on three core elements: </a:t>
            </a:r>
          </a:p>
          <a:p>
            <a:pPr lvl="1"/>
            <a:r>
              <a:rPr lang="en-GB" sz="2000" b="1" dirty="0"/>
              <a:t>Attitudes</a:t>
            </a:r>
            <a:r>
              <a:rPr lang="en-GB" sz="2000" dirty="0"/>
              <a:t>: possible/negative feelings about engaging in a particular behaviour; attitudes are also a function of beliefs</a:t>
            </a:r>
          </a:p>
          <a:p>
            <a:pPr lvl="1"/>
            <a:r>
              <a:rPr lang="en-GB" sz="2000" b="1" dirty="0"/>
              <a:t>Subjective norms</a:t>
            </a:r>
            <a:r>
              <a:rPr lang="en-GB" sz="2000" dirty="0"/>
              <a:t>: beliefs about the extent to which, a) others would provide support in new behaviour, and b) there is enough motivation to follow the beliefs of important others (e.g. family/friends/partner </a:t>
            </a:r>
          </a:p>
          <a:p>
            <a:pPr lvl="1"/>
            <a:r>
              <a:rPr lang="en-GB" sz="2000" b="1" dirty="0"/>
              <a:t>Perceived behavioural intention</a:t>
            </a:r>
            <a:r>
              <a:rPr lang="en-GB" sz="2000" dirty="0"/>
              <a:t>: belief about possible successful engagement in behaviour: combination of past experience and beliefs about ability to engage in new behaviour</a:t>
            </a:r>
          </a:p>
        </p:txBody>
      </p:sp>
    </p:spTree>
    <p:extLst>
      <p:ext uri="{BB962C8B-B14F-4D97-AF65-F5344CB8AC3E}">
        <p14:creationId xmlns:p14="http://schemas.microsoft.com/office/powerpoint/2010/main" val="40940292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F20E0-6B0E-4F2C-838F-FE87E7805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51530-82BE-4508-BC52-6BB141866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47800"/>
            <a:ext cx="8219256" cy="5005536"/>
          </a:xfrm>
        </p:spPr>
        <p:txBody>
          <a:bodyPr>
            <a:normAutofit/>
          </a:bodyPr>
          <a:lstStyle/>
          <a:p>
            <a:r>
              <a:rPr lang="en-GB" sz="2400" dirty="0"/>
              <a:t>A number of studies appear to show successful application of The theories of reasoned action and of planned behaviour, e.g. for smoking cessation: Rise et al. (2008); alcohol consumption: Abraham et al.  (2007); sexual behaviours: </a:t>
            </a:r>
            <a:r>
              <a:rPr lang="en-GB" sz="2400" dirty="0" err="1"/>
              <a:t>Gredig</a:t>
            </a:r>
            <a:r>
              <a:rPr lang="en-GB" sz="2400" dirty="0"/>
              <a:t> et al. (2006); health screening attendance: Cooke and French (2008); exercise: Boudreau and Godin (2009); food choice (Wong and Mullan, 2009); and testicular self-examination (</a:t>
            </a:r>
            <a:r>
              <a:rPr lang="en-GB" sz="2400" dirty="0" err="1"/>
              <a:t>McClenahan</a:t>
            </a:r>
            <a:r>
              <a:rPr lang="en-GB" sz="2400" dirty="0"/>
              <a:t> et al., 2007); </a:t>
            </a:r>
            <a:r>
              <a:rPr lang="en-GB" sz="2400" dirty="0" err="1"/>
              <a:t>cariac</a:t>
            </a:r>
            <a:r>
              <a:rPr lang="en-GB" sz="2400" dirty="0"/>
              <a:t> rehabilitation: </a:t>
            </a:r>
            <a:r>
              <a:rPr lang="en-GB" sz="2400" b="1" dirty="0" err="1"/>
              <a:t>Wyer</a:t>
            </a:r>
            <a:r>
              <a:rPr lang="en-GB" sz="2400" b="1" dirty="0"/>
              <a:t> et al. (2001).  </a:t>
            </a:r>
          </a:p>
        </p:txBody>
      </p:sp>
    </p:spTree>
    <p:extLst>
      <p:ext uri="{BB962C8B-B14F-4D97-AF65-F5344CB8AC3E}">
        <p14:creationId xmlns:p14="http://schemas.microsoft.com/office/powerpoint/2010/main" val="10938620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1988</Words>
  <Application>Microsoft Office PowerPoint</Application>
  <PresentationFormat>On-screen Show (4:3)</PresentationFormat>
  <Paragraphs>152</Paragraphs>
  <Slides>23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Calibri</vt:lpstr>
      <vt:lpstr>Arial</vt:lpstr>
      <vt:lpstr>Wingdings</vt:lpstr>
      <vt:lpstr>Calibri Light</vt:lpstr>
      <vt:lpstr>Office Theme</vt:lpstr>
      <vt:lpstr>Introduction to Module:        Children and Young People’s Health, Wellbeing and Community Engagement: BMHP5018  Theory/models and health promotion  </vt:lpstr>
      <vt:lpstr>Today’s lecture</vt:lpstr>
      <vt:lpstr>Models of health</vt:lpstr>
      <vt:lpstr>Models of Health</vt:lpstr>
      <vt:lpstr>The meaning of health - the implications</vt:lpstr>
      <vt:lpstr>Health Promotion</vt:lpstr>
      <vt:lpstr>Health promotion</vt:lpstr>
      <vt:lpstr>Theory</vt:lpstr>
      <vt:lpstr>Applying theory</vt:lpstr>
      <vt:lpstr>The use of theory in health and social care</vt:lpstr>
      <vt:lpstr> Theory to help analyse health-related behaviour change</vt:lpstr>
      <vt:lpstr>The Health Belief Model (HBM) (Becker, 1974)</vt:lpstr>
      <vt:lpstr>HBM: how it works</vt:lpstr>
      <vt:lpstr>HBM: core elements</vt:lpstr>
      <vt:lpstr>Evidence </vt:lpstr>
      <vt:lpstr> The Transtheoretical Model (TTM), also known as Stages of Change (Prochaska and DiClemente, 1984).  </vt:lpstr>
      <vt:lpstr>Stages of change</vt:lpstr>
      <vt:lpstr>Stages of change</vt:lpstr>
      <vt:lpstr>Stages of Change </vt:lpstr>
      <vt:lpstr>Evidence</vt:lpstr>
      <vt:lpstr>The theories of reasoned action and of planned behaviour  (Ajzen and Fishbein, 1980)</vt:lpstr>
      <vt:lpstr>The theories of reasoned action and of planned behaviour</vt:lpstr>
      <vt:lpstr>Evidence</vt:lpstr>
    </vt:vector>
  </TitlesOfParts>
  <Company>Care UK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Health?</dc:title>
  <dc:creator>donna</dc:creator>
  <cp:lastModifiedBy>Joanna Fender</cp:lastModifiedBy>
  <cp:revision>138</cp:revision>
  <dcterms:created xsi:type="dcterms:W3CDTF">2017-10-08T19:05:38Z</dcterms:created>
  <dcterms:modified xsi:type="dcterms:W3CDTF">2024-02-19T17:10:53Z</dcterms:modified>
</cp:coreProperties>
</file>