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6" r:id="rId1"/>
  </p:sldMasterIdLst>
  <p:sldIdLst>
    <p:sldId id="256" r:id="rId2"/>
    <p:sldId id="355" r:id="rId3"/>
    <p:sldId id="257" r:id="rId4"/>
    <p:sldId id="260" r:id="rId5"/>
    <p:sldId id="279" r:id="rId6"/>
    <p:sldId id="280" r:id="rId7"/>
    <p:sldId id="281" r:id="rId8"/>
    <p:sldId id="270" r:id="rId9"/>
    <p:sldId id="268" r:id="rId10"/>
    <p:sldId id="269" r:id="rId11"/>
    <p:sldId id="258" r:id="rId12"/>
    <p:sldId id="282" r:id="rId13"/>
    <p:sldId id="283" r:id="rId14"/>
    <p:sldId id="285" r:id="rId15"/>
    <p:sldId id="360" r:id="rId16"/>
    <p:sldId id="284" r:id="rId17"/>
    <p:sldId id="286" r:id="rId18"/>
    <p:sldId id="287" r:id="rId19"/>
    <p:sldId id="288" r:id="rId20"/>
    <p:sldId id="356" r:id="rId21"/>
    <p:sldId id="289" r:id="rId22"/>
    <p:sldId id="291" r:id="rId23"/>
    <p:sldId id="294" r:id="rId24"/>
    <p:sldId id="309" r:id="rId25"/>
    <p:sldId id="310" r:id="rId26"/>
    <p:sldId id="311" r:id="rId27"/>
    <p:sldId id="335" r:id="rId28"/>
    <p:sldId id="336" r:id="rId29"/>
    <p:sldId id="312" r:id="rId30"/>
    <p:sldId id="313" r:id="rId31"/>
    <p:sldId id="314" r:id="rId32"/>
    <p:sldId id="337" r:id="rId33"/>
    <p:sldId id="315" r:id="rId34"/>
    <p:sldId id="316" r:id="rId35"/>
    <p:sldId id="338" r:id="rId36"/>
    <p:sldId id="339" r:id="rId37"/>
    <p:sldId id="321" r:id="rId38"/>
    <p:sldId id="322" r:id="rId39"/>
    <p:sldId id="340" r:id="rId40"/>
    <p:sldId id="341" r:id="rId41"/>
    <p:sldId id="323" r:id="rId42"/>
    <p:sldId id="324" r:id="rId43"/>
    <p:sldId id="326" r:id="rId44"/>
    <p:sldId id="329" r:id="rId45"/>
    <p:sldId id="342" r:id="rId46"/>
    <p:sldId id="343" r:id="rId47"/>
    <p:sldId id="345" r:id="rId48"/>
    <p:sldId id="347" r:id="rId49"/>
    <p:sldId id="344" r:id="rId50"/>
    <p:sldId id="348" r:id="rId51"/>
    <p:sldId id="349" r:id="rId52"/>
    <p:sldId id="350" r:id="rId53"/>
    <p:sldId id="351" r:id="rId54"/>
    <p:sldId id="296" r:id="rId55"/>
    <p:sldId id="297" r:id="rId56"/>
    <p:sldId id="352" r:id="rId57"/>
    <p:sldId id="292" r:id="rId58"/>
    <p:sldId id="295" r:id="rId59"/>
    <p:sldId id="353" r:id="rId60"/>
    <p:sldId id="301" r:id="rId61"/>
    <p:sldId id="333" r:id="rId62"/>
    <p:sldId id="303" r:id="rId63"/>
    <p:sldId id="354" r:id="rId64"/>
    <p:sldId id="357" r:id="rId65"/>
    <p:sldId id="358" r:id="rId66"/>
    <p:sldId id="359" r:id="rId67"/>
    <p:sldId id="362" r:id="rId68"/>
    <p:sldId id="365" r:id="rId69"/>
    <p:sldId id="363" r:id="rId70"/>
    <p:sldId id="364"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E0B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60"/>
  </p:normalViewPr>
  <p:slideViewPr>
    <p:cSldViewPr snapToGrid="0">
      <p:cViewPr varScale="1">
        <p:scale>
          <a:sx n="62" d="100"/>
          <a:sy n="62" d="100"/>
        </p:scale>
        <p:origin x="7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slide" Target="slides/slide70.xml"/></Relationships>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dirty="0"/>
              <a:t>Fig.1a overall self-compassion levels at beginning (1) and end (2) of project</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2886482939632541E-2"/>
          <c:y val="0.24157407407407408"/>
          <c:w val="0.89655796150481193"/>
          <c:h val="0.64176727909011377"/>
        </c:manualLayout>
      </c:layout>
      <c:barChart>
        <c:barDir val="col"/>
        <c:grouping val="clustered"/>
        <c:varyColors val="0"/>
        <c:ser>
          <c:idx val="0"/>
          <c:order val="0"/>
          <c:spPr>
            <a:solidFill>
              <a:schemeClr val="dk1">
                <a:tint val="88000"/>
              </a:schemeClr>
            </a:solidFill>
            <a:ln>
              <a:noFill/>
            </a:ln>
            <a:effectLst/>
          </c:spPr>
          <c:invertIfNegative val="0"/>
          <c:dPt>
            <c:idx val="0"/>
            <c:invertIfNegative val="0"/>
            <c:bubble3D val="0"/>
            <c:spPr>
              <a:solidFill>
                <a:srgbClr val="00B050"/>
              </a:solidFill>
              <a:ln>
                <a:noFill/>
              </a:ln>
              <a:effectLst/>
            </c:spPr>
            <c:extLst>
              <c:ext xmlns:c16="http://schemas.microsoft.com/office/drawing/2014/chart" uri="{C3380CC4-5D6E-409C-BE32-E72D297353CC}">
                <c16:uniqueId val="{00000001-6473-46BC-BFAD-851F9573A9FB}"/>
              </c:ext>
            </c:extLst>
          </c:dPt>
          <c:dPt>
            <c:idx val="1"/>
            <c:invertIfNegative val="0"/>
            <c:bubble3D val="0"/>
            <c:spPr>
              <a:solidFill>
                <a:srgbClr val="00B050"/>
              </a:solidFill>
              <a:ln>
                <a:noFill/>
              </a:ln>
              <a:effectLst/>
            </c:spPr>
            <c:extLst>
              <c:ext xmlns:c16="http://schemas.microsoft.com/office/drawing/2014/chart" uri="{C3380CC4-5D6E-409C-BE32-E72D297353CC}">
                <c16:uniqueId val="{00000003-6473-46BC-BFAD-851F9573A9FB}"/>
              </c:ext>
            </c:extLst>
          </c:dPt>
          <c:dPt>
            <c:idx val="2"/>
            <c:invertIfNegative val="0"/>
            <c:bubble3D val="0"/>
            <c:spPr>
              <a:solidFill>
                <a:srgbClr val="00B0F0"/>
              </a:solidFill>
              <a:ln>
                <a:noFill/>
              </a:ln>
              <a:effectLst/>
            </c:spPr>
            <c:extLst>
              <c:ext xmlns:c16="http://schemas.microsoft.com/office/drawing/2014/chart" uri="{C3380CC4-5D6E-409C-BE32-E72D297353CC}">
                <c16:uniqueId val="{00000011-6473-46BC-BFAD-851F9573A9FB}"/>
              </c:ext>
            </c:extLst>
          </c:dPt>
          <c:dPt>
            <c:idx val="3"/>
            <c:invertIfNegative val="0"/>
            <c:bubble3D val="0"/>
            <c:spPr>
              <a:solidFill>
                <a:srgbClr val="00B0F0"/>
              </a:solidFill>
              <a:ln>
                <a:noFill/>
              </a:ln>
              <a:effectLst/>
            </c:spPr>
            <c:extLst>
              <c:ext xmlns:c16="http://schemas.microsoft.com/office/drawing/2014/chart" uri="{C3380CC4-5D6E-409C-BE32-E72D297353CC}">
                <c16:uniqueId val="{00000012-6473-46BC-BFAD-851F9573A9FB}"/>
              </c:ext>
            </c:extLst>
          </c:dPt>
          <c:dPt>
            <c:idx val="4"/>
            <c:invertIfNegative val="0"/>
            <c:bubble3D val="0"/>
            <c:spPr>
              <a:solidFill>
                <a:srgbClr val="FFFF00"/>
              </a:solidFill>
              <a:ln>
                <a:noFill/>
              </a:ln>
              <a:effectLst/>
            </c:spPr>
            <c:extLst>
              <c:ext xmlns:c16="http://schemas.microsoft.com/office/drawing/2014/chart" uri="{C3380CC4-5D6E-409C-BE32-E72D297353CC}">
                <c16:uniqueId val="{00000005-6473-46BC-BFAD-851F9573A9FB}"/>
              </c:ext>
            </c:extLst>
          </c:dPt>
          <c:dPt>
            <c:idx val="5"/>
            <c:invertIfNegative val="0"/>
            <c:bubble3D val="0"/>
            <c:spPr>
              <a:solidFill>
                <a:srgbClr val="FFFF00"/>
              </a:solidFill>
              <a:ln>
                <a:noFill/>
              </a:ln>
              <a:effectLst/>
            </c:spPr>
            <c:extLst>
              <c:ext xmlns:c16="http://schemas.microsoft.com/office/drawing/2014/chart" uri="{C3380CC4-5D6E-409C-BE32-E72D297353CC}">
                <c16:uniqueId val="{00000007-6473-46BC-BFAD-851F9573A9FB}"/>
              </c:ext>
            </c:extLst>
          </c:dPt>
          <c:dPt>
            <c:idx val="6"/>
            <c:invertIfNegative val="0"/>
            <c:bubble3D val="0"/>
            <c:spPr>
              <a:solidFill>
                <a:srgbClr val="7030A0"/>
              </a:solidFill>
              <a:ln>
                <a:noFill/>
              </a:ln>
              <a:effectLst/>
            </c:spPr>
            <c:extLst>
              <c:ext xmlns:c16="http://schemas.microsoft.com/office/drawing/2014/chart" uri="{C3380CC4-5D6E-409C-BE32-E72D297353CC}">
                <c16:uniqueId val="{00000009-6473-46BC-BFAD-851F9573A9FB}"/>
              </c:ext>
            </c:extLst>
          </c:dPt>
          <c:dPt>
            <c:idx val="7"/>
            <c:invertIfNegative val="0"/>
            <c:bubble3D val="0"/>
            <c:spPr>
              <a:solidFill>
                <a:srgbClr val="7030A0"/>
              </a:solidFill>
              <a:ln>
                <a:noFill/>
              </a:ln>
              <a:effectLst/>
            </c:spPr>
            <c:extLst>
              <c:ext xmlns:c16="http://schemas.microsoft.com/office/drawing/2014/chart" uri="{C3380CC4-5D6E-409C-BE32-E72D297353CC}">
                <c16:uniqueId val="{0000000B-6473-46BC-BFAD-851F9573A9FB}"/>
              </c:ext>
            </c:extLst>
          </c:dPt>
          <c:dPt>
            <c:idx val="8"/>
            <c:invertIfNegative val="0"/>
            <c:bubble3D val="0"/>
            <c:spPr>
              <a:solidFill>
                <a:srgbClr val="FFC000"/>
              </a:solidFill>
              <a:ln>
                <a:noFill/>
              </a:ln>
              <a:effectLst/>
            </c:spPr>
            <c:extLst>
              <c:ext xmlns:c16="http://schemas.microsoft.com/office/drawing/2014/chart" uri="{C3380CC4-5D6E-409C-BE32-E72D297353CC}">
                <c16:uniqueId val="{0000000D-6473-46BC-BFAD-851F9573A9FB}"/>
              </c:ext>
            </c:extLst>
          </c:dPt>
          <c:dPt>
            <c:idx val="9"/>
            <c:invertIfNegative val="0"/>
            <c:bubble3D val="0"/>
            <c:spPr>
              <a:solidFill>
                <a:srgbClr val="FFC000"/>
              </a:solidFill>
              <a:ln>
                <a:noFill/>
              </a:ln>
              <a:effectLst/>
            </c:spPr>
            <c:extLst>
              <c:ext xmlns:c16="http://schemas.microsoft.com/office/drawing/2014/chart" uri="{C3380CC4-5D6E-409C-BE32-E72D297353CC}">
                <c16:uniqueId val="{0000000F-6473-46BC-BFAD-851F9573A9FB}"/>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Sheet1!$A$1:$J$1</c:f>
              <c:strCache>
                <c:ptCount val="10"/>
                <c:pt idx="0">
                  <c:v>CS1 (1)</c:v>
                </c:pt>
                <c:pt idx="1">
                  <c:v>CS1 (2)</c:v>
                </c:pt>
                <c:pt idx="2">
                  <c:v>CS2 (1) </c:v>
                </c:pt>
                <c:pt idx="3">
                  <c:v>CS2 (2)</c:v>
                </c:pt>
                <c:pt idx="4">
                  <c:v>CS3 (1) </c:v>
                </c:pt>
                <c:pt idx="5">
                  <c:v>CS3 (2)</c:v>
                </c:pt>
                <c:pt idx="6">
                  <c:v>CS4 (1)</c:v>
                </c:pt>
                <c:pt idx="7">
                  <c:v>CS4 (2)</c:v>
                </c:pt>
                <c:pt idx="8">
                  <c:v>CS5 (1) </c:v>
                </c:pt>
                <c:pt idx="9">
                  <c:v>CS5 (2)</c:v>
                </c:pt>
              </c:strCache>
            </c:strRef>
          </c:cat>
          <c:val>
            <c:numRef>
              <c:f>Sheet1!$A$2:$J$2</c:f>
              <c:numCache>
                <c:formatCode>General</c:formatCode>
                <c:ptCount val="10"/>
                <c:pt idx="0">
                  <c:v>2</c:v>
                </c:pt>
                <c:pt idx="1">
                  <c:v>2.21</c:v>
                </c:pt>
                <c:pt idx="2">
                  <c:v>3.41</c:v>
                </c:pt>
                <c:pt idx="3">
                  <c:v>3.75</c:v>
                </c:pt>
                <c:pt idx="4">
                  <c:v>2.58</c:v>
                </c:pt>
                <c:pt idx="5">
                  <c:v>3</c:v>
                </c:pt>
                <c:pt idx="6">
                  <c:v>2.33</c:v>
                </c:pt>
                <c:pt idx="7">
                  <c:v>3.1</c:v>
                </c:pt>
                <c:pt idx="8">
                  <c:v>2.06</c:v>
                </c:pt>
                <c:pt idx="9">
                  <c:v>2.96</c:v>
                </c:pt>
              </c:numCache>
            </c:numRef>
          </c:val>
          <c:extLst>
            <c:ext xmlns:c16="http://schemas.microsoft.com/office/drawing/2014/chart" uri="{C3380CC4-5D6E-409C-BE32-E72D297353CC}">
              <c16:uniqueId val="{00000010-6473-46BC-BFAD-851F9573A9FB}"/>
            </c:ext>
          </c:extLst>
        </c:ser>
        <c:dLbls>
          <c:showLegendKey val="0"/>
          <c:showVal val="0"/>
          <c:showCatName val="0"/>
          <c:showSerName val="0"/>
          <c:showPercent val="0"/>
          <c:showBubbleSize val="0"/>
        </c:dLbls>
        <c:gapWidth val="219"/>
        <c:overlap val="-27"/>
        <c:axId val="1634826528"/>
        <c:axId val="1589753744"/>
      </c:barChart>
      <c:catAx>
        <c:axId val="163482652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case subjects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9753744"/>
        <c:crosses val="autoZero"/>
        <c:auto val="1"/>
        <c:lblAlgn val="ctr"/>
        <c:lblOffset val="100"/>
        <c:noMultiLvlLbl val="0"/>
      </c:catAx>
      <c:valAx>
        <c:axId val="1589753744"/>
        <c:scaling>
          <c:orientation val="minMax"/>
          <c:max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self-compassion</a:t>
                </a:r>
                <a:r>
                  <a:rPr lang="en-GB" baseline="0" dirty="0"/>
                  <a:t> score</a:t>
                </a:r>
                <a:endParaRPr lang="en-GB" dirty="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482652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Fig. 2a </a:t>
            </a:r>
            <a:r>
              <a:rPr lang="en-US" b="1" dirty="0"/>
              <a:t>self-kindness</a:t>
            </a:r>
            <a:r>
              <a:rPr lang="en-US" dirty="0"/>
              <a:t> levels at beginning (1) and end (2) of project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92D050"/>
              </a:solidFill>
              <a:ln>
                <a:noFill/>
              </a:ln>
              <a:effectLst/>
            </c:spPr>
            <c:extLst>
              <c:ext xmlns:c16="http://schemas.microsoft.com/office/drawing/2014/chart" uri="{C3380CC4-5D6E-409C-BE32-E72D297353CC}">
                <c16:uniqueId val="{00000001-8EC5-494E-86C2-61B8A4AE82D6}"/>
              </c:ext>
            </c:extLst>
          </c:dPt>
          <c:dPt>
            <c:idx val="1"/>
            <c:invertIfNegative val="0"/>
            <c:bubble3D val="0"/>
            <c:spPr>
              <a:solidFill>
                <a:srgbClr val="92D050"/>
              </a:solidFill>
              <a:ln>
                <a:noFill/>
              </a:ln>
              <a:effectLst/>
            </c:spPr>
            <c:extLst>
              <c:ext xmlns:c16="http://schemas.microsoft.com/office/drawing/2014/chart" uri="{C3380CC4-5D6E-409C-BE32-E72D297353CC}">
                <c16:uniqueId val="{00000003-8EC5-494E-86C2-61B8A4AE82D6}"/>
              </c:ext>
            </c:extLst>
          </c:dPt>
          <c:dPt>
            <c:idx val="2"/>
            <c:invertIfNegative val="0"/>
            <c:bubble3D val="0"/>
            <c:spPr>
              <a:solidFill>
                <a:srgbClr val="00B0F0"/>
              </a:solidFill>
              <a:ln>
                <a:noFill/>
              </a:ln>
              <a:effectLst/>
            </c:spPr>
            <c:extLst>
              <c:ext xmlns:c16="http://schemas.microsoft.com/office/drawing/2014/chart" uri="{C3380CC4-5D6E-409C-BE32-E72D297353CC}">
                <c16:uniqueId val="{00000011-8EC5-494E-86C2-61B8A4AE82D6}"/>
              </c:ext>
            </c:extLst>
          </c:dPt>
          <c:dPt>
            <c:idx val="3"/>
            <c:invertIfNegative val="0"/>
            <c:bubble3D val="0"/>
            <c:spPr>
              <a:solidFill>
                <a:srgbClr val="00B0F0"/>
              </a:solidFill>
              <a:ln>
                <a:noFill/>
              </a:ln>
              <a:effectLst/>
            </c:spPr>
            <c:extLst>
              <c:ext xmlns:c16="http://schemas.microsoft.com/office/drawing/2014/chart" uri="{C3380CC4-5D6E-409C-BE32-E72D297353CC}">
                <c16:uniqueId val="{00000012-8EC5-494E-86C2-61B8A4AE82D6}"/>
              </c:ext>
            </c:extLst>
          </c:dPt>
          <c:dPt>
            <c:idx val="4"/>
            <c:invertIfNegative val="0"/>
            <c:bubble3D val="0"/>
            <c:spPr>
              <a:solidFill>
                <a:srgbClr val="FFFF00"/>
              </a:solidFill>
              <a:ln>
                <a:noFill/>
              </a:ln>
              <a:effectLst/>
            </c:spPr>
            <c:extLst>
              <c:ext xmlns:c16="http://schemas.microsoft.com/office/drawing/2014/chart" uri="{C3380CC4-5D6E-409C-BE32-E72D297353CC}">
                <c16:uniqueId val="{00000005-8EC5-494E-86C2-61B8A4AE82D6}"/>
              </c:ext>
            </c:extLst>
          </c:dPt>
          <c:dPt>
            <c:idx val="5"/>
            <c:invertIfNegative val="0"/>
            <c:bubble3D val="0"/>
            <c:spPr>
              <a:solidFill>
                <a:srgbClr val="FFFF00"/>
              </a:solidFill>
              <a:ln>
                <a:noFill/>
              </a:ln>
              <a:effectLst/>
            </c:spPr>
            <c:extLst>
              <c:ext xmlns:c16="http://schemas.microsoft.com/office/drawing/2014/chart" uri="{C3380CC4-5D6E-409C-BE32-E72D297353CC}">
                <c16:uniqueId val="{00000007-8EC5-494E-86C2-61B8A4AE82D6}"/>
              </c:ext>
            </c:extLst>
          </c:dPt>
          <c:dPt>
            <c:idx val="6"/>
            <c:invertIfNegative val="0"/>
            <c:bubble3D val="0"/>
            <c:spPr>
              <a:solidFill>
                <a:srgbClr val="7030A0"/>
              </a:solidFill>
              <a:ln>
                <a:noFill/>
              </a:ln>
              <a:effectLst/>
            </c:spPr>
            <c:extLst>
              <c:ext xmlns:c16="http://schemas.microsoft.com/office/drawing/2014/chart" uri="{C3380CC4-5D6E-409C-BE32-E72D297353CC}">
                <c16:uniqueId val="{00000009-8EC5-494E-86C2-61B8A4AE82D6}"/>
              </c:ext>
            </c:extLst>
          </c:dPt>
          <c:dPt>
            <c:idx val="7"/>
            <c:invertIfNegative val="0"/>
            <c:bubble3D val="0"/>
            <c:spPr>
              <a:solidFill>
                <a:srgbClr val="7030A0"/>
              </a:solidFill>
              <a:ln>
                <a:noFill/>
              </a:ln>
              <a:effectLst/>
            </c:spPr>
            <c:extLst>
              <c:ext xmlns:c16="http://schemas.microsoft.com/office/drawing/2014/chart" uri="{C3380CC4-5D6E-409C-BE32-E72D297353CC}">
                <c16:uniqueId val="{0000000B-8EC5-494E-86C2-61B8A4AE82D6}"/>
              </c:ext>
            </c:extLst>
          </c:dPt>
          <c:dPt>
            <c:idx val="8"/>
            <c:invertIfNegative val="0"/>
            <c:bubble3D val="0"/>
            <c:spPr>
              <a:solidFill>
                <a:schemeClr val="accent4"/>
              </a:solidFill>
              <a:ln>
                <a:noFill/>
              </a:ln>
              <a:effectLst/>
            </c:spPr>
            <c:extLst>
              <c:ext xmlns:c16="http://schemas.microsoft.com/office/drawing/2014/chart" uri="{C3380CC4-5D6E-409C-BE32-E72D297353CC}">
                <c16:uniqueId val="{0000000D-8EC5-494E-86C2-61B8A4AE82D6}"/>
              </c:ext>
            </c:extLst>
          </c:dPt>
          <c:dPt>
            <c:idx val="9"/>
            <c:invertIfNegative val="0"/>
            <c:bubble3D val="0"/>
            <c:spPr>
              <a:solidFill>
                <a:srgbClr val="FFC000"/>
              </a:solidFill>
              <a:ln>
                <a:noFill/>
              </a:ln>
              <a:effectLst/>
            </c:spPr>
            <c:extLst>
              <c:ext xmlns:c16="http://schemas.microsoft.com/office/drawing/2014/chart" uri="{C3380CC4-5D6E-409C-BE32-E72D297353CC}">
                <c16:uniqueId val="{0000000F-8EC5-494E-86C2-61B8A4AE82D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Sheet1!$A$1:$J$1</c:f>
              <c:strCache>
                <c:ptCount val="10"/>
                <c:pt idx="0">
                  <c:v>CS1(1)</c:v>
                </c:pt>
                <c:pt idx="1">
                  <c:v>CS1(2)</c:v>
                </c:pt>
                <c:pt idx="2">
                  <c:v>CS2(1)</c:v>
                </c:pt>
                <c:pt idx="3">
                  <c:v>CS2(2)</c:v>
                </c:pt>
                <c:pt idx="4">
                  <c:v>CS3(1)</c:v>
                </c:pt>
                <c:pt idx="5">
                  <c:v>CS3(2)</c:v>
                </c:pt>
                <c:pt idx="6">
                  <c:v>CS4(1)</c:v>
                </c:pt>
                <c:pt idx="7">
                  <c:v>CS4(2)</c:v>
                </c:pt>
                <c:pt idx="8">
                  <c:v>CS5(1)</c:v>
                </c:pt>
                <c:pt idx="9">
                  <c:v>CS5(2)</c:v>
                </c:pt>
              </c:strCache>
            </c:strRef>
          </c:cat>
          <c:val>
            <c:numRef>
              <c:f>Sheet1!$A$2:$J$2</c:f>
              <c:numCache>
                <c:formatCode>General</c:formatCode>
                <c:ptCount val="10"/>
                <c:pt idx="0">
                  <c:v>1.6</c:v>
                </c:pt>
                <c:pt idx="1">
                  <c:v>2.33</c:v>
                </c:pt>
                <c:pt idx="2">
                  <c:v>1.6</c:v>
                </c:pt>
                <c:pt idx="3">
                  <c:v>4</c:v>
                </c:pt>
                <c:pt idx="4">
                  <c:v>2</c:v>
                </c:pt>
                <c:pt idx="5">
                  <c:v>2.66</c:v>
                </c:pt>
                <c:pt idx="6">
                  <c:v>1.6</c:v>
                </c:pt>
                <c:pt idx="7">
                  <c:v>3</c:v>
                </c:pt>
                <c:pt idx="8">
                  <c:v>1.3</c:v>
                </c:pt>
                <c:pt idx="9">
                  <c:v>2.33</c:v>
                </c:pt>
              </c:numCache>
            </c:numRef>
          </c:val>
          <c:extLst>
            <c:ext xmlns:c16="http://schemas.microsoft.com/office/drawing/2014/chart" uri="{C3380CC4-5D6E-409C-BE32-E72D297353CC}">
              <c16:uniqueId val="{00000010-8EC5-494E-86C2-61B8A4AE82D6}"/>
            </c:ext>
          </c:extLst>
        </c:ser>
        <c:dLbls>
          <c:showLegendKey val="0"/>
          <c:showVal val="0"/>
          <c:showCatName val="0"/>
          <c:showSerName val="0"/>
          <c:showPercent val="0"/>
          <c:showBubbleSize val="0"/>
        </c:dLbls>
        <c:gapWidth val="219"/>
        <c:overlap val="-27"/>
        <c:axId val="109910144"/>
        <c:axId val="109908704"/>
      </c:barChart>
      <c:catAx>
        <c:axId val="1099101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Case</a:t>
                </a:r>
                <a:r>
                  <a:rPr lang="en-GB" baseline="0" dirty="0"/>
                  <a:t> subjects</a:t>
                </a:r>
                <a:endParaRPr lang="en-GB"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08704"/>
        <c:crosses val="autoZero"/>
        <c:auto val="1"/>
        <c:lblAlgn val="ctr"/>
        <c:lblOffset val="100"/>
        <c:noMultiLvlLbl val="0"/>
      </c:catAx>
      <c:valAx>
        <c:axId val="109908704"/>
        <c:scaling>
          <c:orientation val="minMax"/>
          <c:max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self-kindness levels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101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Fig 2b levels of </a:t>
            </a:r>
            <a:r>
              <a:rPr lang="en-US" b="1" dirty="0"/>
              <a:t>self-judgement</a:t>
            </a:r>
            <a:r>
              <a:rPr lang="en-US" dirty="0"/>
              <a:t> at beginning (1) and end (2) of project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92D050"/>
              </a:solidFill>
              <a:ln>
                <a:noFill/>
              </a:ln>
              <a:effectLst/>
            </c:spPr>
            <c:extLst>
              <c:ext xmlns:c16="http://schemas.microsoft.com/office/drawing/2014/chart" uri="{C3380CC4-5D6E-409C-BE32-E72D297353CC}">
                <c16:uniqueId val="{00000001-8BE3-4610-BCAB-C52E05AAEE26}"/>
              </c:ext>
            </c:extLst>
          </c:dPt>
          <c:dPt>
            <c:idx val="1"/>
            <c:invertIfNegative val="0"/>
            <c:bubble3D val="0"/>
            <c:spPr>
              <a:solidFill>
                <a:srgbClr val="92D050"/>
              </a:solidFill>
              <a:ln>
                <a:noFill/>
              </a:ln>
              <a:effectLst/>
            </c:spPr>
            <c:extLst>
              <c:ext xmlns:c16="http://schemas.microsoft.com/office/drawing/2014/chart" uri="{C3380CC4-5D6E-409C-BE32-E72D297353CC}">
                <c16:uniqueId val="{00000003-8BE3-4610-BCAB-C52E05AAEE26}"/>
              </c:ext>
            </c:extLst>
          </c:dPt>
          <c:dPt>
            <c:idx val="2"/>
            <c:invertIfNegative val="0"/>
            <c:bubble3D val="0"/>
            <c:spPr>
              <a:solidFill>
                <a:srgbClr val="00B0F0"/>
              </a:solidFill>
              <a:ln>
                <a:noFill/>
              </a:ln>
              <a:effectLst/>
            </c:spPr>
            <c:extLst>
              <c:ext xmlns:c16="http://schemas.microsoft.com/office/drawing/2014/chart" uri="{C3380CC4-5D6E-409C-BE32-E72D297353CC}">
                <c16:uniqueId val="{00000011-8BE3-4610-BCAB-C52E05AAEE26}"/>
              </c:ext>
            </c:extLst>
          </c:dPt>
          <c:dPt>
            <c:idx val="3"/>
            <c:invertIfNegative val="0"/>
            <c:bubble3D val="0"/>
            <c:spPr>
              <a:solidFill>
                <a:srgbClr val="00B0F0"/>
              </a:solidFill>
              <a:ln>
                <a:noFill/>
              </a:ln>
              <a:effectLst/>
            </c:spPr>
            <c:extLst>
              <c:ext xmlns:c16="http://schemas.microsoft.com/office/drawing/2014/chart" uri="{C3380CC4-5D6E-409C-BE32-E72D297353CC}">
                <c16:uniqueId val="{00000012-8BE3-4610-BCAB-C52E05AAEE26}"/>
              </c:ext>
            </c:extLst>
          </c:dPt>
          <c:dPt>
            <c:idx val="4"/>
            <c:invertIfNegative val="0"/>
            <c:bubble3D val="0"/>
            <c:spPr>
              <a:solidFill>
                <a:srgbClr val="FFFF00"/>
              </a:solidFill>
              <a:ln>
                <a:noFill/>
              </a:ln>
              <a:effectLst/>
            </c:spPr>
            <c:extLst>
              <c:ext xmlns:c16="http://schemas.microsoft.com/office/drawing/2014/chart" uri="{C3380CC4-5D6E-409C-BE32-E72D297353CC}">
                <c16:uniqueId val="{00000005-8BE3-4610-BCAB-C52E05AAEE26}"/>
              </c:ext>
            </c:extLst>
          </c:dPt>
          <c:dPt>
            <c:idx val="5"/>
            <c:invertIfNegative val="0"/>
            <c:bubble3D val="0"/>
            <c:spPr>
              <a:solidFill>
                <a:srgbClr val="FFFF00"/>
              </a:solidFill>
              <a:ln>
                <a:noFill/>
              </a:ln>
              <a:effectLst/>
            </c:spPr>
            <c:extLst>
              <c:ext xmlns:c16="http://schemas.microsoft.com/office/drawing/2014/chart" uri="{C3380CC4-5D6E-409C-BE32-E72D297353CC}">
                <c16:uniqueId val="{00000007-8BE3-4610-BCAB-C52E05AAEE26}"/>
              </c:ext>
            </c:extLst>
          </c:dPt>
          <c:dPt>
            <c:idx val="6"/>
            <c:invertIfNegative val="0"/>
            <c:bubble3D val="0"/>
            <c:spPr>
              <a:solidFill>
                <a:srgbClr val="7030A0"/>
              </a:solidFill>
              <a:ln>
                <a:noFill/>
              </a:ln>
              <a:effectLst/>
            </c:spPr>
            <c:extLst>
              <c:ext xmlns:c16="http://schemas.microsoft.com/office/drawing/2014/chart" uri="{C3380CC4-5D6E-409C-BE32-E72D297353CC}">
                <c16:uniqueId val="{00000009-8BE3-4610-BCAB-C52E05AAEE26}"/>
              </c:ext>
            </c:extLst>
          </c:dPt>
          <c:dPt>
            <c:idx val="7"/>
            <c:invertIfNegative val="0"/>
            <c:bubble3D val="0"/>
            <c:spPr>
              <a:solidFill>
                <a:srgbClr val="7030A0"/>
              </a:solidFill>
              <a:ln>
                <a:noFill/>
              </a:ln>
              <a:effectLst/>
            </c:spPr>
            <c:extLst>
              <c:ext xmlns:c16="http://schemas.microsoft.com/office/drawing/2014/chart" uri="{C3380CC4-5D6E-409C-BE32-E72D297353CC}">
                <c16:uniqueId val="{0000000B-8BE3-4610-BCAB-C52E05AAEE26}"/>
              </c:ext>
            </c:extLst>
          </c:dPt>
          <c:dPt>
            <c:idx val="8"/>
            <c:invertIfNegative val="0"/>
            <c:bubble3D val="0"/>
            <c:spPr>
              <a:solidFill>
                <a:srgbClr val="FFC000"/>
              </a:solidFill>
              <a:ln>
                <a:noFill/>
              </a:ln>
              <a:effectLst/>
            </c:spPr>
            <c:extLst>
              <c:ext xmlns:c16="http://schemas.microsoft.com/office/drawing/2014/chart" uri="{C3380CC4-5D6E-409C-BE32-E72D297353CC}">
                <c16:uniqueId val="{0000000D-8BE3-4610-BCAB-C52E05AAEE26}"/>
              </c:ext>
            </c:extLst>
          </c:dPt>
          <c:dPt>
            <c:idx val="9"/>
            <c:invertIfNegative val="0"/>
            <c:bubble3D val="0"/>
            <c:spPr>
              <a:solidFill>
                <a:srgbClr val="FFC000"/>
              </a:solidFill>
              <a:ln>
                <a:noFill/>
              </a:ln>
              <a:effectLst/>
            </c:spPr>
            <c:extLst>
              <c:ext xmlns:c16="http://schemas.microsoft.com/office/drawing/2014/chart" uri="{C3380CC4-5D6E-409C-BE32-E72D297353CC}">
                <c16:uniqueId val="{0000000F-8BE3-4610-BCAB-C52E05AAEE26}"/>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Sheet1!$A$1:$J$1</c:f>
              <c:strCache>
                <c:ptCount val="10"/>
                <c:pt idx="0">
                  <c:v>CS1(1)</c:v>
                </c:pt>
                <c:pt idx="1">
                  <c:v>CS1(2)</c:v>
                </c:pt>
                <c:pt idx="2">
                  <c:v>CS2(1)</c:v>
                </c:pt>
                <c:pt idx="3">
                  <c:v>CS2(2)</c:v>
                </c:pt>
                <c:pt idx="4">
                  <c:v>CS3(1)</c:v>
                </c:pt>
                <c:pt idx="5">
                  <c:v>CS3(2)</c:v>
                </c:pt>
                <c:pt idx="6">
                  <c:v>CS4(1)</c:v>
                </c:pt>
                <c:pt idx="7">
                  <c:v>CS4(2)</c:v>
                </c:pt>
                <c:pt idx="8">
                  <c:v>CS5(1)</c:v>
                </c:pt>
                <c:pt idx="9">
                  <c:v>CS5(2)</c:v>
                </c:pt>
              </c:strCache>
            </c:strRef>
          </c:cat>
          <c:val>
            <c:numRef>
              <c:f>Sheet1!$A$2:$J$2</c:f>
              <c:numCache>
                <c:formatCode>General</c:formatCode>
                <c:ptCount val="10"/>
                <c:pt idx="0">
                  <c:v>5</c:v>
                </c:pt>
                <c:pt idx="1">
                  <c:v>1</c:v>
                </c:pt>
                <c:pt idx="2">
                  <c:v>4.5</c:v>
                </c:pt>
                <c:pt idx="3">
                  <c:v>3</c:v>
                </c:pt>
                <c:pt idx="4">
                  <c:v>3.5</c:v>
                </c:pt>
                <c:pt idx="5">
                  <c:v>3</c:v>
                </c:pt>
                <c:pt idx="6">
                  <c:v>3.5</c:v>
                </c:pt>
                <c:pt idx="7">
                  <c:v>2.5</c:v>
                </c:pt>
                <c:pt idx="8">
                  <c:v>4.5</c:v>
                </c:pt>
                <c:pt idx="9">
                  <c:v>1</c:v>
                </c:pt>
              </c:numCache>
            </c:numRef>
          </c:val>
          <c:extLst>
            <c:ext xmlns:c16="http://schemas.microsoft.com/office/drawing/2014/chart" uri="{C3380CC4-5D6E-409C-BE32-E72D297353CC}">
              <c16:uniqueId val="{00000010-8BE3-4610-BCAB-C52E05AAEE26}"/>
            </c:ext>
          </c:extLst>
        </c:ser>
        <c:dLbls>
          <c:dLblPos val="outEnd"/>
          <c:showLegendKey val="0"/>
          <c:showVal val="1"/>
          <c:showCatName val="0"/>
          <c:showSerName val="0"/>
          <c:showPercent val="0"/>
          <c:showBubbleSize val="0"/>
        </c:dLbls>
        <c:gapWidth val="219"/>
        <c:overlap val="-27"/>
        <c:axId val="109910144"/>
        <c:axId val="109908704"/>
      </c:barChart>
      <c:catAx>
        <c:axId val="1099101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Case</a:t>
                </a:r>
                <a:r>
                  <a:rPr lang="en-GB" baseline="0" dirty="0"/>
                  <a:t> subjects</a:t>
                </a:r>
                <a:endParaRPr lang="en-GB"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08704"/>
        <c:crosses val="autoZero"/>
        <c:auto val="1"/>
        <c:lblAlgn val="ctr"/>
        <c:lblOffset val="100"/>
        <c:noMultiLvlLbl val="0"/>
      </c:catAx>
      <c:valAx>
        <c:axId val="109908704"/>
        <c:scaling>
          <c:orientation val="minMax"/>
          <c:max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self-judgement</a:t>
                </a:r>
                <a:r>
                  <a:rPr lang="en-GB" baseline="0" dirty="0"/>
                  <a:t> levels</a:t>
                </a:r>
                <a:endParaRPr lang="en-GB" dirty="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101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Fig.</a:t>
            </a:r>
            <a:r>
              <a:rPr lang="en-US" baseline="0" dirty="0"/>
              <a:t> 3a </a:t>
            </a:r>
            <a:r>
              <a:rPr lang="en-US" b="1" baseline="0" dirty="0"/>
              <a:t>common humanity </a:t>
            </a:r>
            <a:r>
              <a:rPr lang="en-US" baseline="0" dirty="0"/>
              <a:t>levels at beginning (1) and end (2) of project </a:t>
            </a:r>
            <a:endParaRPr lang="en-US"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92D050"/>
              </a:solidFill>
              <a:ln>
                <a:noFill/>
              </a:ln>
              <a:effectLst/>
            </c:spPr>
            <c:extLst>
              <c:ext xmlns:c16="http://schemas.microsoft.com/office/drawing/2014/chart" uri="{C3380CC4-5D6E-409C-BE32-E72D297353CC}">
                <c16:uniqueId val="{00000001-B47A-4AB0-A2A1-D1D21F3A11EE}"/>
              </c:ext>
            </c:extLst>
          </c:dPt>
          <c:dPt>
            <c:idx val="1"/>
            <c:invertIfNegative val="0"/>
            <c:bubble3D val="0"/>
            <c:spPr>
              <a:solidFill>
                <a:srgbClr val="92D050"/>
              </a:solidFill>
              <a:ln>
                <a:noFill/>
              </a:ln>
              <a:effectLst/>
            </c:spPr>
            <c:extLst>
              <c:ext xmlns:c16="http://schemas.microsoft.com/office/drawing/2014/chart" uri="{C3380CC4-5D6E-409C-BE32-E72D297353CC}">
                <c16:uniqueId val="{00000003-B47A-4AB0-A2A1-D1D21F3A11EE}"/>
              </c:ext>
            </c:extLst>
          </c:dPt>
          <c:dPt>
            <c:idx val="2"/>
            <c:invertIfNegative val="0"/>
            <c:bubble3D val="0"/>
            <c:spPr>
              <a:solidFill>
                <a:srgbClr val="00B0F0"/>
              </a:solidFill>
              <a:ln>
                <a:noFill/>
              </a:ln>
              <a:effectLst/>
            </c:spPr>
            <c:extLst>
              <c:ext xmlns:c16="http://schemas.microsoft.com/office/drawing/2014/chart" uri="{C3380CC4-5D6E-409C-BE32-E72D297353CC}">
                <c16:uniqueId val="{00000011-B47A-4AB0-A2A1-D1D21F3A11EE}"/>
              </c:ext>
            </c:extLst>
          </c:dPt>
          <c:dPt>
            <c:idx val="3"/>
            <c:invertIfNegative val="0"/>
            <c:bubble3D val="0"/>
            <c:spPr>
              <a:solidFill>
                <a:srgbClr val="00B0F0"/>
              </a:solidFill>
              <a:ln>
                <a:noFill/>
              </a:ln>
              <a:effectLst/>
            </c:spPr>
            <c:extLst>
              <c:ext xmlns:c16="http://schemas.microsoft.com/office/drawing/2014/chart" uri="{C3380CC4-5D6E-409C-BE32-E72D297353CC}">
                <c16:uniqueId val="{00000012-B47A-4AB0-A2A1-D1D21F3A11EE}"/>
              </c:ext>
            </c:extLst>
          </c:dPt>
          <c:dPt>
            <c:idx val="4"/>
            <c:invertIfNegative val="0"/>
            <c:bubble3D val="0"/>
            <c:spPr>
              <a:solidFill>
                <a:srgbClr val="FFFF00"/>
              </a:solidFill>
              <a:ln>
                <a:noFill/>
              </a:ln>
              <a:effectLst/>
            </c:spPr>
            <c:extLst>
              <c:ext xmlns:c16="http://schemas.microsoft.com/office/drawing/2014/chart" uri="{C3380CC4-5D6E-409C-BE32-E72D297353CC}">
                <c16:uniqueId val="{00000005-B47A-4AB0-A2A1-D1D21F3A11EE}"/>
              </c:ext>
            </c:extLst>
          </c:dPt>
          <c:dPt>
            <c:idx val="5"/>
            <c:invertIfNegative val="0"/>
            <c:bubble3D val="0"/>
            <c:spPr>
              <a:solidFill>
                <a:srgbClr val="FFFF00"/>
              </a:solidFill>
              <a:ln>
                <a:noFill/>
              </a:ln>
              <a:effectLst/>
            </c:spPr>
            <c:extLst>
              <c:ext xmlns:c16="http://schemas.microsoft.com/office/drawing/2014/chart" uri="{C3380CC4-5D6E-409C-BE32-E72D297353CC}">
                <c16:uniqueId val="{00000007-B47A-4AB0-A2A1-D1D21F3A11EE}"/>
              </c:ext>
            </c:extLst>
          </c:dPt>
          <c:dPt>
            <c:idx val="6"/>
            <c:invertIfNegative val="0"/>
            <c:bubble3D val="0"/>
            <c:spPr>
              <a:solidFill>
                <a:srgbClr val="7030A0"/>
              </a:solidFill>
              <a:ln>
                <a:noFill/>
              </a:ln>
              <a:effectLst/>
            </c:spPr>
            <c:extLst>
              <c:ext xmlns:c16="http://schemas.microsoft.com/office/drawing/2014/chart" uri="{C3380CC4-5D6E-409C-BE32-E72D297353CC}">
                <c16:uniqueId val="{00000009-B47A-4AB0-A2A1-D1D21F3A11EE}"/>
              </c:ext>
            </c:extLst>
          </c:dPt>
          <c:dPt>
            <c:idx val="7"/>
            <c:invertIfNegative val="0"/>
            <c:bubble3D val="0"/>
            <c:spPr>
              <a:solidFill>
                <a:srgbClr val="7030A0"/>
              </a:solidFill>
              <a:ln>
                <a:noFill/>
              </a:ln>
              <a:effectLst/>
            </c:spPr>
            <c:extLst>
              <c:ext xmlns:c16="http://schemas.microsoft.com/office/drawing/2014/chart" uri="{C3380CC4-5D6E-409C-BE32-E72D297353CC}">
                <c16:uniqueId val="{0000000B-B47A-4AB0-A2A1-D1D21F3A11EE}"/>
              </c:ext>
            </c:extLst>
          </c:dPt>
          <c:dPt>
            <c:idx val="8"/>
            <c:invertIfNegative val="0"/>
            <c:bubble3D val="0"/>
            <c:spPr>
              <a:solidFill>
                <a:srgbClr val="FFC000"/>
              </a:solidFill>
              <a:ln>
                <a:noFill/>
              </a:ln>
              <a:effectLst/>
            </c:spPr>
            <c:extLst>
              <c:ext xmlns:c16="http://schemas.microsoft.com/office/drawing/2014/chart" uri="{C3380CC4-5D6E-409C-BE32-E72D297353CC}">
                <c16:uniqueId val="{0000000D-B47A-4AB0-A2A1-D1D21F3A11EE}"/>
              </c:ext>
            </c:extLst>
          </c:dPt>
          <c:dPt>
            <c:idx val="9"/>
            <c:invertIfNegative val="0"/>
            <c:bubble3D val="0"/>
            <c:spPr>
              <a:solidFill>
                <a:srgbClr val="FFC000"/>
              </a:solidFill>
              <a:ln>
                <a:noFill/>
              </a:ln>
              <a:effectLst/>
            </c:spPr>
            <c:extLst>
              <c:ext xmlns:c16="http://schemas.microsoft.com/office/drawing/2014/chart" uri="{C3380CC4-5D6E-409C-BE32-E72D297353CC}">
                <c16:uniqueId val="{0000000F-B47A-4AB0-A2A1-D1D21F3A11E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Sheet1!$A$1:$J$1</c:f>
              <c:strCache>
                <c:ptCount val="10"/>
                <c:pt idx="0">
                  <c:v>CS1(1)</c:v>
                </c:pt>
                <c:pt idx="1">
                  <c:v>CS1(2)</c:v>
                </c:pt>
                <c:pt idx="2">
                  <c:v>CS2(1)</c:v>
                </c:pt>
                <c:pt idx="3">
                  <c:v>CS2(2)</c:v>
                </c:pt>
                <c:pt idx="4">
                  <c:v>CS3(1)</c:v>
                </c:pt>
                <c:pt idx="5">
                  <c:v>CS3(2)</c:v>
                </c:pt>
                <c:pt idx="6">
                  <c:v>CS4(1)</c:v>
                </c:pt>
                <c:pt idx="7">
                  <c:v>CS4(2)</c:v>
                </c:pt>
                <c:pt idx="8">
                  <c:v>CS5(1)</c:v>
                </c:pt>
                <c:pt idx="9">
                  <c:v>CS5(2)</c:v>
                </c:pt>
              </c:strCache>
            </c:strRef>
          </c:cat>
          <c:val>
            <c:numRef>
              <c:f>Sheet1!$A$2:$J$2</c:f>
              <c:numCache>
                <c:formatCode>General</c:formatCode>
                <c:ptCount val="10"/>
                <c:pt idx="0">
                  <c:v>1.3</c:v>
                </c:pt>
                <c:pt idx="1">
                  <c:v>2.6</c:v>
                </c:pt>
                <c:pt idx="2">
                  <c:v>2.2999999999999998</c:v>
                </c:pt>
                <c:pt idx="3">
                  <c:v>4</c:v>
                </c:pt>
                <c:pt idx="4">
                  <c:v>2</c:v>
                </c:pt>
                <c:pt idx="5">
                  <c:v>2</c:v>
                </c:pt>
                <c:pt idx="6">
                  <c:v>2</c:v>
                </c:pt>
                <c:pt idx="7">
                  <c:v>3</c:v>
                </c:pt>
                <c:pt idx="8">
                  <c:v>2.2999999999999998</c:v>
                </c:pt>
                <c:pt idx="9">
                  <c:v>3.3</c:v>
                </c:pt>
              </c:numCache>
            </c:numRef>
          </c:val>
          <c:extLst>
            <c:ext xmlns:c16="http://schemas.microsoft.com/office/drawing/2014/chart" uri="{C3380CC4-5D6E-409C-BE32-E72D297353CC}">
              <c16:uniqueId val="{00000010-B47A-4AB0-A2A1-D1D21F3A11EE}"/>
            </c:ext>
          </c:extLst>
        </c:ser>
        <c:dLbls>
          <c:dLblPos val="outEnd"/>
          <c:showLegendKey val="0"/>
          <c:showVal val="1"/>
          <c:showCatName val="0"/>
          <c:showSerName val="0"/>
          <c:showPercent val="0"/>
          <c:showBubbleSize val="0"/>
        </c:dLbls>
        <c:gapWidth val="219"/>
        <c:overlap val="-27"/>
        <c:axId val="109910144"/>
        <c:axId val="109908704"/>
      </c:barChart>
      <c:catAx>
        <c:axId val="1099101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Case</a:t>
                </a:r>
                <a:r>
                  <a:rPr lang="en-GB" baseline="0" dirty="0"/>
                  <a:t> subjects</a:t>
                </a:r>
                <a:endParaRPr lang="en-GB"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08704"/>
        <c:crosses val="autoZero"/>
        <c:auto val="1"/>
        <c:lblAlgn val="ctr"/>
        <c:lblOffset val="100"/>
        <c:noMultiLvlLbl val="0"/>
      </c:catAx>
      <c:valAx>
        <c:axId val="109908704"/>
        <c:scaling>
          <c:orientation val="minMax"/>
          <c:max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common humanity levels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101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Fig.</a:t>
            </a:r>
            <a:r>
              <a:rPr lang="en-US" baseline="0" dirty="0"/>
              <a:t> 3b </a:t>
            </a:r>
            <a:r>
              <a:rPr lang="en-US" b="1" baseline="0" dirty="0"/>
              <a:t>isolation</a:t>
            </a:r>
            <a:r>
              <a:rPr lang="en-US" baseline="0" dirty="0"/>
              <a:t> levels at beginning (1) and end (2) of project</a:t>
            </a:r>
            <a:endParaRPr lang="en-US"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92D050"/>
              </a:solidFill>
              <a:ln>
                <a:noFill/>
              </a:ln>
              <a:effectLst/>
            </c:spPr>
            <c:extLst>
              <c:ext xmlns:c16="http://schemas.microsoft.com/office/drawing/2014/chart" uri="{C3380CC4-5D6E-409C-BE32-E72D297353CC}">
                <c16:uniqueId val="{00000001-1B79-4541-A243-8F0B060209E4}"/>
              </c:ext>
            </c:extLst>
          </c:dPt>
          <c:dPt>
            <c:idx val="1"/>
            <c:invertIfNegative val="0"/>
            <c:bubble3D val="0"/>
            <c:spPr>
              <a:solidFill>
                <a:srgbClr val="92D050"/>
              </a:solidFill>
              <a:ln>
                <a:noFill/>
              </a:ln>
              <a:effectLst/>
            </c:spPr>
            <c:extLst>
              <c:ext xmlns:c16="http://schemas.microsoft.com/office/drawing/2014/chart" uri="{C3380CC4-5D6E-409C-BE32-E72D297353CC}">
                <c16:uniqueId val="{00000003-1B79-4541-A243-8F0B060209E4}"/>
              </c:ext>
            </c:extLst>
          </c:dPt>
          <c:dPt>
            <c:idx val="2"/>
            <c:invertIfNegative val="0"/>
            <c:bubble3D val="0"/>
            <c:spPr>
              <a:solidFill>
                <a:srgbClr val="00B0F0"/>
              </a:solidFill>
              <a:ln>
                <a:noFill/>
              </a:ln>
              <a:effectLst/>
            </c:spPr>
            <c:extLst>
              <c:ext xmlns:c16="http://schemas.microsoft.com/office/drawing/2014/chart" uri="{C3380CC4-5D6E-409C-BE32-E72D297353CC}">
                <c16:uniqueId val="{00000011-1B79-4541-A243-8F0B060209E4}"/>
              </c:ext>
            </c:extLst>
          </c:dPt>
          <c:dPt>
            <c:idx val="3"/>
            <c:invertIfNegative val="0"/>
            <c:bubble3D val="0"/>
            <c:spPr>
              <a:solidFill>
                <a:srgbClr val="00B0F0"/>
              </a:solidFill>
              <a:ln>
                <a:noFill/>
              </a:ln>
              <a:effectLst/>
            </c:spPr>
            <c:extLst>
              <c:ext xmlns:c16="http://schemas.microsoft.com/office/drawing/2014/chart" uri="{C3380CC4-5D6E-409C-BE32-E72D297353CC}">
                <c16:uniqueId val="{00000012-1B79-4541-A243-8F0B060209E4}"/>
              </c:ext>
            </c:extLst>
          </c:dPt>
          <c:dPt>
            <c:idx val="4"/>
            <c:invertIfNegative val="0"/>
            <c:bubble3D val="0"/>
            <c:spPr>
              <a:solidFill>
                <a:srgbClr val="FFFF00"/>
              </a:solidFill>
              <a:ln>
                <a:noFill/>
              </a:ln>
              <a:effectLst/>
            </c:spPr>
            <c:extLst>
              <c:ext xmlns:c16="http://schemas.microsoft.com/office/drawing/2014/chart" uri="{C3380CC4-5D6E-409C-BE32-E72D297353CC}">
                <c16:uniqueId val="{00000005-1B79-4541-A243-8F0B060209E4}"/>
              </c:ext>
            </c:extLst>
          </c:dPt>
          <c:dPt>
            <c:idx val="5"/>
            <c:invertIfNegative val="0"/>
            <c:bubble3D val="0"/>
            <c:spPr>
              <a:solidFill>
                <a:srgbClr val="FFFF00"/>
              </a:solidFill>
              <a:ln>
                <a:noFill/>
              </a:ln>
              <a:effectLst/>
            </c:spPr>
            <c:extLst>
              <c:ext xmlns:c16="http://schemas.microsoft.com/office/drawing/2014/chart" uri="{C3380CC4-5D6E-409C-BE32-E72D297353CC}">
                <c16:uniqueId val="{00000007-1B79-4541-A243-8F0B060209E4}"/>
              </c:ext>
            </c:extLst>
          </c:dPt>
          <c:dPt>
            <c:idx val="6"/>
            <c:invertIfNegative val="0"/>
            <c:bubble3D val="0"/>
            <c:spPr>
              <a:solidFill>
                <a:srgbClr val="7030A0"/>
              </a:solidFill>
              <a:ln>
                <a:noFill/>
              </a:ln>
              <a:effectLst/>
            </c:spPr>
            <c:extLst>
              <c:ext xmlns:c16="http://schemas.microsoft.com/office/drawing/2014/chart" uri="{C3380CC4-5D6E-409C-BE32-E72D297353CC}">
                <c16:uniqueId val="{00000009-1B79-4541-A243-8F0B060209E4}"/>
              </c:ext>
            </c:extLst>
          </c:dPt>
          <c:dPt>
            <c:idx val="7"/>
            <c:invertIfNegative val="0"/>
            <c:bubble3D val="0"/>
            <c:spPr>
              <a:solidFill>
                <a:srgbClr val="7030A0"/>
              </a:solidFill>
              <a:ln>
                <a:noFill/>
              </a:ln>
              <a:effectLst/>
            </c:spPr>
            <c:extLst>
              <c:ext xmlns:c16="http://schemas.microsoft.com/office/drawing/2014/chart" uri="{C3380CC4-5D6E-409C-BE32-E72D297353CC}">
                <c16:uniqueId val="{0000000B-1B79-4541-A243-8F0B060209E4}"/>
              </c:ext>
            </c:extLst>
          </c:dPt>
          <c:dPt>
            <c:idx val="8"/>
            <c:invertIfNegative val="0"/>
            <c:bubble3D val="0"/>
            <c:spPr>
              <a:solidFill>
                <a:srgbClr val="FFC000"/>
              </a:solidFill>
              <a:ln>
                <a:noFill/>
              </a:ln>
              <a:effectLst/>
            </c:spPr>
            <c:extLst>
              <c:ext xmlns:c16="http://schemas.microsoft.com/office/drawing/2014/chart" uri="{C3380CC4-5D6E-409C-BE32-E72D297353CC}">
                <c16:uniqueId val="{0000000D-1B79-4541-A243-8F0B060209E4}"/>
              </c:ext>
            </c:extLst>
          </c:dPt>
          <c:dPt>
            <c:idx val="9"/>
            <c:invertIfNegative val="0"/>
            <c:bubble3D val="0"/>
            <c:spPr>
              <a:solidFill>
                <a:srgbClr val="FFC000"/>
              </a:solidFill>
              <a:ln>
                <a:noFill/>
              </a:ln>
              <a:effectLst/>
            </c:spPr>
            <c:extLst>
              <c:ext xmlns:c16="http://schemas.microsoft.com/office/drawing/2014/chart" uri="{C3380CC4-5D6E-409C-BE32-E72D297353CC}">
                <c16:uniqueId val="{0000000F-1B79-4541-A243-8F0B060209E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Sheet1!$A$1:$J$1</c:f>
              <c:strCache>
                <c:ptCount val="10"/>
                <c:pt idx="0">
                  <c:v>CS1(1)</c:v>
                </c:pt>
                <c:pt idx="1">
                  <c:v>CS1(2)</c:v>
                </c:pt>
                <c:pt idx="2">
                  <c:v>CS2(1)</c:v>
                </c:pt>
                <c:pt idx="3">
                  <c:v>CS2(2)</c:v>
                </c:pt>
                <c:pt idx="4">
                  <c:v>CS3(1)</c:v>
                </c:pt>
                <c:pt idx="5">
                  <c:v>CS3(2)</c:v>
                </c:pt>
                <c:pt idx="6">
                  <c:v>CS4(1)</c:v>
                </c:pt>
                <c:pt idx="7">
                  <c:v>CS4(2)</c:v>
                </c:pt>
                <c:pt idx="8">
                  <c:v>CS5(1)</c:v>
                </c:pt>
                <c:pt idx="9">
                  <c:v>CS5(2)</c:v>
                </c:pt>
              </c:strCache>
            </c:strRef>
          </c:cat>
          <c:val>
            <c:numRef>
              <c:f>Sheet1!$A$2:$J$2</c:f>
              <c:numCache>
                <c:formatCode>General</c:formatCode>
                <c:ptCount val="10"/>
                <c:pt idx="0">
                  <c:v>2.2999999999999998</c:v>
                </c:pt>
                <c:pt idx="1">
                  <c:v>2.2999999999999998</c:v>
                </c:pt>
                <c:pt idx="2">
                  <c:v>1</c:v>
                </c:pt>
                <c:pt idx="3">
                  <c:v>2</c:v>
                </c:pt>
                <c:pt idx="4">
                  <c:v>2</c:v>
                </c:pt>
                <c:pt idx="5">
                  <c:v>3</c:v>
                </c:pt>
                <c:pt idx="6">
                  <c:v>2.6</c:v>
                </c:pt>
                <c:pt idx="7">
                  <c:v>1.6</c:v>
                </c:pt>
                <c:pt idx="8">
                  <c:v>2.2999999999999998</c:v>
                </c:pt>
                <c:pt idx="9">
                  <c:v>1.3</c:v>
                </c:pt>
              </c:numCache>
            </c:numRef>
          </c:val>
          <c:extLst>
            <c:ext xmlns:c16="http://schemas.microsoft.com/office/drawing/2014/chart" uri="{C3380CC4-5D6E-409C-BE32-E72D297353CC}">
              <c16:uniqueId val="{00000010-1B79-4541-A243-8F0B060209E4}"/>
            </c:ext>
          </c:extLst>
        </c:ser>
        <c:dLbls>
          <c:dLblPos val="outEnd"/>
          <c:showLegendKey val="0"/>
          <c:showVal val="1"/>
          <c:showCatName val="0"/>
          <c:showSerName val="0"/>
          <c:showPercent val="0"/>
          <c:showBubbleSize val="0"/>
        </c:dLbls>
        <c:gapWidth val="219"/>
        <c:overlap val="-27"/>
        <c:axId val="109910144"/>
        <c:axId val="109908704"/>
      </c:barChart>
      <c:catAx>
        <c:axId val="1099101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Case</a:t>
                </a:r>
                <a:r>
                  <a:rPr lang="en-GB" baseline="0" dirty="0"/>
                  <a:t> subjects</a:t>
                </a:r>
                <a:endParaRPr lang="en-GB"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08704"/>
        <c:crosses val="autoZero"/>
        <c:auto val="1"/>
        <c:lblAlgn val="ctr"/>
        <c:lblOffset val="100"/>
        <c:noMultiLvlLbl val="0"/>
      </c:catAx>
      <c:valAx>
        <c:axId val="109908704"/>
        <c:scaling>
          <c:orientation val="minMax"/>
          <c:max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isolation levels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101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Fig.</a:t>
            </a:r>
            <a:r>
              <a:rPr lang="en-US" baseline="0" dirty="0"/>
              <a:t> 4a Mindfulness levels at beginning (1) and end (2) of project </a:t>
            </a:r>
            <a:endParaRPr lang="en-US"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92D050"/>
              </a:solidFill>
              <a:ln>
                <a:noFill/>
              </a:ln>
              <a:effectLst/>
            </c:spPr>
            <c:extLst>
              <c:ext xmlns:c16="http://schemas.microsoft.com/office/drawing/2014/chart" uri="{C3380CC4-5D6E-409C-BE32-E72D297353CC}">
                <c16:uniqueId val="{00000001-FB57-4518-853F-4CC1EC9B18CF}"/>
              </c:ext>
            </c:extLst>
          </c:dPt>
          <c:dPt>
            <c:idx val="1"/>
            <c:invertIfNegative val="0"/>
            <c:bubble3D val="0"/>
            <c:spPr>
              <a:solidFill>
                <a:srgbClr val="92D050"/>
              </a:solidFill>
              <a:ln>
                <a:noFill/>
              </a:ln>
              <a:effectLst/>
            </c:spPr>
            <c:extLst>
              <c:ext xmlns:c16="http://schemas.microsoft.com/office/drawing/2014/chart" uri="{C3380CC4-5D6E-409C-BE32-E72D297353CC}">
                <c16:uniqueId val="{00000003-FB57-4518-853F-4CC1EC9B18CF}"/>
              </c:ext>
            </c:extLst>
          </c:dPt>
          <c:dPt>
            <c:idx val="2"/>
            <c:invertIfNegative val="0"/>
            <c:bubble3D val="0"/>
            <c:spPr>
              <a:solidFill>
                <a:srgbClr val="00B0F0"/>
              </a:solidFill>
              <a:ln>
                <a:noFill/>
              </a:ln>
              <a:effectLst/>
            </c:spPr>
            <c:extLst>
              <c:ext xmlns:c16="http://schemas.microsoft.com/office/drawing/2014/chart" uri="{C3380CC4-5D6E-409C-BE32-E72D297353CC}">
                <c16:uniqueId val="{00000011-FB57-4518-853F-4CC1EC9B18CF}"/>
              </c:ext>
            </c:extLst>
          </c:dPt>
          <c:dPt>
            <c:idx val="3"/>
            <c:invertIfNegative val="0"/>
            <c:bubble3D val="0"/>
            <c:spPr>
              <a:solidFill>
                <a:srgbClr val="00B0F0"/>
              </a:solidFill>
              <a:ln>
                <a:noFill/>
              </a:ln>
              <a:effectLst/>
            </c:spPr>
            <c:extLst>
              <c:ext xmlns:c16="http://schemas.microsoft.com/office/drawing/2014/chart" uri="{C3380CC4-5D6E-409C-BE32-E72D297353CC}">
                <c16:uniqueId val="{00000012-FB57-4518-853F-4CC1EC9B18CF}"/>
              </c:ext>
            </c:extLst>
          </c:dPt>
          <c:dPt>
            <c:idx val="4"/>
            <c:invertIfNegative val="0"/>
            <c:bubble3D val="0"/>
            <c:spPr>
              <a:solidFill>
                <a:srgbClr val="FFFF00"/>
              </a:solidFill>
              <a:ln>
                <a:noFill/>
              </a:ln>
              <a:effectLst/>
            </c:spPr>
            <c:extLst>
              <c:ext xmlns:c16="http://schemas.microsoft.com/office/drawing/2014/chart" uri="{C3380CC4-5D6E-409C-BE32-E72D297353CC}">
                <c16:uniqueId val="{00000005-FB57-4518-853F-4CC1EC9B18CF}"/>
              </c:ext>
            </c:extLst>
          </c:dPt>
          <c:dPt>
            <c:idx val="5"/>
            <c:invertIfNegative val="0"/>
            <c:bubble3D val="0"/>
            <c:spPr>
              <a:solidFill>
                <a:srgbClr val="FFFF00"/>
              </a:solidFill>
              <a:ln>
                <a:noFill/>
              </a:ln>
              <a:effectLst/>
            </c:spPr>
            <c:extLst>
              <c:ext xmlns:c16="http://schemas.microsoft.com/office/drawing/2014/chart" uri="{C3380CC4-5D6E-409C-BE32-E72D297353CC}">
                <c16:uniqueId val="{00000007-FB57-4518-853F-4CC1EC9B18CF}"/>
              </c:ext>
            </c:extLst>
          </c:dPt>
          <c:dPt>
            <c:idx val="6"/>
            <c:invertIfNegative val="0"/>
            <c:bubble3D val="0"/>
            <c:spPr>
              <a:solidFill>
                <a:srgbClr val="7030A0"/>
              </a:solidFill>
              <a:ln>
                <a:noFill/>
              </a:ln>
              <a:effectLst/>
            </c:spPr>
            <c:extLst>
              <c:ext xmlns:c16="http://schemas.microsoft.com/office/drawing/2014/chart" uri="{C3380CC4-5D6E-409C-BE32-E72D297353CC}">
                <c16:uniqueId val="{00000009-FB57-4518-853F-4CC1EC9B18CF}"/>
              </c:ext>
            </c:extLst>
          </c:dPt>
          <c:dPt>
            <c:idx val="7"/>
            <c:invertIfNegative val="0"/>
            <c:bubble3D val="0"/>
            <c:spPr>
              <a:solidFill>
                <a:srgbClr val="7030A0"/>
              </a:solidFill>
              <a:ln>
                <a:noFill/>
              </a:ln>
              <a:effectLst/>
            </c:spPr>
            <c:extLst>
              <c:ext xmlns:c16="http://schemas.microsoft.com/office/drawing/2014/chart" uri="{C3380CC4-5D6E-409C-BE32-E72D297353CC}">
                <c16:uniqueId val="{0000000B-FB57-4518-853F-4CC1EC9B18CF}"/>
              </c:ext>
            </c:extLst>
          </c:dPt>
          <c:dPt>
            <c:idx val="8"/>
            <c:invertIfNegative val="0"/>
            <c:bubble3D val="0"/>
            <c:spPr>
              <a:solidFill>
                <a:srgbClr val="FFC000"/>
              </a:solidFill>
              <a:ln>
                <a:noFill/>
              </a:ln>
              <a:effectLst/>
            </c:spPr>
            <c:extLst>
              <c:ext xmlns:c16="http://schemas.microsoft.com/office/drawing/2014/chart" uri="{C3380CC4-5D6E-409C-BE32-E72D297353CC}">
                <c16:uniqueId val="{0000000D-FB57-4518-853F-4CC1EC9B18CF}"/>
              </c:ext>
            </c:extLst>
          </c:dPt>
          <c:dPt>
            <c:idx val="9"/>
            <c:invertIfNegative val="0"/>
            <c:bubble3D val="0"/>
            <c:spPr>
              <a:solidFill>
                <a:srgbClr val="FFC000"/>
              </a:solidFill>
              <a:ln>
                <a:noFill/>
              </a:ln>
              <a:effectLst/>
            </c:spPr>
            <c:extLst>
              <c:ext xmlns:c16="http://schemas.microsoft.com/office/drawing/2014/chart" uri="{C3380CC4-5D6E-409C-BE32-E72D297353CC}">
                <c16:uniqueId val="{0000000F-FB57-4518-853F-4CC1EC9B18C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Sheet1!$A$1:$J$1</c:f>
              <c:strCache>
                <c:ptCount val="10"/>
                <c:pt idx="0">
                  <c:v>CS1(1)</c:v>
                </c:pt>
                <c:pt idx="1">
                  <c:v>CS1(2)</c:v>
                </c:pt>
                <c:pt idx="2">
                  <c:v>CS2(1)</c:v>
                </c:pt>
                <c:pt idx="3">
                  <c:v>CS2(2)</c:v>
                </c:pt>
                <c:pt idx="4">
                  <c:v>CS3(1)</c:v>
                </c:pt>
                <c:pt idx="5">
                  <c:v>CS3(2)</c:v>
                </c:pt>
                <c:pt idx="6">
                  <c:v>CS4(1)</c:v>
                </c:pt>
                <c:pt idx="7">
                  <c:v>CS4(2)</c:v>
                </c:pt>
                <c:pt idx="8">
                  <c:v>CS5(1)</c:v>
                </c:pt>
                <c:pt idx="9">
                  <c:v>CS5(2)</c:v>
                </c:pt>
              </c:strCache>
            </c:strRef>
          </c:cat>
          <c:val>
            <c:numRef>
              <c:f>Sheet1!$A$2:$J$2</c:f>
              <c:numCache>
                <c:formatCode>General</c:formatCode>
                <c:ptCount val="10"/>
                <c:pt idx="0">
                  <c:v>5</c:v>
                </c:pt>
                <c:pt idx="1">
                  <c:v>2</c:v>
                </c:pt>
                <c:pt idx="2">
                  <c:v>3.3</c:v>
                </c:pt>
                <c:pt idx="3">
                  <c:v>4.5999999999999996</c:v>
                </c:pt>
                <c:pt idx="4">
                  <c:v>3</c:v>
                </c:pt>
                <c:pt idx="5">
                  <c:v>4</c:v>
                </c:pt>
                <c:pt idx="6">
                  <c:v>5</c:v>
                </c:pt>
                <c:pt idx="7">
                  <c:v>5</c:v>
                </c:pt>
                <c:pt idx="8">
                  <c:v>3.6</c:v>
                </c:pt>
                <c:pt idx="9">
                  <c:v>3.3</c:v>
                </c:pt>
              </c:numCache>
            </c:numRef>
          </c:val>
          <c:extLst>
            <c:ext xmlns:c16="http://schemas.microsoft.com/office/drawing/2014/chart" uri="{C3380CC4-5D6E-409C-BE32-E72D297353CC}">
              <c16:uniqueId val="{00000010-FB57-4518-853F-4CC1EC9B18CF}"/>
            </c:ext>
          </c:extLst>
        </c:ser>
        <c:dLbls>
          <c:dLblPos val="outEnd"/>
          <c:showLegendKey val="0"/>
          <c:showVal val="1"/>
          <c:showCatName val="0"/>
          <c:showSerName val="0"/>
          <c:showPercent val="0"/>
          <c:showBubbleSize val="0"/>
        </c:dLbls>
        <c:gapWidth val="219"/>
        <c:overlap val="-27"/>
        <c:axId val="109910144"/>
        <c:axId val="109908704"/>
      </c:barChart>
      <c:catAx>
        <c:axId val="1099101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Case</a:t>
                </a:r>
                <a:r>
                  <a:rPr lang="en-GB" baseline="0" dirty="0"/>
                  <a:t> subjects</a:t>
                </a:r>
                <a:endParaRPr lang="en-GB"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08704"/>
        <c:crosses val="autoZero"/>
        <c:auto val="1"/>
        <c:lblAlgn val="ctr"/>
        <c:lblOffset val="100"/>
        <c:noMultiLvlLbl val="0"/>
      </c:catAx>
      <c:valAx>
        <c:axId val="109908704"/>
        <c:scaling>
          <c:orientation val="minMax"/>
          <c:max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Mindfulness level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101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Fig 4b overidentification levels at</a:t>
            </a:r>
            <a:r>
              <a:rPr lang="en-US" baseline="0" dirty="0"/>
              <a:t> beginning (1) and end (2) of project</a:t>
            </a:r>
            <a:endParaRPr lang="en-US"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92D050"/>
              </a:solidFill>
              <a:ln>
                <a:noFill/>
              </a:ln>
              <a:effectLst/>
            </c:spPr>
            <c:extLst>
              <c:ext xmlns:c16="http://schemas.microsoft.com/office/drawing/2014/chart" uri="{C3380CC4-5D6E-409C-BE32-E72D297353CC}">
                <c16:uniqueId val="{00000001-F7CE-4A8D-A1BD-E9670F5D8BAC}"/>
              </c:ext>
            </c:extLst>
          </c:dPt>
          <c:dPt>
            <c:idx val="1"/>
            <c:invertIfNegative val="0"/>
            <c:bubble3D val="0"/>
            <c:spPr>
              <a:solidFill>
                <a:srgbClr val="92D050"/>
              </a:solidFill>
              <a:ln>
                <a:noFill/>
              </a:ln>
              <a:effectLst/>
            </c:spPr>
            <c:extLst>
              <c:ext xmlns:c16="http://schemas.microsoft.com/office/drawing/2014/chart" uri="{C3380CC4-5D6E-409C-BE32-E72D297353CC}">
                <c16:uniqueId val="{00000003-F7CE-4A8D-A1BD-E9670F5D8BAC}"/>
              </c:ext>
            </c:extLst>
          </c:dPt>
          <c:dPt>
            <c:idx val="2"/>
            <c:invertIfNegative val="0"/>
            <c:bubble3D val="0"/>
            <c:spPr>
              <a:solidFill>
                <a:srgbClr val="00B0F0"/>
              </a:solidFill>
              <a:ln>
                <a:noFill/>
              </a:ln>
              <a:effectLst/>
            </c:spPr>
            <c:extLst>
              <c:ext xmlns:c16="http://schemas.microsoft.com/office/drawing/2014/chart" uri="{C3380CC4-5D6E-409C-BE32-E72D297353CC}">
                <c16:uniqueId val="{00000011-F7CE-4A8D-A1BD-E9670F5D8BAC}"/>
              </c:ext>
            </c:extLst>
          </c:dPt>
          <c:dPt>
            <c:idx val="3"/>
            <c:invertIfNegative val="0"/>
            <c:bubble3D val="0"/>
            <c:spPr>
              <a:solidFill>
                <a:srgbClr val="00B0F0"/>
              </a:solidFill>
              <a:ln>
                <a:noFill/>
              </a:ln>
              <a:effectLst/>
            </c:spPr>
            <c:extLst>
              <c:ext xmlns:c16="http://schemas.microsoft.com/office/drawing/2014/chart" uri="{C3380CC4-5D6E-409C-BE32-E72D297353CC}">
                <c16:uniqueId val="{00000012-F7CE-4A8D-A1BD-E9670F5D8BAC}"/>
              </c:ext>
            </c:extLst>
          </c:dPt>
          <c:dPt>
            <c:idx val="4"/>
            <c:invertIfNegative val="0"/>
            <c:bubble3D val="0"/>
            <c:spPr>
              <a:solidFill>
                <a:srgbClr val="FFFF00"/>
              </a:solidFill>
              <a:ln>
                <a:noFill/>
              </a:ln>
              <a:effectLst/>
            </c:spPr>
            <c:extLst>
              <c:ext xmlns:c16="http://schemas.microsoft.com/office/drawing/2014/chart" uri="{C3380CC4-5D6E-409C-BE32-E72D297353CC}">
                <c16:uniqueId val="{00000005-F7CE-4A8D-A1BD-E9670F5D8BAC}"/>
              </c:ext>
            </c:extLst>
          </c:dPt>
          <c:dPt>
            <c:idx val="5"/>
            <c:invertIfNegative val="0"/>
            <c:bubble3D val="0"/>
            <c:spPr>
              <a:solidFill>
                <a:srgbClr val="FFFF00"/>
              </a:solidFill>
              <a:ln>
                <a:noFill/>
              </a:ln>
              <a:effectLst/>
            </c:spPr>
            <c:extLst>
              <c:ext xmlns:c16="http://schemas.microsoft.com/office/drawing/2014/chart" uri="{C3380CC4-5D6E-409C-BE32-E72D297353CC}">
                <c16:uniqueId val="{00000007-F7CE-4A8D-A1BD-E9670F5D8BAC}"/>
              </c:ext>
            </c:extLst>
          </c:dPt>
          <c:dPt>
            <c:idx val="6"/>
            <c:invertIfNegative val="0"/>
            <c:bubble3D val="0"/>
            <c:spPr>
              <a:solidFill>
                <a:srgbClr val="7030A0"/>
              </a:solidFill>
              <a:ln>
                <a:noFill/>
              </a:ln>
              <a:effectLst/>
            </c:spPr>
            <c:extLst>
              <c:ext xmlns:c16="http://schemas.microsoft.com/office/drawing/2014/chart" uri="{C3380CC4-5D6E-409C-BE32-E72D297353CC}">
                <c16:uniqueId val="{00000009-F7CE-4A8D-A1BD-E9670F5D8BAC}"/>
              </c:ext>
            </c:extLst>
          </c:dPt>
          <c:dPt>
            <c:idx val="7"/>
            <c:invertIfNegative val="0"/>
            <c:bubble3D val="0"/>
            <c:spPr>
              <a:solidFill>
                <a:srgbClr val="7030A0"/>
              </a:solidFill>
              <a:ln>
                <a:noFill/>
              </a:ln>
              <a:effectLst/>
            </c:spPr>
            <c:extLst>
              <c:ext xmlns:c16="http://schemas.microsoft.com/office/drawing/2014/chart" uri="{C3380CC4-5D6E-409C-BE32-E72D297353CC}">
                <c16:uniqueId val="{0000000B-F7CE-4A8D-A1BD-E9670F5D8BAC}"/>
              </c:ext>
            </c:extLst>
          </c:dPt>
          <c:dPt>
            <c:idx val="8"/>
            <c:invertIfNegative val="0"/>
            <c:bubble3D val="0"/>
            <c:spPr>
              <a:solidFill>
                <a:srgbClr val="FFC000"/>
              </a:solidFill>
              <a:ln>
                <a:noFill/>
              </a:ln>
              <a:effectLst/>
            </c:spPr>
            <c:extLst>
              <c:ext xmlns:c16="http://schemas.microsoft.com/office/drawing/2014/chart" uri="{C3380CC4-5D6E-409C-BE32-E72D297353CC}">
                <c16:uniqueId val="{0000000D-F7CE-4A8D-A1BD-E9670F5D8BAC}"/>
              </c:ext>
            </c:extLst>
          </c:dPt>
          <c:dPt>
            <c:idx val="9"/>
            <c:invertIfNegative val="0"/>
            <c:bubble3D val="0"/>
            <c:spPr>
              <a:solidFill>
                <a:srgbClr val="FFC000"/>
              </a:solidFill>
              <a:ln>
                <a:noFill/>
              </a:ln>
              <a:effectLst/>
            </c:spPr>
            <c:extLst>
              <c:ext xmlns:c16="http://schemas.microsoft.com/office/drawing/2014/chart" uri="{C3380CC4-5D6E-409C-BE32-E72D297353CC}">
                <c16:uniqueId val="{0000000F-F7CE-4A8D-A1BD-E9670F5D8BA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Sheet1!$A$1:$J$1</c:f>
              <c:strCache>
                <c:ptCount val="10"/>
                <c:pt idx="0">
                  <c:v>CS1(1)</c:v>
                </c:pt>
                <c:pt idx="1">
                  <c:v>CS1(2)</c:v>
                </c:pt>
                <c:pt idx="2">
                  <c:v>CS2(1)</c:v>
                </c:pt>
                <c:pt idx="3">
                  <c:v>CS2(2)</c:v>
                </c:pt>
                <c:pt idx="4">
                  <c:v>CS3(1)</c:v>
                </c:pt>
                <c:pt idx="5">
                  <c:v>CS3(2)</c:v>
                </c:pt>
                <c:pt idx="6">
                  <c:v>CS4(1)</c:v>
                </c:pt>
                <c:pt idx="7">
                  <c:v>CS4(2)</c:v>
                </c:pt>
                <c:pt idx="8">
                  <c:v>CS5(1)</c:v>
                </c:pt>
                <c:pt idx="9">
                  <c:v>CS5(2)</c:v>
                </c:pt>
              </c:strCache>
            </c:strRef>
          </c:cat>
          <c:val>
            <c:numRef>
              <c:f>Sheet1!$A$2:$J$2</c:f>
              <c:numCache>
                <c:formatCode>General</c:formatCode>
                <c:ptCount val="10"/>
                <c:pt idx="0">
                  <c:v>2.6</c:v>
                </c:pt>
                <c:pt idx="1">
                  <c:v>4.3</c:v>
                </c:pt>
                <c:pt idx="2">
                  <c:v>5</c:v>
                </c:pt>
                <c:pt idx="3">
                  <c:v>2.6</c:v>
                </c:pt>
                <c:pt idx="4">
                  <c:v>2.2999999999999998</c:v>
                </c:pt>
                <c:pt idx="5">
                  <c:v>1.6</c:v>
                </c:pt>
                <c:pt idx="6">
                  <c:v>3</c:v>
                </c:pt>
                <c:pt idx="7">
                  <c:v>2.6</c:v>
                </c:pt>
                <c:pt idx="8">
                  <c:v>2.6</c:v>
                </c:pt>
                <c:pt idx="9">
                  <c:v>2</c:v>
                </c:pt>
              </c:numCache>
            </c:numRef>
          </c:val>
          <c:extLst>
            <c:ext xmlns:c16="http://schemas.microsoft.com/office/drawing/2014/chart" uri="{C3380CC4-5D6E-409C-BE32-E72D297353CC}">
              <c16:uniqueId val="{00000010-F7CE-4A8D-A1BD-E9670F5D8BAC}"/>
            </c:ext>
          </c:extLst>
        </c:ser>
        <c:dLbls>
          <c:dLblPos val="outEnd"/>
          <c:showLegendKey val="0"/>
          <c:showVal val="1"/>
          <c:showCatName val="0"/>
          <c:showSerName val="0"/>
          <c:showPercent val="0"/>
          <c:showBubbleSize val="0"/>
        </c:dLbls>
        <c:gapWidth val="219"/>
        <c:overlap val="-27"/>
        <c:axId val="109910144"/>
        <c:axId val="109908704"/>
      </c:barChart>
      <c:catAx>
        <c:axId val="10991014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Case</a:t>
                </a:r>
                <a:r>
                  <a:rPr lang="en-GB" baseline="0" dirty="0"/>
                  <a:t> subjects</a:t>
                </a:r>
                <a:endParaRPr lang="en-GB"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08704"/>
        <c:crosses val="autoZero"/>
        <c:auto val="1"/>
        <c:lblAlgn val="ctr"/>
        <c:lblOffset val="100"/>
        <c:noMultiLvlLbl val="0"/>
      </c:catAx>
      <c:valAx>
        <c:axId val="109908704"/>
        <c:scaling>
          <c:orientation val="minMax"/>
          <c:max val="5"/>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overidentification</a:t>
                </a:r>
                <a:r>
                  <a:rPr lang="en-GB" baseline="0" dirty="0"/>
                  <a:t> level</a:t>
                </a:r>
                <a:endParaRPr lang="en-GB" dirty="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101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Fig</a:t>
            </a:r>
            <a:r>
              <a:rPr lang="en-GB" baseline="0" dirty="0"/>
              <a:t>. 5 self-oriented perfectionism (SOP) and socially prescribed perfectionism (SPP) levels at beginning (1) and end (2) of project</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rgbClr val="00B050"/>
              </a:solidFill>
              <a:ln>
                <a:noFill/>
              </a:ln>
              <a:effectLst/>
            </c:spPr>
            <c:extLst>
              <c:ext xmlns:c16="http://schemas.microsoft.com/office/drawing/2014/chart" uri="{C3380CC4-5D6E-409C-BE32-E72D297353CC}">
                <c16:uniqueId val="{00000001-FF95-47BF-99B2-2D345887D784}"/>
              </c:ext>
            </c:extLst>
          </c:dPt>
          <c:dPt>
            <c:idx val="1"/>
            <c:invertIfNegative val="0"/>
            <c:bubble3D val="0"/>
            <c:spPr>
              <a:solidFill>
                <a:srgbClr val="00B050"/>
              </a:solidFill>
              <a:ln>
                <a:noFill/>
              </a:ln>
              <a:effectLst/>
            </c:spPr>
            <c:extLst>
              <c:ext xmlns:c16="http://schemas.microsoft.com/office/drawing/2014/chart" uri="{C3380CC4-5D6E-409C-BE32-E72D297353CC}">
                <c16:uniqueId val="{00000003-FF95-47BF-99B2-2D345887D784}"/>
              </c:ext>
            </c:extLst>
          </c:dPt>
          <c:dPt>
            <c:idx val="2"/>
            <c:invertIfNegative val="0"/>
            <c:bubble3D val="0"/>
            <c:spPr>
              <a:solidFill>
                <a:srgbClr val="92D050"/>
              </a:solidFill>
              <a:ln>
                <a:noFill/>
              </a:ln>
              <a:effectLst/>
            </c:spPr>
            <c:extLst>
              <c:ext xmlns:c16="http://schemas.microsoft.com/office/drawing/2014/chart" uri="{C3380CC4-5D6E-409C-BE32-E72D297353CC}">
                <c16:uniqueId val="{00000005-FF95-47BF-99B2-2D345887D784}"/>
              </c:ext>
            </c:extLst>
          </c:dPt>
          <c:dPt>
            <c:idx val="3"/>
            <c:invertIfNegative val="0"/>
            <c:bubble3D val="0"/>
            <c:spPr>
              <a:solidFill>
                <a:srgbClr val="92D050"/>
              </a:solidFill>
              <a:ln>
                <a:noFill/>
              </a:ln>
              <a:effectLst/>
            </c:spPr>
            <c:extLst>
              <c:ext xmlns:c16="http://schemas.microsoft.com/office/drawing/2014/chart" uri="{C3380CC4-5D6E-409C-BE32-E72D297353CC}">
                <c16:uniqueId val="{00000007-FF95-47BF-99B2-2D345887D784}"/>
              </c:ext>
            </c:extLst>
          </c:dPt>
          <c:dPt>
            <c:idx val="5"/>
            <c:invertIfNegative val="0"/>
            <c:bubble3D val="0"/>
            <c:spPr>
              <a:solidFill>
                <a:srgbClr val="0070C0"/>
              </a:solidFill>
              <a:ln>
                <a:noFill/>
              </a:ln>
              <a:effectLst/>
            </c:spPr>
            <c:extLst>
              <c:ext xmlns:c16="http://schemas.microsoft.com/office/drawing/2014/chart" uri="{C3380CC4-5D6E-409C-BE32-E72D297353CC}">
                <c16:uniqueId val="{00000025-FF95-47BF-99B2-2D345887D784}"/>
              </c:ext>
            </c:extLst>
          </c:dPt>
          <c:dPt>
            <c:idx val="6"/>
            <c:invertIfNegative val="0"/>
            <c:bubble3D val="0"/>
            <c:spPr>
              <a:solidFill>
                <a:srgbClr val="0070C0"/>
              </a:solidFill>
              <a:ln>
                <a:noFill/>
              </a:ln>
              <a:effectLst/>
            </c:spPr>
            <c:extLst>
              <c:ext xmlns:c16="http://schemas.microsoft.com/office/drawing/2014/chart" uri="{C3380CC4-5D6E-409C-BE32-E72D297353CC}">
                <c16:uniqueId val="{00000026-FF95-47BF-99B2-2D345887D784}"/>
              </c:ext>
            </c:extLst>
          </c:dPt>
          <c:dPt>
            <c:idx val="7"/>
            <c:invertIfNegative val="0"/>
            <c:bubble3D val="0"/>
            <c:spPr>
              <a:solidFill>
                <a:srgbClr val="00B0F0"/>
              </a:solidFill>
              <a:ln>
                <a:noFill/>
              </a:ln>
              <a:effectLst/>
            </c:spPr>
            <c:extLst>
              <c:ext xmlns:c16="http://schemas.microsoft.com/office/drawing/2014/chart" uri="{C3380CC4-5D6E-409C-BE32-E72D297353CC}">
                <c16:uniqueId val="{00000009-FF95-47BF-99B2-2D345887D784}"/>
              </c:ext>
            </c:extLst>
          </c:dPt>
          <c:dPt>
            <c:idx val="8"/>
            <c:invertIfNegative val="0"/>
            <c:bubble3D val="0"/>
            <c:spPr>
              <a:solidFill>
                <a:srgbClr val="00B0F0"/>
              </a:solidFill>
              <a:ln>
                <a:noFill/>
              </a:ln>
              <a:effectLst/>
            </c:spPr>
            <c:extLst>
              <c:ext xmlns:c16="http://schemas.microsoft.com/office/drawing/2014/chart" uri="{C3380CC4-5D6E-409C-BE32-E72D297353CC}">
                <c16:uniqueId val="{0000000B-FF95-47BF-99B2-2D345887D784}"/>
              </c:ext>
            </c:extLst>
          </c:dPt>
          <c:dPt>
            <c:idx val="10"/>
            <c:invertIfNegative val="0"/>
            <c:bubble3D val="0"/>
            <c:spPr>
              <a:solidFill>
                <a:srgbClr val="FFFF00"/>
              </a:solidFill>
              <a:ln>
                <a:noFill/>
              </a:ln>
              <a:effectLst/>
            </c:spPr>
            <c:extLst>
              <c:ext xmlns:c16="http://schemas.microsoft.com/office/drawing/2014/chart" uri="{C3380CC4-5D6E-409C-BE32-E72D297353CC}">
                <c16:uniqueId val="{0000000D-FF95-47BF-99B2-2D345887D784}"/>
              </c:ext>
            </c:extLst>
          </c:dPt>
          <c:dPt>
            <c:idx val="11"/>
            <c:invertIfNegative val="0"/>
            <c:bubble3D val="0"/>
            <c:spPr>
              <a:solidFill>
                <a:srgbClr val="FFFF00"/>
              </a:solidFill>
              <a:ln>
                <a:noFill/>
              </a:ln>
              <a:effectLst/>
            </c:spPr>
            <c:extLst>
              <c:ext xmlns:c16="http://schemas.microsoft.com/office/drawing/2014/chart" uri="{C3380CC4-5D6E-409C-BE32-E72D297353CC}">
                <c16:uniqueId val="{0000000F-FF95-47BF-99B2-2D345887D784}"/>
              </c:ext>
            </c:extLst>
          </c:dPt>
          <c:dPt>
            <c:idx val="12"/>
            <c:invertIfNegative val="0"/>
            <c:bubble3D val="0"/>
            <c:spPr>
              <a:solidFill>
                <a:srgbClr val="FFFFCC"/>
              </a:solidFill>
              <a:ln>
                <a:noFill/>
              </a:ln>
              <a:effectLst/>
            </c:spPr>
            <c:extLst>
              <c:ext xmlns:c16="http://schemas.microsoft.com/office/drawing/2014/chart" uri="{C3380CC4-5D6E-409C-BE32-E72D297353CC}">
                <c16:uniqueId val="{00000011-FF95-47BF-99B2-2D345887D784}"/>
              </c:ext>
            </c:extLst>
          </c:dPt>
          <c:dPt>
            <c:idx val="13"/>
            <c:invertIfNegative val="0"/>
            <c:bubble3D val="0"/>
            <c:spPr>
              <a:solidFill>
                <a:srgbClr val="FFFFCC"/>
              </a:solidFill>
              <a:ln>
                <a:noFill/>
              </a:ln>
              <a:effectLst/>
            </c:spPr>
            <c:extLst>
              <c:ext xmlns:c16="http://schemas.microsoft.com/office/drawing/2014/chart" uri="{C3380CC4-5D6E-409C-BE32-E72D297353CC}">
                <c16:uniqueId val="{00000013-FF95-47BF-99B2-2D345887D784}"/>
              </c:ext>
            </c:extLst>
          </c:dPt>
          <c:dPt>
            <c:idx val="15"/>
            <c:invertIfNegative val="0"/>
            <c:bubble3D val="0"/>
            <c:spPr>
              <a:solidFill>
                <a:srgbClr val="7030A0"/>
              </a:solidFill>
              <a:ln>
                <a:noFill/>
              </a:ln>
              <a:effectLst/>
            </c:spPr>
            <c:extLst>
              <c:ext xmlns:c16="http://schemas.microsoft.com/office/drawing/2014/chart" uri="{C3380CC4-5D6E-409C-BE32-E72D297353CC}">
                <c16:uniqueId val="{00000015-FF95-47BF-99B2-2D345887D784}"/>
              </c:ext>
            </c:extLst>
          </c:dPt>
          <c:dPt>
            <c:idx val="16"/>
            <c:invertIfNegative val="0"/>
            <c:bubble3D val="0"/>
            <c:spPr>
              <a:solidFill>
                <a:srgbClr val="7030A0"/>
              </a:solidFill>
              <a:ln>
                <a:noFill/>
              </a:ln>
              <a:effectLst/>
            </c:spPr>
            <c:extLst>
              <c:ext xmlns:c16="http://schemas.microsoft.com/office/drawing/2014/chart" uri="{C3380CC4-5D6E-409C-BE32-E72D297353CC}">
                <c16:uniqueId val="{00000017-FF95-47BF-99B2-2D345887D784}"/>
              </c:ext>
            </c:extLst>
          </c:dPt>
          <c:dPt>
            <c:idx val="17"/>
            <c:invertIfNegative val="0"/>
            <c:bubble3D val="0"/>
            <c:spPr>
              <a:solidFill>
                <a:srgbClr val="FF66FF"/>
              </a:solidFill>
              <a:ln>
                <a:noFill/>
              </a:ln>
              <a:effectLst/>
            </c:spPr>
            <c:extLst>
              <c:ext xmlns:c16="http://schemas.microsoft.com/office/drawing/2014/chart" uri="{C3380CC4-5D6E-409C-BE32-E72D297353CC}">
                <c16:uniqueId val="{00000019-FF95-47BF-99B2-2D345887D784}"/>
              </c:ext>
            </c:extLst>
          </c:dPt>
          <c:dPt>
            <c:idx val="18"/>
            <c:invertIfNegative val="0"/>
            <c:bubble3D val="0"/>
            <c:spPr>
              <a:solidFill>
                <a:srgbClr val="FF66FF"/>
              </a:solidFill>
              <a:ln>
                <a:noFill/>
              </a:ln>
              <a:effectLst/>
            </c:spPr>
            <c:extLst>
              <c:ext xmlns:c16="http://schemas.microsoft.com/office/drawing/2014/chart" uri="{C3380CC4-5D6E-409C-BE32-E72D297353CC}">
                <c16:uniqueId val="{0000001B-FF95-47BF-99B2-2D345887D784}"/>
              </c:ext>
            </c:extLst>
          </c:dPt>
          <c:dPt>
            <c:idx val="20"/>
            <c:invertIfNegative val="0"/>
            <c:bubble3D val="0"/>
            <c:spPr>
              <a:solidFill>
                <a:srgbClr val="FFC000"/>
              </a:solidFill>
              <a:ln>
                <a:noFill/>
              </a:ln>
              <a:effectLst/>
            </c:spPr>
            <c:extLst>
              <c:ext xmlns:c16="http://schemas.microsoft.com/office/drawing/2014/chart" uri="{C3380CC4-5D6E-409C-BE32-E72D297353CC}">
                <c16:uniqueId val="{0000001D-FF95-47BF-99B2-2D345887D784}"/>
              </c:ext>
            </c:extLst>
          </c:dPt>
          <c:dPt>
            <c:idx val="21"/>
            <c:invertIfNegative val="0"/>
            <c:bubble3D val="0"/>
            <c:spPr>
              <a:solidFill>
                <a:srgbClr val="FFC000"/>
              </a:solidFill>
              <a:ln>
                <a:noFill/>
              </a:ln>
              <a:effectLst/>
            </c:spPr>
            <c:extLst>
              <c:ext xmlns:c16="http://schemas.microsoft.com/office/drawing/2014/chart" uri="{C3380CC4-5D6E-409C-BE32-E72D297353CC}">
                <c16:uniqueId val="{0000001F-FF95-47BF-99B2-2D345887D784}"/>
              </c:ext>
            </c:extLst>
          </c:dPt>
          <c:dPt>
            <c:idx val="22"/>
            <c:invertIfNegative val="0"/>
            <c:bubble3D val="0"/>
            <c:spPr>
              <a:solidFill>
                <a:srgbClr val="EDE0B1"/>
              </a:solidFill>
              <a:ln>
                <a:noFill/>
              </a:ln>
              <a:effectLst/>
            </c:spPr>
            <c:extLst>
              <c:ext xmlns:c16="http://schemas.microsoft.com/office/drawing/2014/chart" uri="{C3380CC4-5D6E-409C-BE32-E72D297353CC}">
                <c16:uniqueId val="{00000021-FF95-47BF-99B2-2D345887D784}"/>
              </c:ext>
            </c:extLst>
          </c:dPt>
          <c:dPt>
            <c:idx val="23"/>
            <c:invertIfNegative val="0"/>
            <c:bubble3D val="0"/>
            <c:spPr>
              <a:solidFill>
                <a:srgbClr val="EDE0B1"/>
              </a:solidFill>
              <a:ln>
                <a:noFill/>
              </a:ln>
              <a:effectLst/>
            </c:spPr>
            <c:extLst>
              <c:ext xmlns:c16="http://schemas.microsoft.com/office/drawing/2014/chart" uri="{C3380CC4-5D6E-409C-BE32-E72D297353CC}">
                <c16:uniqueId val="{00000023-FF95-47BF-99B2-2D345887D78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Sheet1!$A$1:$Y$1</c:f>
              <c:strCache>
                <c:ptCount val="24"/>
                <c:pt idx="0">
                  <c:v>CS1 SOP (1)</c:v>
                </c:pt>
                <c:pt idx="1">
                  <c:v>CS1 SOP (2)</c:v>
                </c:pt>
                <c:pt idx="2">
                  <c:v>CS1 SPP (2)</c:v>
                </c:pt>
                <c:pt idx="3">
                  <c:v>CS1 SPP (2)</c:v>
                </c:pt>
                <c:pt idx="5">
                  <c:v>CS2 SOP (1)</c:v>
                </c:pt>
                <c:pt idx="6">
                  <c:v>CS2 SOP (2)</c:v>
                </c:pt>
                <c:pt idx="7">
                  <c:v>CS2 SPP (1)</c:v>
                </c:pt>
                <c:pt idx="8">
                  <c:v>CS2 SPP (2)</c:v>
                </c:pt>
                <c:pt idx="10">
                  <c:v>CS3 SOP (1)</c:v>
                </c:pt>
                <c:pt idx="11">
                  <c:v>CS3 SOP (2) </c:v>
                </c:pt>
                <c:pt idx="12">
                  <c:v>CS3 SPP(1) </c:v>
                </c:pt>
                <c:pt idx="13">
                  <c:v>CS3 SPP(2)</c:v>
                </c:pt>
                <c:pt idx="15">
                  <c:v>CS4 SOP (1)</c:v>
                </c:pt>
                <c:pt idx="16">
                  <c:v>CS4 SOP (2) </c:v>
                </c:pt>
                <c:pt idx="17">
                  <c:v>CS4 SPP (1)</c:v>
                </c:pt>
                <c:pt idx="18">
                  <c:v>CS4 SPP (2)</c:v>
                </c:pt>
                <c:pt idx="20">
                  <c:v>CS5 SOP(1)</c:v>
                </c:pt>
                <c:pt idx="21">
                  <c:v>CS5 SOP(2)</c:v>
                </c:pt>
                <c:pt idx="22">
                  <c:v>CS5 SPP(1)</c:v>
                </c:pt>
                <c:pt idx="23">
                  <c:v>CS5 SPP(2)</c:v>
                </c:pt>
              </c:strCache>
            </c:strRef>
          </c:cat>
          <c:val>
            <c:numRef>
              <c:f>Sheet1!$A$2:$Y$2</c:f>
              <c:numCache>
                <c:formatCode>General</c:formatCode>
                <c:ptCount val="25"/>
                <c:pt idx="0">
                  <c:v>59</c:v>
                </c:pt>
                <c:pt idx="1">
                  <c:v>59</c:v>
                </c:pt>
                <c:pt idx="2">
                  <c:v>30</c:v>
                </c:pt>
                <c:pt idx="3">
                  <c:v>34</c:v>
                </c:pt>
                <c:pt idx="5">
                  <c:v>38</c:v>
                </c:pt>
                <c:pt idx="6">
                  <c:v>38</c:v>
                </c:pt>
                <c:pt idx="7">
                  <c:v>22</c:v>
                </c:pt>
                <c:pt idx="8">
                  <c:v>33</c:v>
                </c:pt>
                <c:pt idx="10">
                  <c:v>44</c:v>
                </c:pt>
                <c:pt idx="11">
                  <c:v>32</c:v>
                </c:pt>
                <c:pt idx="12">
                  <c:v>32</c:v>
                </c:pt>
                <c:pt idx="13">
                  <c:v>28</c:v>
                </c:pt>
                <c:pt idx="15">
                  <c:v>46</c:v>
                </c:pt>
                <c:pt idx="16">
                  <c:v>46</c:v>
                </c:pt>
                <c:pt idx="17">
                  <c:v>22</c:v>
                </c:pt>
                <c:pt idx="18">
                  <c:v>19</c:v>
                </c:pt>
                <c:pt idx="20">
                  <c:v>55</c:v>
                </c:pt>
                <c:pt idx="21">
                  <c:v>42</c:v>
                </c:pt>
                <c:pt idx="22">
                  <c:v>15</c:v>
                </c:pt>
                <c:pt idx="23">
                  <c:v>19</c:v>
                </c:pt>
              </c:numCache>
            </c:numRef>
          </c:val>
          <c:extLst>
            <c:ext xmlns:c16="http://schemas.microsoft.com/office/drawing/2014/chart" uri="{C3380CC4-5D6E-409C-BE32-E72D297353CC}">
              <c16:uniqueId val="{00000024-FF95-47BF-99B2-2D345887D784}"/>
            </c:ext>
          </c:extLst>
        </c:ser>
        <c:dLbls>
          <c:dLblPos val="outEnd"/>
          <c:showLegendKey val="0"/>
          <c:showVal val="1"/>
          <c:showCatName val="0"/>
          <c:showSerName val="0"/>
          <c:showPercent val="0"/>
          <c:showBubbleSize val="0"/>
        </c:dLbls>
        <c:gapWidth val="219"/>
        <c:overlap val="-27"/>
        <c:axId val="54958928"/>
        <c:axId val="54962288"/>
      </c:barChart>
      <c:catAx>
        <c:axId val="5495892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Case</a:t>
                </a:r>
                <a:r>
                  <a:rPr lang="en-GB" baseline="0" dirty="0"/>
                  <a:t> subject</a:t>
                </a:r>
                <a:endParaRPr lang="en-GB"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962288"/>
        <c:crosses val="autoZero"/>
        <c:auto val="1"/>
        <c:lblAlgn val="ctr"/>
        <c:lblOffset val="100"/>
        <c:noMultiLvlLbl val="0"/>
      </c:catAx>
      <c:valAx>
        <c:axId val="54962288"/>
        <c:scaling>
          <c:orientation val="minMax"/>
          <c:max val="6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level</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95892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1">
  <a:schemeClr val="dk1">
    <a:tint val="88000"/>
  </a:schemeClr>
  <a:schemeClr val="dk1">
    <a:tint val="55000"/>
  </a:schemeClr>
  <a:schemeClr val="dk1">
    <a:tint val="78000"/>
  </a:schemeClr>
  <a:schemeClr val="dk1">
    <a:tint val="92000"/>
  </a:schemeClr>
  <a:schemeClr val="dk1">
    <a:tint val="70000"/>
  </a:schemeClr>
  <a:schemeClr val="dk1">
    <a:tint val="30000"/>
  </a:schemeClr>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732F50-650F-40F4-8EFC-B6447AF771B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AEB3C72-8604-4DF6-A5C2-2D24DB7E8848}">
      <dgm:prSet custT="1"/>
      <dgm:spPr/>
      <dgm:t>
        <a:bodyPr/>
        <a:lstStyle/>
        <a:p>
          <a:pPr>
            <a:lnSpc>
              <a:spcPct val="100000"/>
            </a:lnSpc>
          </a:pPr>
          <a:r>
            <a:rPr lang="en-GB" sz="1800" dirty="0"/>
            <a:t>Rumination on past mistakes / perceived shortcomings </a:t>
          </a:r>
          <a:r>
            <a:rPr lang="en-GB" sz="1800" b="1" dirty="0"/>
            <a:t>(Lizmore et al., 2017).</a:t>
          </a:r>
          <a:endParaRPr lang="en-US" sz="1800" dirty="0"/>
        </a:p>
      </dgm:t>
    </dgm:pt>
    <dgm:pt modelId="{91590671-23DE-4948-9EFB-E14F52ADA9E2}" type="parTrans" cxnId="{211CF120-6897-44B6-A71C-0F89AF9E4878}">
      <dgm:prSet/>
      <dgm:spPr/>
      <dgm:t>
        <a:bodyPr/>
        <a:lstStyle/>
        <a:p>
          <a:endParaRPr lang="en-US"/>
        </a:p>
      </dgm:t>
    </dgm:pt>
    <dgm:pt modelId="{E561EE3F-DFA9-4743-B3A1-202E45F46178}" type="sibTrans" cxnId="{211CF120-6897-44B6-A71C-0F89AF9E4878}">
      <dgm:prSet/>
      <dgm:spPr/>
      <dgm:t>
        <a:bodyPr/>
        <a:lstStyle/>
        <a:p>
          <a:endParaRPr lang="en-US"/>
        </a:p>
      </dgm:t>
    </dgm:pt>
    <dgm:pt modelId="{968292C6-57FB-4BC5-A07C-D46C5FDB0592}">
      <dgm:prSet custT="1"/>
      <dgm:spPr/>
      <dgm:t>
        <a:bodyPr/>
        <a:lstStyle/>
        <a:p>
          <a:pPr>
            <a:lnSpc>
              <a:spcPct val="100000"/>
            </a:lnSpc>
          </a:pPr>
          <a:r>
            <a:rPr lang="en-GB" sz="1800" dirty="0"/>
            <a:t>Increased Music Performance Anxiety (MPA) </a:t>
          </a:r>
          <a:r>
            <a:rPr lang="en-GB" sz="1800" b="1" dirty="0"/>
            <a:t>(Diaz, 2018; Dobos et al., 2019; Stoeber &amp; Eismann, 2007; Ryan, 1998).</a:t>
          </a:r>
          <a:endParaRPr lang="en-US" sz="1800" dirty="0"/>
        </a:p>
      </dgm:t>
    </dgm:pt>
    <dgm:pt modelId="{A23E86C4-C500-4C2A-B0CC-5E79B5D2E54F}" type="parTrans" cxnId="{F972740E-6FD6-436A-9C5B-6732E7A49D42}">
      <dgm:prSet/>
      <dgm:spPr/>
      <dgm:t>
        <a:bodyPr/>
        <a:lstStyle/>
        <a:p>
          <a:endParaRPr lang="en-US"/>
        </a:p>
      </dgm:t>
    </dgm:pt>
    <dgm:pt modelId="{AA8B9CBB-4EAE-4875-B3C6-EAB339900328}" type="sibTrans" cxnId="{F972740E-6FD6-436A-9C5B-6732E7A49D42}">
      <dgm:prSet/>
      <dgm:spPr/>
      <dgm:t>
        <a:bodyPr/>
        <a:lstStyle/>
        <a:p>
          <a:endParaRPr lang="en-US"/>
        </a:p>
      </dgm:t>
    </dgm:pt>
    <dgm:pt modelId="{9272E3F6-D373-493C-AFA6-00599CD5213B}">
      <dgm:prSet custT="1"/>
      <dgm:spPr/>
      <dgm:t>
        <a:bodyPr/>
        <a:lstStyle/>
        <a:p>
          <a:pPr>
            <a:lnSpc>
              <a:spcPct val="100000"/>
            </a:lnSpc>
          </a:pPr>
          <a:r>
            <a:rPr lang="en-GB" sz="1800" dirty="0"/>
            <a:t>Procrastination and avoiding practice </a:t>
          </a:r>
          <a:r>
            <a:rPr lang="en-GB" sz="1800" b="1" dirty="0"/>
            <a:t>(Kobori et al., 2011; Diaz, 2018).</a:t>
          </a:r>
          <a:endParaRPr lang="en-US" sz="1800" dirty="0"/>
        </a:p>
      </dgm:t>
    </dgm:pt>
    <dgm:pt modelId="{94E52DBD-F686-45E2-BE7A-FBE0A53CED37}" type="parTrans" cxnId="{BD92C11B-6C91-4F81-8359-B5BD9CE69AC1}">
      <dgm:prSet/>
      <dgm:spPr/>
      <dgm:t>
        <a:bodyPr/>
        <a:lstStyle/>
        <a:p>
          <a:endParaRPr lang="en-US"/>
        </a:p>
      </dgm:t>
    </dgm:pt>
    <dgm:pt modelId="{237B04FF-024C-41CB-AADD-4CB7D30DA8F2}" type="sibTrans" cxnId="{BD92C11B-6C91-4F81-8359-B5BD9CE69AC1}">
      <dgm:prSet/>
      <dgm:spPr/>
      <dgm:t>
        <a:bodyPr/>
        <a:lstStyle/>
        <a:p>
          <a:endParaRPr lang="en-US"/>
        </a:p>
      </dgm:t>
    </dgm:pt>
    <dgm:pt modelId="{C7806D1A-54F4-4262-BA1E-FB1A7C596C87}">
      <dgm:prSet custT="1"/>
      <dgm:spPr/>
      <dgm:t>
        <a:bodyPr/>
        <a:lstStyle/>
        <a:p>
          <a:pPr>
            <a:lnSpc>
              <a:spcPct val="100000"/>
            </a:lnSpc>
          </a:pPr>
          <a:r>
            <a:rPr lang="en-GB" sz="1800" dirty="0"/>
            <a:t>Somatic complaints and emotional fatigue in young musicians </a:t>
          </a:r>
          <a:r>
            <a:rPr lang="en-GB" sz="1800" b="1" dirty="0"/>
            <a:t>(Stoeber &amp; Eismann, 2007)</a:t>
          </a:r>
          <a:endParaRPr lang="en-US" sz="1800" dirty="0"/>
        </a:p>
      </dgm:t>
    </dgm:pt>
    <dgm:pt modelId="{92FA9CF5-1CD6-4543-A450-7F1DA39ECC37}" type="parTrans" cxnId="{1BCEBA9D-FBCF-489C-89E8-D795C516402C}">
      <dgm:prSet/>
      <dgm:spPr/>
      <dgm:t>
        <a:bodyPr/>
        <a:lstStyle/>
        <a:p>
          <a:endParaRPr lang="en-US"/>
        </a:p>
      </dgm:t>
    </dgm:pt>
    <dgm:pt modelId="{CAC0541C-2CB4-427C-92CB-16B86F1ADF9F}" type="sibTrans" cxnId="{1BCEBA9D-FBCF-489C-89E8-D795C516402C}">
      <dgm:prSet/>
      <dgm:spPr/>
      <dgm:t>
        <a:bodyPr/>
        <a:lstStyle/>
        <a:p>
          <a:endParaRPr lang="en-US"/>
        </a:p>
      </dgm:t>
    </dgm:pt>
    <dgm:pt modelId="{64BBDA2A-6782-4935-9967-C1A8D9F0833E}">
      <dgm:prSet custT="1"/>
      <dgm:spPr/>
      <dgm:t>
        <a:bodyPr/>
        <a:lstStyle/>
        <a:p>
          <a:pPr>
            <a:lnSpc>
              <a:spcPct val="100000"/>
            </a:lnSpc>
          </a:pPr>
          <a:r>
            <a:rPr lang="en-GB" sz="1800" dirty="0"/>
            <a:t>Self-criticism in young musicians </a:t>
          </a:r>
          <a:r>
            <a:rPr lang="en-GB" sz="1800" b="1" dirty="0"/>
            <a:t>(Mor et al., 1995; Patston, 2014; Patston &amp; Osborne, 2016).</a:t>
          </a:r>
          <a:endParaRPr lang="en-US" sz="1800" dirty="0"/>
        </a:p>
      </dgm:t>
    </dgm:pt>
    <dgm:pt modelId="{F581D53C-90AC-4584-BBE2-F72C18CF75FB}" type="parTrans" cxnId="{C77C01ED-D3B8-4FBB-9D47-CF011845E1CB}">
      <dgm:prSet/>
      <dgm:spPr/>
      <dgm:t>
        <a:bodyPr/>
        <a:lstStyle/>
        <a:p>
          <a:endParaRPr lang="en-US"/>
        </a:p>
      </dgm:t>
    </dgm:pt>
    <dgm:pt modelId="{AEA20F6A-A3D0-4C60-9BB1-58248BE7747F}" type="sibTrans" cxnId="{C77C01ED-D3B8-4FBB-9D47-CF011845E1CB}">
      <dgm:prSet/>
      <dgm:spPr/>
      <dgm:t>
        <a:bodyPr/>
        <a:lstStyle/>
        <a:p>
          <a:endParaRPr lang="en-US"/>
        </a:p>
      </dgm:t>
    </dgm:pt>
    <dgm:pt modelId="{FF5A5FF7-284B-43A3-B520-F78A86AE7C8A}" type="pres">
      <dgm:prSet presAssocID="{8E732F50-650F-40F4-8EFC-B6447AF771B6}" presName="root" presStyleCnt="0">
        <dgm:presLayoutVars>
          <dgm:dir/>
          <dgm:resizeHandles val="exact"/>
        </dgm:presLayoutVars>
      </dgm:prSet>
      <dgm:spPr/>
    </dgm:pt>
    <dgm:pt modelId="{65C90E71-ACB4-4F05-9695-EB8C28ECB088}" type="pres">
      <dgm:prSet presAssocID="{CAEB3C72-8604-4DF6-A5C2-2D24DB7E8848}" presName="compNode" presStyleCnt="0"/>
      <dgm:spPr/>
    </dgm:pt>
    <dgm:pt modelId="{72434669-F88A-459F-BF05-C464E39793FB}" type="pres">
      <dgm:prSet presAssocID="{CAEB3C72-8604-4DF6-A5C2-2D24DB7E8848}" presName="bgRect" presStyleLbl="bgShp" presStyleIdx="0" presStyleCnt="5"/>
      <dgm:spPr/>
    </dgm:pt>
    <dgm:pt modelId="{D64AF661-17BB-4DC2-801E-CAD8D82766DF}" type="pres">
      <dgm:prSet presAssocID="{CAEB3C72-8604-4DF6-A5C2-2D24DB7E884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Person"/>
        </a:ext>
      </dgm:extLst>
    </dgm:pt>
    <dgm:pt modelId="{143A84EE-2041-4FEF-BFF6-87BAC50562A3}" type="pres">
      <dgm:prSet presAssocID="{CAEB3C72-8604-4DF6-A5C2-2D24DB7E8848}" presName="spaceRect" presStyleCnt="0"/>
      <dgm:spPr/>
    </dgm:pt>
    <dgm:pt modelId="{CE417EBF-C1D6-4300-8108-9D7CA4992DCF}" type="pres">
      <dgm:prSet presAssocID="{CAEB3C72-8604-4DF6-A5C2-2D24DB7E8848}" presName="parTx" presStyleLbl="revTx" presStyleIdx="0" presStyleCnt="5">
        <dgm:presLayoutVars>
          <dgm:chMax val="0"/>
          <dgm:chPref val="0"/>
        </dgm:presLayoutVars>
      </dgm:prSet>
      <dgm:spPr/>
    </dgm:pt>
    <dgm:pt modelId="{F81B0955-0941-4F5E-AD6D-BBD857D233CF}" type="pres">
      <dgm:prSet presAssocID="{E561EE3F-DFA9-4743-B3A1-202E45F46178}" presName="sibTrans" presStyleCnt="0"/>
      <dgm:spPr/>
    </dgm:pt>
    <dgm:pt modelId="{21F1D39C-373C-45F6-BB15-7BE84F3A4F64}" type="pres">
      <dgm:prSet presAssocID="{968292C6-57FB-4BC5-A07C-D46C5FDB0592}" presName="compNode" presStyleCnt="0"/>
      <dgm:spPr/>
    </dgm:pt>
    <dgm:pt modelId="{7A9DDC2B-5AC8-4131-B655-EBACE8B885E0}" type="pres">
      <dgm:prSet presAssocID="{968292C6-57FB-4BC5-A07C-D46C5FDB0592}" presName="bgRect" presStyleLbl="bgShp" presStyleIdx="1" presStyleCnt="5"/>
      <dgm:spPr/>
    </dgm:pt>
    <dgm:pt modelId="{5D29C870-DDFD-4D7C-9613-22E721BFD843}" type="pres">
      <dgm:prSet presAssocID="{968292C6-57FB-4BC5-A07C-D46C5FDB059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usic Note"/>
        </a:ext>
      </dgm:extLst>
    </dgm:pt>
    <dgm:pt modelId="{E84AB9A0-F9B0-4B21-9785-80242D41F784}" type="pres">
      <dgm:prSet presAssocID="{968292C6-57FB-4BC5-A07C-D46C5FDB0592}" presName="spaceRect" presStyleCnt="0"/>
      <dgm:spPr/>
    </dgm:pt>
    <dgm:pt modelId="{571CF794-D497-481C-811D-727779759884}" type="pres">
      <dgm:prSet presAssocID="{968292C6-57FB-4BC5-A07C-D46C5FDB0592}" presName="parTx" presStyleLbl="revTx" presStyleIdx="1" presStyleCnt="5" custScaleY="134614">
        <dgm:presLayoutVars>
          <dgm:chMax val="0"/>
          <dgm:chPref val="0"/>
        </dgm:presLayoutVars>
      </dgm:prSet>
      <dgm:spPr/>
    </dgm:pt>
    <dgm:pt modelId="{B49D2B5F-0F4A-4FB1-BE1C-BEA1113AB1CB}" type="pres">
      <dgm:prSet presAssocID="{AA8B9CBB-4EAE-4875-B3C6-EAB339900328}" presName="sibTrans" presStyleCnt="0"/>
      <dgm:spPr/>
    </dgm:pt>
    <dgm:pt modelId="{5E01B2B4-0887-481F-8D34-9FFDE14B67AA}" type="pres">
      <dgm:prSet presAssocID="{9272E3F6-D373-493C-AFA6-00599CD5213B}" presName="compNode" presStyleCnt="0"/>
      <dgm:spPr/>
    </dgm:pt>
    <dgm:pt modelId="{E0FDA33C-2DBA-44A4-AEA6-204FC8420C4F}" type="pres">
      <dgm:prSet presAssocID="{9272E3F6-D373-493C-AFA6-00599CD5213B}" presName="bgRect" presStyleLbl="bgShp" presStyleIdx="2" presStyleCnt="5"/>
      <dgm:spPr/>
    </dgm:pt>
    <dgm:pt modelId="{832D64CE-0399-4B3B-81DF-91F5F2D9A390}" type="pres">
      <dgm:prSet presAssocID="{9272E3F6-D373-493C-AFA6-00599CD5213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903C307E-149C-41A3-B69E-1478E69532D3}" type="pres">
      <dgm:prSet presAssocID="{9272E3F6-D373-493C-AFA6-00599CD5213B}" presName="spaceRect" presStyleCnt="0"/>
      <dgm:spPr/>
    </dgm:pt>
    <dgm:pt modelId="{B1BEB0C8-4E09-4FC1-B41A-87AD83B0DB77}" type="pres">
      <dgm:prSet presAssocID="{9272E3F6-D373-493C-AFA6-00599CD5213B}" presName="parTx" presStyleLbl="revTx" presStyleIdx="2" presStyleCnt="5">
        <dgm:presLayoutVars>
          <dgm:chMax val="0"/>
          <dgm:chPref val="0"/>
        </dgm:presLayoutVars>
      </dgm:prSet>
      <dgm:spPr/>
    </dgm:pt>
    <dgm:pt modelId="{0E4D410B-1BD0-47F6-890E-ED95264931AA}" type="pres">
      <dgm:prSet presAssocID="{237B04FF-024C-41CB-AADD-4CB7D30DA8F2}" presName="sibTrans" presStyleCnt="0"/>
      <dgm:spPr/>
    </dgm:pt>
    <dgm:pt modelId="{3C644531-838B-47E3-9CEE-BCCA5AC1CE48}" type="pres">
      <dgm:prSet presAssocID="{C7806D1A-54F4-4262-BA1E-FB1A7C596C87}" presName="compNode" presStyleCnt="0"/>
      <dgm:spPr/>
    </dgm:pt>
    <dgm:pt modelId="{169DB336-CA6B-4AEF-8480-EE72EDB3BE0F}" type="pres">
      <dgm:prSet presAssocID="{C7806D1A-54F4-4262-BA1E-FB1A7C596C87}" presName="bgRect" presStyleLbl="bgShp" presStyleIdx="3" presStyleCnt="5"/>
      <dgm:spPr/>
    </dgm:pt>
    <dgm:pt modelId="{AD8E8ED3-25F1-4E98-95A4-8F4DD1B5EEB4}" type="pres">
      <dgm:prSet presAssocID="{C7806D1A-54F4-4262-BA1E-FB1A7C596C8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ductor"/>
        </a:ext>
      </dgm:extLst>
    </dgm:pt>
    <dgm:pt modelId="{8E4CFD66-F4DF-4C68-BB57-18749BD6326B}" type="pres">
      <dgm:prSet presAssocID="{C7806D1A-54F4-4262-BA1E-FB1A7C596C87}" presName="spaceRect" presStyleCnt="0"/>
      <dgm:spPr/>
    </dgm:pt>
    <dgm:pt modelId="{E103A7ED-DFF6-4C08-A7CC-5151C10B5C0A}" type="pres">
      <dgm:prSet presAssocID="{C7806D1A-54F4-4262-BA1E-FB1A7C596C87}" presName="parTx" presStyleLbl="revTx" presStyleIdx="3" presStyleCnt="5">
        <dgm:presLayoutVars>
          <dgm:chMax val="0"/>
          <dgm:chPref val="0"/>
        </dgm:presLayoutVars>
      </dgm:prSet>
      <dgm:spPr/>
    </dgm:pt>
    <dgm:pt modelId="{50D851B7-F598-4BBF-AAF2-2D61A6C56C32}" type="pres">
      <dgm:prSet presAssocID="{CAC0541C-2CB4-427C-92CB-16B86F1ADF9F}" presName="sibTrans" presStyleCnt="0"/>
      <dgm:spPr/>
    </dgm:pt>
    <dgm:pt modelId="{CD9CC385-01D5-451A-8CB0-FC4287E40F13}" type="pres">
      <dgm:prSet presAssocID="{64BBDA2A-6782-4935-9967-C1A8D9F0833E}" presName="compNode" presStyleCnt="0"/>
      <dgm:spPr/>
    </dgm:pt>
    <dgm:pt modelId="{E2941E2F-A683-4DB2-8C3C-80E02154610A}" type="pres">
      <dgm:prSet presAssocID="{64BBDA2A-6782-4935-9967-C1A8D9F0833E}" presName="bgRect" presStyleLbl="bgShp" presStyleIdx="4" presStyleCnt="5"/>
      <dgm:spPr/>
    </dgm:pt>
    <dgm:pt modelId="{DDC2A5D4-515C-49CA-80F6-DD86FAE2D4BC}" type="pres">
      <dgm:prSet presAssocID="{64BBDA2A-6782-4935-9967-C1A8D9F0833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arinet"/>
        </a:ext>
      </dgm:extLst>
    </dgm:pt>
    <dgm:pt modelId="{48A801F1-F8B9-4019-9F5B-EAC3CC500FDC}" type="pres">
      <dgm:prSet presAssocID="{64BBDA2A-6782-4935-9967-C1A8D9F0833E}" presName="spaceRect" presStyleCnt="0"/>
      <dgm:spPr/>
    </dgm:pt>
    <dgm:pt modelId="{A5C3366C-AF5B-47C5-BFCB-D3A399D0E66E}" type="pres">
      <dgm:prSet presAssocID="{64BBDA2A-6782-4935-9967-C1A8D9F0833E}" presName="parTx" presStyleLbl="revTx" presStyleIdx="4" presStyleCnt="5">
        <dgm:presLayoutVars>
          <dgm:chMax val="0"/>
          <dgm:chPref val="0"/>
        </dgm:presLayoutVars>
      </dgm:prSet>
      <dgm:spPr/>
    </dgm:pt>
  </dgm:ptLst>
  <dgm:cxnLst>
    <dgm:cxn modelId="{F972740E-6FD6-436A-9C5B-6732E7A49D42}" srcId="{8E732F50-650F-40F4-8EFC-B6447AF771B6}" destId="{968292C6-57FB-4BC5-A07C-D46C5FDB0592}" srcOrd="1" destOrd="0" parTransId="{A23E86C4-C500-4C2A-B0CC-5E79B5D2E54F}" sibTransId="{AA8B9CBB-4EAE-4875-B3C6-EAB339900328}"/>
    <dgm:cxn modelId="{C6F17C13-A873-477D-91B4-BF3373BE4FEC}" type="presOf" srcId="{9272E3F6-D373-493C-AFA6-00599CD5213B}" destId="{B1BEB0C8-4E09-4FC1-B41A-87AD83B0DB77}" srcOrd="0" destOrd="0" presId="urn:microsoft.com/office/officeart/2018/2/layout/IconVerticalSolidList"/>
    <dgm:cxn modelId="{F56A0518-F88F-4E1C-8AF6-9EB631373850}" type="presOf" srcId="{8E732F50-650F-40F4-8EFC-B6447AF771B6}" destId="{FF5A5FF7-284B-43A3-B520-F78A86AE7C8A}" srcOrd="0" destOrd="0" presId="urn:microsoft.com/office/officeart/2018/2/layout/IconVerticalSolidList"/>
    <dgm:cxn modelId="{BD92C11B-6C91-4F81-8359-B5BD9CE69AC1}" srcId="{8E732F50-650F-40F4-8EFC-B6447AF771B6}" destId="{9272E3F6-D373-493C-AFA6-00599CD5213B}" srcOrd="2" destOrd="0" parTransId="{94E52DBD-F686-45E2-BE7A-FBE0A53CED37}" sibTransId="{237B04FF-024C-41CB-AADD-4CB7D30DA8F2}"/>
    <dgm:cxn modelId="{CF29251E-9A52-4C39-A3FD-CBA954ABB235}" type="presOf" srcId="{CAEB3C72-8604-4DF6-A5C2-2D24DB7E8848}" destId="{CE417EBF-C1D6-4300-8108-9D7CA4992DCF}" srcOrd="0" destOrd="0" presId="urn:microsoft.com/office/officeart/2018/2/layout/IconVerticalSolidList"/>
    <dgm:cxn modelId="{211CF120-6897-44B6-A71C-0F89AF9E4878}" srcId="{8E732F50-650F-40F4-8EFC-B6447AF771B6}" destId="{CAEB3C72-8604-4DF6-A5C2-2D24DB7E8848}" srcOrd="0" destOrd="0" parTransId="{91590671-23DE-4948-9EFB-E14F52ADA9E2}" sibTransId="{E561EE3F-DFA9-4743-B3A1-202E45F46178}"/>
    <dgm:cxn modelId="{8E202548-CCC5-46EC-A85D-341E82129B49}" type="presOf" srcId="{64BBDA2A-6782-4935-9967-C1A8D9F0833E}" destId="{A5C3366C-AF5B-47C5-BFCB-D3A399D0E66E}" srcOrd="0" destOrd="0" presId="urn:microsoft.com/office/officeart/2018/2/layout/IconVerticalSolidList"/>
    <dgm:cxn modelId="{14E2B952-A97D-489B-892A-233CF6E17A64}" type="presOf" srcId="{968292C6-57FB-4BC5-A07C-D46C5FDB0592}" destId="{571CF794-D497-481C-811D-727779759884}" srcOrd="0" destOrd="0" presId="urn:microsoft.com/office/officeart/2018/2/layout/IconVerticalSolidList"/>
    <dgm:cxn modelId="{99805153-FC6C-48EE-8031-3D927F27BCE7}" type="presOf" srcId="{C7806D1A-54F4-4262-BA1E-FB1A7C596C87}" destId="{E103A7ED-DFF6-4C08-A7CC-5151C10B5C0A}" srcOrd="0" destOrd="0" presId="urn:microsoft.com/office/officeart/2018/2/layout/IconVerticalSolidList"/>
    <dgm:cxn modelId="{1BCEBA9D-FBCF-489C-89E8-D795C516402C}" srcId="{8E732F50-650F-40F4-8EFC-B6447AF771B6}" destId="{C7806D1A-54F4-4262-BA1E-FB1A7C596C87}" srcOrd="3" destOrd="0" parTransId="{92FA9CF5-1CD6-4543-A450-7F1DA39ECC37}" sibTransId="{CAC0541C-2CB4-427C-92CB-16B86F1ADF9F}"/>
    <dgm:cxn modelId="{C77C01ED-D3B8-4FBB-9D47-CF011845E1CB}" srcId="{8E732F50-650F-40F4-8EFC-B6447AF771B6}" destId="{64BBDA2A-6782-4935-9967-C1A8D9F0833E}" srcOrd="4" destOrd="0" parTransId="{F581D53C-90AC-4584-BBE2-F72C18CF75FB}" sibTransId="{AEA20F6A-A3D0-4C60-9BB1-58248BE7747F}"/>
    <dgm:cxn modelId="{85614FBC-05C3-47CB-A211-07D57AC14821}" type="presParOf" srcId="{FF5A5FF7-284B-43A3-B520-F78A86AE7C8A}" destId="{65C90E71-ACB4-4F05-9695-EB8C28ECB088}" srcOrd="0" destOrd="0" presId="urn:microsoft.com/office/officeart/2018/2/layout/IconVerticalSolidList"/>
    <dgm:cxn modelId="{DA6B8A8A-B69C-4E09-BB99-002B08F12CF6}" type="presParOf" srcId="{65C90E71-ACB4-4F05-9695-EB8C28ECB088}" destId="{72434669-F88A-459F-BF05-C464E39793FB}" srcOrd="0" destOrd="0" presId="urn:microsoft.com/office/officeart/2018/2/layout/IconVerticalSolidList"/>
    <dgm:cxn modelId="{7803BE85-6478-47A1-81E4-C8C60D47FE85}" type="presParOf" srcId="{65C90E71-ACB4-4F05-9695-EB8C28ECB088}" destId="{D64AF661-17BB-4DC2-801E-CAD8D82766DF}" srcOrd="1" destOrd="0" presId="urn:microsoft.com/office/officeart/2018/2/layout/IconVerticalSolidList"/>
    <dgm:cxn modelId="{3E9D304A-F7D6-4A01-B969-7C99E4587B32}" type="presParOf" srcId="{65C90E71-ACB4-4F05-9695-EB8C28ECB088}" destId="{143A84EE-2041-4FEF-BFF6-87BAC50562A3}" srcOrd="2" destOrd="0" presId="urn:microsoft.com/office/officeart/2018/2/layout/IconVerticalSolidList"/>
    <dgm:cxn modelId="{B2FD607A-4F6F-4C4D-9978-75C80521E06C}" type="presParOf" srcId="{65C90E71-ACB4-4F05-9695-EB8C28ECB088}" destId="{CE417EBF-C1D6-4300-8108-9D7CA4992DCF}" srcOrd="3" destOrd="0" presId="urn:microsoft.com/office/officeart/2018/2/layout/IconVerticalSolidList"/>
    <dgm:cxn modelId="{BD826232-6801-4988-A587-3CDED657F3EB}" type="presParOf" srcId="{FF5A5FF7-284B-43A3-B520-F78A86AE7C8A}" destId="{F81B0955-0941-4F5E-AD6D-BBD857D233CF}" srcOrd="1" destOrd="0" presId="urn:microsoft.com/office/officeart/2018/2/layout/IconVerticalSolidList"/>
    <dgm:cxn modelId="{AFB47362-A2B6-4007-9210-8A6F6D36B6A6}" type="presParOf" srcId="{FF5A5FF7-284B-43A3-B520-F78A86AE7C8A}" destId="{21F1D39C-373C-45F6-BB15-7BE84F3A4F64}" srcOrd="2" destOrd="0" presId="urn:microsoft.com/office/officeart/2018/2/layout/IconVerticalSolidList"/>
    <dgm:cxn modelId="{20F5879F-B550-4C82-95E5-99AB2F592AD2}" type="presParOf" srcId="{21F1D39C-373C-45F6-BB15-7BE84F3A4F64}" destId="{7A9DDC2B-5AC8-4131-B655-EBACE8B885E0}" srcOrd="0" destOrd="0" presId="urn:microsoft.com/office/officeart/2018/2/layout/IconVerticalSolidList"/>
    <dgm:cxn modelId="{6367C3C2-6D04-49B9-A8C2-842111111422}" type="presParOf" srcId="{21F1D39C-373C-45F6-BB15-7BE84F3A4F64}" destId="{5D29C870-DDFD-4D7C-9613-22E721BFD843}" srcOrd="1" destOrd="0" presId="urn:microsoft.com/office/officeart/2018/2/layout/IconVerticalSolidList"/>
    <dgm:cxn modelId="{466F0F34-82C8-4353-B016-6D07A6965BF3}" type="presParOf" srcId="{21F1D39C-373C-45F6-BB15-7BE84F3A4F64}" destId="{E84AB9A0-F9B0-4B21-9785-80242D41F784}" srcOrd="2" destOrd="0" presId="urn:microsoft.com/office/officeart/2018/2/layout/IconVerticalSolidList"/>
    <dgm:cxn modelId="{3C31FE7C-07F9-4ECA-8E43-4602EC902431}" type="presParOf" srcId="{21F1D39C-373C-45F6-BB15-7BE84F3A4F64}" destId="{571CF794-D497-481C-811D-727779759884}" srcOrd="3" destOrd="0" presId="urn:microsoft.com/office/officeart/2018/2/layout/IconVerticalSolidList"/>
    <dgm:cxn modelId="{07A21A3D-41F2-44C4-B976-E889DB951D67}" type="presParOf" srcId="{FF5A5FF7-284B-43A3-B520-F78A86AE7C8A}" destId="{B49D2B5F-0F4A-4FB1-BE1C-BEA1113AB1CB}" srcOrd="3" destOrd="0" presId="urn:microsoft.com/office/officeart/2018/2/layout/IconVerticalSolidList"/>
    <dgm:cxn modelId="{21432DD5-A3F4-47F1-8B7D-18A297413D80}" type="presParOf" srcId="{FF5A5FF7-284B-43A3-B520-F78A86AE7C8A}" destId="{5E01B2B4-0887-481F-8D34-9FFDE14B67AA}" srcOrd="4" destOrd="0" presId="urn:microsoft.com/office/officeart/2018/2/layout/IconVerticalSolidList"/>
    <dgm:cxn modelId="{F7F3AACA-B610-4344-881D-D492C4FB4548}" type="presParOf" srcId="{5E01B2B4-0887-481F-8D34-9FFDE14B67AA}" destId="{E0FDA33C-2DBA-44A4-AEA6-204FC8420C4F}" srcOrd="0" destOrd="0" presId="urn:microsoft.com/office/officeart/2018/2/layout/IconVerticalSolidList"/>
    <dgm:cxn modelId="{5FABE962-5F06-4912-951E-CFEDDD5F1EFA}" type="presParOf" srcId="{5E01B2B4-0887-481F-8D34-9FFDE14B67AA}" destId="{832D64CE-0399-4B3B-81DF-91F5F2D9A390}" srcOrd="1" destOrd="0" presId="urn:microsoft.com/office/officeart/2018/2/layout/IconVerticalSolidList"/>
    <dgm:cxn modelId="{22D52DB1-99A1-47E4-BD9A-7702529486E9}" type="presParOf" srcId="{5E01B2B4-0887-481F-8D34-9FFDE14B67AA}" destId="{903C307E-149C-41A3-B69E-1478E69532D3}" srcOrd="2" destOrd="0" presId="urn:microsoft.com/office/officeart/2018/2/layout/IconVerticalSolidList"/>
    <dgm:cxn modelId="{02AA83BC-B4B3-4978-B2AA-5A50293CCDF9}" type="presParOf" srcId="{5E01B2B4-0887-481F-8D34-9FFDE14B67AA}" destId="{B1BEB0C8-4E09-4FC1-B41A-87AD83B0DB77}" srcOrd="3" destOrd="0" presId="urn:microsoft.com/office/officeart/2018/2/layout/IconVerticalSolidList"/>
    <dgm:cxn modelId="{811F26C8-3CA5-4081-8E6A-06C143D1DC44}" type="presParOf" srcId="{FF5A5FF7-284B-43A3-B520-F78A86AE7C8A}" destId="{0E4D410B-1BD0-47F6-890E-ED95264931AA}" srcOrd="5" destOrd="0" presId="urn:microsoft.com/office/officeart/2018/2/layout/IconVerticalSolidList"/>
    <dgm:cxn modelId="{0705410D-0939-499E-B175-79027222019A}" type="presParOf" srcId="{FF5A5FF7-284B-43A3-B520-F78A86AE7C8A}" destId="{3C644531-838B-47E3-9CEE-BCCA5AC1CE48}" srcOrd="6" destOrd="0" presId="urn:microsoft.com/office/officeart/2018/2/layout/IconVerticalSolidList"/>
    <dgm:cxn modelId="{4D23B436-F8EF-4449-A1A0-F16C5940A2BF}" type="presParOf" srcId="{3C644531-838B-47E3-9CEE-BCCA5AC1CE48}" destId="{169DB336-CA6B-4AEF-8480-EE72EDB3BE0F}" srcOrd="0" destOrd="0" presId="urn:microsoft.com/office/officeart/2018/2/layout/IconVerticalSolidList"/>
    <dgm:cxn modelId="{430892F4-7744-44B3-A491-2E3006678492}" type="presParOf" srcId="{3C644531-838B-47E3-9CEE-BCCA5AC1CE48}" destId="{AD8E8ED3-25F1-4E98-95A4-8F4DD1B5EEB4}" srcOrd="1" destOrd="0" presId="urn:microsoft.com/office/officeart/2018/2/layout/IconVerticalSolidList"/>
    <dgm:cxn modelId="{7D58A3C7-EF1E-4174-97E5-E8FC73120068}" type="presParOf" srcId="{3C644531-838B-47E3-9CEE-BCCA5AC1CE48}" destId="{8E4CFD66-F4DF-4C68-BB57-18749BD6326B}" srcOrd="2" destOrd="0" presId="urn:microsoft.com/office/officeart/2018/2/layout/IconVerticalSolidList"/>
    <dgm:cxn modelId="{CFDA9230-DF8A-488C-BE73-A8C443F62DA9}" type="presParOf" srcId="{3C644531-838B-47E3-9CEE-BCCA5AC1CE48}" destId="{E103A7ED-DFF6-4C08-A7CC-5151C10B5C0A}" srcOrd="3" destOrd="0" presId="urn:microsoft.com/office/officeart/2018/2/layout/IconVerticalSolidList"/>
    <dgm:cxn modelId="{ECEDA333-976B-4C7D-8B43-67BB2ABB6960}" type="presParOf" srcId="{FF5A5FF7-284B-43A3-B520-F78A86AE7C8A}" destId="{50D851B7-F598-4BBF-AAF2-2D61A6C56C32}" srcOrd="7" destOrd="0" presId="urn:microsoft.com/office/officeart/2018/2/layout/IconVerticalSolidList"/>
    <dgm:cxn modelId="{21A1FE43-0ACD-4F7D-B19B-61D0248D7235}" type="presParOf" srcId="{FF5A5FF7-284B-43A3-B520-F78A86AE7C8A}" destId="{CD9CC385-01D5-451A-8CB0-FC4287E40F13}" srcOrd="8" destOrd="0" presId="urn:microsoft.com/office/officeart/2018/2/layout/IconVerticalSolidList"/>
    <dgm:cxn modelId="{FA01936B-713E-40F2-A2D1-C2CA8E874E4B}" type="presParOf" srcId="{CD9CC385-01D5-451A-8CB0-FC4287E40F13}" destId="{E2941E2F-A683-4DB2-8C3C-80E02154610A}" srcOrd="0" destOrd="0" presId="urn:microsoft.com/office/officeart/2018/2/layout/IconVerticalSolidList"/>
    <dgm:cxn modelId="{178FC0A8-6D43-42F0-8BC6-98DFD67ABE5A}" type="presParOf" srcId="{CD9CC385-01D5-451A-8CB0-FC4287E40F13}" destId="{DDC2A5D4-515C-49CA-80F6-DD86FAE2D4BC}" srcOrd="1" destOrd="0" presId="urn:microsoft.com/office/officeart/2018/2/layout/IconVerticalSolidList"/>
    <dgm:cxn modelId="{4D38CD50-04ED-4E55-B75D-1AEEF9A5C8F7}" type="presParOf" srcId="{CD9CC385-01D5-451A-8CB0-FC4287E40F13}" destId="{48A801F1-F8B9-4019-9F5B-EAC3CC500FDC}" srcOrd="2" destOrd="0" presId="urn:microsoft.com/office/officeart/2018/2/layout/IconVerticalSolidList"/>
    <dgm:cxn modelId="{BF1D04F0-D5A3-4B16-A91D-C363EA927BE4}" type="presParOf" srcId="{CD9CC385-01D5-451A-8CB0-FC4287E40F13}" destId="{A5C3366C-AF5B-47C5-BFCB-D3A399D0E6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57C8FA-EC3E-422F-A072-24B99602E283}"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E5616375-C936-4C80-B4BF-700C06AC2CA3}">
      <dgm:prSet/>
      <dgm:spPr/>
      <dgm:t>
        <a:bodyPr/>
        <a:lstStyle/>
        <a:p>
          <a:r>
            <a:rPr lang="en-GB" dirty="0"/>
            <a:t>Ascertain effectiveness of self-compassion training strategies in increasing participants’ levels of self-compassion</a:t>
          </a:r>
          <a:endParaRPr lang="en-US" dirty="0"/>
        </a:p>
      </dgm:t>
    </dgm:pt>
    <dgm:pt modelId="{A54B3933-F686-4F6A-9A65-4A31A4446B52}" type="parTrans" cxnId="{8289A9FD-E38D-4293-906E-AACAA12C02E8}">
      <dgm:prSet/>
      <dgm:spPr/>
      <dgm:t>
        <a:bodyPr/>
        <a:lstStyle/>
        <a:p>
          <a:endParaRPr lang="en-US"/>
        </a:p>
      </dgm:t>
    </dgm:pt>
    <dgm:pt modelId="{88FAFB5D-4A00-484D-96A7-194E83122141}" type="sibTrans" cxnId="{8289A9FD-E38D-4293-906E-AACAA12C02E8}">
      <dgm:prSet phldrT="01" phldr="0"/>
      <dgm:spPr/>
      <dgm:t>
        <a:bodyPr/>
        <a:lstStyle/>
        <a:p>
          <a:endParaRPr lang="en-US"/>
        </a:p>
      </dgm:t>
    </dgm:pt>
    <dgm:pt modelId="{0645E9DB-A809-4E66-A54C-9F29BEFD7C88}">
      <dgm:prSet/>
      <dgm:spPr/>
      <dgm:t>
        <a:bodyPr/>
        <a:lstStyle/>
        <a:p>
          <a:r>
            <a:rPr lang="en-GB" dirty="0"/>
            <a:t>Examine the relationship between self-compassion and perfectionism in the participants.</a:t>
          </a:r>
          <a:endParaRPr lang="en-US" dirty="0"/>
        </a:p>
      </dgm:t>
    </dgm:pt>
    <dgm:pt modelId="{ABA4AF19-F176-488A-9596-464AE57ABEC1}" type="parTrans" cxnId="{BB65758C-B963-4FF2-AF6F-33770382B47B}">
      <dgm:prSet/>
      <dgm:spPr/>
      <dgm:t>
        <a:bodyPr/>
        <a:lstStyle/>
        <a:p>
          <a:endParaRPr lang="en-US"/>
        </a:p>
      </dgm:t>
    </dgm:pt>
    <dgm:pt modelId="{D09A7CFF-523C-472C-BE93-3C552AB3975C}" type="sibTrans" cxnId="{BB65758C-B963-4FF2-AF6F-33770382B47B}">
      <dgm:prSet phldrT="02" phldr="0"/>
      <dgm:spPr/>
      <dgm:t>
        <a:bodyPr/>
        <a:lstStyle/>
        <a:p>
          <a:endParaRPr lang="en-US"/>
        </a:p>
      </dgm:t>
    </dgm:pt>
    <dgm:pt modelId="{4419A2C5-22DC-40EB-B278-C6D86A13D71C}" type="pres">
      <dgm:prSet presAssocID="{FF57C8FA-EC3E-422F-A072-24B99602E283}" presName="vert0" presStyleCnt="0">
        <dgm:presLayoutVars>
          <dgm:dir/>
          <dgm:animOne val="branch"/>
          <dgm:animLvl val="lvl"/>
        </dgm:presLayoutVars>
      </dgm:prSet>
      <dgm:spPr/>
    </dgm:pt>
    <dgm:pt modelId="{7823A7A3-4F0A-462B-9BE7-F756EA363738}" type="pres">
      <dgm:prSet presAssocID="{E5616375-C936-4C80-B4BF-700C06AC2CA3}" presName="thickLine" presStyleLbl="alignNode1" presStyleIdx="0" presStyleCnt="2"/>
      <dgm:spPr/>
    </dgm:pt>
    <dgm:pt modelId="{6762E7ED-526D-485B-8AD5-DFCB55120DCD}" type="pres">
      <dgm:prSet presAssocID="{E5616375-C936-4C80-B4BF-700C06AC2CA3}" presName="horz1" presStyleCnt="0"/>
      <dgm:spPr/>
    </dgm:pt>
    <dgm:pt modelId="{B49DD774-876E-4DF2-ADB7-30E5B932C9B3}" type="pres">
      <dgm:prSet presAssocID="{E5616375-C936-4C80-B4BF-700C06AC2CA3}" presName="tx1" presStyleLbl="revTx" presStyleIdx="0" presStyleCnt="2"/>
      <dgm:spPr/>
    </dgm:pt>
    <dgm:pt modelId="{35C9E1FE-1AD0-4082-8E31-F32985E0B2C1}" type="pres">
      <dgm:prSet presAssocID="{E5616375-C936-4C80-B4BF-700C06AC2CA3}" presName="vert1" presStyleCnt="0"/>
      <dgm:spPr/>
    </dgm:pt>
    <dgm:pt modelId="{2F83E5E1-1E03-4F5C-9D59-BBC96C240A17}" type="pres">
      <dgm:prSet presAssocID="{0645E9DB-A809-4E66-A54C-9F29BEFD7C88}" presName="thickLine" presStyleLbl="alignNode1" presStyleIdx="1" presStyleCnt="2"/>
      <dgm:spPr/>
    </dgm:pt>
    <dgm:pt modelId="{792D77C3-B7CE-431D-A534-5B7617E54941}" type="pres">
      <dgm:prSet presAssocID="{0645E9DB-A809-4E66-A54C-9F29BEFD7C88}" presName="horz1" presStyleCnt="0"/>
      <dgm:spPr/>
    </dgm:pt>
    <dgm:pt modelId="{0EB5C039-53EB-4641-A58F-AEBF125CEAF9}" type="pres">
      <dgm:prSet presAssocID="{0645E9DB-A809-4E66-A54C-9F29BEFD7C88}" presName="tx1" presStyleLbl="revTx" presStyleIdx="1" presStyleCnt="2"/>
      <dgm:spPr/>
    </dgm:pt>
    <dgm:pt modelId="{785A4E03-83EC-47D1-963A-7B978BC08911}" type="pres">
      <dgm:prSet presAssocID="{0645E9DB-A809-4E66-A54C-9F29BEFD7C88}" presName="vert1" presStyleCnt="0"/>
      <dgm:spPr/>
    </dgm:pt>
  </dgm:ptLst>
  <dgm:cxnLst>
    <dgm:cxn modelId="{DDE1E603-CCB1-4510-A2A1-A4B7DB8A9204}" type="presOf" srcId="{FF57C8FA-EC3E-422F-A072-24B99602E283}" destId="{4419A2C5-22DC-40EB-B278-C6D86A13D71C}" srcOrd="0" destOrd="0" presId="urn:microsoft.com/office/officeart/2008/layout/LinedList"/>
    <dgm:cxn modelId="{CB0ED818-5B01-4818-9B48-4A6D8382F046}" type="presOf" srcId="{E5616375-C936-4C80-B4BF-700C06AC2CA3}" destId="{B49DD774-876E-4DF2-ADB7-30E5B932C9B3}" srcOrd="0" destOrd="0" presId="urn:microsoft.com/office/officeart/2008/layout/LinedList"/>
    <dgm:cxn modelId="{45CBEA5A-2CF8-4D2E-8E1F-1F7CC44EB8EF}" type="presOf" srcId="{0645E9DB-A809-4E66-A54C-9F29BEFD7C88}" destId="{0EB5C039-53EB-4641-A58F-AEBF125CEAF9}" srcOrd="0" destOrd="0" presId="urn:microsoft.com/office/officeart/2008/layout/LinedList"/>
    <dgm:cxn modelId="{BB65758C-B963-4FF2-AF6F-33770382B47B}" srcId="{FF57C8FA-EC3E-422F-A072-24B99602E283}" destId="{0645E9DB-A809-4E66-A54C-9F29BEFD7C88}" srcOrd="1" destOrd="0" parTransId="{ABA4AF19-F176-488A-9596-464AE57ABEC1}" sibTransId="{D09A7CFF-523C-472C-BE93-3C552AB3975C}"/>
    <dgm:cxn modelId="{8289A9FD-E38D-4293-906E-AACAA12C02E8}" srcId="{FF57C8FA-EC3E-422F-A072-24B99602E283}" destId="{E5616375-C936-4C80-B4BF-700C06AC2CA3}" srcOrd="0" destOrd="0" parTransId="{A54B3933-F686-4F6A-9A65-4A31A4446B52}" sibTransId="{88FAFB5D-4A00-484D-96A7-194E83122141}"/>
    <dgm:cxn modelId="{741102AF-63FA-4AA6-815F-FAC717E2A277}" type="presParOf" srcId="{4419A2C5-22DC-40EB-B278-C6D86A13D71C}" destId="{7823A7A3-4F0A-462B-9BE7-F756EA363738}" srcOrd="0" destOrd="0" presId="urn:microsoft.com/office/officeart/2008/layout/LinedList"/>
    <dgm:cxn modelId="{704CF651-2B59-4286-863B-0A3E80E25A1C}" type="presParOf" srcId="{4419A2C5-22DC-40EB-B278-C6D86A13D71C}" destId="{6762E7ED-526D-485B-8AD5-DFCB55120DCD}" srcOrd="1" destOrd="0" presId="urn:microsoft.com/office/officeart/2008/layout/LinedList"/>
    <dgm:cxn modelId="{C2B9C82E-E552-48AB-AED7-2B5DF22BEDA1}" type="presParOf" srcId="{6762E7ED-526D-485B-8AD5-DFCB55120DCD}" destId="{B49DD774-876E-4DF2-ADB7-30E5B932C9B3}" srcOrd="0" destOrd="0" presId="urn:microsoft.com/office/officeart/2008/layout/LinedList"/>
    <dgm:cxn modelId="{57FEC67D-3A50-45DB-809C-0B61BB3503E9}" type="presParOf" srcId="{6762E7ED-526D-485B-8AD5-DFCB55120DCD}" destId="{35C9E1FE-1AD0-4082-8E31-F32985E0B2C1}" srcOrd="1" destOrd="0" presId="urn:microsoft.com/office/officeart/2008/layout/LinedList"/>
    <dgm:cxn modelId="{1A9E9B64-B56D-4EFE-8111-AF6B7E1C080F}" type="presParOf" srcId="{4419A2C5-22DC-40EB-B278-C6D86A13D71C}" destId="{2F83E5E1-1E03-4F5C-9D59-BBC96C240A17}" srcOrd="2" destOrd="0" presId="urn:microsoft.com/office/officeart/2008/layout/LinedList"/>
    <dgm:cxn modelId="{38D26342-350B-4389-9B20-68700EA686A9}" type="presParOf" srcId="{4419A2C5-22DC-40EB-B278-C6D86A13D71C}" destId="{792D77C3-B7CE-431D-A534-5B7617E54941}" srcOrd="3" destOrd="0" presId="urn:microsoft.com/office/officeart/2008/layout/LinedList"/>
    <dgm:cxn modelId="{0CD68D9C-B91B-4538-BF5E-6A6539E402C3}" type="presParOf" srcId="{792D77C3-B7CE-431D-A534-5B7617E54941}" destId="{0EB5C039-53EB-4641-A58F-AEBF125CEAF9}" srcOrd="0" destOrd="0" presId="urn:microsoft.com/office/officeart/2008/layout/LinedList"/>
    <dgm:cxn modelId="{734FB32C-D113-4AF0-AB1B-1A12B69C3F0C}" type="presParOf" srcId="{792D77C3-B7CE-431D-A534-5B7617E54941}" destId="{785A4E03-83EC-47D1-963A-7B978BC089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2E9B7A-AEAB-4E43-A67D-7A6ED2C64F8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B8DDD4-9992-410D-8D36-217EBA73D25D}">
      <dgm:prSet/>
      <dgm:spPr/>
      <dgm:t>
        <a:bodyPr/>
        <a:lstStyle/>
        <a:p>
          <a:pPr>
            <a:lnSpc>
              <a:spcPct val="100000"/>
            </a:lnSpc>
          </a:pPr>
          <a:r>
            <a:rPr lang="en-GB" dirty="0"/>
            <a:t>Self-kindness: ‘taking an active role in cultivating care and warmth towards oneself’ (</a:t>
          </a:r>
          <a:r>
            <a:rPr lang="en-GB" b="1" dirty="0"/>
            <a:t>Bluth et al. (2016, p.2</a:t>
          </a:r>
          <a:r>
            <a:rPr lang="en-GB" dirty="0"/>
            <a:t>).</a:t>
          </a:r>
          <a:endParaRPr lang="en-US" dirty="0"/>
        </a:p>
      </dgm:t>
    </dgm:pt>
    <dgm:pt modelId="{AC158D38-09B7-4A73-9A20-594974960F04}" type="parTrans" cxnId="{751044F9-D43D-43B5-9AC8-7C2EB4EC722D}">
      <dgm:prSet/>
      <dgm:spPr/>
      <dgm:t>
        <a:bodyPr/>
        <a:lstStyle/>
        <a:p>
          <a:endParaRPr lang="en-US"/>
        </a:p>
      </dgm:t>
    </dgm:pt>
    <dgm:pt modelId="{1C25AC56-EDAD-4CF5-A885-10B60F6B7EE1}" type="sibTrans" cxnId="{751044F9-D43D-43B5-9AC8-7C2EB4EC722D}">
      <dgm:prSet/>
      <dgm:spPr/>
      <dgm:t>
        <a:bodyPr/>
        <a:lstStyle/>
        <a:p>
          <a:endParaRPr lang="en-US"/>
        </a:p>
      </dgm:t>
    </dgm:pt>
    <dgm:pt modelId="{9A4B8F6E-1AC4-4A67-A110-4CD0EE9BE7C2}">
      <dgm:prSet/>
      <dgm:spPr/>
      <dgm:t>
        <a:bodyPr/>
        <a:lstStyle/>
        <a:p>
          <a:pPr>
            <a:lnSpc>
              <a:spcPct val="100000"/>
            </a:lnSpc>
          </a:pPr>
          <a:r>
            <a:rPr lang="en-GB" dirty="0"/>
            <a:t>Self-judgement: evaluating oneself negatively in response to adverse experience and difficult emotions </a:t>
          </a:r>
          <a:r>
            <a:rPr lang="en-GB" b="1" dirty="0"/>
            <a:t>(Neff, 2003a).</a:t>
          </a:r>
          <a:endParaRPr lang="en-US" dirty="0"/>
        </a:p>
      </dgm:t>
    </dgm:pt>
    <dgm:pt modelId="{893B27A6-F26B-468C-85F1-5358ADEB7AEA}" type="parTrans" cxnId="{145D70F8-F742-41F5-8ACF-179C7604155D}">
      <dgm:prSet/>
      <dgm:spPr/>
      <dgm:t>
        <a:bodyPr/>
        <a:lstStyle/>
        <a:p>
          <a:endParaRPr lang="en-US"/>
        </a:p>
      </dgm:t>
    </dgm:pt>
    <dgm:pt modelId="{4896CEBE-2121-4CB4-8BE6-ABD48DB3D31B}" type="sibTrans" cxnId="{145D70F8-F742-41F5-8ACF-179C7604155D}">
      <dgm:prSet/>
      <dgm:spPr/>
      <dgm:t>
        <a:bodyPr/>
        <a:lstStyle/>
        <a:p>
          <a:endParaRPr lang="en-US"/>
        </a:p>
      </dgm:t>
    </dgm:pt>
    <dgm:pt modelId="{933BB698-9356-4D4A-AF65-279699A4411E}" type="pres">
      <dgm:prSet presAssocID="{022E9B7A-AEAB-4E43-A67D-7A6ED2C64F8F}" presName="root" presStyleCnt="0">
        <dgm:presLayoutVars>
          <dgm:dir/>
          <dgm:resizeHandles val="exact"/>
        </dgm:presLayoutVars>
      </dgm:prSet>
      <dgm:spPr/>
    </dgm:pt>
    <dgm:pt modelId="{F8394791-1D04-448A-BC98-59DA680EA306}" type="pres">
      <dgm:prSet presAssocID="{0BB8DDD4-9992-410D-8D36-217EBA73D25D}" presName="compNode" presStyleCnt="0"/>
      <dgm:spPr/>
    </dgm:pt>
    <dgm:pt modelId="{28590979-D46E-4C76-90C6-F9FE75F05220}" type="pres">
      <dgm:prSet presAssocID="{0BB8DDD4-9992-410D-8D36-217EBA73D25D}" presName="bgRect" presStyleLbl="bgShp" presStyleIdx="0" presStyleCnt="2"/>
      <dgm:spPr/>
    </dgm:pt>
    <dgm:pt modelId="{E3593182-1DD9-4C50-A0F7-7EA03752C5F6}" type="pres">
      <dgm:prSet presAssocID="{0BB8DDD4-9992-410D-8D36-217EBA73D25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Lock"/>
        </a:ext>
      </dgm:extLst>
    </dgm:pt>
    <dgm:pt modelId="{39E8E4CE-90FE-4168-982D-E768B445F681}" type="pres">
      <dgm:prSet presAssocID="{0BB8DDD4-9992-410D-8D36-217EBA73D25D}" presName="spaceRect" presStyleCnt="0"/>
      <dgm:spPr/>
    </dgm:pt>
    <dgm:pt modelId="{F210E0EA-2733-4A57-A5F7-BC63616F90DD}" type="pres">
      <dgm:prSet presAssocID="{0BB8DDD4-9992-410D-8D36-217EBA73D25D}" presName="parTx" presStyleLbl="revTx" presStyleIdx="0" presStyleCnt="2">
        <dgm:presLayoutVars>
          <dgm:chMax val="0"/>
          <dgm:chPref val="0"/>
        </dgm:presLayoutVars>
      </dgm:prSet>
      <dgm:spPr/>
    </dgm:pt>
    <dgm:pt modelId="{AF05C6D6-2D7F-4732-8D59-19AC5D10CAD3}" type="pres">
      <dgm:prSet presAssocID="{1C25AC56-EDAD-4CF5-A885-10B60F6B7EE1}" presName="sibTrans" presStyleCnt="0"/>
      <dgm:spPr/>
    </dgm:pt>
    <dgm:pt modelId="{B5375665-5B47-4DD7-B7E1-ACC0D10095CF}" type="pres">
      <dgm:prSet presAssocID="{9A4B8F6E-1AC4-4A67-A110-4CD0EE9BE7C2}" presName="compNode" presStyleCnt="0"/>
      <dgm:spPr/>
    </dgm:pt>
    <dgm:pt modelId="{7D39BBF7-D298-4935-B10E-7896A5E42A2F}" type="pres">
      <dgm:prSet presAssocID="{9A4B8F6E-1AC4-4A67-A110-4CD0EE9BE7C2}" presName="bgRect" presStyleLbl="bgShp" presStyleIdx="1" presStyleCnt="2"/>
      <dgm:spPr/>
    </dgm:pt>
    <dgm:pt modelId="{EDDE7350-DAF6-47F7-85D3-4C0B816856C5}" type="pres">
      <dgm:prSet presAssocID="{9A4B8F6E-1AC4-4A67-A110-4CD0EE9BE7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ry Face with No Fill"/>
        </a:ext>
      </dgm:extLst>
    </dgm:pt>
    <dgm:pt modelId="{DC49E0FF-39FB-49A6-AF05-BE3227836C3B}" type="pres">
      <dgm:prSet presAssocID="{9A4B8F6E-1AC4-4A67-A110-4CD0EE9BE7C2}" presName="spaceRect" presStyleCnt="0"/>
      <dgm:spPr/>
    </dgm:pt>
    <dgm:pt modelId="{B6CE4F15-DFD5-4372-96B4-A34BAA0A264C}" type="pres">
      <dgm:prSet presAssocID="{9A4B8F6E-1AC4-4A67-A110-4CD0EE9BE7C2}" presName="parTx" presStyleLbl="revTx" presStyleIdx="1" presStyleCnt="2">
        <dgm:presLayoutVars>
          <dgm:chMax val="0"/>
          <dgm:chPref val="0"/>
        </dgm:presLayoutVars>
      </dgm:prSet>
      <dgm:spPr/>
    </dgm:pt>
  </dgm:ptLst>
  <dgm:cxnLst>
    <dgm:cxn modelId="{711CA770-83FA-4E47-97C4-BD08B2E277F2}" type="presOf" srcId="{0BB8DDD4-9992-410D-8D36-217EBA73D25D}" destId="{F210E0EA-2733-4A57-A5F7-BC63616F90DD}" srcOrd="0" destOrd="0" presId="urn:microsoft.com/office/officeart/2018/2/layout/IconVerticalSolidList"/>
    <dgm:cxn modelId="{24F06C9D-9FB1-4473-BD38-5D3380EFAAC1}" type="presOf" srcId="{9A4B8F6E-1AC4-4A67-A110-4CD0EE9BE7C2}" destId="{B6CE4F15-DFD5-4372-96B4-A34BAA0A264C}" srcOrd="0" destOrd="0" presId="urn:microsoft.com/office/officeart/2018/2/layout/IconVerticalSolidList"/>
    <dgm:cxn modelId="{094BFCA5-981C-4E9B-AD24-5588297AE847}" type="presOf" srcId="{022E9B7A-AEAB-4E43-A67D-7A6ED2C64F8F}" destId="{933BB698-9356-4D4A-AF65-279699A4411E}" srcOrd="0" destOrd="0" presId="urn:microsoft.com/office/officeart/2018/2/layout/IconVerticalSolidList"/>
    <dgm:cxn modelId="{145D70F8-F742-41F5-8ACF-179C7604155D}" srcId="{022E9B7A-AEAB-4E43-A67D-7A6ED2C64F8F}" destId="{9A4B8F6E-1AC4-4A67-A110-4CD0EE9BE7C2}" srcOrd="1" destOrd="0" parTransId="{893B27A6-F26B-468C-85F1-5358ADEB7AEA}" sibTransId="{4896CEBE-2121-4CB4-8BE6-ABD48DB3D31B}"/>
    <dgm:cxn modelId="{751044F9-D43D-43B5-9AC8-7C2EB4EC722D}" srcId="{022E9B7A-AEAB-4E43-A67D-7A6ED2C64F8F}" destId="{0BB8DDD4-9992-410D-8D36-217EBA73D25D}" srcOrd="0" destOrd="0" parTransId="{AC158D38-09B7-4A73-9A20-594974960F04}" sibTransId="{1C25AC56-EDAD-4CF5-A885-10B60F6B7EE1}"/>
    <dgm:cxn modelId="{3C2C1D60-D67A-4E65-9C21-953A55FDF42C}" type="presParOf" srcId="{933BB698-9356-4D4A-AF65-279699A4411E}" destId="{F8394791-1D04-448A-BC98-59DA680EA306}" srcOrd="0" destOrd="0" presId="urn:microsoft.com/office/officeart/2018/2/layout/IconVerticalSolidList"/>
    <dgm:cxn modelId="{A5781647-D52D-464A-9455-4403E2D5DE82}" type="presParOf" srcId="{F8394791-1D04-448A-BC98-59DA680EA306}" destId="{28590979-D46E-4C76-90C6-F9FE75F05220}" srcOrd="0" destOrd="0" presId="urn:microsoft.com/office/officeart/2018/2/layout/IconVerticalSolidList"/>
    <dgm:cxn modelId="{1474F53C-DC6A-4AAB-9884-B81AEFAC2E89}" type="presParOf" srcId="{F8394791-1D04-448A-BC98-59DA680EA306}" destId="{E3593182-1DD9-4C50-A0F7-7EA03752C5F6}" srcOrd="1" destOrd="0" presId="urn:microsoft.com/office/officeart/2018/2/layout/IconVerticalSolidList"/>
    <dgm:cxn modelId="{2744CA2D-C7A6-44DF-BC06-DFBC34A26CB0}" type="presParOf" srcId="{F8394791-1D04-448A-BC98-59DA680EA306}" destId="{39E8E4CE-90FE-4168-982D-E768B445F681}" srcOrd="2" destOrd="0" presId="urn:microsoft.com/office/officeart/2018/2/layout/IconVerticalSolidList"/>
    <dgm:cxn modelId="{F294905C-1C85-4445-B2EC-C7A17D82DDCD}" type="presParOf" srcId="{F8394791-1D04-448A-BC98-59DA680EA306}" destId="{F210E0EA-2733-4A57-A5F7-BC63616F90DD}" srcOrd="3" destOrd="0" presId="urn:microsoft.com/office/officeart/2018/2/layout/IconVerticalSolidList"/>
    <dgm:cxn modelId="{63C635C3-E5B3-40ED-89E4-E6F6B5D43F78}" type="presParOf" srcId="{933BB698-9356-4D4A-AF65-279699A4411E}" destId="{AF05C6D6-2D7F-4732-8D59-19AC5D10CAD3}" srcOrd="1" destOrd="0" presId="urn:microsoft.com/office/officeart/2018/2/layout/IconVerticalSolidList"/>
    <dgm:cxn modelId="{BEC1EBB0-AAFF-4330-AC41-A879B6514F1D}" type="presParOf" srcId="{933BB698-9356-4D4A-AF65-279699A4411E}" destId="{B5375665-5B47-4DD7-B7E1-ACC0D10095CF}" srcOrd="2" destOrd="0" presId="urn:microsoft.com/office/officeart/2018/2/layout/IconVerticalSolidList"/>
    <dgm:cxn modelId="{046CA034-CB54-4940-8970-51CFD99F3A7B}" type="presParOf" srcId="{B5375665-5B47-4DD7-B7E1-ACC0D10095CF}" destId="{7D39BBF7-D298-4935-B10E-7896A5E42A2F}" srcOrd="0" destOrd="0" presId="urn:microsoft.com/office/officeart/2018/2/layout/IconVerticalSolidList"/>
    <dgm:cxn modelId="{E5CB83B9-D4D0-4CA4-AE46-4D650E186284}" type="presParOf" srcId="{B5375665-5B47-4DD7-B7E1-ACC0D10095CF}" destId="{EDDE7350-DAF6-47F7-85D3-4C0B816856C5}" srcOrd="1" destOrd="0" presId="urn:microsoft.com/office/officeart/2018/2/layout/IconVerticalSolidList"/>
    <dgm:cxn modelId="{84C28F69-2A84-4BBB-81DD-C021B63E39CE}" type="presParOf" srcId="{B5375665-5B47-4DD7-B7E1-ACC0D10095CF}" destId="{DC49E0FF-39FB-49A6-AF05-BE3227836C3B}" srcOrd="2" destOrd="0" presId="urn:microsoft.com/office/officeart/2018/2/layout/IconVerticalSolidList"/>
    <dgm:cxn modelId="{C2B45780-E185-4F25-931B-D0107EBAE784}" type="presParOf" srcId="{B5375665-5B47-4DD7-B7E1-ACC0D10095CF}" destId="{B6CE4F15-DFD5-4372-96B4-A34BAA0A26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34669-F88A-459F-BF05-C464E39793FB}">
      <dsp:nvSpPr>
        <dsp:cNvPr id="0" name=""/>
        <dsp:cNvSpPr/>
      </dsp:nvSpPr>
      <dsp:spPr>
        <a:xfrm>
          <a:off x="0" y="5185"/>
          <a:ext cx="7924801" cy="10207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4AF661-17BB-4DC2-801E-CAD8D82766DF}">
      <dsp:nvSpPr>
        <dsp:cNvPr id="0" name=""/>
        <dsp:cNvSpPr/>
      </dsp:nvSpPr>
      <dsp:spPr>
        <a:xfrm>
          <a:off x="308762" y="234843"/>
          <a:ext cx="561385" cy="5613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417EBF-C1D6-4300-8108-9D7CA4992DCF}">
      <dsp:nvSpPr>
        <dsp:cNvPr id="0" name=""/>
        <dsp:cNvSpPr/>
      </dsp:nvSpPr>
      <dsp:spPr>
        <a:xfrm>
          <a:off x="1178910" y="5185"/>
          <a:ext cx="6745890" cy="1020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24" tIns="108024" rIns="108024" bIns="108024" numCol="1" spcCol="1270" anchor="ctr" anchorCtr="0">
          <a:noAutofit/>
        </a:bodyPr>
        <a:lstStyle/>
        <a:p>
          <a:pPr marL="0" lvl="0" indent="0" algn="l" defTabSz="800100">
            <a:lnSpc>
              <a:spcPct val="100000"/>
            </a:lnSpc>
            <a:spcBef>
              <a:spcPct val="0"/>
            </a:spcBef>
            <a:spcAft>
              <a:spcPct val="35000"/>
            </a:spcAft>
            <a:buNone/>
          </a:pPr>
          <a:r>
            <a:rPr lang="en-GB" sz="1800" kern="1200" dirty="0"/>
            <a:t>Rumination on past mistakes / perceived shortcomings </a:t>
          </a:r>
          <a:r>
            <a:rPr lang="en-GB" sz="1800" b="1" kern="1200" dirty="0"/>
            <a:t>(Lizmore et al., 2017).</a:t>
          </a:r>
          <a:endParaRPr lang="en-US" sz="1800" kern="1200" dirty="0"/>
        </a:p>
      </dsp:txBody>
      <dsp:txXfrm>
        <a:off x="1178910" y="5185"/>
        <a:ext cx="6745890" cy="1020701"/>
      </dsp:txXfrm>
    </dsp:sp>
    <dsp:sp modelId="{7A9DDC2B-5AC8-4131-B655-EBACE8B885E0}">
      <dsp:nvSpPr>
        <dsp:cNvPr id="0" name=""/>
        <dsp:cNvSpPr/>
      </dsp:nvSpPr>
      <dsp:spPr>
        <a:xfrm>
          <a:off x="0" y="1457714"/>
          <a:ext cx="7924801" cy="10207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9C870-DDFD-4D7C-9613-22E721BFD843}">
      <dsp:nvSpPr>
        <dsp:cNvPr id="0" name=""/>
        <dsp:cNvSpPr/>
      </dsp:nvSpPr>
      <dsp:spPr>
        <a:xfrm>
          <a:off x="308762" y="1687372"/>
          <a:ext cx="561385" cy="5613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1CF794-D497-481C-811D-727779759884}">
      <dsp:nvSpPr>
        <dsp:cNvPr id="0" name=""/>
        <dsp:cNvSpPr/>
      </dsp:nvSpPr>
      <dsp:spPr>
        <a:xfrm>
          <a:off x="1178910" y="1281062"/>
          <a:ext cx="6745890" cy="137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24" tIns="108024" rIns="108024" bIns="108024" numCol="1" spcCol="1270" anchor="ctr" anchorCtr="0">
          <a:noAutofit/>
        </a:bodyPr>
        <a:lstStyle/>
        <a:p>
          <a:pPr marL="0" lvl="0" indent="0" algn="l" defTabSz="800100">
            <a:lnSpc>
              <a:spcPct val="100000"/>
            </a:lnSpc>
            <a:spcBef>
              <a:spcPct val="0"/>
            </a:spcBef>
            <a:spcAft>
              <a:spcPct val="35000"/>
            </a:spcAft>
            <a:buNone/>
          </a:pPr>
          <a:r>
            <a:rPr lang="en-GB" sz="1800" kern="1200" dirty="0"/>
            <a:t>Increased Music Performance Anxiety (MPA) </a:t>
          </a:r>
          <a:r>
            <a:rPr lang="en-GB" sz="1800" b="1" kern="1200" dirty="0"/>
            <a:t>(Diaz, 2018; Dobos et al., 2019; Stoeber &amp; Eismann, 2007; Ryan, 1998).</a:t>
          </a:r>
          <a:endParaRPr lang="en-US" sz="1800" kern="1200" dirty="0"/>
        </a:p>
      </dsp:txBody>
      <dsp:txXfrm>
        <a:off x="1178910" y="1281062"/>
        <a:ext cx="6745890" cy="1374007"/>
      </dsp:txXfrm>
    </dsp:sp>
    <dsp:sp modelId="{E0FDA33C-2DBA-44A4-AEA6-204FC8420C4F}">
      <dsp:nvSpPr>
        <dsp:cNvPr id="0" name=""/>
        <dsp:cNvSpPr/>
      </dsp:nvSpPr>
      <dsp:spPr>
        <a:xfrm>
          <a:off x="0" y="2910244"/>
          <a:ext cx="7924801" cy="10207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2D64CE-0399-4B3B-81DF-91F5F2D9A390}">
      <dsp:nvSpPr>
        <dsp:cNvPr id="0" name=""/>
        <dsp:cNvSpPr/>
      </dsp:nvSpPr>
      <dsp:spPr>
        <a:xfrm>
          <a:off x="308762" y="3139902"/>
          <a:ext cx="561385" cy="5613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BEB0C8-4E09-4FC1-B41A-87AD83B0DB77}">
      <dsp:nvSpPr>
        <dsp:cNvPr id="0" name=""/>
        <dsp:cNvSpPr/>
      </dsp:nvSpPr>
      <dsp:spPr>
        <a:xfrm>
          <a:off x="1178910" y="2910244"/>
          <a:ext cx="6745890" cy="1020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24" tIns="108024" rIns="108024" bIns="108024" numCol="1" spcCol="1270" anchor="ctr" anchorCtr="0">
          <a:noAutofit/>
        </a:bodyPr>
        <a:lstStyle/>
        <a:p>
          <a:pPr marL="0" lvl="0" indent="0" algn="l" defTabSz="800100">
            <a:lnSpc>
              <a:spcPct val="100000"/>
            </a:lnSpc>
            <a:spcBef>
              <a:spcPct val="0"/>
            </a:spcBef>
            <a:spcAft>
              <a:spcPct val="35000"/>
            </a:spcAft>
            <a:buNone/>
          </a:pPr>
          <a:r>
            <a:rPr lang="en-GB" sz="1800" kern="1200" dirty="0"/>
            <a:t>Procrastination and avoiding practice </a:t>
          </a:r>
          <a:r>
            <a:rPr lang="en-GB" sz="1800" b="1" kern="1200" dirty="0"/>
            <a:t>(Kobori et al., 2011; Diaz, 2018).</a:t>
          </a:r>
          <a:endParaRPr lang="en-US" sz="1800" kern="1200" dirty="0"/>
        </a:p>
      </dsp:txBody>
      <dsp:txXfrm>
        <a:off x="1178910" y="2910244"/>
        <a:ext cx="6745890" cy="1020701"/>
      </dsp:txXfrm>
    </dsp:sp>
    <dsp:sp modelId="{169DB336-CA6B-4AEF-8480-EE72EDB3BE0F}">
      <dsp:nvSpPr>
        <dsp:cNvPr id="0" name=""/>
        <dsp:cNvSpPr/>
      </dsp:nvSpPr>
      <dsp:spPr>
        <a:xfrm>
          <a:off x="0" y="4186121"/>
          <a:ext cx="7924801" cy="10207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E8ED3-25F1-4E98-95A4-8F4DD1B5EEB4}">
      <dsp:nvSpPr>
        <dsp:cNvPr id="0" name=""/>
        <dsp:cNvSpPr/>
      </dsp:nvSpPr>
      <dsp:spPr>
        <a:xfrm>
          <a:off x="308762" y="4415779"/>
          <a:ext cx="561385" cy="5613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03A7ED-DFF6-4C08-A7CC-5151C10B5C0A}">
      <dsp:nvSpPr>
        <dsp:cNvPr id="0" name=""/>
        <dsp:cNvSpPr/>
      </dsp:nvSpPr>
      <dsp:spPr>
        <a:xfrm>
          <a:off x="1178910" y="4186121"/>
          <a:ext cx="6745890" cy="1020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24" tIns="108024" rIns="108024" bIns="108024" numCol="1" spcCol="1270" anchor="ctr" anchorCtr="0">
          <a:noAutofit/>
        </a:bodyPr>
        <a:lstStyle/>
        <a:p>
          <a:pPr marL="0" lvl="0" indent="0" algn="l" defTabSz="800100">
            <a:lnSpc>
              <a:spcPct val="100000"/>
            </a:lnSpc>
            <a:spcBef>
              <a:spcPct val="0"/>
            </a:spcBef>
            <a:spcAft>
              <a:spcPct val="35000"/>
            </a:spcAft>
            <a:buNone/>
          </a:pPr>
          <a:r>
            <a:rPr lang="en-GB" sz="1800" kern="1200" dirty="0"/>
            <a:t>Somatic complaints and emotional fatigue in young musicians </a:t>
          </a:r>
          <a:r>
            <a:rPr lang="en-GB" sz="1800" b="1" kern="1200" dirty="0"/>
            <a:t>(Stoeber &amp; Eismann, 2007)</a:t>
          </a:r>
          <a:endParaRPr lang="en-US" sz="1800" kern="1200" dirty="0"/>
        </a:p>
      </dsp:txBody>
      <dsp:txXfrm>
        <a:off x="1178910" y="4186121"/>
        <a:ext cx="6745890" cy="1020701"/>
      </dsp:txXfrm>
    </dsp:sp>
    <dsp:sp modelId="{E2941E2F-A683-4DB2-8C3C-80E02154610A}">
      <dsp:nvSpPr>
        <dsp:cNvPr id="0" name=""/>
        <dsp:cNvSpPr/>
      </dsp:nvSpPr>
      <dsp:spPr>
        <a:xfrm>
          <a:off x="0" y="5461998"/>
          <a:ext cx="7924801" cy="10207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2A5D4-515C-49CA-80F6-DD86FAE2D4BC}">
      <dsp:nvSpPr>
        <dsp:cNvPr id="0" name=""/>
        <dsp:cNvSpPr/>
      </dsp:nvSpPr>
      <dsp:spPr>
        <a:xfrm>
          <a:off x="308762" y="5691655"/>
          <a:ext cx="561385" cy="5613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C3366C-AF5B-47C5-BFCB-D3A399D0E66E}">
      <dsp:nvSpPr>
        <dsp:cNvPr id="0" name=""/>
        <dsp:cNvSpPr/>
      </dsp:nvSpPr>
      <dsp:spPr>
        <a:xfrm>
          <a:off x="1178910" y="5461998"/>
          <a:ext cx="6745890" cy="1020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24" tIns="108024" rIns="108024" bIns="108024" numCol="1" spcCol="1270" anchor="ctr" anchorCtr="0">
          <a:noAutofit/>
        </a:bodyPr>
        <a:lstStyle/>
        <a:p>
          <a:pPr marL="0" lvl="0" indent="0" algn="l" defTabSz="800100">
            <a:lnSpc>
              <a:spcPct val="100000"/>
            </a:lnSpc>
            <a:spcBef>
              <a:spcPct val="0"/>
            </a:spcBef>
            <a:spcAft>
              <a:spcPct val="35000"/>
            </a:spcAft>
            <a:buNone/>
          </a:pPr>
          <a:r>
            <a:rPr lang="en-GB" sz="1800" kern="1200" dirty="0"/>
            <a:t>Self-criticism in young musicians </a:t>
          </a:r>
          <a:r>
            <a:rPr lang="en-GB" sz="1800" b="1" kern="1200" dirty="0"/>
            <a:t>(Mor et al., 1995; Patston, 2014; Patston &amp; Osborne, 2016).</a:t>
          </a:r>
          <a:endParaRPr lang="en-US" sz="1800" kern="1200" dirty="0"/>
        </a:p>
      </dsp:txBody>
      <dsp:txXfrm>
        <a:off x="1178910" y="5461998"/>
        <a:ext cx="6745890" cy="1020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3A7A3-4F0A-462B-9BE7-F756EA363738}">
      <dsp:nvSpPr>
        <dsp:cNvPr id="0" name=""/>
        <dsp:cNvSpPr/>
      </dsp:nvSpPr>
      <dsp:spPr>
        <a:xfrm>
          <a:off x="0" y="0"/>
          <a:ext cx="59134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9DD774-876E-4DF2-ADB7-30E5B932C9B3}">
      <dsp:nvSpPr>
        <dsp:cNvPr id="0" name=""/>
        <dsp:cNvSpPr/>
      </dsp:nvSpPr>
      <dsp:spPr>
        <a:xfrm>
          <a:off x="0" y="0"/>
          <a:ext cx="5913437" cy="231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Ascertain effectiveness of self-compassion training strategies in increasing participants’ levels of self-compassion</a:t>
          </a:r>
          <a:endParaRPr lang="en-US" sz="3300" kern="1200" dirty="0"/>
        </a:p>
      </dsp:txBody>
      <dsp:txXfrm>
        <a:off x="0" y="0"/>
        <a:ext cx="5913437" cy="2318544"/>
      </dsp:txXfrm>
    </dsp:sp>
    <dsp:sp modelId="{2F83E5E1-1E03-4F5C-9D59-BBC96C240A17}">
      <dsp:nvSpPr>
        <dsp:cNvPr id="0" name=""/>
        <dsp:cNvSpPr/>
      </dsp:nvSpPr>
      <dsp:spPr>
        <a:xfrm>
          <a:off x="0" y="2318544"/>
          <a:ext cx="5913437"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B5C039-53EB-4641-A58F-AEBF125CEAF9}">
      <dsp:nvSpPr>
        <dsp:cNvPr id="0" name=""/>
        <dsp:cNvSpPr/>
      </dsp:nvSpPr>
      <dsp:spPr>
        <a:xfrm>
          <a:off x="0" y="2318544"/>
          <a:ext cx="5913437" cy="231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Examine the relationship between self-compassion and perfectionism in the participants.</a:t>
          </a:r>
          <a:endParaRPr lang="en-US" sz="3300" kern="1200" dirty="0"/>
        </a:p>
      </dsp:txBody>
      <dsp:txXfrm>
        <a:off x="0" y="2318544"/>
        <a:ext cx="5913437" cy="23185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90979-D46E-4C76-90C6-F9FE75F05220}">
      <dsp:nvSpPr>
        <dsp:cNvPr id="0" name=""/>
        <dsp:cNvSpPr/>
      </dsp:nvSpPr>
      <dsp:spPr>
        <a:xfrm>
          <a:off x="0" y="853360"/>
          <a:ext cx="5913437" cy="1575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93182-1DD9-4C50-A0F7-7EA03752C5F6}">
      <dsp:nvSpPr>
        <dsp:cNvPr id="0" name=""/>
        <dsp:cNvSpPr/>
      </dsp:nvSpPr>
      <dsp:spPr>
        <a:xfrm>
          <a:off x="476569" y="1207833"/>
          <a:ext cx="866489" cy="866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10E0EA-2733-4A57-A5F7-BC63616F90DD}">
      <dsp:nvSpPr>
        <dsp:cNvPr id="0" name=""/>
        <dsp:cNvSpPr/>
      </dsp:nvSpPr>
      <dsp:spPr>
        <a:xfrm>
          <a:off x="1819627" y="853360"/>
          <a:ext cx="4093809" cy="1575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734" tIns="166734" rIns="166734" bIns="166734" numCol="1" spcCol="1270" anchor="ctr" anchorCtr="0">
          <a:noAutofit/>
        </a:bodyPr>
        <a:lstStyle/>
        <a:p>
          <a:pPr marL="0" lvl="0" indent="0" algn="l" defTabSz="889000">
            <a:lnSpc>
              <a:spcPct val="100000"/>
            </a:lnSpc>
            <a:spcBef>
              <a:spcPct val="0"/>
            </a:spcBef>
            <a:spcAft>
              <a:spcPct val="35000"/>
            </a:spcAft>
            <a:buNone/>
          </a:pPr>
          <a:r>
            <a:rPr lang="en-GB" sz="2000" kern="1200" dirty="0"/>
            <a:t>Self-kindness: ‘taking an active role in cultivating care and warmth towards oneself’ (</a:t>
          </a:r>
          <a:r>
            <a:rPr lang="en-GB" sz="2000" b="1" kern="1200" dirty="0"/>
            <a:t>Bluth et al. (2016, p.2</a:t>
          </a:r>
          <a:r>
            <a:rPr lang="en-GB" sz="2000" kern="1200" dirty="0"/>
            <a:t>).</a:t>
          </a:r>
          <a:endParaRPr lang="en-US" sz="2000" kern="1200" dirty="0"/>
        </a:p>
      </dsp:txBody>
      <dsp:txXfrm>
        <a:off x="1819627" y="853360"/>
        <a:ext cx="4093809" cy="1575435"/>
      </dsp:txXfrm>
    </dsp:sp>
    <dsp:sp modelId="{7D39BBF7-D298-4935-B10E-7896A5E42A2F}">
      <dsp:nvSpPr>
        <dsp:cNvPr id="0" name=""/>
        <dsp:cNvSpPr/>
      </dsp:nvSpPr>
      <dsp:spPr>
        <a:xfrm>
          <a:off x="0" y="2822654"/>
          <a:ext cx="5913437" cy="1575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E7350-DAF6-47F7-85D3-4C0B816856C5}">
      <dsp:nvSpPr>
        <dsp:cNvPr id="0" name=""/>
        <dsp:cNvSpPr/>
      </dsp:nvSpPr>
      <dsp:spPr>
        <a:xfrm>
          <a:off x="476569" y="3177127"/>
          <a:ext cx="866489" cy="8664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CE4F15-DFD5-4372-96B4-A34BAA0A264C}">
      <dsp:nvSpPr>
        <dsp:cNvPr id="0" name=""/>
        <dsp:cNvSpPr/>
      </dsp:nvSpPr>
      <dsp:spPr>
        <a:xfrm>
          <a:off x="1819627" y="2822654"/>
          <a:ext cx="4093809" cy="1575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734" tIns="166734" rIns="166734" bIns="166734" numCol="1" spcCol="1270" anchor="ctr" anchorCtr="0">
          <a:noAutofit/>
        </a:bodyPr>
        <a:lstStyle/>
        <a:p>
          <a:pPr marL="0" lvl="0" indent="0" algn="l" defTabSz="889000">
            <a:lnSpc>
              <a:spcPct val="100000"/>
            </a:lnSpc>
            <a:spcBef>
              <a:spcPct val="0"/>
            </a:spcBef>
            <a:spcAft>
              <a:spcPct val="35000"/>
            </a:spcAft>
            <a:buNone/>
          </a:pPr>
          <a:r>
            <a:rPr lang="en-GB" sz="2000" kern="1200" dirty="0"/>
            <a:t>Self-judgement: evaluating oneself negatively in response to adverse experience and difficult emotions </a:t>
          </a:r>
          <a:r>
            <a:rPr lang="en-GB" sz="2000" b="1" kern="1200" dirty="0"/>
            <a:t>(Neff, 2003a).</a:t>
          </a:r>
          <a:endParaRPr lang="en-US" sz="2000" kern="1200" dirty="0"/>
        </a:p>
      </dsp:txBody>
      <dsp:txXfrm>
        <a:off x="1819627" y="2822654"/>
        <a:ext cx="4093809" cy="15754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040E1-7FB0-8A3F-BA60-3280577C14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2E55A9-5F4D-B117-2441-D4729FF088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40B954-7759-4402-FF42-774148056B40}"/>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5" name="Footer Placeholder 4">
            <a:extLst>
              <a:ext uri="{FF2B5EF4-FFF2-40B4-BE49-F238E27FC236}">
                <a16:creationId xmlns:a16="http://schemas.microsoft.com/office/drawing/2014/main" id="{BAF80E46-953D-21FB-78C7-B20409D3E7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202F3C3-FF06-225F-3404-F90B85A7AA37}"/>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668519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5A5D2-EFEE-8845-DD3F-98E25FC464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BF9E9F-F2E7-CDB1-82CD-A6599F4C27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957BF0-078A-75EC-46DB-8075E92D08AA}"/>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5" name="Footer Placeholder 4">
            <a:extLst>
              <a:ext uri="{FF2B5EF4-FFF2-40B4-BE49-F238E27FC236}">
                <a16:creationId xmlns:a16="http://schemas.microsoft.com/office/drawing/2014/main" id="{449499DC-AF0E-655B-AE68-580832F662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002226D-A06B-FD83-085E-0BA468B6F30D}"/>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083209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35743-ADFE-8986-D704-350A3A830E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9827B6-0D30-34A0-CA62-EF4F7FF175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42CA1A-491B-0543-FAA1-C0AAEF89685C}"/>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5" name="Footer Placeholder 4">
            <a:extLst>
              <a:ext uri="{FF2B5EF4-FFF2-40B4-BE49-F238E27FC236}">
                <a16:creationId xmlns:a16="http://schemas.microsoft.com/office/drawing/2014/main" id="{6DFC2B76-9362-0BE9-A26C-C7806C9542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03D087-B6F0-13CB-5223-99EC5DED1597}"/>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3100620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9FB4-39CE-0CEE-9A08-AFB6C779AC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86A7D8-3D2B-D656-6D77-6C8799881D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714B49-BADF-B52B-51DC-56D3C3B8406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6E672E-59B4-072E-B9F8-A20E5283D874}"/>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6" name="Footer Placeholder 5">
            <a:extLst>
              <a:ext uri="{FF2B5EF4-FFF2-40B4-BE49-F238E27FC236}">
                <a16:creationId xmlns:a16="http://schemas.microsoft.com/office/drawing/2014/main" id="{538AC127-150B-2CE4-D706-32D4DFB7DF0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3DCEE0E-921B-9AB3-FE8B-9FF2B10D23EA}"/>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279293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D265-FA83-BF4E-6E63-4A2376F3C5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D0BED5-7F03-6AB6-4BF5-8E9AC0CD52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2A2687-CDC1-A526-05AE-1C25D56427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A506A7-D5AA-1479-57C7-2CCE60620B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C7D60B-6CA0-AA2C-F342-06DEB5B3EA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1C756D-D19D-B69C-7FB7-0F773B2FCF01}"/>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8" name="Footer Placeholder 7">
            <a:extLst>
              <a:ext uri="{FF2B5EF4-FFF2-40B4-BE49-F238E27FC236}">
                <a16:creationId xmlns:a16="http://schemas.microsoft.com/office/drawing/2014/main" id="{80E3B9C1-3184-D22D-1FDA-AA9AF11F5EE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8AD9AD6-53E8-A16D-A207-0AE1E22F3092}"/>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17442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4985-DB2A-4460-9C0E-2DC616BC6F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1FA09D-772F-0AFE-81D3-9852C087DBE1}"/>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4" name="Footer Placeholder 3">
            <a:extLst>
              <a:ext uri="{FF2B5EF4-FFF2-40B4-BE49-F238E27FC236}">
                <a16:creationId xmlns:a16="http://schemas.microsoft.com/office/drawing/2014/main" id="{27E86400-E956-B6DF-136D-A167B800C0A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505579-0786-093B-B8A3-606E9FA5FAA6}"/>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4018134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B1422C-A83B-1BB1-8365-A6FB68B3539D}"/>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3" name="Footer Placeholder 2">
            <a:extLst>
              <a:ext uri="{FF2B5EF4-FFF2-40B4-BE49-F238E27FC236}">
                <a16:creationId xmlns:a16="http://schemas.microsoft.com/office/drawing/2014/main" id="{69EE737C-D608-3351-6A66-D1DFB073AE0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E7B769F-CDCA-4A93-B296-3A00ADA1AB72}"/>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628938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41E31-3A48-C0A3-648F-1CDFCBD9BD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D5495F-31D7-3A8D-8A99-0858EC78BD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5F292B-A032-56DE-BD86-EACC4CC61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AA9DC1-3325-CD34-62D5-D477B4C4B9F9}"/>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6" name="Footer Placeholder 5">
            <a:extLst>
              <a:ext uri="{FF2B5EF4-FFF2-40B4-BE49-F238E27FC236}">
                <a16:creationId xmlns:a16="http://schemas.microsoft.com/office/drawing/2014/main" id="{455AA129-909F-D084-AE10-EB0D7FB0978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41F1242-356E-A7BF-5408-CAD64AAF57F5}"/>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457439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6F79B-8F7B-9A80-E0E0-1437F0B9CE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E821BD-F23C-4359-F1D7-354D301C96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444ED0-FDFB-1A4F-6B1E-1DE62CDB83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35B387-737E-FCC9-B24A-C9D587D7FA51}"/>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6" name="Footer Placeholder 5">
            <a:extLst>
              <a:ext uri="{FF2B5EF4-FFF2-40B4-BE49-F238E27FC236}">
                <a16:creationId xmlns:a16="http://schemas.microsoft.com/office/drawing/2014/main" id="{3D88302B-3A48-A873-B83D-CA409CE47A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45FD26F-8531-92CD-AF81-F47B8403100F}"/>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4191253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C6412-6D0C-5A70-BD6A-2A2BF0B58B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62AE0A-C309-F697-3DFF-29832376BF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9883E-5EB8-3CB2-A765-40378EAE82EA}"/>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5" name="Footer Placeholder 4">
            <a:extLst>
              <a:ext uri="{FF2B5EF4-FFF2-40B4-BE49-F238E27FC236}">
                <a16:creationId xmlns:a16="http://schemas.microsoft.com/office/drawing/2014/main" id="{B6159BE6-E919-01FD-66A9-5B04A55E845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AA42007-38A6-3308-DFD1-6B0303E2F4F7}"/>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553745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629E1D-39AC-DE94-7E41-35BE911548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BF57E2-7649-42C8-3774-6873A1FC6B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D32248-5DB1-4AF0-463D-F013837126EB}"/>
              </a:ext>
            </a:extLst>
          </p:cNvPr>
          <p:cNvSpPr>
            <a:spLocks noGrp="1"/>
          </p:cNvSpPr>
          <p:nvPr>
            <p:ph type="dt" sz="half" idx="10"/>
          </p:nvPr>
        </p:nvSpPr>
        <p:spPr/>
        <p:txBody>
          <a:bodyPr/>
          <a:lstStyle/>
          <a:p>
            <a:fld id="{E7736193-EDE3-4BB5-AE5F-E6E5472AB8BE}" type="datetimeFigureOut">
              <a:rPr lang="en-US" smtClean="0"/>
              <a:t>3/3/2024</a:t>
            </a:fld>
            <a:endParaRPr lang="en-US" dirty="0"/>
          </a:p>
        </p:txBody>
      </p:sp>
      <p:sp>
        <p:nvSpPr>
          <p:cNvPr id="5" name="Footer Placeholder 4">
            <a:extLst>
              <a:ext uri="{FF2B5EF4-FFF2-40B4-BE49-F238E27FC236}">
                <a16:creationId xmlns:a16="http://schemas.microsoft.com/office/drawing/2014/main" id="{5A456891-0960-07C1-8BC7-8ECE4EF1B09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E538954-C04B-C4BD-BDE2-0E0152DFE60F}"/>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926970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7175E1-CD05-40D5-0EDE-6F46503770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8B4A25-6E18-A509-A40A-BCEB60A3A4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D478C5-D8E0-67C5-19E3-06A221B4FA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736193-EDE3-4BB5-AE5F-E6E5472AB8BE}" type="datetimeFigureOut">
              <a:rPr lang="en-US" smtClean="0"/>
              <a:t>3/3/2024</a:t>
            </a:fld>
            <a:endParaRPr lang="en-US" dirty="0"/>
          </a:p>
        </p:txBody>
      </p:sp>
      <p:sp>
        <p:nvSpPr>
          <p:cNvPr id="5" name="Footer Placeholder 4">
            <a:extLst>
              <a:ext uri="{FF2B5EF4-FFF2-40B4-BE49-F238E27FC236}">
                <a16:creationId xmlns:a16="http://schemas.microsoft.com/office/drawing/2014/main" id="{FC912D09-5A2F-A716-E2FE-8E375E73DC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17624276-DB60-CA02-A0EF-FEA1CEA185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CC2C9B9-B4B7-45CC-A7EB-16F8BADE9045}" type="slidenum">
              <a:rPr lang="en-US" smtClean="0"/>
              <a:t>‹#›</a:t>
            </a:fld>
            <a:endParaRPr lang="en-US" dirty="0"/>
          </a:p>
        </p:txBody>
      </p:sp>
    </p:spTree>
    <p:extLst>
      <p:ext uri="{BB962C8B-B14F-4D97-AF65-F5344CB8AC3E}">
        <p14:creationId xmlns:p14="http://schemas.microsoft.com/office/powerpoint/2010/main" val="4143421039"/>
      </p:ext>
    </p:extLst>
  </p:cSld>
  <p:clrMap bg1="lt1" tx1="dk1" bg2="lt2" tx2="dk2" accent1="accent1" accent2="accent2" accent3="accent3" accent4="accent4" accent5="accent5" accent6="accent6" hlink="hlink" folHlink="folHlink"/>
  <p:sldLayoutIdLst>
    <p:sldLayoutId id="2147483867" r:id="rId1"/>
    <p:sldLayoutId id="2147483868" r:id="rId2"/>
    <p:sldLayoutId id="2147483869" r:id="rId3"/>
    <p:sldLayoutId id="2147483870" r:id="rId4"/>
    <p:sldLayoutId id="2147483871" r:id="rId5"/>
    <p:sldLayoutId id="2147483872" r:id="rId6"/>
    <p:sldLayoutId id="2147483873" r:id="rId7"/>
    <p:sldLayoutId id="2147483874" r:id="rId8"/>
    <p:sldLayoutId id="2147483875" r:id="rId9"/>
    <p:sldLayoutId id="2147483876" r:id="rId10"/>
    <p:sldLayoutId id="21474838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chart" Target="../charts/chart6.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www.self-compassion.org/" TargetMode="External"/><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marble with brown and aqua colors">
            <a:extLst>
              <a:ext uri="{FF2B5EF4-FFF2-40B4-BE49-F238E27FC236}">
                <a16:creationId xmlns:a16="http://schemas.microsoft.com/office/drawing/2014/main" id="{D2AD709F-DBF3-D984-7F63-B972A8074411}"/>
              </a:ext>
            </a:extLst>
          </p:cNvPr>
          <p:cNvPicPr>
            <a:picLocks noChangeAspect="1"/>
          </p:cNvPicPr>
          <p:nvPr/>
        </p:nvPicPr>
        <p:blipFill rotWithShape="1">
          <a:blip r:embed="rId2"/>
          <a:srcRect t="905" r="18416" b="8187"/>
          <a:stretch/>
        </p:blipFill>
        <p:spPr>
          <a:xfrm>
            <a:off x="3523488" y="10"/>
            <a:ext cx="8668512" cy="6857990"/>
          </a:xfrm>
          <a:prstGeom prst="rect">
            <a:avLst/>
          </a:prstGeom>
        </p:spPr>
      </p:pic>
      <p:sp>
        <p:nvSpPr>
          <p:cNvPr id="28" name="Rectangle 2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3D7542-4A0F-BCED-E1EA-889EA81C6EF6}"/>
              </a:ext>
            </a:extLst>
          </p:cNvPr>
          <p:cNvSpPr>
            <a:spLocks noGrp="1"/>
          </p:cNvSpPr>
          <p:nvPr>
            <p:ph type="ctrTitle"/>
          </p:nvPr>
        </p:nvSpPr>
        <p:spPr>
          <a:xfrm>
            <a:off x="477981" y="1122363"/>
            <a:ext cx="4023360" cy="3204134"/>
          </a:xfrm>
        </p:spPr>
        <p:txBody>
          <a:bodyPr anchor="b">
            <a:normAutofit/>
          </a:bodyPr>
          <a:lstStyle/>
          <a:p>
            <a:pPr algn="l"/>
            <a:r>
              <a:rPr lang="en-GB" sz="2600" b="1" kern="100" dirty="0">
                <a:effectLst/>
                <a:latin typeface="Arial" panose="020B0604020202020204" pitchFamily="34" charset="0"/>
                <a:ea typeface="Calibri" panose="020F0502020204030204" pitchFamily="34" charset="0"/>
                <a:cs typeface="Times New Roman" panose="02020603050405020304" pitchFamily="18" charset="0"/>
              </a:rPr>
              <a:t>Exploring self-compassion training as a tool </a:t>
            </a:r>
            <a:r>
              <a:rPr lang="en-GB" sz="2600" b="1" kern="100" dirty="0">
                <a:latin typeface="Arial" panose="020B0604020202020204" pitchFamily="34" charset="0"/>
                <a:ea typeface="Calibri" panose="020F0502020204030204" pitchFamily="34" charset="0"/>
                <a:cs typeface="Times New Roman" panose="02020603050405020304" pitchFamily="18" charset="0"/>
              </a:rPr>
              <a:t>for mitigating perfectionistic tendencies in</a:t>
            </a:r>
            <a:r>
              <a:rPr lang="en-GB" sz="2600" b="1" kern="100" dirty="0">
                <a:effectLst/>
                <a:latin typeface="Arial" panose="020B0604020202020204" pitchFamily="34" charset="0"/>
                <a:ea typeface="Calibri" panose="020F0502020204030204" pitchFamily="34" charset="0"/>
                <a:cs typeface="Times New Roman" panose="02020603050405020304" pitchFamily="18" charset="0"/>
              </a:rPr>
              <a:t> adolescent female singing students</a:t>
            </a:r>
            <a:br>
              <a:rPr lang="en-GB" sz="26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2600" dirty="0"/>
          </a:p>
        </p:txBody>
      </p:sp>
      <p:sp>
        <p:nvSpPr>
          <p:cNvPr id="3" name="Subtitle 2">
            <a:extLst>
              <a:ext uri="{FF2B5EF4-FFF2-40B4-BE49-F238E27FC236}">
                <a16:creationId xmlns:a16="http://schemas.microsoft.com/office/drawing/2014/main" id="{C656BB61-CB86-5BA7-2357-8D13EF9088E5}"/>
              </a:ext>
            </a:extLst>
          </p:cNvPr>
          <p:cNvSpPr>
            <a:spLocks noGrp="1"/>
          </p:cNvSpPr>
          <p:nvPr>
            <p:ph type="subTitle" idx="1"/>
          </p:nvPr>
        </p:nvSpPr>
        <p:spPr>
          <a:xfrm>
            <a:off x="477980" y="4872922"/>
            <a:ext cx="4023359" cy="1208141"/>
          </a:xfrm>
        </p:spPr>
        <p:txBody>
          <a:bodyPr>
            <a:normAutofit/>
          </a:bodyPr>
          <a:lstStyle/>
          <a:p>
            <a:pPr algn="l"/>
            <a:r>
              <a:rPr lang="en-GB" sz="1400" dirty="0"/>
              <a:t>Michelle Sheridan-Grant</a:t>
            </a:r>
          </a:p>
          <a:p>
            <a:pPr algn="l"/>
            <a:r>
              <a:rPr lang="en-GB" sz="1400" dirty="0"/>
              <a:t>MA Voice Pedagogy Work-based Learning Project</a:t>
            </a:r>
          </a:p>
          <a:p>
            <a:pPr algn="l"/>
            <a:r>
              <a:rPr lang="en-GB" sz="1400" dirty="0"/>
              <a:t>Voice Workshop / UWTSD</a:t>
            </a:r>
          </a:p>
        </p:txBody>
      </p:sp>
      <p:sp>
        <p:nvSpPr>
          <p:cNvPr id="30" name="Rectangle 2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2" name="Rectangle 3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96960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Large skydiving group mid-air">
            <a:extLst>
              <a:ext uri="{FF2B5EF4-FFF2-40B4-BE49-F238E27FC236}">
                <a16:creationId xmlns:a16="http://schemas.microsoft.com/office/drawing/2014/main" id="{ED1622DF-1FD7-DCBE-2D0F-592640C27902}"/>
              </a:ext>
            </a:extLst>
          </p:cNvPr>
          <p:cNvPicPr>
            <a:picLocks noChangeAspect="1"/>
          </p:cNvPicPr>
          <p:nvPr/>
        </p:nvPicPr>
        <p:blipFill rotWithShape="1">
          <a:blip r:embed="rId2">
            <a:alphaModFix amt="35000"/>
          </a:blip>
          <a:srcRect t="7937" b="7476"/>
          <a:stretch/>
        </p:blipFill>
        <p:spPr>
          <a:xfrm>
            <a:off x="305" y="10"/>
            <a:ext cx="12191695" cy="6857990"/>
          </a:xfrm>
          <a:prstGeom prst="rect">
            <a:avLst/>
          </a:prstGeom>
        </p:spPr>
      </p:pic>
      <p:sp>
        <p:nvSpPr>
          <p:cNvPr id="2" name="Title 1">
            <a:extLst>
              <a:ext uri="{FF2B5EF4-FFF2-40B4-BE49-F238E27FC236}">
                <a16:creationId xmlns:a16="http://schemas.microsoft.com/office/drawing/2014/main" id="{D8C407A4-74EC-582E-42CB-F507CEAB5077}"/>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Context</a:t>
            </a:r>
          </a:p>
        </p:txBody>
      </p:sp>
      <p:sp>
        <p:nvSpPr>
          <p:cNvPr id="3" name="Content Placeholder 2">
            <a:extLst>
              <a:ext uri="{FF2B5EF4-FFF2-40B4-BE49-F238E27FC236}">
                <a16:creationId xmlns:a16="http://schemas.microsoft.com/office/drawing/2014/main" id="{5896C5E5-2DAA-3D7A-89FC-44C3DB1844D5}"/>
              </a:ext>
            </a:extLst>
          </p:cNvPr>
          <p:cNvSpPr>
            <a:spLocks noGrp="1"/>
          </p:cNvSpPr>
          <p:nvPr>
            <p:ph idx="1"/>
          </p:nvPr>
        </p:nvSpPr>
        <p:spPr>
          <a:xfrm>
            <a:off x="838200" y="1825625"/>
            <a:ext cx="10515600" cy="4351338"/>
          </a:xfrm>
        </p:spPr>
        <p:txBody>
          <a:bodyPr>
            <a:normAutofit/>
          </a:bodyPr>
          <a:lstStyle/>
          <a:p>
            <a:pPr marL="0" indent="0">
              <a:buNone/>
            </a:pPr>
            <a:r>
              <a:rPr lang="en-GB" sz="2000" b="1" dirty="0">
                <a:solidFill>
                  <a:srgbClr val="FFFFFF"/>
                </a:solidFill>
              </a:rPr>
              <a:t>Conservatoire-trained opera singer</a:t>
            </a:r>
            <a:br>
              <a:rPr lang="en-GB" sz="2000" b="1" dirty="0">
                <a:solidFill>
                  <a:srgbClr val="FFFFFF"/>
                </a:solidFill>
              </a:rPr>
            </a:br>
            <a:r>
              <a:rPr lang="en-GB" sz="2000" b="1" dirty="0">
                <a:solidFill>
                  <a:srgbClr val="FFFFFF"/>
                </a:solidFill>
              </a:rPr>
              <a:t>Singing teacher</a:t>
            </a:r>
          </a:p>
          <a:p>
            <a:pPr>
              <a:buClr>
                <a:srgbClr val="E5AE55"/>
              </a:buClr>
            </a:pPr>
            <a:r>
              <a:rPr lang="en-GB" sz="2000" b="1" dirty="0">
                <a:solidFill>
                  <a:srgbClr val="FFFFFF"/>
                </a:solidFill>
                <a:cs typeface="Arial" panose="020B0604020202020204" pitchFamily="34" charset="0"/>
              </a:rPr>
              <a:t>Personal experience in training and as a professional performer</a:t>
            </a:r>
          </a:p>
          <a:p>
            <a:pPr>
              <a:buClr>
                <a:srgbClr val="E5AE55"/>
              </a:buClr>
            </a:pPr>
            <a:r>
              <a:rPr lang="en-GB" sz="2000" b="1" dirty="0">
                <a:solidFill>
                  <a:srgbClr val="FFFFFF"/>
                </a:solidFill>
                <a:cs typeface="Arial" panose="020B0604020202020204" pitchFamily="34" charset="0"/>
              </a:rPr>
              <a:t>Observations in teaching practice</a:t>
            </a:r>
          </a:p>
          <a:p>
            <a:pPr marL="0" indent="0">
              <a:buClr>
                <a:srgbClr val="E5AE55"/>
              </a:buClr>
              <a:buNone/>
            </a:pPr>
            <a:r>
              <a:rPr lang="en-GB" sz="2000" dirty="0">
                <a:solidFill>
                  <a:srgbClr val="FFFFFF"/>
                </a:solidFill>
                <a:cs typeface="Arial" panose="020B0604020202020204" pitchFamily="34" charset="0"/>
              </a:rPr>
              <a:t>	Self-criticism</a:t>
            </a:r>
          </a:p>
          <a:p>
            <a:pPr marL="0" indent="0">
              <a:buClr>
                <a:srgbClr val="E5AE55"/>
              </a:buClr>
              <a:buNone/>
            </a:pPr>
            <a:r>
              <a:rPr lang="en-GB" sz="2000" dirty="0">
                <a:solidFill>
                  <a:srgbClr val="FFFFFF"/>
                </a:solidFill>
                <a:cs typeface="Arial" panose="020B0604020202020204" pitchFamily="34" charset="0"/>
              </a:rPr>
              <a:t>	Procrastination</a:t>
            </a:r>
          </a:p>
          <a:p>
            <a:pPr marL="0" indent="0">
              <a:buClr>
                <a:srgbClr val="E5AE55"/>
              </a:buClr>
              <a:buNone/>
            </a:pPr>
            <a:r>
              <a:rPr lang="en-GB" sz="2000" dirty="0">
                <a:solidFill>
                  <a:srgbClr val="FFFFFF"/>
                </a:solidFill>
                <a:cs typeface="Arial" panose="020B0604020202020204" pitchFamily="34" charset="0"/>
              </a:rPr>
              <a:t>	Fear of failure</a:t>
            </a:r>
          </a:p>
          <a:p>
            <a:pPr marL="0" indent="0">
              <a:buClr>
                <a:srgbClr val="E5AE55"/>
              </a:buClr>
              <a:buNone/>
            </a:pPr>
            <a:r>
              <a:rPr lang="en-GB" sz="2000" dirty="0">
                <a:solidFill>
                  <a:srgbClr val="FFFFFF"/>
                </a:solidFill>
                <a:cs typeface="Arial" panose="020B0604020202020204" pitchFamily="34" charset="0"/>
              </a:rPr>
              <a:t>	Self-doubt</a:t>
            </a:r>
          </a:p>
          <a:p>
            <a:pPr marL="0" indent="0">
              <a:buClr>
                <a:srgbClr val="E5AE55"/>
              </a:buClr>
              <a:buNone/>
            </a:pPr>
            <a:r>
              <a:rPr lang="en-GB" sz="2000" dirty="0">
                <a:solidFill>
                  <a:srgbClr val="FFFFFF"/>
                </a:solidFill>
                <a:cs typeface="Arial" panose="020B0604020202020204" pitchFamily="34" charset="0"/>
              </a:rPr>
              <a:t>	Extreme sensitivity to criticism</a:t>
            </a:r>
          </a:p>
          <a:p>
            <a:pPr marL="0" indent="0">
              <a:buClr>
                <a:srgbClr val="E5AE55"/>
              </a:buClr>
              <a:buNone/>
            </a:pPr>
            <a:r>
              <a:rPr lang="en-GB" sz="2000" dirty="0">
                <a:solidFill>
                  <a:srgbClr val="FFFFFF"/>
                </a:solidFill>
                <a:cs typeface="Arial" panose="020B0604020202020204" pitchFamily="34" charset="0"/>
              </a:rPr>
              <a:t>	Rumination</a:t>
            </a:r>
          </a:p>
          <a:p>
            <a:pPr marL="0" indent="0">
              <a:buClr>
                <a:srgbClr val="E5AE55"/>
              </a:buClr>
              <a:buNone/>
            </a:pPr>
            <a:r>
              <a:rPr lang="en-GB" sz="2000" dirty="0">
                <a:solidFill>
                  <a:srgbClr val="FFFFFF"/>
                </a:solidFill>
                <a:cs typeface="Arial" panose="020B0604020202020204" pitchFamily="34" charset="0"/>
              </a:rPr>
              <a:t>	Unrealistically high performance standards</a:t>
            </a:r>
          </a:p>
          <a:p>
            <a:pPr marL="0" indent="0">
              <a:buNone/>
            </a:pPr>
            <a:endParaRPr lang="en-GB" sz="2000" b="1" dirty="0">
              <a:solidFill>
                <a:srgbClr val="FFFFFF"/>
              </a:solidFill>
            </a:endParaRPr>
          </a:p>
          <a:p>
            <a:pPr marL="0" indent="0">
              <a:buNone/>
            </a:pPr>
            <a:endParaRPr lang="en-GB" sz="2000" dirty="0">
              <a:solidFill>
                <a:srgbClr val="FFFFFF"/>
              </a:solidFill>
            </a:endParaRPr>
          </a:p>
        </p:txBody>
      </p:sp>
    </p:spTree>
    <p:extLst>
      <p:ext uri="{BB962C8B-B14F-4D97-AF65-F5344CB8AC3E}">
        <p14:creationId xmlns:p14="http://schemas.microsoft.com/office/powerpoint/2010/main" val="12853242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38443937-6960-EBB9-C486-6EB28DB65F27}"/>
              </a:ext>
            </a:extLst>
          </p:cNvPr>
          <p:cNvPicPr>
            <a:picLocks noChangeAspect="1"/>
          </p:cNvPicPr>
          <p:nvPr/>
        </p:nvPicPr>
        <p:blipFill rotWithShape="1">
          <a:blip r:embed="rId2">
            <a:alphaModFix amt="50000"/>
          </a:blip>
          <a:srcRect t="13323" r="-1" b="1768"/>
          <a:stretch/>
        </p:blipFill>
        <p:spPr>
          <a:xfrm>
            <a:off x="11322" y="11027"/>
            <a:ext cx="12191695" cy="6857990"/>
          </a:xfrm>
          <a:prstGeom prst="rect">
            <a:avLst/>
          </a:prstGeom>
        </p:spPr>
      </p:pic>
      <p:sp>
        <p:nvSpPr>
          <p:cNvPr id="2" name="Title 1">
            <a:extLst>
              <a:ext uri="{FF2B5EF4-FFF2-40B4-BE49-F238E27FC236}">
                <a16:creationId xmlns:a16="http://schemas.microsoft.com/office/drawing/2014/main" id="{EEA10E9B-393F-59C0-3E0E-13A790D8FE71}"/>
              </a:ext>
            </a:extLst>
          </p:cNvPr>
          <p:cNvSpPr>
            <a:spLocks noGrp="1"/>
          </p:cNvSpPr>
          <p:nvPr>
            <p:ph type="title"/>
          </p:nvPr>
        </p:nvSpPr>
        <p:spPr>
          <a:xfrm>
            <a:off x="1130271" y="1193800"/>
            <a:ext cx="3193050" cy="4699000"/>
          </a:xfrm>
        </p:spPr>
        <p:txBody>
          <a:bodyPr anchor="ctr">
            <a:normAutofit/>
          </a:bodyPr>
          <a:lstStyle/>
          <a:p>
            <a:r>
              <a:rPr lang="en-GB" b="1" dirty="0"/>
              <a:t>past Research</a:t>
            </a:r>
          </a:p>
        </p:txBody>
      </p:sp>
      <p:sp>
        <p:nvSpPr>
          <p:cNvPr id="3" name="Content Placeholder 2">
            <a:extLst>
              <a:ext uri="{FF2B5EF4-FFF2-40B4-BE49-F238E27FC236}">
                <a16:creationId xmlns:a16="http://schemas.microsoft.com/office/drawing/2014/main" id="{A1EBFDA4-BEAD-CD25-9E16-F3FD9159D9B7}"/>
              </a:ext>
            </a:extLst>
          </p:cNvPr>
          <p:cNvSpPr>
            <a:spLocks noGrp="1"/>
          </p:cNvSpPr>
          <p:nvPr>
            <p:ph idx="1"/>
          </p:nvPr>
        </p:nvSpPr>
        <p:spPr>
          <a:xfrm>
            <a:off x="4976636" y="1193800"/>
            <a:ext cx="6085091" cy="4699000"/>
          </a:xfrm>
        </p:spPr>
        <p:txBody>
          <a:bodyPr anchor="ctr">
            <a:normAutofit/>
          </a:bodyPr>
          <a:lstStyle/>
          <a:p>
            <a:pPr marL="0" indent="0">
              <a:buNone/>
            </a:pPr>
            <a:r>
              <a:rPr lang="en-GB" dirty="0"/>
              <a:t>Exploring the relationship between self-compassion and self-efficacy for performing in young female singing students </a:t>
            </a:r>
            <a:r>
              <a:rPr lang="en-GB" b="1" dirty="0"/>
              <a:t>(Sheridan-Grant, 2022)</a:t>
            </a:r>
          </a:p>
          <a:p>
            <a:pPr marL="0" indent="0">
              <a:buNone/>
            </a:pPr>
            <a:r>
              <a:rPr lang="en-GB" dirty="0"/>
              <a:t>Assessing the suitability of compassion-focused coaching for use in singing lessons </a:t>
            </a:r>
            <a:r>
              <a:rPr lang="en-GB" b="1" dirty="0"/>
              <a:t>(Sheridan-Grant, 2023a)</a:t>
            </a:r>
          </a:p>
          <a:p>
            <a:pPr marL="0" indent="0">
              <a:buNone/>
            </a:pPr>
            <a:r>
              <a:rPr lang="en-GB" dirty="0"/>
              <a:t>Designing strategies to nurture self-compassionate singers </a:t>
            </a:r>
            <a:r>
              <a:rPr lang="en-GB" b="1" dirty="0"/>
              <a:t>(Sheridan-Grant, 2023b)</a:t>
            </a:r>
          </a:p>
        </p:txBody>
      </p:sp>
    </p:spTree>
    <p:extLst>
      <p:ext uri="{BB962C8B-B14F-4D97-AF65-F5344CB8AC3E}">
        <p14:creationId xmlns:p14="http://schemas.microsoft.com/office/powerpoint/2010/main" val="4073551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descr="Books on a shelf">
            <a:extLst>
              <a:ext uri="{FF2B5EF4-FFF2-40B4-BE49-F238E27FC236}">
                <a16:creationId xmlns:a16="http://schemas.microsoft.com/office/drawing/2014/main" id="{25D177CB-367D-6FF0-91DC-C97EDA9BEFC6}"/>
              </a:ext>
            </a:extLst>
          </p:cNvPr>
          <p:cNvPicPr>
            <a:picLocks noChangeAspect="1"/>
          </p:cNvPicPr>
          <p:nvPr/>
        </p:nvPicPr>
        <p:blipFill rotWithShape="1">
          <a:blip r:embed="rId2">
            <a:extLst>
              <a:ext uri="{28A0092B-C50C-407E-A947-70E740481C1C}">
                <a14:useLocalDpi xmlns:a14="http://schemas.microsoft.com/office/drawing/2010/main" val="0"/>
              </a:ext>
            </a:extLst>
          </a:blip>
          <a:srcRect l="2942" r="2941" b="-1"/>
          <a:stretch/>
        </p:blipFill>
        <p:spPr>
          <a:xfrm>
            <a:off x="2522356" y="10"/>
            <a:ext cx="9669642" cy="6857990"/>
          </a:xfrm>
          <a:prstGeom prst="rect">
            <a:avLst/>
          </a:prstGeom>
        </p:spPr>
      </p:pic>
      <p:sp>
        <p:nvSpPr>
          <p:cNvPr id="24"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6B80CC-1D14-966C-BEFD-579B49A59100}"/>
              </a:ext>
            </a:extLst>
          </p:cNvPr>
          <p:cNvSpPr>
            <a:spLocks noGrp="1"/>
          </p:cNvSpPr>
          <p:nvPr>
            <p:ph type="title"/>
          </p:nvPr>
        </p:nvSpPr>
        <p:spPr>
          <a:xfrm>
            <a:off x="838200" y="365125"/>
            <a:ext cx="3822189" cy="1899912"/>
          </a:xfrm>
        </p:spPr>
        <p:txBody>
          <a:bodyPr>
            <a:normAutofit/>
          </a:bodyPr>
          <a:lstStyle/>
          <a:p>
            <a:r>
              <a:rPr lang="en-GB" sz="4000" dirty="0"/>
              <a:t>Justification</a:t>
            </a:r>
          </a:p>
        </p:txBody>
      </p:sp>
      <p:sp>
        <p:nvSpPr>
          <p:cNvPr id="17" name="Content Placeholder 16">
            <a:extLst>
              <a:ext uri="{FF2B5EF4-FFF2-40B4-BE49-F238E27FC236}">
                <a16:creationId xmlns:a16="http://schemas.microsoft.com/office/drawing/2014/main" id="{C4458B7D-DB87-00AA-A18A-B5B20F77422E}"/>
              </a:ext>
            </a:extLst>
          </p:cNvPr>
          <p:cNvSpPr>
            <a:spLocks noGrp="1"/>
          </p:cNvSpPr>
          <p:nvPr>
            <p:ph idx="1"/>
          </p:nvPr>
        </p:nvSpPr>
        <p:spPr>
          <a:xfrm>
            <a:off x="838200" y="2434201"/>
            <a:ext cx="3822189" cy="3742762"/>
          </a:xfrm>
        </p:spPr>
        <p:txBody>
          <a:bodyPr>
            <a:normAutofit/>
          </a:bodyPr>
          <a:lstStyle/>
          <a:p>
            <a:pPr marL="0" indent="0">
              <a:buNone/>
            </a:pPr>
            <a:r>
              <a:rPr lang="en-US" sz="1900" b="1" dirty="0"/>
              <a:t>  Musicians’ mental health </a:t>
            </a:r>
          </a:p>
          <a:p>
            <a:pPr marL="0" indent="0">
              <a:buNone/>
            </a:pPr>
            <a:endParaRPr lang="en-US" sz="1900" b="1" dirty="0"/>
          </a:p>
          <a:p>
            <a:r>
              <a:rPr lang="en-US" sz="1900" dirty="0"/>
              <a:t>Student musicians more prone to mental health struggles than students of other subjects (</a:t>
            </a:r>
            <a:r>
              <a:rPr lang="en-US" sz="1900" b="1" dirty="0"/>
              <a:t>Vaag et al., 2021; Kegelaers et al., 2020</a:t>
            </a:r>
            <a:r>
              <a:rPr lang="en-US" sz="1900" dirty="0"/>
              <a:t>)</a:t>
            </a:r>
          </a:p>
          <a:p>
            <a:r>
              <a:rPr lang="en-US" sz="1900" dirty="0"/>
              <a:t>Professionals have very high levels of psychological distress (</a:t>
            </a:r>
            <a:r>
              <a:rPr lang="en-US" sz="1900" b="1" dirty="0"/>
              <a:t>Kegelaers et al., 2021; Loveday et al., 2023; Vaag et al., 2016</a:t>
            </a:r>
            <a:r>
              <a:rPr lang="en-US" sz="1900" dirty="0"/>
              <a:t>)</a:t>
            </a:r>
          </a:p>
        </p:txBody>
      </p:sp>
    </p:spTree>
    <p:extLst>
      <p:ext uri="{BB962C8B-B14F-4D97-AF65-F5344CB8AC3E}">
        <p14:creationId xmlns:p14="http://schemas.microsoft.com/office/powerpoint/2010/main" val="1865434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2C51D-BE24-1E7C-1835-78A703E8125D}"/>
              </a:ext>
            </a:extLst>
          </p:cNvPr>
          <p:cNvSpPr>
            <a:spLocks noGrp="1"/>
          </p:cNvSpPr>
          <p:nvPr>
            <p:ph type="title"/>
          </p:nvPr>
        </p:nvSpPr>
        <p:spPr>
          <a:xfrm>
            <a:off x="1451579" y="1040302"/>
            <a:ext cx="9603275" cy="1020229"/>
          </a:xfrm>
        </p:spPr>
        <p:txBody>
          <a:bodyPr>
            <a:normAutofit/>
          </a:bodyPr>
          <a:lstStyle/>
          <a:p>
            <a:r>
              <a:rPr lang="en-GB" dirty="0"/>
              <a:t>Perfectionism</a:t>
            </a:r>
          </a:p>
        </p:txBody>
      </p:sp>
      <p:sp>
        <p:nvSpPr>
          <p:cNvPr id="3" name="Content Placeholder 2">
            <a:extLst>
              <a:ext uri="{FF2B5EF4-FFF2-40B4-BE49-F238E27FC236}">
                <a16:creationId xmlns:a16="http://schemas.microsoft.com/office/drawing/2014/main" id="{C48BD173-9FCB-184C-E47A-A749426C267B}"/>
              </a:ext>
            </a:extLst>
          </p:cNvPr>
          <p:cNvSpPr>
            <a:spLocks noGrp="1"/>
          </p:cNvSpPr>
          <p:nvPr>
            <p:ph idx="1"/>
          </p:nvPr>
        </p:nvSpPr>
        <p:spPr>
          <a:xfrm>
            <a:off x="1451580" y="2060531"/>
            <a:ext cx="9436404" cy="3757167"/>
          </a:xfrm>
        </p:spPr>
        <p:txBody>
          <a:bodyPr>
            <a:normAutofit lnSpcReduction="10000"/>
          </a:bodyPr>
          <a:lstStyle/>
          <a:p>
            <a:r>
              <a:rPr lang="en-GB" dirty="0"/>
              <a:t>Many musicians attribute high levels of achievement to their self-professed perfectionism (Hill et al., 2015; Pecen, 2016)</a:t>
            </a:r>
          </a:p>
          <a:p>
            <a:r>
              <a:rPr lang="en-GB" dirty="0"/>
              <a:t>However, perfectionistic standards are often accompanied by:</a:t>
            </a:r>
          </a:p>
          <a:p>
            <a:pPr lvl="1"/>
            <a:r>
              <a:rPr lang="en-GB" dirty="0"/>
              <a:t>Fear of mistakes / imperfection (Greenspon, 2008)</a:t>
            </a:r>
          </a:p>
          <a:p>
            <a:pPr lvl="1"/>
            <a:r>
              <a:rPr lang="en-GB" dirty="0"/>
              <a:t>Excessive fear of negative evaluation (Stoeber &amp; Otto, 2006; Flett et al., 1990)</a:t>
            </a:r>
          </a:p>
          <a:p>
            <a:pPr lvl="1"/>
            <a:r>
              <a:rPr lang="en-GB" dirty="0"/>
              <a:t>Performance contingent self-worth (Greespon, 2008; Hewitt &amp; Flett, 1990)</a:t>
            </a:r>
          </a:p>
        </p:txBody>
      </p:sp>
    </p:spTree>
    <p:extLst>
      <p:ext uri="{BB962C8B-B14F-4D97-AF65-F5344CB8AC3E}">
        <p14:creationId xmlns:p14="http://schemas.microsoft.com/office/powerpoint/2010/main" val="39141203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2BE2-5079-904D-0DD0-47EF86FE4050}"/>
              </a:ext>
            </a:extLst>
          </p:cNvPr>
          <p:cNvSpPr>
            <a:spLocks noGrp="1"/>
          </p:cNvSpPr>
          <p:nvPr>
            <p:ph type="title"/>
          </p:nvPr>
        </p:nvSpPr>
        <p:spPr/>
        <p:txBody>
          <a:bodyPr/>
          <a:lstStyle/>
          <a:p>
            <a:r>
              <a:rPr lang="en-GB" dirty="0"/>
              <a:t>Perfectionistic mindsets</a:t>
            </a:r>
          </a:p>
        </p:txBody>
      </p:sp>
      <p:graphicFrame>
        <p:nvGraphicFramePr>
          <p:cNvPr id="8" name="Content Placeholder 2">
            <a:extLst>
              <a:ext uri="{FF2B5EF4-FFF2-40B4-BE49-F238E27FC236}">
                <a16:creationId xmlns:a16="http://schemas.microsoft.com/office/drawing/2014/main" id="{83710D8F-A9B0-7334-BB93-232C2598CB8B}"/>
              </a:ext>
            </a:extLst>
          </p:cNvPr>
          <p:cNvGraphicFramePr>
            <a:graphicFrameLocks noGrp="1"/>
          </p:cNvGraphicFramePr>
          <p:nvPr>
            <p:ph idx="1"/>
            <p:extLst>
              <p:ext uri="{D42A27DB-BD31-4B8C-83A1-F6EECF244321}">
                <p14:modId xmlns:p14="http://schemas.microsoft.com/office/powerpoint/2010/main" val="1762701422"/>
              </p:ext>
            </p:extLst>
          </p:nvPr>
        </p:nvGraphicFramePr>
        <p:xfrm>
          <a:off x="4038599" y="239486"/>
          <a:ext cx="7924801" cy="6487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75140712-0944-A0DC-BCFF-F62BA7EBC14A}"/>
              </a:ext>
            </a:extLst>
          </p:cNvPr>
          <p:cNvSpPr>
            <a:spLocks noGrp="1"/>
          </p:cNvSpPr>
          <p:nvPr>
            <p:ph type="body" sz="half" idx="2"/>
          </p:nvPr>
        </p:nvSpPr>
        <p:spPr/>
        <p:txBody>
          <a:bodyPr/>
          <a:lstStyle/>
          <a:p>
            <a:r>
              <a:rPr lang="en-GB" dirty="0"/>
              <a:t>Have been linked to:</a:t>
            </a:r>
          </a:p>
        </p:txBody>
      </p:sp>
    </p:spTree>
    <p:extLst>
      <p:ext uri="{BB962C8B-B14F-4D97-AF65-F5344CB8AC3E}">
        <p14:creationId xmlns:p14="http://schemas.microsoft.com/office/powerpoint/2010/main" val="2271054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xclamation mark on a yellow background">
            <a:extLst>
              <a:ext uri="{FF2B5EF4-FFF2-40B4-BE49-F238E27FC236}">
                <a16:creationId xmlns:a16="http://schemas.microsoft.com/office/drawing/2014/main" id="{58276A96-DE70-2F52-501E-926F20B8B5F1}"/>
              </a:ext>
            </a:extLst>
          </p:cNvPr>
          <p:cNvPicPr>
            <a:picLocks noChangeAspect="1"/>
          </p:cNvPicPr>
          <p:nvPr/>
        </p:nvPicPr>
        <p:blipFill rotWithShape="1">
          <a:blip r:embed="rId2">
            <a:alphaModFix amt="50000"/>
          </a:blip>
          <a:srcRect t="24998" r="-1" b="-1"/>
          <a:stretch/>
        </p:blipFill>
        <p:spPr>
          <a:xfrm>
            <a:off x="305" y="10"/>
            <a:ext cx="12191695" cy="6857990"/>
          </a:xfrm>
          <a:prstGeom prst="rect">
            <a:avLst/>
          </a:prstGeom>
        </p:spPr>
      </p:pic>
      <p:sp>
        <p:nvSpPr>
          <p:cNvPr id="2" name="TextBox 1">
            <a:extLst>
              <a:ext uri="{FF2B5EF4-FFF2-40B4-BE49-F238E27FC236}">
                <a16:creationId xmlns:a16="http://schemas.microsoft.com/office/drawing/2014/main" id="{51650DD9-FE01-637F-991F-2EB0063676DD}"/>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sz="2800" b="1" dirty="0"/>
              <a:t>Perfectionism is strongly connected to:</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marL="285750" indent="-228600" defTabSz="914400">
              <a:lnSpc>
                <a:spcPct val="120000"/>
              </a:lnSpc>
              <a:spcAft>
                <a:spcPts val="600"/>
              </a:spcAft>
              <a:buClr>
                <a:schemeClr val="accent1"/>
              </a:buClr>
              <a:buSzPct val="100000"/>
              <a:buFont typeface="Arial" panose="020B0604020202020204" pitchFamily="34" charset="0"/>
              <a:buChar char="•"/>
            </a:pPr>
            <a:r>
              <a:rPr lang="en-US" sz="2400" dirty="0"/>
              <a:t>Depression (</a:t>
            </a:r>
            <a:r>
              <a:rPr lang="en-US" sz="2400" b="1" dirty="0"/>
              <a:t>Kawamura et al.</a:t>
            </a:r>
            <a:r>
              <a:rPr lang="en-US" sz="2400" dirty="0"/>
              <a:t>)</a:t>
            </a:r>
          </a:p>
          <a:p>
            <a:pPr indent="-228600" defTabSz="914400">
              <a:lnSpc>
                <a:spcPct val="120000"/>
              </a:lnSpc>
              <a:spcAft>
                <a:spcPts val="600"/>
              </a:spcAft>
              <a:buClr>
                <a:schemeClr val="accent1"/>
              </a:buClr>
              <a:buSzPct val="100000"/>
              <a:buFont typeface="Arial" panose="020B0604020202020204" pitchFamily="34" charset="0"/>
              <a:buChar char="•"/>
            </a:pPr>
            <a:endParaRPr lang="en-US" sz="2400" dirty="0"/>
          </a:p>
          <a:p>
            <a:pPr marL="285750" indent="-228600" defTabSz="914400">
              <a:lnSpc>
                <a:spcPct val="120000"/>
              </a:lnSpc>
              <a:spcAft>
                <a:spcPts val="600"/>
              </a:spcAft>
              <a:buClr>
                <a:schemeClr val="accent1"/>
              </a:buClr>
              <a:buSzPct val="100000"/>
              <a:buFont typeface="Arial" panose="020B0604020202020204" pitchFamily="34" charset="0"/>
              <a:buChar char="•"/>
            </a:pPr>
            <a:r>
              <a:rPr lang="en-US" sz="2400" dirty="0"/>
              <a:t>Anxiety (</a:t>
            </a:r>
            <a:r>
              <a:rPr lang="en-US" sz="2400" b="1" dirty="0"/>
              <a:t>Saboonchi &amp; Lundh 1997)</a:t>
            </a:r>
          </a:p>
          <a:p>
            <a:pPr indent="-228600" defTabSz="914400">
              <a:lnSpc>
                <a:spcPct val="120000"/>
              </a:lnSpc>
              <a:spcAft>
                <a:spcPts val="600"/>
              </a:spcAft>
              <a:buClr>
                <a:schemeClr val="accent1"/>
              </a:buClr>
              <a:buSzPct val="100000"/>
              <a:buFont typeface="Arial" panose="020B0604020202020204" pitchFamily="34" charset="0"/>
              <a:buChar char="•"/>
            </a:pPr>
            <a:endParaRPr lang="en-US" sz="2400" b="1" dirty="0"/>
          </a:p>
          <a:p>
            <a:pPr marL="285750" indent="-228600" defTabSz="914400">
              <a:lnSpc>
                <a:spcPct val="120000"/>
              </a:lnSpc>
              <a:spcAft>
                <a:spcPts val="600"/>
              </a:spcAft>
              <a:buClr>
                <a:schemeClr val="accent1"/>
              </a:buClr>
              <a:buSzPct val="100000"/>
              <a:buFont typeface="Arial" panose="020B0604020202020204" pitchFamily="34" charset="0"/>
              <a:buChar char="•"/>
            </a:pPr>
            <a:r>
              <a:rPr lang="en-US" sz="2400" dirty="0"/>
              <a:t>Suicidal ideations (</a:t>
            </a:r>
            <a:r>
              <a:rPr lang="en-US" sz="2400" b="1" dirty="0"/>
              <a:t>Hewitt et al., 1994)</a:t>
            </a:r>
          </a:p>
        </p:txBody>
      </p:sp>
    </p:spTree>
    <p:extLst>
      <p:ext uri="{BB962C8B-B14F-4D97-AF65-F5344CB8AC3E}">
        <p14:creationId xmlns:p14="http://schemas.microsoft.com/office/powerpoint/2010/main" val="414743942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0F8B1C-4BC9-1A96-0990-75163D554BAC}"/>
              </a:ext>
            </a:extLst>
          </p:cNvPr>
          <p:cNvPicPr>
            <a:picLocks noChangeAspect="1"/>
          </p:cNvPicPr>
          <p:nvPr/>
        </p:nvPicPr>
        <p:blipFill rotWithShape="1">
          <a:blip r:embed="rId2">
            <a:alphaModFix amt="50000"/>
          </a:blip>
          <a:srcRect t="8125" r="-1" b="12367"/>
          <a:stretch/>
        </p:blipFill>
        <p:spPr>
          <a:xfrm>
            <a:off x="20" y="10"/>
            <a:ext cx="12191675" cy="6857990"/>
          </a:xfrm>
          <a:prstGeom prst="rect">
            <a:avLst/>
          </a:prstGeom>
        </p:spPr>
      </p:pic>
      <p:sp>
        <p:nvSpPr>
          <p:cNvPr id="4" name="Title 3">
            <a:extLst>
              <a:ext uri="{FF2B5EF4-FFF2-40B4-BE49-F238E27FC236}">
                <a16:creationId xmlns:a16="http://schemas.microsoft.com/office/drawing/2014/main" id="{06574D0D-D294-E313-387D-A8A8AD663A4C}"/>
              </a:ext>
            </a:extLst>
          </p:cNvPr>
          <p:cNvSpPr>
            <a:spLocks noGrp="1"/>
          </p:cNvSpPr>
          <p:nvPr>
            <p:ph type="title"/>
          </p:nvPr>
        </p:nvSpPr>
        <p:spPr>
          <a:xfrm>
            <a:off x="4976636" y="992221"/>
            <a:ext cx="6247308" cy="4873558"/>
          </a:xfrm>
        </p:spPr>
        <p:txBody>
          <a:bodyPr vert="horz" lIns="91440" tIns="45720" rIns="91440" bIns="0" rtlCol="0" anchor="ctr">
            <a:normAutofit/>
          </a:bodyPr>
          <a:lstStyle/>
          <a:p>
            <a:r>
              <a:rPr lang="en-US" sz="4800" dirty="0"/>
              <a:t>How can teachers encourage students to pursue high standards without endangering their mental health?</a:t>
            </a:r>
          </a:p>
        </p:txBody>
      </p:sp>
    </p:spTree>
    <p:extLst>
      <p:ext uri="{BB962C8B-B14F-4D97-AF65-F5344CB8AC3E}">
        <p14:creationId xmlns:p14="http://schemas.microsoft.com/office/powerpoint/2010/main" val="53519660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s catching rainbow light">
            <a:extLst>
              <a:ext uri="{FF2B5EF4-FFF2-40B4-BE49-F238E27FC236}">
                <a16:creationId xmlns:a16="http://schemas.microsoft.com/office/drawing/2014/main" id="{1E778FE6-9A21-7F9A-A7FD-F7B65F61B5CC}"/>
              </a:ext>
            </a:extLst>
          </p:cNvPr>
          <p:cNvPicPr>
            <a:picLocks noChangeAspect="1"/>
          </p:cNvPicPr>
          <p:nvPr/>
        </p:nvPicPr>
        <p:blipFill rotWithShape="1">
          <a:blip r:embed="rId2">
            <a:alphaModFix amt="50000"/>
          </a:blip>
          <a:srcRect t="3597" r="-1" b="19609"/>
          <a:stretch/>
        </p:blipFill>
        <p:spPr>
          <a:xfrm>
            <a:off x="305" y="10"/>
            <a:ext cx="12191695" cy="6857990"/>
          </a:xfrm>
          <a:prstGeom prst="rect">
            <a:avLst/>
          </a:prstGeom>
        </p:spPr>
      </p:pic>
      <p:sp>
        <p:nvSpPr>
          <p:cNvPr id="2" name="Title 1">
            <a:extLst>
              <a:ext uri="{FF2B5EF4-FFF2-40B4-BE49-F238E27FC236}">
                <a16:creationId xmlns:a16="http://schemas.microsoft.com/office/drawing/2014/main" id="{FDD16400-F057-BB0F-724E-DE58BFDF14E6}"/>
              </a:ext>
            </a:extLst>
          </p:cNvPr>
          <p:cNvSpPr>
            <a:spLocks noGrp="1"/>
          </p:cNvSpPr>
          <p:nvPr>
            <p:ph type="title"/>
          </p:nvPr>
        </p:nvSpPr>
        <p:spPr>
          <a:xfrm>
            <a:off x="626727" y="1193800"/>
            <a:ext cx="4083496" cy="4699000"/>
          </a:xfrm>
        </p:spPr>
        <p:txBody>
          <a:bodyPr anchor="ctr">
            <a:normAutofit/>
          </a:bodyPr>
          <a:lstStyle/>
          <a:p>
            <a:r>
              <a:rPr lang="en-GB" dirty="0"/>
              <a:t>Self-compassion</a:t>
            </a:r>
          </a:p>
        </p:txBody>
      </p:sp>
      <p:sp>
        <p:nvSpPr>
          <p:cNvPr id="3" name="Content Placeholder 2">
            <a:extLst>
              <a:ext uri="{FF2B5EF4-FFF2-40B4-BE49-F238E27FC236}">
                <a16:creationId xmlns:a16="http://schemas.microsoft.com/office/drawing/2014/main" id="{77D7A962-9832-A849-A08D-92C3364AA5AF}"/>
              </a:ext>
            </a:extLst>
          </p:cNvPr>
          <p:cNvSpPr>
            <a:spLocks noGrp="1"/>
          </p:cNvSpPr>
          <p:nvPr>
            <p:ph idx="1"/>
          </p:nvPr>
        </p:nvSpPr>
        <p:spPr>
          <a:xfrm>
            <a:off x="4976636" y="1193800"/>
            <a:ext cx="6085091" cy="4699000"/>
          </a:xfrm>
        </p:spPr>
        <p:txBody>
          <a:bodyPr anchor="ctr">
            <a:normAutofit lnSpcReduction="10000"/>
          </a:bodyPr>
          <a:lstStyle/>
          <a:p>
            <a:endParaRPr lang="en-GB" dirty="0"/>
          </a:p>
          <a:p>
            <a:r>
              <a:rPr lang="en-GB" sz="3500" dirty="0"/>
              <a:t>Self-kindness</a:t>
            </a:r>
          </a:p>
          <a:p>
            <a:endParaRPr lang="en-GB" sz="3500" dirty="0"/>
          </a:p>
          <a:p>
            <a:r>
              <a:rPr lang="en-GB" sz="3500" dirty="0"/>
              <a:t>Mindfulness</a:t>
            </a:r>
          </a:p>
          <a:p>
            <a:endParaRPr lang="en-GB" sz="3500" dirty="0"/>
          </a:p>
          <a:p>
            <a:r>
              <a:rPr lang="en-GB" sz="3500" dirty="0"/>
              <a:t>Common humanity</a:t>
            </a:r>
          </a:p>
          <a:p>
            <a:pPr marL="0" indent="0">
              <a:buNone/>
            </a:pPr>
            <a:endParaRPr lang="en-GB" dirty="0"/>
          </a:p>
          <a:p>
            <a:pPr marL="0" indent="0">
              <a:buNone/>
            </a:pPr>
            <a:r>
              <a:rPr lang="en-GB" dirty="0"/>
              <a:t>										Neff, 2003</a:t>
            </a:r>
          </a:p>
        </p:txBody>
      </p:sp>
    </p:spTree>
    <p:extLst>
      <p:ext uri="{BB962C8B-B14F-4D97-AF65-F5344CB8AC3E}">
        <p14:creationId xmlns:p14="http://schemas.microsoft.com/office/powerpoint/2010/main" val="429348115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Lock with a love heart">
            <a:extLst>
              <a:ext uri="{FF2B5EF4-FFF2-40B4-BE49-F238E27FC236}">
                <a16:creationId xmlns:a16="http://schemas.microsoft.com/office/drawing/2014/main" id="{D97464CF-0018-83E0-B25C-33972084A4E8}"/>
              </a:ext>
            </a:extLst>
          </p:cNvPr>
          <p:cNvPicPr>
            <a:picLocks noChangeAspect="1"/>
          </p:cNvPicPr>
          <p:nvPr/>
        </p:nvPicPr>
        <p:blipFill rotWithShape="1">
          <a:blip r:embed="rId2">
            <a:alphaModFix amt="50000"/>
          </a:blip>
          <a:srcRect l="2"/>
          <a:stretch/>
        </p:blipFill>
        <p:spPr>
          <a:xfrm>
            <a:off x="305" y="10"/>
            <a:ext cx="12191695" cy="6857990"/>
          </a:xfrm>
          <a:prstGeom prst="rect">
            <a:avLst/>
          </a:prstGeom>
        </p:spPr>
      </p:pic>
      <p:sp>
        <p:nvSpPr>
          <p:cNvPr id="2" name="Title 1">
            <a:extLst>
              <a:ext uri="{FF2B5EF4-FFF2-40B4-BE49-F238E27FC236}">
                <a16:creationId xmlns:a16="http://schemas.microsoft.com/office/drawing/2014/main" id="{D085F9B2-4800-9D93-03B2-303A6C3F4808}"/>
              </a:ext>
            </a:extLst>
          </p:cNvPr>
          <p:cNvSpPr>
            <a:spLocks noGrp="1"/>
          </p:cNvSpPr>
          <p:nvPr>
            <p:ph type="title"/>
          </p:nvPr>
        </p:nvSpPr>
        <p:spPr>
          <a:xfrm>
            <a:off x="647272" y="1193800"/>
            <a:ext cx="3676049" cy="4699000"/>
          </a:xfrm>
        </p:spPr>
        <p:txBody>
          <a:bodyPr anchor="ctr">
            <a:normAutofit/>
          </a:bodyPr>
          <a:lstStyle/>
          <a:p>
            <a:r>
              <a:rPr lang="en-GB" dirty="0"/>
              <a:t>Self-compassion has been shown to:</a:t>
            </a:r>
          </a:p>
        </p:txBody>
      </p:sp>
      <p:sp>
        <p:nvSpPr>
          <p:cNvPr id="3" name="Content Placeholder 2">
            <a:extLst>
              <a:ext uri="{FF2B5EF4-FFF2-40B4-BE49-F238E27FC236}">
                <a16:creationId xmlns:a16="http://schemas.microsoft.com/office/drawing/2014/main" id="{0AA687D3-611D-1237-76B2-DB8594B273E1}"/>
              </a:ext>
            </a:extLst>
          </p:cNvPr>
          <p:cNvSpPr>
            <a:spLocks noGrp="1"/>
          </p:cNvSpPr>
          <p:nvPr>
            <p:ph idx="1"/>
          </p:nvPr>
        </p:nvSpPr>
        <p:spPr>
          <a:xfrm>
            <a:off x="3929744" y="947309"/>
            <a:ext cx="7131984" cy="5714747"/>
          </a:xfrm>
        </p:spPr>
        <p:txBody>
          <a:bodyPr anchor="ctr">
            <a:normAutofit/>
          </a:bodyPr>
          <a:lstStyle/>
          <a:p>
            <a:r>
              <a:rPr lang="en-GB" sz="2200" dirty="0"/>
              <a:t>Ameliorate / prevent the development of  perfectionism (Kawamoto et al., 2023)</a:t>
            </a:r>
          </a:p>
          <a:p>
            <a:r>
              <a:rPr lang="en-GB" sz="2200" dirty="0"/>
              <a:t>Decrease symptoms of depression (Mehr &amp; Adams, 2016)</a:t>
            </a:r>
          </a:p>
          <a:p>
            <a:r>
              <a:rPr lang="en-GB" sz="2200" dirty="0"/>
              <a:t>Reduce music performance anxiety (MPA) (Farley &amp; Kelley, 2022)</a:t>
            </a:r>
          </a:p>
          <a:p>
            <a:r>
              <a:rPr lang="en-GB" sz="2200" dirty="0"/>
              <a:t>Reduce self-criticism (Ong et al., 2021)</a:t>
            </a:r>
          </a:p>
          <a:p>
            <a:r>
              <a:rPr lang="en-GB" sz="2200" dirty="0"/>
              <a:t>Reduce fear of failure (Neff et al., 2007)</a:t>
            </a:r>
          </a:p>
          <a:p>
            <a:r>
              <a:rPr lang="en-GB" sz="2200" dirty="0"/>
              <a:t>Reduce rumination (Hollis-Walker &amp; Colosimo, 2011)</a:t>
            </a:r>
          </a:p>
          <a:p>
            <a:r>
              <a:rPr lang="en-GB" sz="2200" dirty="0"/>
              <a:t>Motivate self-improvement (Breines &amp; Chen, 2012)</a:t>
            </a:r>
          </a:p>
          <a:p>
            <a:r>
              <a:rPr lang="en-GB" sz="2200" dirty="0"/>
              <a:t>Enhance psychological resilience (Luo et al., 2018)</a:t>
            </a:r>
          </a:p>
          <a:p>
            <a:r>
              <a:rPr lang="en-GB" sz="2200" dirty="0"/>
              <a:t>Foster creativity (Zabelina &amp; Robinson, 2010)</a:t>
            </a:r>
          </a:p>
          <a:p>
            <a:endParaRPr lang="en-GB" dirty="0"/>
          </a:p>
        </p:txBody>
      </p:sp>
    </p:spTree>
    <p:extLst>
      <p:ext uri="{BB962C8B-B14F-4D97-AF65-F5344CB8AC3E}">
        <p14:creationId xmlns:p14="http://schemas.microsoft.com/office/powerpoint/2010/main" val="210900398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DAF8C-544D-EF5B-2919-6EA8A2831367}"/>
              </a:ext>
            </a:extLst>
          </p:cNvPr>
          <p:cNvSpPr>
            <a:spLocks noGrp="1"/>
          </p:cNvSpPr>
          <p:nvPr>
            <p:ph type="title"/>
          </p:nvPr>
        </p:nvSpPr>
        <p:spPr>
          <a:xfrm>
            <a:off x="1451579" y="2303047"/>
            <a:ext cx="3272093" cy="2674198"/>
          </a:xfrm>
        </p:spPr>
        <p:txBody>
          <a:bodyPr anchor="t">
            <a:normAutofit/>
          </a:bodyPr>
          <a:lstStyle/>
          <a:p>
            <a:r>
              <a:rPr lang="en-GB" dirty="0"/>
              <a:t>objectives</a:t>
            </a:r>
          </a:p>
        </p:txBody>
      </p:sp>
      <p:graphicFrame>
        <p:nvGraphicFramePr>
          <p:cNvPr id="5" name="Content Placeholder 2">
            <a:extLst>
              <a:ext uri="{FF2B5EF4-FFF2-40B4-BE49-F238E27FC236}">
                <a16:creationId xmlns:a16="http://schemas.microsoft.com/office/drawing/2014/main" id="{C067C61E-BA94-88C0-CE40-EAFDADCCC64F}"/>
              </a:ext>
            </a:extLst>
          </p:cNvPr>
          <p:cNvGraphicFramePr>
            <a:graphicFrameLocks noGrp="1"/>
          </p:cNvGraphicFramePr>
          <p:nvPr>
            <p:ph idx="1"/>
            <p:extLst>
              <p:ext uri="{D42A27DB-BD31-4B8C-83A1-F6EECF244321}">
                <p14:modId xmlns:p14="http://schemas.microsoft.com/office/powerpoint/2010/main" val="219698899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2835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AFB6A-6659-E570-337C-3084B0CA3EDF}"/>
              </a:ext>
            </a:extLst>
          </p:cNvPr>
          <p:cNvSpPr>
            <a:spLocks noGrp="1"/>
          </p:cNvSpPr>
          <p:nvPr>
            <p:ph type="ctrTitle"/>
          </p:nvPr>
        </p:nvSpPr>
        <p:spPr>
          <a:xfrm>
            <a:off x="1452616" y="962902"/>
            <a:ext cx="3525640" cy="2380828"/>
          </a:xfrm>
        </p:spPr>
        <p:txBody>
          <a:bodyPr>
            <a:normAutofit/>
          </a:bodyPr>
          <a:lstStyle/>
          <a:p>
            <a:r>
              <a:rPr lang="en-GB" sz="3400" dirty="0"/>
              <a:t>Methodology</a:t>
            </a:r>
          </a:p>
        </p:txBody>
      </p:sp>
      <p:sp>
        <p:nvSpPr>
          <p:cNvPr id="3" name="Subtitle 2">
            <a:extLst>
              <a:ext uri="{FF2B5EF4-FFF2-40B4-BE49-F238E27FC236}">
                <a16:creationId xmlns:a16="http://schemas.microsoft.com/office/drawing/2014/main" id="{419D9768-8AAD-DC1A-B728-28736543F8B1}"/>
              </a:ext>
            </a:extLst>
          </p:cNvPr>
          <p:cNvSpPr>
            <a:spLocks noGrp="1"/>
          </p:cNvSpPr>
          <p:nvPr>
            <p:ph type="subTitle" idx="1"/>
          </p:nvPr>
        </p:nvSpPr>
        <p:spPr>
          <a:xfrm>
            <a:off x="1452617" y="3531204"/>
            <a:ext cx="3521499" cy="1610643"/>
          </a:xfrm>
        </p:spPr>
        <p:txBody>
          <a:bodyPr>
            <a:normAutofit/>
          </a:bodyPr>
          <a:lstStyle/>
          <a:p>
            <a:pPr marL="285750" indent="-285750">
              <a:buFont typeface="Arial" panose="020B0604020202020204" pitchFamily="34" charset="0"/>
              <a:buChar char="•"/>
            </a:pPr>
            <a:r>
              <a:rPr lang="en-GB" sz="1600" dirty="0"/>
              <a:t>Mixed methods</a:t>
            </a:r>
          </a:p>
          <a:p>
            <a:pPr marL="285750" indent="-285750">
              <a:buFont typeface="Arial" panose="020B0604020202020204" pitchFamily="34" charset="0"/>
              <a:buChar char="•"/>
            </a:pPr>
            <a:r>
              <a:rPr lang="en-GB" sz="1600" dirty="0"/>
              <a:t>Multiple case studies</a:t>
            </a:r>
          </a:p>
          <a:p>
            <a:pPr marL="285750" indent="-285750">
              <a:buFont typeface="Arial" panose="020B0604020202020204" pitchFamily="34" charset="0"/>
              <a:buChar char="•"/>
            </a:pPr>
            <a:r>
              <a:rPr lang="en-GB" sz="1600" dirty="0"/>
              <a:t>Psychometric measures </a:t>
            </a:r>
          </a:p>
          <a:p>
            <a:pPr marL="285750" indent="-285750">
              <a:buFont typeface="Arial" panose="020B0604020202020204" pitchFamily="34" charset="0"/>
              <a:buChar char="•"/>
            </a:pPr>
            <a:r>
              <a:rPr lang="en-GB" sz="1600" dirty="0"/>
              <a:t>Semi-structured interviews</a:t>
            </a:r>
          </a:p>
        </p:txBody>
      </p:sp>
      <p:pic>
        <p:nvPicPr>
          <p:cNvPr id="7" name="Graphic 6" descr="Bar chart">
            <a:extLst>
              <a:ext uri="{FF2B5EF4-FFF2-40B4-BE49-F238E27FC236}">
                <a16:creationId xmlns:a16="http://schemas.microsoft.com/office/drawing/2014/main" id="{CE8FDA44-84D1-079E-D8B8-3548FD0ECF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71615" y="1116345"/>
            <a:ext cx="3866172" cy="3866172"/>
          </a:xfrm>
          <a:prstGeom prst="rect">
            <a:avLst/>
          </a:prstGeom>
        </p:spPr>
      </p:pic>
    </p:spTree>
    <p:extLst>
      <p:ext uri="{BB962C8B-B14F-4D97-AF65-F5344CB8AC3E}">
        <p14:creationId xmlns:p14="http://schemas.microsoft.com/office/powerpoint/2010/main" val="1229494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7DB53-7614-AAA0-8053-6F736711A4C6}"/>
              </a:ext>
            </a:extLst>
          </p:cNvPr>
          <p:cNvSpPr>
            <a:spLocks noGrp="1"/>
          </p:cNvSpPr>
          <p:nvPr>
            <p:ph type="title"/>
          </p:nvPr>
        </p:nvSpPr>
        <p:spPr/>
        <p:txBody>
          <a:bodyPr/>
          <a:lstStyle/>
          <a:p>
            <a:r>
              <a:rPr lang="en-GB" dirty="0"/>
              <a:t>Multiple case studies</a:t>
            </a:r>
          </a:p>
        </p:txBody>
      </p:sp>
      <p:sp>
        <p:nvSpPr>
          <p:cNvPr id="3" name="Content Placeholder 2">
            <a:extLst>
              <a:ext uri="{FF2B5EF4-FFF2-40B4-BE49-F238E27FC236}">
                <a16:creationId xmlns:a16="http://schemas.microsoft.com/office/drawing/2014/main" id="{62E5016A-C4DD-E8F3-909F-AB7B8BEEF8C0}"/>
              </a:ext>
            </a:extLst>
          </p:cNvPr>
          <p:cNvSpPr>
            <a:spLocks noGrp="1"/>
          </p:cNvSpPr>
          <p:nvPr>
            <p:ph idx="1"/>
          </p:nvPr>
        </p:nvSpPr>
        <p:spPr/>
        <p:txBody>
          <a:bodyPr/>
          <a:lstStyle/>
          <a:p>
            <a:r>
              <a:rPr lang="en-GB" sz="2400" kern="0" dirty="0">
                <a:effectLst/>
                <a:latin typeface="Arial" panose="020B0604020202020204" pitchFamily="34" charset="0"/>
                <a:ea typeface="Calibri" panose="020F0502020204030204" pitchFamily="34" charset="0"/>
                <a:cs typeface="Arial" panose="020B0604020202020204" pitchFamily="34" charset="0"/>
              </a:rPr>
              <a:t>holistic descriptions and explanations of  phenomena (</a:t>
            </a:r>
            <a:r>
              <a:rPr lang="en-GB" sz="2400" b="1" kern="0" dirty="0">
                <a:effectLst/>
                <a:latin typeface="Arial" panose="020B0604020202020204" pitchFamily="34" charset="0"/>
                <a:ea typeface="Calibri" panose="020F0502020204030204" pitchFamily="34" charset="0"/>
                <a:cs typeface="Arial" panose="020B0604020202020204" pitchFamily="34" charset="0"/>
              </a:rPr>
              <a:t>Merriam, 1988)</a:t>
            </a:r>
          </a:p>
          <a:p>
            <a:r>
              <a:rPr lang="en-GB" sz="2400" kern="0" dirty="0">
                <a:effectLst/>
                <a:latin typeface="Arial" panose="020B0604020202020204" pitchFamily="34" charset="0"/>
                <a:ea typeface="Calibri" panose="020F0502020204030204" pitchFamily="34" charset="0"/>
                <a:cs typeface="Arial" panose="020B0604020202020204" pitchFamily="34" charset="0"/>
              </a:rPr>
              <a:t>consider possible underlying factors for similarities and differences between individual case studies  (</a:t>
            </a:r>
            <a:r>
              <a:rPr lang="en-GB" sz="2400" b="1" kern="0" dirty="0">
                <a:effectLst/>
                <a:latin typeface="Arial" panose="020B0604020202020204" pitchFamily="34" charset="0"/>
                <a:ea typeface="Calibri" panose="020F0502020204030204" pitchFamily="34" charset="0"/>
                <a:cs typeface="Arial" panose="020B0604020202020204" pitchFamily="34" charset="0"/>
              </a:rPr>
              <a:t>Yin, 2003).</a:t>
            </a:r>
            <a:endParaRPr lang="en-GB" sz="2400" b="1"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984956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35FC0-C3A9-79F1-2CFE-1DADAB98A084}"/>
              </a:ext>
            </a:extLst>
          </p:cNvPr>
          <p:cNvSpPr>
            <a:spLocks noGrp="1"/>
          </p:cNvSpPr>
          <p:nvPr>
            <p:ph type="title"/>
          </p:nvPr>
        </p:nvSpPr>
        <p:spPr/>
        <p:txBody>
          <a:bodyPr/>
          <a:lstStyle/>
          <a:p>
            <a:r>
              <a:rPr lang="en-GB" dirty="0"/>
              <a:t>participants</a:t>
            </a:r>
          </a:p>
        </p:txBody>
      </p:sp>
      <p:sp>
        <p:nvSpPr>
          <p:cNvPr id="3" name="Content Placeholder 2">
            <a:extLst>
              <a:ext uri="{FF2B5EF4-FFF2-40B4-BE49-F238E27FC236}">
                <a16:creationId xmlns:a16="http://schemas.microsoft.com/office/drawing/2014/main" id="{12A40F71-4332-CEA9-7C8D-EBED1FA07D21}"/>
              </a:ext>
            </a:extLst>
          </p:cNvPr>
          <p:cNvSpPr>
            <a:spLocks noGrp="1"/>
          </p:cNvSpPr>
          <p:nvPr>
            <p:ph idx="1"/>
          </p:nvPr>
        </p:nvSpPr>
        <p:spPr/>
        <p:txBody>
          <a:bodyPr/>
          <a:lstStyle/>
          <a:p>
            <a:r>
              <a:rPr lang="en-GB" dirty="0"/>
              <a:t>Existing students</a:t>
            </a:r>
          </a:p>
          <a:p>
            <a:pPr marL="0" indent="0">
              <a:buNone/>
            </a:pPr>
            <a:endParaRPr lang="en-GB" dirty="0"/>
          </a:p>
        </p:txBody>
      </p:sp>
      <p:graphicFrame>
        <p:nvGraphicFramePr>
          <p:cNvPr id="5" name="Table 4">
            <a:extLst>
              <a:ext uri="{FF2B5EF4-FFF2-40B4-BE49-F238E27FC236}">
                <a16:creationId xmlns:a16="http://schemas.microsoft.com/office/drawing/2014/main" id="{C1B51819-CD14-446E-BD82-6A2A745C1DAD}"/>
              </a:ext>
            </a:extLst>
          </p:cNvPr>
          <p:cNvGraphicFramePr>
            <a:graphicFrameLocks noGrp="1"/>
          </p:cNvGraphicFramePr>
          <p:nvPr>
            <p:extLst>
              <p:ext uri="{D42A27DB-BD31-4B8C-83A1-F6EECF244321}">
                <p14:modId xmlns:p14="http://schemas.microsoft.com/office/powerpoint/2010/main" val="2107753382"/>
              </p:ext>
            </p:extLst>
          </p:nvPr>
        </p:nvGraphicFramePr>
        <p:xfrm>
          <a:off x="2442604" y="2846533"/>
          <a:ext cx="8127999" cy="2194560"/>
        </p:xfrm>
        <a:graphic>
          <a:graphicData uri="http://schemas.openxmlformats.org/drawingml/2006/table">
            <a:tbl>
              <a:tblPr firstRow="1" bandRow="1">
                <a:tableStyleId>{073A0DAA-6AF3-43AB-8588-CEC1D06C72B9}</a:tableStyleId>
              </a:tblPr>
              <a:tblGrid>
                <a:gridCol w="2709333">
                  <a:extLst>
                    <a:ext uri="{9D8B030D-6E8A-4147-A177-3AD203B41FA5}">
                      <a16:colId xmlns:a16="http://schemas.microsoft.com/office/drawing/2014/main" val="2040111351"/>
                    </a:ext>
                  </a:extLst>
                </a:gridCol>
                <a:gridCol w="1160728">
                  <a:extLst>
                    <a:ext uri="{9D8B030D-6E8A-4147-A177-3AD203B41FA5}">
                      <a16:colId xmlns:a16="http://schemas.microsoft.com/office/drawing/2014/main" val="681574785"/>
                    </a:ext>
                  </a:extLst>
                </a:gridCol>
                <a:gridCol w="4257938">
                  <a:extLst>
                    <a:ext uri="{9D8B030D-6E8A-4147-A177-3AD203B41FA5}">
                      <a16:colId xmlns:a16="http://schemas.microsoft.com/office/drawing/2014/main" val="3270870941"/>
                    </a:ext>
                  </a:extLst>
                </a:gridCol>
              </a:tblGrid>
              <a:tr h="0">
                <a:tc>
                  <a:txBody>
                    <a:bodyPr/>
                    <a:lstStyle/>
                    <a:p>
                      <a:endParaRPr lang="en-GB" dirty="0"/>
                    </a:p>
                  </a:txBody>
                  <a:tcPr/>
                </a:tc>
                <a:tc>
                  <a:txBody>
                    <a:bodyPr/>
                    <a:lstStyle/>
                    <a:p>
                      <a:r>
                        <a:rPr lang="en-GB" dirty="0"/>
                        <a:t>Age </a:t>
                      </a:r>
                    </a:p>
                  </a:txBody>
                  <a:tcPr/>
                </a:tc>
                <a:tc>
                  <a:txBody>
                    <a:bodyPr/>
                    <a:lstStyle/>
                    <a:p>
                      <a:r>
                        <a:rPr lang="en-GB" dirty="0"/>
                        <a:t>Length of time studying with me</a:t>
                      </a:r>
                    </a:p>
                  </a:txBody>
                  <a:tcPr/>
                </a:tc>
                <a:extLst>
                  <a:ext uri="{0D108BD9-81ED-4DB2-BD59-A6C34878D82A}">
                    <a16:rowId xmlns:a16="http://schemas.microsoft.com/office/drawing/2014/main" val="4228943066"/>
                  </a:ext>
                </a:extLst>
              </a:tr>
              <a:tr h="0">
                <a:tc>
                  <a:txBody>
                    <a:bodyPr/>
                    <a:lstStyle/>
                    <a:p>
                      <a:r>
                        <a:rPr lang="en-GB" dirty="0"/>
                        <a:t>CS1</a:t>
                      </a:r>
                    </a:p>
                  </a:txBody>
                  <a:tcPr>
                    <a:solidFill>
                      <a:srgbClr val="92D050"/>
                    </a:solidFill>
                  </a:tcPr>
                </a:tc>
                <a:tc>
                  <a:txBody>
                    <a:bodyPr/>
                    <a:lstStyle/>
                    <a:p>
                      <a:r>
                        <a:rPr lang="en-GB" dirty="0"/>
                        <a:t>13 </a:t>
                      </a:r>
                    </a:p>
                  </a:txBody>
                  <a:tcPr/>
                </a:tc>
                <a:tc>
                  <a:txBody>
                    <a:bodyPr/>
                    <a:lstStyle/>
                    <a:p>
                      <a:r>
                        <a:rPr lang="en-GB" dirty="0"/>
                        <a:t>2 years</a:t>
                      </a:r>
                    </a:p>
                  </a:txBody>
                  <a:tcPr/>
                </a:tc>
                <a:extLst>
                  <a:ext uri="{0D108BD9-81ED-4DB2-BD59-A6C34878D82A}">
                    <a16:rowId xmlns:a16="http://schemas.microsoft.com/office/drawing/2014/main" val="1604042884"/>
                  </a:ext>
                </a:extLst>
              </a:tr>
              <a:tr h="0">
                <a:tc>
                  <a:txBody>
                    <a:bodyPr/>
                    <a:lstStyle/>
                    <a:p>
                      <a:r>
                        <a:rPr lang="en-GB" dirty="0"/>
                        <a:t>CS2</a:t>
                      </a:r>
                    </a:p>
                  </a:txBody>
                  <a:tcPr>
                    <a:solidFill>
                      <a:srgbClr val="00B0F0"/>
                    </a:solidFill>
                  </a:tcPr>
                </a:tc>
                <a:tc>
                  <a:txBody>
                    <a:bodyPr/>
                    <a:lstStyle/>
                    <a:p>
                      <a:r>
                        <a:rPr lang="en-GB" dirty="0"/>
                        <a:t>14 </a:t>
                      </a:r>
                    </a:p>
                  </a:txBody>
                  <a:tcPr/>
                </a:tc>
                <a:tc>
                  <a:txBody>
                    <a:bodyPr/>
                    <a:lstStyle/>
                    <a:p>
                      <a:r>
                        <a:rPr lang="en-GB" dirty="0"/>
                        <a:t>2 years</a:t>
                      </a:r>
                    </a:p>
                  </a:txBody>
                  <a:tcPr/>
                </a:tc>
                <a:extLst>
                  <a:ext uri="{0D108BD9-81ED-4DB2-BD59-A6C34878D82A}">
                    <a16:rowId xmlns:a16="http://schemas.microsoft.com/office/drawing/2014/main" val="1835084920"/>
                  </a:ext>
                </a:extLst>
              </a:tr>
              <a:tr h="0">
                <a:tc>
                  <a:txBody>
                    <a:bodyPr/>
                    <a:lstStyle/>
                    <a:p>
                      <a:r>
                        <a:rPr lang="en-GB" dirty="0"/>
                        <a:t>CS3</a:t>
                      </a:r>
                    </a:p>
                  </a:txBody>
                  <a:tcPr>
                    <a:solidFill>
                      <a:srgbClr val="FFFF00"/>
                    </a:solidFill>
                  </a:tcPr>
                </a:tc>
                <a:tc>
                  <a:txBody>
                    <a:bodyPr/>
                    <a:lstStyle/>
                    <a:p>
                      <a:r>
                        <a:rPr lang="en-GB" dirty="0"/>
                        <a:t>15</a:t>
                      </a:r>
                    </a:p>
                  </a:txBody>
                  <a:tcPr/>
                </a:tc>
                <a:tc>
                  <a:txBody>
                    <a:bodyPr/>
                    <a:lstStyle/>
                    <a:p>
                      <a:r>
                        <a:rPr lang="en-GB" dirty="0"/>
                        <a:t>2 years</a:t>
                      </a:r>
                    </a:p>
                  </a:txBody>
                  <a:tcPr/>
                </a:tc>
                <a:extLst>
                  <a:ext uri="{0D108BD9-81ED-4DB2-BD59-A6C34878D82A}">
                    <a16:rowId xmlns:a16="http://schemas.microsoft.com/office/drawing/2014/main" val="3553384702"/>
                  </a:ext>
                </a:extLst>
              </a:tr>
              <a:tr h="0">
                <a:tc>
                  <a:txBody>
                    <a:bodyPr/>
                    <a:lstStyle/>
                    <a:p>
                      <a:r>
                        <a:rPr lang="en-GB" dirty="0"/>
                        <a:t>CS4</a:t>
                      </a:r>
                    </a:p>
                  </a:txBody>
                  <a:tcPr>
                    <a:solidFill>
                      <a:schemeClr val="accent5">
                        <a:lumMod val="40000"/>
                        <a:lumOff val="60000"/>
                      </a:schemeClr>
                    </a:solidFill>
                  </a:tcPr>
                </a:tc>
                <a:tc>
                  <a:txBody>
                    <a:bodyPr/>
                    <a:lstStyle/>
                    <a:p>
                      <a:r>
                        <a:rPr lang="en-GB" dirty="0"/>
                        <a:t>18</a:t>
                      </a:r>
                    </a:p>
                  </a:txBody>
                  <a:tcPr/>
                </a:tc>
                <a:tc>
                  <a:txBody>
                    <a:bodyPr/>
                    <a:lstStyle/>
                    <a:p>
                      <a:r>
                        <a:rPr lang="en-GB" dirty="0"/>
                        <a:t>5 years</a:t>
                      </a:r>
                    </a:p>
                  </a:txBody>
                  <a:tcPr/>
                </a:tc>
                <a:extLst>
                  <a:ext uri="{0D108BD9-81ED-4DB2-BD59-A6C34878D82A}">
                    <a16:rowId xmlns:a16="http://schemas.microsoft.com/office/drawing/2014/main" val="2023132665"/>
                  </a:ext>
                </a:extLst>
              </a:tr>
              <a:tr h="0">
                <a:tc>
                  <a:txBody>
                    <a:bodyPr/>
                    <a:lstStyle/>
                    <a:p>
                      <a:r>
                        <a:rPr lang="en-GB" dirty="0"/>
                        <a:t>CS5</a:t>
                      </a:r>
                    </a:p>
                  </a:txBody>
                  <a:tcPr>
                    <a:solidFill>
                      <a:srgbClr val="FFC000"/>
                    </a:solidFill>
                  </a:tcPr>
                </a:tc>
                <a:tc>
                  <a:txBody>
                    <a:bodyPr/>
                    <a:lstStyle/>
                    <a:p>
                      <a:r>
                        <a:rPr lang="en-GB" dirty="0"/>
                        <a:t>18</a:t>
                      </a:r>
                    </a:p>
                  </a:txBody>
                  <a:tcPr/>
                </a:tc>
                <a:tc>
                  <a:txBody>
                    <a:bodyPr/>
                    <a:lstStyle/>
                    <a:p>
                      <a:r>
                        <a:rPr lang="en-GB" dirty="0"/>
                        <a:t>5 years</a:t>
                      </a:r>
                    </a:p>
                  </a:txBody>
                  <a:tcPr/>
                </a:tc>
                <a:extLst>
                  <a:ext uri="{0D108BD9-81ED-4DB2-BD59-A6C34878D82A}">
                    <a16:rowId xmlns:a16="http://schemas.microsoft.com/office/drawing/2014/main" val="2077090474"/>
                  </a:ext>
                </a:extLst>
              </a:tr>
            </a:tbl>
          </a:graphicData>
        </a:graphic>
      </p:graphicFrame>
    </p:spTree>
    <p:extLst>
      <p:ext uri="{BB962C8B-B14F-4D97-AF65-F5344CB8AC3E}">
        <p14:creationId xmlns:p14="http://schemas.microsoft.com/office/powerpoint/2010/main" val="1651506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F6074-CF8D-390C-91C3-7F7A09EC6263}"/>
              </a:ext>
            </a:extLst>
          </p:cNvPr>
          <p:cNvSpPr>
            <a:spLocks noGrp="1"/>
          </p:cNvSpPr>
          <p:nvPr>
            <p:ph type="title"/>
          </p:nvPr>
        </p:nvSpPr>
        <p:spPr>
          <a:xfrm>
            <a:off x="648586" y="804519"/>
            <a:ext cx="3405439" cy="4431360"/>
          </a:xfrm>
        </p:spPr>
        <p:txBody>
          <a:bodyPr anchor="ctr">
            <a:normAutofit/>
          </a:bodyPr>
          <a:lstStyle/>
          <a:p>
            <a:r>
              <a:rPr lang="en-GB" dirty="0"/>
              <a:t>Self-compassion and perfectionism in adolescent females</a:t>
            </a:r>
          </a:p>
        </p:txBody>
      </p:sp>
      <p:sp>
        <p:nvSpPr>
          <p:cNvPr id="3" name="Content Placeholder 2">
            <a:extLst>
              <a:ext uri="{FF2B5EF4-FFF2-40B4-BE49-F238E27FC236}">
                <a16:creationId xmlns:a16="http://schemas.microsoft.com/office/drawing/2014/main" id="{FBC9C9CA-DB01-E3D7-2A29-412B824ACBA3}"/>
              </a:ext>
            </a:extLst>
          </p:cNvPr>
          <p:cNvSpPr>
            <a:spLocks noGrp="1"/>
          </p:cNvSpPr>
          <p:nvPr>
            <p:ph idx="1"/>
          </p:nvPr>
        </p:nvSpPr>
        <p:spPr>
          <a:xfrm>
            <a:off x="4486945" y="202019"/>
            <a:ext cx="7549110" cy="5730947"/>
          </a:xfrm>
        </p:spPr>
        <p:txBody>
          <a:bodyPr anchor="ctr">
            <a:normAutofit fontScale="77500" lnSpcReduction="20000"/>
          </a:bodyPr>
          <a:lstStyle/>
          <a:p>
            <a:pPr>
              <a:lnSpc>
                <a:spcPct val="110000"/>
              </a:lnSpc>
            </a:pPr>
            <a:r>
              <a:rPr lang="en-GB" dirty="0">
                <a:effectLst/>
                <a:ea typeface="Calibri" panose="020F0502020204030204" pitchFamily="34" charset="0"/>
              </a:rPr>
              <a:t>self-compassion is lower in female adolescents than male adolescents (</a:t>
            </a:r>
            <a:r>
              <a:rPr lang="en-GB" b="1" dirty="0">
                <a:effectLst/>
                <a:ea typeface="Calibri" panose="020F0502020204030204" pitchFamily="34" charset="0"/>
              </a:rPr>
              <a:t>Bluth &amp; Blanton, 2015; Bluth et al., 2017</a:t>
            </a:r>
            <a:r>
              <a:rPr lang="en-GB" dirty="0">
                <a:effectLst/>
                <a:ea typeface="Calibri" panose="020F0502020204030204" pitchFamily="34" charset="0"/>
              </a:rPr>
              <a:t>), </a:t>
            </a:r>
          </a:p>
          <a:p>
            <a:pPr>
              <a:lnSpc>
                <a:spcPct val="110000"/>
              </a:lnSpc>
            </a:pPr>
            <a:r>
              <a:rPr lang="en-GB" dirty="0">
                <a:effectLst/>
                <a:ea typeface="Calibri" panose="020F0502020204030204" pitchFamily="34" charset="0"/>
              </a:rPr>
              <a:t>female </a:t>
            </a:r>
            <a:r>
              <a:rPr lang="en-GB" dirty="0">
                <a:ea typeface="Calibri" panose="020F0502020204030204" pitchFamily="34" charset="0"/>
              </a:rPr>
              <a:t>adolescents are </a:t>
            </a:r>
            <a:r>
              <a:rPr lang="en-GB" dirty="0">
                <a:effectLst/>
                <a:ea typeface="Calibri" panose="020F0502020204030204" pitchFamily="34" charset="0"/>
              </a:rPr>
              <a:t>more self-critical, feel more isolated and entangled with their negative emotions and thoughts than male adolescents (</a:t>
            </a:r>
            <a:r>
              <a:rPr lang="en-GB" b="1" dirty="0">
                <a:effectLst/>
                <a:ea typeface="Calibri" panose="020F0502020204030204" pitchFamily="34" charset="0"/>
              </a:rPr>
              <a:t>Bluth &amp; Blanton, 2015</a:t>
            </a:r>
            <a:r>
              <a:rPr lang="en-GB" dirty="0">
                <a:effectLst/>
                <a:ea typeface="Calibri" panose="020F0502020204030204" pitchFamily="34" charset="0"/>
              </a:rPr>
              <a:t>). </a:t>
            </a:r>
          </a:p>
          <a:p>
            <a:pPr>
              <a:lnSpc>
                <a:spcPct val="110000"/>
              </a:lnSpc>
            </a:pPr>
            <a:r>
              <a:rPr lang="en-GB" dirty="0">
                <a:effectLst/>
                <a:ea typeface="Calibri" panose="020F0502020204030204" pitchFamily="34" charset="0"/>
              </a:rPr>
              <a:t>perfectionistic tendencies become prevalent in girls between the ages of 10 and 17 years (</a:t>
            </a:r>
            <a:r>
              <a:rPr lang="en-GB" b="1" dirty="0">
                <a:effectLst/>
                <a:ea typeface="Calibri" panose="020F0502020204030204" pitchFamily="34" charset="0"/>
              </a:rPr>
              <a:t>Patston &amp; Osborne, 2016</a:t>
            </a:r>
            <a:r>
              <a:rPr lang="en-GB" dirty="0">
                <a:effectLst/>
                <a:ea typeface="Calibri" panose="020F0502020204030204" pitchFamily="34" charset="0"/>
              </a:rPr>
              <a:t>)</a:t>
            </a:r>
          </a:p>
          <a:p>
            <a:pPr>
              <a:lnSpc>
                <a:spcPct val="110000"/>
              </a:lnSpc>
            </a:pPr>
            <a:r>
              <a:rPr lang="en-GB" dirty="0">
                <a:effectLst/>
                <a:ea typeface="Calibri" panose="020F0502020204030204" pitchFamily="34" charset="0"/>
              </a:rPr>
              <a:t>anxiety and depression twice as prevalent in women as in men (</a:t>
            </a:r>
            <a:r>
              <a:rPr lang="en-GB" b="1" dirty="0">
                <a:effectLst/>
                <a:ea typeface="Calibri" panose="020F0502020204030204" pitchFamily="34" charset="0"/>
              </a:rPr>
              <a:t>Nolen-Hoeksema, 1987; Weissman et al., 1996</a:t>
            </a:r>
            <a:r>
              <a:rPr lang="en-GB" dirty="0">
                <a:effectLst/>
                <a:ea typeface="Calibri" panose="020F0502020204030204" pitchFamily="34" charset="0"/>
              </a:rPr>
              <a:t>).</a:t>
            </a:r>
          </a:p>
          <a:p>
            <a:pPr>
              <a:lnSpc>
                <a:spcPct val="110000"/>
              </a:lnSpc>
            </a:pPr>
            <a:r>
              <a:rPr lang="en-GB" dirty="0">
                <a:effectLst/>
                <a:ea typeface="Calibri" panose="020F0502020204030204" pitchFamily="34" charset="0"/>
              </a:rPr>
              <a:t>cultivating self-compassion during adolescence is likely to improve mental health trajectories throughout life (</a:t>
            </a:r>
            <a:r>
              <a:rPr lang="en-GB" b="1" dirty="0">
                <a:effectLst/>
                <a:ea typeface="Calibri" panose="020F0502020204030204" pitchFamily="34" charset="0"/>
              </a:rPr>
              <a:t>Bluth and Clepper-Faith, 2023)</a:t>
            </a:r>
          </a:p>
          <a:p>
            <a:pPr>
              <a:lnSpc>
                <a:spcPct val="110000"/>
              </a:lnSpc>
            </a:pPr>
            <a:endParaRPr lang="en-GB" sz="1700" dirty="0"/>
          </a:p>
        </p:txBody>
      </p:sp>
    </p:spTree>
    <p:extLst>
      <p:ext uri="{BB962C8B-B14F-4D97-AF65-F5344CB8AC3E}">
        <p14:creationId xmlns:p14="http://schemas.microsoft.com/office/powerpoint/2010/main" val="126663885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EC76A-9F94-A3D5-A6EF-40519B53A9AA}"/>
              </a:ext>
            </a:extLst>
          </p:cNvPr>
          <p:cNvSpPr>
            <a:spLocks noGrp="1"/>
          </p:cNvSpPr>
          <p:nvPr>
            <p:ph type="title"/>
          </p:nvPr>
        </p:nvSpPr>
        <p:spPr>
          <a:xfrm>
            <a:off x="844476" y="1600199"/>
            <a:ext cx="3809820" cy="4297680"/>
          </a:xfrm>
        </p:spPr>
        <p:txBody>
          <a:bodyPr anchor="ctr">
            <a:normAutofit/>
          </a:bodyPr>
          <a:lstStyle/>
          <a:p>
            <a:r>
              <a:rPr lang="en-GB" dirty="0"/>
              <a:t>CAPS </a:t>
            </a:r>
            <a:br>
              <a:rPr lang="en-GB" dirty="0"/>
            </a:br>
            <a:r>
              <a:rPr lang="en-GB" sz="2400" b="1" dirty="0"/>
              <a:t>(Flett et al., 2016)</a:t>
            </a:r>
          </a:p>
        </p:txBody>
      </p:sp>
      <p:sp>
        <p:nvSpPr>
          <p:cNvPr id="3" name="Content Placeholder 2">
            <a:extLst>
              <a:ext uri="{FF2B5EF4-FFF2-40B4-BE49-F238E27FC236}">
                <a16:creationId xmlns:a16="http://schemas.microsoft.com/office/drawing/2014/main" id="{2D03B35E-8001-8466-7151-1AC45808B9CF}"/>
              </a:ext>
            </a:extLst>
          </p:cNvPr>
          <p:cNvSpPr>
            <a:spLocks noGrp="1"/>
          </p:cNvSpPr>
          <p:nvPr>
            <p:ph idx="1"/>
          </p:nvPr>
        </p:nvSpPr>
        <p:spPr>
          <a:xfrm>
            <a:off x="4924851" y="410966"/>
            <a:ext cx="6130003" cy="5815173"/>
          </a:xfrm>
        </p:spPr>
        <p:txBody>
          <a:bodyPr anchor="ctr">
            <a:normAutofit fontScale="85000" lnSpcReduction="20000"/>
          </a:bodyPr>
          <a:lstStyle/>
          <a:p>
            <a:pPr>
              <a:lnSpc>
                <a:spcPct val="110000"/>
              </a:lnSpc>
            </a:pPr>
            <a:r>
              <a:rPr lang="en-GB" sz="2800" dirty="0"/>
              <a:t>Based on Multidimensional Perfectionism Scale (MPS) (</a:t>
            </a:r>
            <a:r>
              <a:rPr lang="en-GB" sz="2800" b="1" dirty="0"/>
              <a:t>Hewitt &amp; Flett, 1991</a:t>
            </a:r>
            <a:r>
              <a:rPr lang="en-GB" sz="2800" dirty="0"/>
              <a:t>)</a:t>
            </a:r>
          </a:p>
          <a:p>
            <a:pPr>
              <a:lnSpc>
                <a:spcPct val="110000"/>
              </a:lnSpc>
            </a:pPr>
            <a:r>
              <a:rPr lang="en-GB" sz="2800" dirty="0"/>
              <a:t>Measures self-oriented perfectionism (SOP) and socially prescribed perfectionism (SPP)</a:t>
            </a:r>
          </a:p>
          <a:p>
            <a:pPr lvl="1">
              <a:lnSpc>
                <a:spcPct val="110000"/>
              </a:lnSpc>
            </a:pPr>
            <a:r>
              <a:rPr lang="en-GB" sz="2800" b="1" dirty="0"/>
              <a:t>SOP</a:t>
            </a:r>
            <a:r>
              <a:rPr lang="en-GB" sz="2800" dirty="0"/>
              <a:t> – internally motivated and high self-criticism in reaction to imperfection</a:t>
            </a:r>
          </a:p>
          <a:p>
            <a:pPr lvl="1">
              <a:lnSpc>
                <a:spcPct val="110000"/>
              </a:lnSpc>
            </a:pPr>
            <a:r>
              <a:rPr lang="en-GB" sz="2800" b="1" dirty="0"/>
              <a:t>SPP</a:t>
            </a:r>
            <a:r>
              <a:rPr lang="en-GB" sz="2800" dirty="0"/>
              <a:t> – externally motivated and the belief  that others will be highly critical of imperfection (</a:t>
            </a:r>
            <a:r>
              <a:rPr lang="en-GB" sz="2800" b="1" dirty="0"/>
              <a:t>Hewitt &amp; Flett, 1991</a:t>
            </a:r>
            <a:r>
              <a:rPr lang="en-GB" sz="2800" dirty="0"/>
              <a:t>)</a:t>
            </a:r>
          </a:p>
          <a:p>
            <a:pPr lvl="1">
              <a:lnSpc>
                <a:spcPct val="110000"/>
              </a:lnSpc>
            </a:pPr>
            <a:r>
              <a:rPr lang="en-GB" sz="2800" dirty="0"/>
              <a:t>Specifically designed for use with children and adolescents.</a:t>
            </a:r>
          </a:p>
          <a:p>
            <a:pPr lvl="1">
              <a:lnSpc>
                <a:spcPct val="110000"/>
              </a:lnSpc>
            </a:pPr>
            <a:r>
              <a:rPr lang="en-GB" sz="2800" dirty="0"/>
              <a:t>22 item questionnaire answered using Likert scale (1-5) from ‘false’ to ‘very true’</a:t>
            </a:r>
          </a:p>
          <a:p>
            <a:pPr marL="457200" lvl="1" indent="0">
              <a:lnSpc>
                <a:spcPct val="110000"/>
              </a:lnSpc>
              <a:buNone/>
            </a:pPr>
            <a:endParaRPr lang="en-GB" sz="1400" dirty="0"/>
          </a:p>
        </p:txBody>
      </p:sp>
    </p:spTree>
    <p:extLst>
      <p:ext uri="{BB962C8B-B14F-4D97-AF65-F5344CB8AC3E}">
        <p14:creationId xmlns:p14="http://schemas.microsoft.com/office/powerpoint/2010/main" val="2650293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05703-7433-AB36-8393-5F18A85C17B4}"/>
              </a:ext>
            </a:extLst>
          </p:cNvPr>
          <p:cNvSpPr>
            <a:spLocks noGrp="1"/>
          </p:cNvSpPr>
          <p:nvPr>
            <p:ph type="title"/>
          </p:nvPr>
        </p:nvSpPr>
        <p:spPr>
          <a:xfrm>
            <a:off x="844476" y="1600199"/>
            <a:ext cx="3539266" cy="4297680"/>
          </a:xfrm>
        </p:spPr>
        <p:txBody>
          <a:bodyPr anchor="ctr">
            <a:normAutofit fontScale="90000"/>
          </a:bodyPr>
          <a:lstStyle/>
          <a:p>
            <a:r>
              <a:rPr lang="en-US" spc="530" dirty="0"/>
              <a:t>Self-compassion scale (short form)</a:t>
            </a:r>
            <a:br>
              <a:rPr lang="en-US" spc="530" dirty="0"/>
            </a:br>
            <a:r>
              <a:rPr lang="en-US" spc="530" dirty="0"/>
              <a:t>(SCS-SF) (</a:t>
            </a:r>
            <a:r>
              <a:rPr lang="en-US" sz="2800" b="1" spc="530" dirty="0"/>
              <a:t>Raes et al., 2011</a:t>
            </a:r>
            <a:r>
              <a:rPr lang="en-US" spc="530" dirty="0"/>
              <a:t>)</a:t>
            </a:r>
            <a:endParaRPr lang="en-GB" dirty="0"/>
          </a:p>
        </p:txBody>
      </p:sp>
      <p:sp>
        <p:nvSpPr>
          <p:cNvPr id="3" name="Content Placeholder 2">
            <a:extLst>
              <a:ext uri="{FF2B5EF4-FFF2-40B4-BE49-F238E27FC236}">
                <a16:creationId xmlns:a16="http://schemas.microsoft.com/office/drawing/2014/main" id="{56E02897-04DC-ED09-9F9A-2EEA23B39BFE}"/>
              </a:ext>
            </a:extLst>
          </p:cNvPr>
          <p:cNvSpPr>
            <a:spLocks noGrp="1"/>
          </p:cNvSpPr>
          <p:nvPr>
            <p:ph idx="1"/>
          </p:nvPr>
        </p:nvSpPr>
        <p:spPr>
          <a:xfrm>
            <a:off x="4924851" y="226030"/>
            <a:ext cx="6130003" cy="6205591"/>
          </a:xfrm>
        </p:spPr>
        <p:txBody>
          <a:bodyPr anchor="ctr">
            <a:noAutofit/>
          </a:bodyPr>
          <a:lstStyle/>
          <a:p>
            <a:r>
              <a:rPr lang="en-GB" sz="2400" dirty="0"/>
              <a:t>Derived from the Self-compassion Scale (Neff et al., 2003b)</a:t>
            </a:r>
          </a:p>
          <a:p>
            <a:r>
              <a:rPr lang="en-GB" sz="2400" dirty="0"/>
              <a:t>12 questions (original SCS has 26).</a:t>
            </a:r>
          </a:p>
          <a:p>
            <a:r>
              <a:rPr lang="en-GB" sz="2400" dirty="0">
                <a:ea typeface="Calibri" panose="020F0502020204030204" pitchFamily="34" charset="0"/>
              </a:rPr>
              <a:t>R</a:t>
            </a:r>
            <a:r>
              <a:rPr lang="en-GB" sz="2400" dirty="0">
                <a:effectLst/>
                <a:ea typeface="Calibri" panose="020F0502020204030204" pitchFamily="34" charset="0"/>
              </a:rPr>
              <a:t>espondents required to indicate how they typically act towards themselves in difficult times, using a five-point Likert scale  (1 = “almost never” and 5 = “almost always”)</a:t>
            </a:r>
            <a:endParaRPr lang="en-GB" sz="2400" dirty="0"/>
          </a:p>
          <a:p>
            <a:r>
              <a:rPr lang="en-GB" sz="2400" dirty="0"/>
              <a:t>2 items each relating to self-kindness, self-judgement, mindfulness, overidentification common humanity and isolation</a:t>
            </a:r>
          </a:p>
          <a:p>
            <a:r>
              <a:rPr lang="en-GB" sz="2400" dirty="0"/>
              <a:t>Answers relating to negative self-responding are reverse scored.</a:t>
            </a:r>
          </a:p>
        </p:txBody>
      </p:sp>
    </p:spTree>
    <p:extLst>
      <p:ext uri="{BB962C8B-B14F-4D97-AF65-F5344CB8AC3E}">
        <p14:creationId xmlns:p14="http://schemas.microsoft.com/office/powerpoint/2010/main" val="587533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679C667E-367E-F152-CB2E-64C19214BCB1}"/>
              </a:ext>
            </a:extLst>
          </p:cNvPr>
          <p:cNvPicPr>
            <a:picLocks noChangeAspect="1"/>
          </p:cNvPicPr>
          <p:nvPr/>
        </p:nvPicPr>
        <p:blipFill rotWithShape="1">
          <a:blip r:embed="rId2">
            <a:duotone>
              <a:schemeClr val="bg2">
                <a:shade val="45000"/>
                <a:satMod val="135000"/>
              </a:schemeClr>
              <a:prstClr val="white"/>
            </a:duotone>
            <a:alphaModFix amt="50000"/>
          </a:blip>
          <a:srcRect t="1219" r="-1" b="14509"/>
          <a:stretch/>
        </p:blipFill>
        <p:spPr>
          <a:xfrm>
            <a:off x="305" y="10"/>
            <a:ext cx="12191695" cy="6857990"/>
          </a:xfrm>
          <a:prstGeom prst="rect">
            <a:avLst/>
          </a:prstGeom>
        </p:spPr>
      </p:pic>
      <p:sp>
        <p:nvSpPr>
          <p:cNvPr id="2" name="Title 1">
            <a:extLst>
              <a:ext uri="{FF2B5EF4-FFF2-40B4-BE49-F238E27FC236}">
                <a16:creationId xmlns:a16="http://schemas.microsoft.com/office/drawing/2014/main" id="{456E6D53-2FD5-A99B-FCDC-D131F3AD080C}"/>
              </a:ext>
            </a:extLst>
          </p:cNvPr>
          <p:cNvSpPr>
            <a:spLocks noGrp="1"/>
          </p:cNvSpPr>
          <p:nvPr>
            <p:ph type="title"/>
          </p:nvPr>
        </p:nvSpPr>
        <p:spPr/>
        <p:txBody>
          <a:bodyPr>
            <a:normAutofit/>
          </a:bodyPr>
          <a:lstStyle/>
          <a:p>
            <a:r>
              <a:rPr lang="en-GB" dirty="0"/>
              <a:t>Semi-structured interviews</a:t>
            </a:r>
          </a:p>
        </p:txBody>
      </p:sp>
      <p:sp>
        <p:nvSpPr>
          <p:cNvPr id="3" name="Content Placeholder 2">
            <a:extLst>
              <a:ext uri="{FF2B5EF4-FFF2-40B4-BE49-F238E27FC236}">
                <a16:creationId xmlns:a16="http://schemas.microsoft.com/office/drawing/2014/main" id="{AAE3DC76-A9DA-51F2-54BF-24527BECC871}"/>
              </a:ext>
            </a:extLst>
          </p:cNvPr>
          <p:cNvSpPr>
            <a:spLocks noGrp="1"/>
          </p:cNvSpPr>
          <p:nvPr>
            <p:ph idx="1"/>
          </p:nvPr>
        </p:nvSpPr>
        <p:spPr/>
        <p:txBody>
          <a:bodyPr>
            <a:normAutofit/>
          </a:bodyPr>
          <a:lstStyle/>
          <a:p>
            <a:r>
              <a:rPr lang="en-GB" dirty="0">
                <a:effectLst/>
                <a:ea typeface="Calibri" panose="020F0502020204030204" pitchFamily="34" charset="0"/>
              </a:rPr>
              <a:t>questions informed by the quantitative data (</a:t>
            </a:r>
            <a:r>
              <a:rPr lang="en-GB" b="1" dirty="0">
                <a:effectLst/>
                <a:ea typeface="Calibri" panose="020F0502020204030204" pitchFamily="34" charset="0"/>
              </a:rPr>
              <a:t>Britten, 1995</a:t>
            </a:r>
            <a:r>
              <a:rPr lang="en-GB" dirty="0">
                <a:effectLst/>
                <a:ea typeface="Calibri" panose="020F0502020204030204" pitchFamily="34" charset="0"/>
              </a:rPr>
              <a:t>)</a:t>
            </a:r>
          </a:p>
          <a:p>
            <a:r>
              <a:rPr lang="en-GB" dirty="0">
                <a:effectLst/>
                <a:ea typeface="Calibri" panose="020F0502020204030204" pitchFamily="34" charset="0"/>
              </a:rPr>
              <a:t>detailed descriptions of experiences, views, motivations and beliefs </a:t>
            </a:r>
          </a:p>
          <a:p>
            <a:r>
              <a:rPr lang="en-GB" dirty="0">
                <a:ea typeface="Calibri" panose="020F0502020204030204" pitchFamily="34" charset="0"/>
              </a:rPr>
              <a:t>Avoided closed question (yes / no answers) (</a:t>
            </a:r>
            <a:r>
              <a:rPr lang="en-GB" b="1" dirty="0">
                <a:ea typeface="Calibri" panose="020F0502020204030204" pitchFamily="34" charset="0"/>
              </a:rPr>
              <a:t>Wright &amp; Powell, 2006</a:t>
            </a:r>
            <a:r>
              <a:rPr lang="en-GB" dirty="0">
                <a:ea typeface="Calibri" panose="020F0502020204030204" pitchFamily="34" charset="0"/>
              </a:rPr>
              <a:t>)</a:t>
            </a:r>
          </a:p>
          <a:p>
            <a:r>
              <a:rPr lang="en-GB" dirty="0">
                <a:ea typeface="Calibri" panose="020F0502020204030204" pitchFamily="34" charset="0"/>
              </a:rPr>
              <a:t>Transcribed verbatim</a:t>
            </a:r>
          </a:p>
          <a:p>
            <a:r>
              <a:rPr lang="en-GB" dirty="0">
                <a:ea typeface="Calibri" panose="020F0502020204030204" pitchFamily="34" charset="0"/>
              </a:rPr>
              <a:t>Concept coding (</a:t>
            </a:r>
            <a:r>
              <a:rPr lang="en-GB" b="1" dirty="0">
                <a:ea typeface="Calibri" panose="020F0502020204030204" pitchFamily="34" charset="0"/>
              </a:rPr>
              <a:t>Saldana, 2014</a:t>
            </a:r>
            <a:r>
              <a:rPr lang="en-GB" dirty="0">
                <a:ea typeface="Calibri" panose="020F0502020204030204" pitchFamily="34" charset="0"/>
              </a:rPr>
              <a:t>)</a:t>
            </a:r>
          </a:p>
          <a:p>
            <a:r>
              <a:rPr lang="en-GB" dirty="0">
                <a:ea typeface="Calibri" panose="020F0502020204030204" pitchFamily="34" charset="0"/>
              </a:rPr>
              <a:t>Deductive analysis (responses relating to components of perfectionism and self-compassion) (</a:t>
            </a:r>
            <a:r>
              <a:rPr lang="en-GB" b="1" dirty="0">
                <a:ea typeface="Calibri" panose="020F0502020204030204" pitchFamily="34" charset="0"/>
              </a:rPr>
              <a:t>Saldana, 2014</a:t>
            </a:r>
            <a:r>
              <a:rPr lang="en-GB" dirty="0">
                <a:ea typeface="Calibri" panose="020F0502020204030204" pitchFamily="34" charset="0"/>
              </a:rPr>
              <a:t>)</a:t>
            </a:r>
            <a:endParaRPr lang="en-GB" dirty="0"/>
          </a:p>
        </p:txBody>
      </p:sp>
    </p:spTree>
    <p:extLst>
      <p:ext uri="{BB962C8B-B14F-4D97-AF65-F5344CB8AC3E}">
        <p14:creationId xmlns:p14="http://schemas.microsoft.com/office/powerpoint/2010/main" val="4273962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A9B9C9-5FB1-2322-97F2-F7D4C623709C}"/>
              </a:ext>
            </a:extLst>
          </p:cNvPr>
          <p:cNvSpPr txBox="1"/>
          <p:nvPr/>
        </p:nvSpPr>
        <p:spPr>
          <a:xfrm>
            <a:off x="1752966" y="1427304"/>
            <a:ext cx="8686800" cy="3241515"/>
          </a:xfrm>
          <a:prstGeom prst="rect">
            <a:avLst/>
          </a:prstGeom>
        </p:spPr>
        <p:txBody>
          <a:bodyPr vert="horz" lIns="91440" tIns="45720" rIns="91440" bIns="0" rtlCol="0" anchor="ctr">
            <a:normAutofit/>
          </a:bodyPr>
          <a:lstStyle/>
          <a:p>
            <a:pPr defTabSz="914400">
              <a:lnSpc>
                <a:spcPct val="90000"/>
              </a:lnSpc>
              <a:spcBef>
                <a:spcPct val="0"/>
              </a:spcBef>
              <a:spcAft>
                <a:spcPts val="600"/>
              </a:spcAft>
            </a:pPr>
            <a:r>
              <a:rPr lang="en-US" sz="4600" cap="all" dirty="0">
                <a:latin typeface="+mj-lt"/>
                <a:ea typeface="+mj-ea"/>
                <a:cs typeface="+mj-cs"/>
              </a:rPr>
              <a:t>SCS-SF, CAPS and interviews conducted before and after self-compassion training exercises</a:t>
            </a:r>
          </a:p>
        </p:txBody>
      </p:sp>
    </p:spTree>
    <p:extLst>
      <p:ext uri="{BB962C8B-B14F-4D97-AF65-F5344CB8AC3E}">
        <p14:creationId xmlns:p14="http://schemas.microsoft.com/office/powerpoint/2010/main" val="3300162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D4496746-4C56-BD73-2217-731D648AF2DF}"/>
              </a:ext>
            </a:extLst>
          </p:cNvPr>
          <p:cNvPicPr>
            <a:picLocks noChangeAspect="1"/>
          </p:cNvPicPr>
          <p:nvPr/>
        </p:nvPicPr>
        <p:blipFill rotWithShape="1">
          <a:blip r:embed="rId2">
            <a:alphaModFix amt="50000"/>
          </a:blip>
          <a:srcRect t="1309" r="-1" b="14419"/>
          <a:stretch/>
        </p:blipFill>
        <p:spPr>
          <a:xfrm>
            <a:off x="305" y="10"/>
            <a:ext cx="12191695" cy="6857990"/>
          </a:xfrm>
          <a:prstGeom prst="rect">
            <a:avLst/>
          </a:prstGeom>
        </p:spPr>
      </p:pic>
      <p:sp>
        <p:nvSpPr>
          <p:cNvPr id="2" name="Title 1">
            <a:extLst>
              <a:ext uri="{FF2B5EF4-FFF2-40B4-BE49-F238E27FC236}">
                <a16:creationId xmlns:a16="http://schemas.microsoft.com/office/drawing/2014/main" id="{82DA10CE-BF3B-5689-30BE-4B28D26B1095}"/>
              </a:ext>
            </a:extLst>
          </p:cNvPr>
          <p:cNvSpPr>
            <a:spLocks noGrp="1"/>
          </p:cNvSpPr>
          <p:nvPr>
            <p:ph type="title"/>
          </p:nvPr>
        </p:nvSpPr>
        <p:spPr>
          <a:xfrm>
            <a:off x="1130271" y="1193800"/>
            <a:ext cx="3193050" cy="4699000"/>
          </a:xfrm>
        </p:spPr>
        <p:txBody>
          <a:bodyPr anchor="ctr">
            <a:normAutofit/>
          </a:bodyPr>
          <a:lstStyle/>
          <a:p>
            <a:r>
              <a:rPr lang="en-GB" dirty="0"/>
              <a:t>Ethics and insider research</a:t>
            </a:r>
          </a:p>
        </p:txBody>
      </p:sp>
      <p:sp>
        <p:nvSpPr>
          <p:cNvPr id="3" name="Content Placeholder 2">
            <a:extLst>
              <a:ext uri="{FF2B5EF4-FFF2-40B4-BE49-F238E27FC236}">
                <a16:creationId xmlns:a16="http://schemas.microsoft.com/office/drawing/2014/main" id="{126B1AD6-FC05-6CD6-8A74-E6A341488AA9}"/>
              </a:ext>
            </a:extLst>
          </p:cNvPr>
          <p:cNvSpPr>
            <a:spLocks noGrp="1"/>
          </p:cNvSpPr>
          <p:nvPr>
            <p:ph idx="1"/>
          </p:nvPr>
        </p:nvSpPr>
        <p:spPr>
          <a:xfrm>
            <a:off x="4976636" y="308343"/>
            <a:ext cx="6740441" cy="6305107"/>
          </a:xfrm>
        </p:spPr>
        <p:txBody>
          <a:bodyPr anchor="ctr">
            <a:normAutofit/>
          </a:bodyPr>
          <a:lstStyle/>
          <a:p>
            <a:pPr>
              <a:lnSpc>
                <a:spcPct val="110000"/>
              </a:lnSpc>
            </a:pPr>
            <a:r>
              <a:rPr lang="en-GB" sz="1800" dirty="0">
                <a:effectLst/>
                <a:ea typeface="Times New Roman" panose="02020603050405020304" pitchFamily="18" charset="0"/>
              </a:rPr>
              <a:t>detailed consent forms, explaining: subject matter of the research; commitment required; the right to withdraw from the study at any point, without repercussion; preservation of anonymity </a:t>
            </a:r>
            <a:endParaRPr lang="en-GB" sz="1800" dirty="0">
              <a:ea typeface="Times New Roman" panose="02020603050405020304" pitchFamily="18" charset="0"/>
            </a:endParaRPr>
          </a:p>
          <a:p>
            <a:pPr>
              <a:lnSpc>
                <a:spcPct val="110000"/>
              </a:lnSpc>
            </a:pPr>
            <a:r>
              <a:rPr lang="en-GB" sz="1800" dirty="0">
                <a:ea typeface="Times New Roman" panose="02020603050405020304" pitchFamily="18" charset="0"/>
              </a:rPr>
              <a:t>I</a:t>
            </a:r>
            <a:r>
              <a:rPr lang="en-GB" sz="1800" dirty="0">
                <a:effectLst/>
                <a:ea typeface="Times New Roman" panose="02020603050405020304" pitchFamily="18" charset="0"/>
              </a:rPr>
              <a:t>nterviews recorded and transcribed verbatim, with subjects’ anonymity and confidentiality protected </a:t>
            </a:r>
          </a:p>
          <a:p>
            <a:pPr>
              <a:lnSpc>
                <a:spcPct val="110000"/>
              </a:lnSpc>
            </a:pPr>
            <a:r>
              <a:rPr lang="en-GB" sz="1800" dirty="0">
                <a:effectLst/>
                <a:ea typeface="Times New Roman" panose="02020603050405020304" pitchFamily="18" charset="0"/>
              </a:rPr>
              <a:t>Files containing research data were stored in a password-encrypted folder on my personal computer. </a:t>
            </a:r>
          </a:p>
          <a:p>
            <a:pPr>
              <a:lnSpc>
                <a:spcPct val="110000"/>
              </a:lnSpc>
              <a:spcBef>
                <a:spcPts val="1200"/>
              </a:spcBef>
              <a:spcAft>
                <a:spcPts val="800"/>
              </a:spcAft>
            </a:pPr>
            <a:r>
              <a:rPr lang="en-GB" sz="1800" kern="100" dirty="0">
                <a:effectLst/>
                <a:ea typeface="Calibri" panose="020F0502020204030204" pitchFamily="34" charset="0"/>
                <a:cs typeface="Times New Roman" panose="02020603050405020304" pitchFamily="18" charset="0"/>
              </a:rPr>
              <a:t>Existing relationships with participants  - s</a:t>
            </a:r>
            <a:r>
              <a:rPr lang="en-GB" sz="1800" kern="100" dirty="0">
                <a:ea typeface="Calibri" panose="020F0502020204030204" pitchFamily="34" charset="0"/>
                <a:cs typeface="Times New Roman" panose="02020603050405020304" pitchFamily="18" charset="0"/>
              </a:rPr>
              <a:t>tudent / teacher </a:t>
            </a:r>
            <a:r>
              <a:rPr lang="en-GB" sz="1800" kern="100" dirty="0">
                <a:effectLst/>
                <a:ea typeface="Calibri" panose="020F0502020204030204" pitchFamily="34" charset="0"/>
                <a:cs typeface="Times New Roman" panose="02020603050405020304" pitchFamily="18" charset="0"/>
              </a:rPr>
              <a:t> power dynamic (</a:t>
            </a:r>
            <a:r>
              <a:rPr lang="en-GB" sz="1800" b="1" kern="100" dirty="0">
                <a:effectLst/>
                <a:ea typeface="Calibri" panose="020F0502020204030204" pitchFamily="34" charset="0"/>
                <a:cs typeface="Times New Roman" panose="02020603050405020304" pitchFamily="18" charset="0"/>
              </a:rPr>
              <a:t>Barbour &amp; Schostak, 2005</a:t>
            </a:r>
            <a:r>
              <a:rPr lang="en-GB" sz="1800" kern="100" dirty="0">
                <a:effectLst/>
                <a:ea typeface="Calibri" panose="020F0502020204030204" pitchFamily="34" charset="0"/>
                <a:cs typeface="Times New Roman" panose="02020603050405020304" pitchFamily="18" charset="0"/>
              </a:rPr>
              <a:t>)  -  self-reflection whilst conducting and analysing the interview data </a:t>
            </a:r>
          </a:p>
          <a:p>
            <a:pPr>
              <a:lnSpc>
                <a:spcPct val="110000"/>
              </a:lnSpc>
              <a:spcBef>
                <a:spcPts val="1200"/>
              </a:spcBef>
              <a:spcAft>
                <a:spcPts val="800"/>
              </a:spcAft>
            </a:pPr>
            <a:r>
              <a:rPr lang="en-GB" sz="1800" kern="100" dirty="0">
                <a:effectLst/>
                <a:ea typeface="Calibri" panose="020F0502020204030204" pitchFamily="34" charset="0"/>
                <a:cs typeface="Times New Roman" panose="02020603050405020304" pitchFamily="18" charset="0"/>
              </a:rPr>
              <a:t>Triangulation: existing literature, qualitative &amp; quantitative results (</a:t>
            </a:r>
            <a:r>
              <a:rPr lang="en-GB" sz="1800" b="1" kern="100" dirty="0">
                <a:effectLst/>
                <a:ea typeface="Calibri" panose="020F0502020204030204" pitchFamily="34" charset="0"/>
                <a:cs typeface="Times New Roman" panose="02020603050405020304" pitchFamily="18" charset="0"/>
              </a:rPr>
              <a:t>Denzin, 1978</a:t>
            </a:r>
            <a:r>
              <a:rPr lang="en-GB" sz="1800" kern="100" dirty="0">
                <a:effectLst/>
                <a:ea typeface="Calibri" panose="020F0502020204030204" pitchFamily="34" charset="0"/>
                <a:cs typeface="Times New Roman" panose="02020603050405020304" pitchFamily="18" charset="0"/>
              </a:rPr>
              <a:t>).</a:t>
            </a:r>
          </a:p>
          <a:p>
            <a:pPr>
              <a:lnSpc>
                <a:spcPct val="110000"/>
              </a:lnSpc>
            </a:pPr>
            <a:r>
              <a:rPr lang="en-GB" sz="1800" kern="100" dirty="0">
                <a:ea typeface="Calibri" panose="020F0502020204030204" pitchFamily="34" charset="0"/>
                <a:cs typeface="Times New Roman" panose="02020603050405020304" pitchFamily="18" charset="0"/>
              </a:rPr>
              <a:t>P</a:t>
            </a:r>
            <a:r>
              <a:rPr lang="en-GB" sz="1800" dirty="0">
                <a:ea typeface="Times New Roman" panose="02020603050405020304" pitchFamily="18" charset="0"/>
              </a:rPr>
              <a:t>otential emotional triggers</a:t>
            </a:r>
            <a:r>
              <a:rPr lang="en-GB" sz="1800" dirty="0">
                <a:effectLst/>
                <a:ea typeface="Times New Roman" panose="02020603050405020304" pitchFamily="18" charset="0"/>
              </a:rPr>
              <a:t>, -  prepared to stop the activity, take the participant to see the school counsellor, and to inform my superior and the school’s safeguarding lead, should such a circumstance arise.</a:t>
            </a:r>
          </a:p>
          <a:p>
            <a:pPr>
              <a:lnSpc>
                <a:spcPct val="110000"/>
              </a:lnSpc>
            </a:pPr>
            <a:endParaRPr lang="en-GB" sz="1300" dirty="0"/>
          </a:p>
        </p:txBody>
      </p:sp>
    </p:spTree>
    <p:extLst>
      <p:ext uri="{BB962C8B-B14F-4D97-AF65-F5344CB8AC3E}">
        <p14:creationId xmlns:p14="http://schemas.microsoft.com/office/powerpoint/2010/main" val="133332439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39A372D7-4D3F-705D-00DE-89B7C35B2603}"/>
              </a:ext>
            </a:extLst>
          </p:cNvPr>
          <p:cNvPicPr>
            <a:picLocks noChangeAspect="1"/>
          </p:cNvPicPr>
          <p:nvPr/>
        </p:nvPicPr>
        <p:blipFill rotWithShape="1">
          <a:blip r:embed="rId2"/>
          <a:srcRect t="4400" b="11338"/>
          <a:stretch/>
        </p:blipFill>
        <p:spPr>
          <a:xfrm>
            <a:off x="4038599" y="10"/>
            <a:ext cx="8160026" cy="6875809"/>
          </a:xfrm>
          <a:prstGeom prst="rect">
            <a:avLst/>
          </a:prstGeom>
        </p:spPr>
      </p:pic>
      <p:sp>
        <p:nvSpPr>
          <p:cNvPr id="16" name="Freeform: Shape 1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754AD7E-FF4C-AF4B-4D20-AE3EC5415557}"/>
              </a:ext>
            </a:extLst>
          </p:cNvPr>
          <p:cNvSpPr>
            <a:spLocks noGrp="1"/>
          </p:cNvSpPr>
          <p:nvPr>
            <p:ph type="title"/>
          </p:nvPr>
        </p:nvSpPr>
        <p:spPr>
          <a:xfrm>
            <a:off x="195209" y="2950387"/>
            <a:ext cx="3391557" cy="3531403"/>
          </a:xfrm>
        </p:spPr>
        <p:txBody>
          <a:bodyPr vert="horz" lIns="91440" tIns="45720" rIns="91440" bIns="45720" rtlCol="0" anchor="t">
            <a:normAutofit/>
          </a:bodyPr>
          <a:lstStyle/>
          <a:p>
            <a:pPr algn="r"/>
            <a:r>
              <a:rPr lang="en-US" sz="3600" dirty="0">
                <a:solidFill>
                  <a:srgbClr val="FFFFFF"/>
                </a:solidFill>
              </a:rPr>
              <a:t>Self-compassion training</a:t>
            </a:r>
          </a:p>
        </p:txBody>
      </p:sp>
      <p:sp>
        <p:nvSpPr>
          <p:cNvPr id="3" name="Text Placeholder 2">
            <a:extLst>
              <a:ext uri="{FF2B5EF4-FFF2-40B4-BE49-F238E27FC236}">
                <a16:creationId xmlns:a16="http://schemas.microsoft.com/office/drawing/2014/main" id="{C68010CD-6E53-DA38-E3B4-E2BE15381EC9}"/>
              </a:ext>
            </a:extLst>
          </p:cNvPr>
          <p:cNvSpPr>
            <a:spLocks noGrp="1"/>
          </p:cNvSpPr>
          <p:nvPr>
            <p:ph type="body" idx="1"/>
          </p:nvPr>
        </p:nvSpPr>
        <p:spPr>
          <a:xfrm>
            <a:off x="659219" y="616688"/>
            <a:ext cx="2927547" cy="1509507"/>
          </a:xfrm>
        </p:spPr>
        <p:txBody>
          <a:bodyPr vert="horz" lIns="91440" tIns="45720" rIns="91440" bIns="45720" rtlCol="0" anchor="b">
            <a:normAutofit/>
          </a:bodyPr>
          <a:lstStyle/>
          <a:p>
            <a:pPr algn="r"/>
            <a:r>
              <a:rPr lang="en-US" sz="1400" i="1" cap="all" dirty="0">
                <a:solidFill>
                  <a:srgbClr val="FFFFFF"/>
                </a:solidFill>
              </a:rPr>
              <a:t>‘self-compassion is a teachable skill that can enhance one’s life in a meaningful and powerful manner’ </a:t>
            </a:r>
            <a:r>
              <a:rPr lang="en-US" sz="1400" cap="all" dirty="0">
                <a:solidFill>
                  <a:srgbClr val="FFFFFF"/>
                </a:solidFill>
              </a:rPr>
              <a:t>(Neff &amp; Costigan, 2014, p.117)</a:t>
            </a:r>
          </a:p>
        </p:txBody>
      </p:sp>
    </p:spTree>
    <p:extLst>
      <p:ext uri="{BB962C8B-B14F-4D97-AF65-F5344CB8AC3E}">
        <p14:creationId xmlns:p14="http://schemas.microsoft.com/office/powerpoint/2010/main" val="4775655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62">
            <a:extLst>
              <a:ext uri="{FF2B5EF4-FFF2-40B4-BE49-F238E27FC236}">
                <a16:creationId xmlns:a16="http://schemas.microsoft.com/office/drawing/2014/main" id="{B6DBFCBF-E869-4150-807D-0EA34DD58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568092-ED44-3D24-5C92-5DEDCE8968D1}"/>
              </a:ext>
            </a:extLst>
          </p:cNvPr>
          <p:cNvSpPr>
            <a:spLocks noGrp="1"/>
          </p:cNvSpPr>
          <p:nvPr>
            <p:ph type="title"/>
          </p:nvPr>
        </p:nvSpPr>
        <p:spPr>
          <a:xfrm>
            <a:off x="838198" y="4428000"/>
            <a:ext cx="11079823" cy="1400400"/>
          </a:xfrm>
        </p:spPr>
        <p:txBody>
          <a:bodyPr vert="horz" wrap="square" lIns="91440" tIns="45720" rIns="91440" bIns="45720" rtlCol="0" anchor="b">
            <a:normAutofit fontScale="90000"/>
          </a:bodyPr>
          <a:lstStyle/>
          <a:p>
            <a:br>
              <a:rPr lang="en-US" sz="4300" kern="1200" dirty="0">
                <a:solidFill>
                  <a:schemeClr val="bg1"/>
                </a:solidFill>
                <a:latin typeface="+mj-lt"/>
                <a:ea typeface="+mj-ea"/>
                <a:cs typeface="+mj-cs"/>
              </a:rPr>
            </a:br>
            <a:br>
              <a:rPr lang="en-US" sz="4300" kern="1200" dirty="0">
                <a:solidFill>
                  <a:schemeClr val="bg1"/>
                </a:solidFill>
                <a:latin typeface="+mj-lt"/>
                <a:ea typeface="+mj-ea"/>
                <a:cs typeface="+mj-cs"/>
              </a:rPr>
            </a:br>
            <a:br>
              <a:rPr lang="en-US" sz="4300" kern="1200" dirty="0">
                <a:solidFill>
                  <a:schemeClr val="bg1"/>
                </a:solidFill>
                <a:latin typeface="+mj-lt"/>
                <a:ea typeface="+mj-ea"/>
                <a:cs typeface="+mj-cs"/>
              </a:rPr>
            </a:br>
            <a:br>
              <a:rPr lang="en-US" sz="4300" kern="1200" dirty="0">
                <a:solidFill>
                  <a:schemeClr val="bg1"/>
                </a:solidFill>
                <a:latin typeface="+mj-lt"/>
                <a:ea typeface="+mj-ea"/>
                <a:cs typeface="+mj-cs"/>
              </a:rPr>
            </a:br>
            <a:br>
              <a:rPr lang="en-US" sz="4300" kern="1200" dirty="0">
                <a:solidFill>
                  <a:schemeClr val="bg1"/>
                </a:solidFill>
                <a:latin typeface="+mj-lt"/>
                <a:ea typeface="+mj-ea"/>
                <a:cs typeface="+mj-cs"/>
              </a:rPr>
            </a:br>
            <a:r>
              <a:rPr lang="en-US" sz="4300" kern="1200" dirty="0">
                <a:solidFill>
                  <a:schemeClr val="bg1"/>
                </a:solidFill>
                <a:latin typeface="+mj-lt"/>
                <a:ea typeface="+mj-ea"/>
                <a:cs typeface="+mj-cs"/>
              </a:rPr>
              <a:t>Self-compassion training Grey Literature</a:t>
            </a:r>
            <a:br>
              <a:rPr lang="en-US" sz="4300" kern="1200" dirty="0">
                <a:solidFill>
                  <a:schemeClr val="bg1"/>
                </a:solidFill>
                <a:latin typeface="+mj-lt"/>
                <a:ea typeface="+mj-ea"/>
                <a:cs typeface="+mj-cs"/>
              </a:rPr>
            </a:br>
            <a:r>
              <a:rPr lang="en-US" sz="4300" dirty="0">
                <a:solidFill>
                  <a:schemeClr val="bg1"/>
                </a:solidFill>
              </a:rPr>
              <a:t>(</a:t>
            </a:r>
            <a:r>
              <a:rPr lang="en-US" sz="3100" kern="1200" dirty="0">
                <a:solidFill>
                  <a:schemeClr val="bg1"/>
                </a:solidFill>
                <a:latin typeface="+mj-lt"/>
                <a:ea typeface="+mj-ea"/>
                <a:cs typeface="+mj-cs"/>
              </a:rPr>
              <a:t>Gray, 2017; Gilbert, 2009; Neff &amp; Germer, 2018; Neff, 2021)</a:t>
            </a:r>
            <a:br>
              <a:rPr lang="en-US" sz="4300" kern="1200" dirty="0">
                <a:solidFill>
                  <a:schemeClr val="bg1"/>
                </a:solidFill>
                <a:latin typeface="+mj-lt"/>
                <a:ea typeface="+mj-ea"/>
                <a:cs typeface="+mj-cs"/>
              </a:rPr>
            </a:br>
            <a:endParaRPr lang="en-US" sz="4300" kern="1200" dirty="0">
              <a:solidFill>
                <a:schemeClr val="bg1"/>
              </a:solidFill>
              <a:latin typeface="+mj-lt"/>
              <a:ea typeface="+mj-ea"/>
              <a:cs typeface="+mj-cs"/>
            </a:endParaRPr>
          </a:p>
        </p:txBody>
      </p:sp>
      <p:pic>
        <p:nvPicPr>
          <p:cNvPr id="2056" name="Picture 8" descr="Self-Compassion for Teens: 129 Activities &amp; Practices to Cultivate Kindness">
            <a:extLst>
              <a:ext uri="{FF2B5EF4-FFF2-40B4-BE49-F238E27FC236}">
                <a16:creationId xmlns:a16="http://schemas.microsoft.com/office/drawing/2014/main" id="{614CBD5E-5291-E2D1-DE15-999EBF61F0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342" b="-1"/>
          <a:stretch/>
        </p:blipFill>
        <p:spPr bwMode="auto">
          <a:xfrm>
            <a:off x="-4" y="10"/>
            <a:ext cx="2952750" cy="3940619"/>
          </a:xfrm>
          <a:custGeom>
            <a:avLst/>
            <a:gdLst/>
            <a:ahLst/>
            <a:cxnLst/>
            <a:rect l="l" t="t" r="r" b="b"/>
            <a:pathLst>
              <a:path w="2952750" h="3940629">
                <a:moveTo>
                  <a:pt x="0" y="0"/>
                </a:moveTo>
                <a:lnTo>
                  <a:pt x="2952750" y="0"/>
                </a:lnTo>
                <a:lnTo>
                  <a:pt x="2952749" y="3847994"/>
                </a:lnTo>
                <a:lnTo>
                  <a:pt x="0" y="3940629"/>
                </a:lnTo>
                <a:close/>
              </a:path>
            </a:pathLst>
          </a:custGeom>
          <a:noFill/>
          <a:extLst>
            <a:ext uri="{909E8E84-426E-40DD-AFC4-6F175D3DCCD1}">
              <a14:hiddenFill xmlns:a14="http://schemas.microsoft.com/office/drawing/2010/main">
                <a:solidFill>
                  <a:srgbClr val="FFFFFF"/>
                </a:solidFill>
              </a14:hiddenFill>
            </a:ext>
          </a:extLst>
        </p:spPr>
      </p:pic>
      <p:pic>
        <p:nvPicPr>
          <p:cNvPr id="2054" name="Picture 6" descr="The Compassionate Mind (Compassion Focused Therapy)">
            <a:extLst>
              <a:ext uri="{FF2B5EF4-FFF2-40B4-BE49-F238E27FC236}">
                <a16:creationId xmlns:a16="http://schemas.microsoft.com/office/drawing/2014/main" id="{C2111D72-E37E-4730-46F1-5015F2B2A5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55" r="-2" b="6963"/>
          <a:stretch/>
        </p:blipFill>
        <p:spPr bwMode="auto">
          <a:xfrm>
            <a:off x="3143253" y="10"/>
            <a:ext cx="2857499" cy="3842008"/>
          </a:xfrm>
          <a:custGeom>
            <a:avLst/>
            <a:gdLst/>
            <a:ahLst/>
            <a:cxnLst/>
            <a:rect l="l" t="t" r="r" b="b"/>
            <a:pathLst>
              <a:path w="2857499" h="3842018">
                <a:moveTo>
                  <a:pt x="0" y="0"/>
                </a:moveTo>
                <a:lnTo>
                  <a:pt x="2857499" y="0"/>
                </a:lnTo>
                <a:lnTo>
                  <a:pt x="2857499" y="3799815"/>
                </a:lnTo>
                <a:lnTo>
                  <a:pt x="2408465" y="3766458"/>
                </a:lnTo>
                <a:lnTo>
                  <a:pt x="0" y="3842018"/>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The Mindful Self-Compassion Workbook: A Proven Way to Accept Yourself, Build Inner Strength, and Thrive">
            <a:extLst>
              <a:ext uri="{FF2B5EF4-FFF2-40B4-BE49-F238E27FC236}">
                <a16:creationId xmlns:a16="http://schemas.microsoft.com/office/drawing/2014/main" id="{6CB79D2C-D8B6-DAA5-F576-CA27880CB03F}"/>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6796"/>
          <a:stretch/>
        </p:blipFill>
        <p:spPr bwMode="auto">
          <a:xfrm>
            <a:off x="6191251" y="10"/>
            <a:ext cx="2857499" cy="4026227"/>
          </a:xfrm>
          <a:custGeom>
            <a:avLst/>
            <a:gdLst/>
            <a:ahLst/>
            <a:cxnLst/>
            <a:rect l="l" t="t" r="r" b="b"/>
            <a:pathLst>
              <a:path w="2857499" h="4026237">
                <a:moveTo>
                  <a:pt x="0" y="0"/>
                </a:moveTo>
                <a:lnTo>
                  <a:pt x="2857499" y="0"/>
                </a:lnTo>
                <a:lnTo>
                  <a:pt x="2857499" y="4026237"/>
                </a:lnTo>
                <a:lnTo>
                  <a:pt x="0" y="3813966"/>
                </a:lnTo>
                <a:close/>
              </a:path>
            </a:pathLst>
          </a:custGeom>
          <a:noFill/>
          <a:extLst>
            <a:ext uri="{909E8E84-426E-40DD-AFC4-6F175D3DCCD1}">
              <a14:hiddenFill xmlns:a14="http://schemas.microsoft.com/office/drawing/2010/main">
                <a:solidFill>
                  <a:srgbClr val="FFFFFF"/>
                </a:solidFill>
              </a14:hiddenFill>
            </a:ext>
          </a:extLst>
        </p:spPr>
      </p:pic>
      <p:pic>
        <p:nvPicPr>
          <p:cNvPr id="2058" name="Picture 10" descr="Fierce Self-Compassion: How Women Can Harness Kindness to Speak Up, Claim Their Power, and Thrive">
            <a:extLst>
              <a:ext uri="{FF2B5EF4-FFF2-40B4-BE49-F238E27FC236}">
                <a16:creationId xmlns:a16="http://schemas.microsoft.com/office/drawing/2014/main" id="{4F27D4A7-A7CB-2ADB-C738-B094F6117B5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001" r="-1" b="9070"/>
          <a:stretch/>
        </p:blipFill>
        <p:spPr bwMode="auto">
          <a:xfrm>
            <a:off x="9239249" y="10"/>
            <a:ext cx="2952751" cy="4049475"/>
          </a:xfrm>
          <a:custGeom>
            <a:avLst/>
            <a:gdLst/>
            <a:ahLst/>
            <a:cxnLst/>
            <a:rect l="l" t="t" r="r" b="b"/>
            <a:pathLst>
              <a:path w="2952751" h="4049485">
                <a:moveTo>
                  <a:pt x="0" y="0"/>
                </a:moveTo>
                <a:lnTo>
                  <a:pt x="2952751" y="0"/>
                </a:lnTo>
                <a:lnTo>
                  <a:pt x="2952750" y="3940629"/>
                </a:lnTo>
                <a:lnTo>
                  <a:pt x="122465" y="4049485"/>
                </a:lnTo>
                <a:lnTo>
                  <a:pt x="0" y="4040388"/>
                </a:lnTo>
                <a:close/>
              </a:path>
            </a:pathLst>
          </a:custGeom>
          <a:noFill/>
          <a:extLst>
            <a:ext uri="{909E8E84-426E-40DD-AFC4-6F175D3DCCD1}">
              <a14:hiddenFill xmlns:a14="http://schemas.microsoft.com/office/drawing/2010/main">
                <a:solidFill>
                  <a:srgbClr val="FFFFFF"/>
                </a:solidFill>
              </a14:hiddenFill>
            </a:ext>
          </a:extLst>
        </p:spPr>
      </p:pic>
      <p:grpSp>
        <p:nvGrpSpPr>
          <p:cNvPr id="2065" name="Group 2064">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066" name="Freeform: Shape 2065">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7" name="Freeform: Shape 2066">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685798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nalogue wall clock">
            <a:extLst>
              <a:ext uri="{FF2B5EF4-FFF2-40B4-BE49-F238E27FC236}">
                <a16:creationId xmlns:a16="http://schemas.microsoft.com/office/drawing/2014/main" id="{70014D34-ED8B-08BE-97F7-45C2EAF5956D}"/>
              </a:ext>
            </a:extLst>
          </p:cNvPr>
          <p:cNvPicPr>
            <a:picLocks noChangeAspect="1"/>
          </p:cNvPicPr>
          <p:nvPr/>
        </p:nvPicPr>
        <p:blipFill rotWithShape="1">
          <a:blip r:embed="rId2"/>
          <a:srcRect l="16863" r="30676"/>
          <a:stretch/>
        </p:blipFill>
        <p:spPr>
          <a:xfrm>
            <a:off x="-1" y="-2"/>
            <a:ext cx="5410198" cy="6858002"/>
          </a:xfrm>
          <a:prstGeom prst="rect">
            <a:avLst/>
          </a:prstGeom>
        </p:spPr>
      </p:pic>
      <p:sp useBgFill="1">
        <p:nvSpPr>
          <p:cNvPr id="10" name="Rectangle 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73947442-1A30-880A-5F55-D506B05F55E5}"/>
              </a:ext>
            </a:extLst>
          </p:cNvPr>
          <p:cNvSpPr txBox="1"/>
          <p:nvPr/>
        </p:nvSpPr>
        <p:spPr>
          <a:xfrm>
            <a:off x="6115317" y="500743"/>
            <a:ext cx="5247340" cy="5739335"/>
          </a:xfrm>
          <a:prstGeom prst="rect">
            <a:avLst/>
          </a:prstGeom>
        </p:spPr>
        <p:txBody>
          <a:bodyPr vert="horz" lIns="91440" tIns="45720" rIns="91440" bIns="45720" rtlCol="0" anchor="ctr">
            <a:normAutofit/>
          </a:bodyPr>
          <a:lstStyle/>
          <a:p>
            <a:pPr marL="285750" indent="-228600">
              <a:lnSpc>
                <a:spcPct val="90000"/>
              </a:lnSpc>
              <a:spcAft>
                <a:spcPts val="600"/>
              </a:spcAft>
              <a:buClr>
                <a:schemeClr val="accent1"/>
              </a:buClr>
              <a:buSzPct val="100000"/>
              <a:buFont typeface="Arial" panose="020B0604020202020204" pitchFamily="34" charset="0"/>
              <a:buChar char="•"/>
            </a:pPr>
            <a:r>
              <a:rPr lang="en-US" sz="2000" dirty="0"/>
              <a:t>Exercises at beginnings of lessons</a:t>
            </a:r>
          </a:p>
          <a:p>
            <a:pPr marL="285750" indent="-228600">
              <a:lnSpc>
                <a:spcPct val="90000"/>
              </a:lnSpc>
              <a:spcAft>
                <a:spcPts val="600"/>
              </a:spcAft>
              <a:buClr>
                <a:schemeClr val="accent1"/>
              </a:buClr>
              <a:buSzPct val="100000"/>
              <a:buFont typeface="Arial" panose="020B0604020202020204" pitchFamily="34" charset="0"/>
              <a:buChar char="•"/>
            </a:pPr>
            <a:endParaRPr lang="en-US" sz="2000" dirty="0"/>
          </a:p>
          <a:p>
            <a:pPr marL="285750" indent="-228600">
              <a:lnSpc>
                <a:spcPct val="90000"/>
              </a:lnSpc>
              <a:spcAft>
                <a:spcPts val="600"/>
              </a:spcAft>
              <a:buClr>
                <a:schemeClr val="accent1"/>
              </a:buClr>
              <a:buSzPct val="100000"/>
              <a:buFont typeface="Arial" panose="020B0604020202020204" pitchFamily="34" charset="0"/>
              <a:buChar char="•"/>
            </a:pPr>
            <a:r>
              <a:rPr lang="en-US" sz="2000" dirty="0"/>
              <a:t>No more than 10 minutes</a:t>
            </a:r>
          </a:p>
          <a:p>
            <a:pPr marL="285750" indent="-228600">
              <a:lnSpc>
                <a:spcPct val="90000"/>
              </a:lnSpc>
              <a:spcAft>
                <a:spcPts val="600"/>
              </a:spcAft>
              <a:buClr>
                <a:schemeClr val="accent1"/>
              </a:buClr>
              <a:buSzPct val="100000"/>
              <a:buFont typeface="Arial" panose="020B0604020202020204" pitchFamily="34" charset="0"/>
              <a:buChar char="•"/>
            </a:pPr>
            <a:endParaRPr lang="en-US" sz="2000" dirty="0"/>
          </a:p>
          <a:p>
            <a:pPr marL="285750" indent="-228600">
              <a:lnSpc>
                <a:spcPct val="90000"/>
              </a:lnSpc>
              <a:spcAft>
                <a:spcPts val="600"/>
              </a:spcAft>
              <a:buClr>
                <a:schemeClr val="accent1"/>
              </a:buClr>
              <a:buSzPct val="100000"/>
              <a:buFont typeface="Arial" panose="020B0604020202020204" pitchFamily="34" charset="0"/>
              <a:buChar char="•"/>
            </a:pPr>
            <a:r>
              <a:rPr lang="en-US" sz="2000" dirty="0"/>
              <a:t>No preparation or practice required between sessions</a:t>
            </a:r>
          </a:p>
        </p:txBody>
      </p:sp>
    </p:spTree>
    <p:extLst>
      <p:ext uri="{BB962C8B-B14F-4D97-AF65-F5344CB8AC3E}">
        <p14:creationId xmlns:p14="http://schemas.microsoft.com/office/powerpoint/2010/main" val="246229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775C3A91-66E2-E732-979A-39F224FD173F}"/>
              </a:ext>
            </a:extLst>
          </p:cNvPr>
          <p:cNvPicPr>
            <a:picLocks noChangeAspect="1"/>
          </p:cNvPicPr>
          <p:nvPr/>
        </p:nvPicPr>
        <p:blipFill rotWithShape="1">
          <a:blip r:embed="rId2">
            <a:alphaModFix amt="50000"/>
          </a:blip>
          <a:srcRect r="1804"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847008C1-11A4-ADAB-FF8F-E768F397B349}"/>
              </a:ext>
            </a:extLst>
          </p:cNvPr>
          <p:cNvSpPr>
            <a:spLocks noGrp="1"/>
          </p:cNvSpPr>
          <p:nvPr>
            <p:ph type="ctrTitle"/>
          </p:nvPr>
        </p:nvSpPr>
        <p:spPr>
          <a:xfrm>
            <a:off x="1524000" y="1122363"/>
            <a:ext cx="9144000" cy="3063240"/>
          </a:xfrm>
        </p:spPr>
        <p:txBody>
          <a:bodyPr>
            <a:normAutofit/>
          </a:bodyPr>
          <a:lstStyle/>
          <a:p>
            <a:r>
              <a:rPr lang="en-GB" sz="6600" dirty="0">
                <a:solidFill>
                  <a:schemeClr val="bg1"/>
                </a:solidFill>
              </a:rPr>
              <a:t>Findings and discussion</a:t>
            </a:r>
          </a:p>
        </p:txBody>
      </p:sp>
      <p:sp>
        <p:nvSpPr>
          <p:cNvPr id="3" name="Subtitle 2">
            <a:extLst>
              <a:ext uri="{FF2B5EF4-FFF2-40B4-BE49-F238E27FC236}">
                <a16:creationId xmlns:a16="http://schemas.microsoft.com/office/drawing/2014/main" id="{4280088E-163C-178F-E89A-1911871B9989}"/>
              </a:ext>
            </a:extLst>
          </p:cNvPr>
          <p:cNvSpPr>
            <a:spLocks noGrp="1"/>
          </p:cNvSpPr>
          <p:nvPr>
            <p:ph type="subTitle" idx="1"/>
          </p:nvPr>
        </p:nvSpPr>
        <p:spPr>
          <a:xfrm>
            <a:off x="1527048" y="4599432"/>
            <a:ext cx="9144000" cy="1536192"/>
          </a:xfrm>
        </p:spPr>
        <p:txBody>
          <a:bodyPr>
            <a:normAutofit/>
          </a:bodyPr>
          <a:lstStyle/>
          <a:p>
            <a:r>
              <a:rPr lang="en-GB" dirty="0">
                <a:solidFill>
                  <a:schemeClr val="bg1"/>
                </a:solidFill>
              </a:rPr>
              <a:t>Quantitative and qualitative data</a:t>
            </a:r>
          </a:p>
        </p:txBody>
      </p:sp>
      <p:sp>
        <p:nvSpPr>
          <p:cNvPr id="1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9369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93EB3-8B81-34A5-5F76-D5ED0C5000BF}"/>
              </a:ext>
            </a:extLst>
          </p:cNvPr>
          <p:cNvSpPr>
            <a:spLocks noGrp="1"/>
          </p:cNvSpPr>
          <p:nvPr>
            <p:ph type="title"/>
          </p:nvPr>
        </p:nvSpPr>
        <p:spPr/>
        <p:txBody>
          <a:bodyPr>
            <a:normAutofit/>
          </a:bodyPr>
          <a:lstStyle/>
          <a:p>
            <a:r>
              <a:rPr lang="en-GB" dirty="0"/>
              <a:t>Self-compassion scale – Short form (SCS-SF) scores</a:t>
            </a:r>
          </a:p>
        </p:txBody>
      </p:sp>
      <p:graphicFrame>
        <p:nvGraphicFramePr>
          <p:cNvPr id="4" name="Content Placeholder 3">
            <a:extLst>
              <a:ext uri="{FF2B5EF4-FFF2-40B4-BE49-F238E27FC236}">
                <a16:creationId xmlns:a16="http://schemas.microsoft.com/office/drawing/2014/main" id="{3CBD99B7-73B9-F039-D648-289174951DD7}"/>
              </a:ext>
            </a:extLst>
          </p:cNvPr>
          <p:cNvGraphicFramePr>
            <a:graphicFrameLocks noGrp="1"/>
          </p:cNvGraphicFramePr>
          <p:nvPr>
            <p:ph idx="1"/>
            <p:extLst>
              <p:ext uri="{D42A27DB-BD31-4B8C-83A1-F6EECF244321}">
                <p14:modId xmlns:p14="http://schemas.microsoft.com/office/powerpoint/2010/main" val="4117276466"/>
              </p:ext>
            </p:extLst>
          </p:nvPr>
        </p:nvGraphicFramePr>
        <p:xfrm>
          <a:off x="1450975" y="2331497"/>
          <a:ext cx="9604375" cy="372322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28353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A4C29-5244-EC4B-9C9C-974584579050}"/>
              </a:ext>
            </a:extLst>
          </p:cNvPr>
          <p:cNvSpPr>
            <a:spLocks noGrp="1"/>
          </p:cNvSpPr>
          <p:nvPr>
            <p:ph type="title"/>
          </p:nvPr>
        </p:nvSpPr>
        <p:spPr/>
        <p:txBody>
          <a:bodyPr/>
          <a:lstStyle/>
          <a:p>
            <a:r>
              <a:rPr lang="en-GB" dirty="0"/>
              <a:t>SCS-SF scores</a:t>
            </a:r>
          </a:p>
        </p:txBody>
      </p:sp>
      <p:sp>
        <p:nvSpPr>
          <p:cNvPr id="3" name="Content Placeholder 2">
            <a:extLst>
              <a:ext uri="{FF2B5EF4-FFF2-40B4-BE49-F238E27FC236}">
                <a16:creationId xmlns:a16="http://schemas.microsoft.com/office/drawing/2014/main" id="{39A2C6F2-0C09-4AC8-C0C1-5EDD12B6F56D}"/>
              </a:ext>
            </a:extLst>
          </p:cNvPr>
          <p:cNvSpPr>
            <a:spLocks noGrp="1"/>
          </p:cNvSpPr>
          <p:nvPr>
            <p:ph sz="half" idx="1"/>
          </p:nvPr>
        </p:nvSpPr>
        <p:spPr/>
        <p:txBody>
          <a:bodyPr>
            <a:normAutofit/>
          </a:bodyPr>
          <a:lstStyle/>
          <a:p>
            <a:r>
              <a:rPr lang="en-GB" dirty="0"/>
              <a:t>Scores of 2.4 and below = low</a:t>
            </a:r>
          </a:p>
          <a:p>
            <a:r>
              <a:rPr lang="en-GB" dirty="0"/>
              <a:t>Scores between 2.4 and 3.6 = average</a:t>
            </a:r>
          </a:p>
          <a:p>
            <a:r>
              <a:rPr lang="en-GB" dirty="0"/>
              <a:t>Scores of 3.6 and above = high </a:t>
            </a:r>
          </a:p>
          <a:p>
            <a:pPr marL="0" indent="0">
              <a:buNone/>
            </a:pPr>
            <a:r>
              <a:rPr lang="en-GB" dirty="0"/>
              <a:t>	(</a:t>
            </a:r>
            <a:r>
              <a:rPr lang="en-GB" sz="1800" b="1" dirty="0">
                <a:effectLst/>
                <a:latin typeface="Arial" panose="020B0604020202020204" pitchFamily="34" charset="0"/>
                <a:ea typeface="Calibri" panose="020F0502020204030204" pitchFamily="34" charset="0"/>
              </a:rPr>
              <a:t>Neff, 2003a)</a:t>
            </a:r>
          </a:p>
          <a:p>
            <a:r>
              <a:rPr lang="en-GB" sz="1800" dirty="0">
                <a:latin typeface="Arial" panose="020B0604020202020204" pitchFamily="34" charset="0"/>
                <a:ea typeface="Calibri" panose="020F0502020204030204" pitchFamily="34" charset="0"/>
              </a:rPr>
              <a:t>P</a:t>
            </a:r>
            <a:r>
              <a:rPr lang="en-GB" sz="1800" dirty="0">
                <a:effectLst/>
                <a:latin typeface="Arial" panose="020B0604020202020204" pitchFamily="34" charset="0"/>
                <a:ea typeface="Calibri" panose="020F0502020204030204" pitchFamily="34" charset="0"/>
              </a:rPr>
              <a:t>articularly low levels of self-compassion in adolescent females (</a:t>
            </a:r>
            <a:r>
              <a:rPr lang="en-GB" sz="1800" b="1" dirty="0">
                <a:effectLst/>
                <a:latin typeface="Arial" panose="020B0604020202020204" pitchFamily="34" charset="0"/>
                <a:ea typeface="Calibri" panose="020F0502020204030204" pitchFamily="34" charset="0"/>
              </a:rPr>
              <a:t>Bluth et al., 2017), </a:t>
            </a:r>
          </a:p>
          <a:p>
            <a:r>
              <a:rPr lang="en-GB" sz="1800" kern="100" dirty="0">
                <a:latin typeface="Arial" panose="020B0604020202020204" pitchFamily="34" charset="0"/>
                <a:ea typeface="Calibri" panose="020F0502020204030204" pitchFamily="34" charset="0"/>
                <a:cs typeface="Times New Roman" panose="02020603050405020304" pitchFamily="18" charset="0"/>
              </a:rPr>
              <a:t>O</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lder adolescent females are more likely to have lower levels of self-compassion (</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Bluth and Blanton, 2015)</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endParaRPr lang="en-GB" b="1" dirty="0"/>
          </a:p>
          <a:p>
            <a:pPr marL="0" indent="0">
              <a:buNone/>
            </a:pPr>
            <a:endParaRPr lang="en-GB" dirty="0"/>
          </a:p>
        </p:txBody>
      </p:sp>
      <p:graphicFrame>
        <p:nvGraphicFramePr>
          <p:cNvPr id="5" name="Content Placeholder 4">
            <a:extLst>
              <a:ext uri="{FF2B5EF4-FFF2-40B4-BE49-F238E27FC236}">
                <a16:creationId xmlns:a16="http://schemas.microsoft.com/office/drawing/2014/main" id="{C66C7F26-8A3D-6D59-15FD-7A4DFD60170E}"/>
              </a:ext>
            </a:extLst>
          </p:cNvPr>
          <p:cNvGraphicFramePr>
            <a:graphicFrameLocks noGrp="1"/>
          </p:cNvGraphicFramePr>
          <p:nvPr>
            <p:ph sz="half" idx="2"/>
            <p:extLst>
              <p:ext uri="{D42A27DB-BD31-4B8C-83A1-F6EECF244321}">
                <p14:modId xmlns:p14="http://schemas.microsoft.com/office/powerpoint/2010/main" val="292505096"/>
              </p:ext>
            </p:extLst>
          </p:nvPr>
        </p:nvGraphicFramePr>
        <p:xfrm>
          <a:off x="6913084" y="2076598"/>
          <a:ext cx="4598968" cy="3042920"/>
        </p:xfrm>
        <a:graphic>
          <a:graphicData uri="http://schemas.openxmlformats.org/drawingml/2006/table">
            <a:tbl>
              <a:tblPr firstRow="1" bandRow="1">
                <a:tableStyleId>{5C22544A-7EE6-4342-B048-85BDC9FD1C3A}</a:tableStyleId>
              </a:tblPr>
              <a:tblGrid>
                <a:gridCol w="1502286">
                  <a:extLst>
                    <a:ext uri="{9D8B030D-6E8A-4147-A177-3AD203B41FA5}">
                      <a16:colId xmlns:a16="http://schemas.microsoft.com/office/drawing/2014/main" val="3535182232"/>
                    </a:ext>
                  </a:extLst>
                </a:gridCol>
                <a:gridCol w="1548341">
                  <a:extLst>
                    <a:ext uri="{9D8B030D-6E8A-4147-A177-3AD203B41FA5}">
                      <a16:colId xmlns:a16="http://schemas.microsoft.com/office/drawing/2014/main" val="2768963605"/>
                    </a:ext>
                  </a:extLst>
                </a:gridCol>
                <a:gridCol w="1548341">
                  <a:extLst>
                    <a:ext uri="{9D8B030D-6E8A-4147-A177-3AD203B41FA5}">
                      <a16:colId xmlns:a16="http://schemas.microsoft.com/office/drawing/2014/main" val="1119734352"/>
                    </a:ext>
                  </a:extLst>
                </a:gridCol>
              </a:tblGrid>
              <a:tr h="370840">
                <a:tc>
                  <a:txBody>
                    <a:bodyPr/>
                    <a:lstStyle/>
                    <a:p>
                      <a:r>
                        <a:rPr lang="en-GB" dirty="0"/>
                        <a:t>Participant</a:t>
                      </a:r>
                    </a:p>
                    <a:p>
                      <a:r>
                        <a:rPr lang="en-GB" dirty="0"/>
                        <a:t>(in ascending age order)</a:t>
                      </a:r>
                    </a:p>
                  </a:txBody>
                  <a:tcPr/>
                </a:tc>
                <a:tc>
                  <a:txBody>
                    <a:bodyPr/>
                    <a:lstStyle/>
                    <a:p>
                      <a:r>
                        <a:rPr lang="en-GB" dirty="0"/>
                        <a:t>Initial self-compassion score</a:t>
                      </a:r>
                    </a:p>
                  </a:txBody>
                  <a:tcPr/>
                </a:tc>
                <a:tc>
                  <a:txBody>
                    <a:bodyPr/>
                    <a:lstStyle/>
                    <a:p>
                      <a:r>
                        <a:rPr lang="en-GB" dirty="0"/>
                        <a:t>Final self-compassion score</a:t>
                      </a:r>
                    </a:p>
                  </a:txBody>
                  <a:tcPr/>
                </a:tc>
                <a:extLst>
                  <a:ext uri="{0D108BD9-81ED-4DB2-BD59-A6C34878D82A}">
                    <a16:rowId xmlns:a16="http://schemas.microsoft.com/office/drawing/2014/main" val="2649814490"/>
                  </a:ext>
                </a:extLst>
              </a:tr>
              <a:tr h="370840">
                <a:tc>
                  <a:txBody>
                    <a:bodyPr/>
                    <a:lstStyle/>
                    <a:p>
                      <a:r>
                        <a:rPr lang="en-GB" dirty="0"/>
                        <a:t>CS1</a:t>
                      </a:r>
                    </a:p>
                  </a:txBody>
                  <a:tcPr>
                    <a:solidFill>
                      <a:srgbClr val="92D050"/>
                    </a:solidFill>
                  </a:tcPr>
                </a:tc>
                <a:tc>
                  <a:txBody>
                    <a:bodyPr/>
                    <a:lstStyle/>
                    <a:p>
                      <a:r>
                        <a:rPr lang="en-GB" dirty="0"/>
                        <a:t>LOW</a:t>
                      </a:r>
                    </a:p>
                  </a:txBody>
                  <a:tcPr>
                    <a:solidFill>
                      <a:srgbClr val="92D050"/>
                    </a:solidFill>
                  </a:tcPr>
                </a:tc>
                <a:tc>
                  <a:txBody>
                    <a:bodyPr/>
                    <a:lstStyle/>
                    <a:p>
                      <a:r>
                        <a:rPr lang="en-GB" dirty="0"/>
                        <a:t>LOW</a:t>
                      </a:r>
                    </a:p>
                  </a:txBody>
                  <a:tcPr>
                    <a:solidFill>
                      <a:srgbClr val="92D050"/>
                    </a:solidFill>
                  </a:tcPr>
                </a:tc>
                <a:extLst>
                  <a:ext uri="{0D108BD9-81ED-4DB2-BD59-A6C34878D82A}">
                    <a16:rowId xmlns:a16="http://schemas.microsoft.com/office/drawing/2014/main" val="2729374615"/>
                  </a:ext>
                </a:extLst>
              </a:tr>
              <a:tr h="370840">
                <a:tc>
                  <a:txBody>
                    <a:bodyPr/>
                    <a:lstStyle/>
                    <a:p>
                      <a:r>
                        <a:rPr lang="en-GB" dirty="0"/>
                        <a:t>CS2</a:t>
                      </a:r>
                    </a:p>
                  </a:txBody>
                  <a:tcPr>
                    <a:solidFill>
                      <a:srgbClr val="00B0F0"/>
                    </a:solidFill>
                  </a:tcPr>
                </a:tc>
                <a:tc>
                  <a:txBody>
                    <a:bodyPr/>
                    <a:lstStyle/>
                    <a:p>
                      <a:r>
                        <a:rPr lang="en-GB" dirty="0"/>
                        <a:t>HIGH</a:t>
                      </a:r>
                    </a:p>
                  </a:txBody>
                  <a:tcPr>
                    <a:solidFill>
                      <a:srgbClr val="00B0F0"/>
                    </a:solidFill>
                  </a:tcPr>
                </a:tc>
                <a:tc>
                  <a:txBody>
                    <a:bodyPr/>
                    <a:lstStyle/>
                    <a:p>
                      <a:r>
                        <a:rPr lang="en-GB" dirty="0"/>
                        <a:t>HIGH</a:t>
                      </a:r>
                    </a:p>
                  </a:txBody>
                  <a:tcPr>
                    <a:solidFill>
                      <a:srgbClr val="00B0F0"/>
                    </a:solidFill>
                  </a:tcPr>
                </a:tc>
                <a:extLst>
                  <a:ext uri="{0D108BD9-81ED-4DB2-BD59-A6C34878D82A}">
                    <a16:rowId xmlns:a16="http://schemas.microsoft.com/office/drawing/2014/main" val="1058229997"/>
                  </a:ext>
                </a:extLst>
              </a:tr>
              <a:tr h="370840">
                <a:tc>
                  <a:txBody>
                    <a:bodyPr/>
                    <a:lstStyle/>
                    <a:p>
                      <a:r>
                        <a:rPr lang="en-GB" dirty="0"/>
                        <a:t>CS3</a:t>
                      </a:r>
                    </a:p>
                  </a:txBody>
                  <a:tcPr>
                    <a:solidFill>
                      <a:srgbClr val="FFFF00"/>
                    </a:solidFill>
                  </a:tcPr>
                </a:tc>
                <a:tc>
                  <a:txBody>
                    <a:bodyPr/>
                    <a:lstStyle/>
                    <a:p>
                      <a:r>
                        <a:rPr lang="en-GB" dirty="0"/>
                        <a:t>AVERAGE</a:t>
                      </a:r>
                    </a:p>
                  </a:txBody>
                  <a:tcPr>
                    <a:solidFill>
                      <a:srgbClr val="FFFF00"/>
                    </a:solidFill>
                  </a:tcPr>
                </a:tc>
                <a:tc>
                  <a:txBody>
                    <a:bodyPr/>
                    <a:lstStyle/>
                    <a:p>
                      <a:r>
                        <a:rPr lang="en-GB" dirty="0"/>
                        <a:t>AVERAGE</a:t>
                      </a:r>
                    </a:p>
                  </a:txBody>
                  <a:tcPr>
                    <a:solidFill>
                      <a:srgbClr val="FFFF00"/>
                    </a:solidFill>
                  </a:tcPr>
                </a:tc>
                <a:extLst>
                  <a:ext uri="{0D108BD9-81ED-4DB2-BD59-A6C34878D82A}">
                    <a16:rowId xmlns:a16="http://schemas.microsoft.com/office/drawing/2014/main" val="3518807116"/>
                  </a:ext>
                </a:extLst>
              </a:tr>
              <a:tr h="370840">
                <a:tc>
                  <a:txBody>
                    <a:bodyPr/>
                    <a:lstStyle/>
                    <a:p>
                      <a:r>
                        <a:rPr lang="en-GB" dirty="0"/>
                        <a:t>CS4</a:t>
                      </a:r>
                    </a:p>
                  </a:txBody>
                  <a:tcPr>
                    <a:solidFill>
                      <a:schemeClr val="accent5">
                        <a:lumMod val="40000"/>
                        <a:lumOff val="60000"/>
                      </a:schemeClr>
                    </a:solidFill>
                  </a:tcPr>
                </a:tc>
                <a:tc>
                  <a:txBody>
                    <a:bodyPr/>
                    <a:lstStyle/>
                    <a:p>
                      <a:r>
                        <a:rPr lang="en-GB" dirty="0"/>
                        <a:t>LOW</a:t>
                      </a:r>
                    </a:p>
                  </a:txBody>
                  <a:tcPr>
                    <a:solidFill>
                      <a:schemeClr val="accent5">
                        <a:lumMod val="40000"/>
                        <a:lumOff val="60000"/>
                      </a:schemeClr>
                    </a:solidFill>
                  </a:tcPr>
                </a:tc>
                <a:tc>
                  <a:txBody>
                    <a:bodyPr/>
                    <a:lstStyle/>
                    <a:p>
                      <a:r>
                        <a:rPr lang="en-GB" dirty="0"/>
                        <a:t>AVERAGE</a:t>
                      </a:r>
                    </a:p>
                  </a:txBody>
                  <a:tcPr>
                    <a:solidFill>
                      <a:schemeClr val="accent5">
                        <a:lumMod val="40000"/>
                        <a:lumOff val="60000"/>
                      </a:schemeClr>
                    </a:solidFill>
                  </a:tcPr>
                </a:tc>
                <a:extLst>
                  <a:ext uri="{0D108BD9-81ED-4DB2-BD59-A6C34878D82A}">
                    <a16:rowId xmlns:a16="http://schemas.microsoft.com/office/drawing/2014/main" val="3745189826"/>
                  </a:ext>
                </a:extLst>
              </a:tr>
              <a:tr h="370840">
                <a:tc>
                  <a:txBody>
                    <a:bodyPr/>
                    <a:lstStyle/>
                    <a:p>
                      <a:r>
                        <a:rPr lang="en-GB" dirty="0"/>
                        <a:t>CS5</a:t>
                      </a:r>
                    </a:p>
                  </a:txBody>
                  <a:tcPr>
                    <a:solidFill>
                      <a:srgbClr val="FFC000"/>
                    </a:solidFill>
                  </a:tcPr>
                </a:tc>
                <a:tc>
                  <a:txBody>
                    <a:bodyPr/>
                    <a:lstStyle/>
                    <a:p>
                      <a:r>
                        <a:rPr lang="en-GB" dirty="0"/>
                        <a:t>LOW</a:t>
                      </a:r>
                    </a:p>
                  </a:txBody>
                  <a:tcPr>
                    <a:solidFill>
                      <a:srgbClr val="FFC000"/>
                    </a:solidFill>
                  </a:tcPr>
                </a:tc>
                <a:tc>
                  <a:txBody>
                    <a:bodyPr/>
                    <a:lstStyle/>
                    <a:p>
                      <a:r>
                        <a:rPr lang="en-GB" dirty="0"/>
                        <a:t>AVERAGE</a:t>
                      </a:r>
                    </a:p>
                  </a:txBody>
                  <a:tcPr>
                    <a:solidFill>
                      <a:srgbClr val="FFC000"/>
                    </a:solidFill>
                  </a:tcPr>
                </a:tc>
                <a:extLst>
                  <a:ext uri="{0D108BD9-81ED-4DB2-BD59-A6C34878D82A}">
                    <a16:rowId xmlns:a16="http://schemas.microsoft.com/office/drawing/2014/main" val="2416743143"/>
                  </a:ext>
                </a:extLst>
              </a:tr>
            </a:tbl>
          </a:graphicData>
        </a:graphic>
      </p:graphicFrame>
    </p:spTree>
    <p:extLst>
      <p:ext uri="{BB962C8B-B14F-4D97-AF65-F5344CB8AC3E}">
        <p14:creationId xmlns:p14="http://schemas.microsoft.com/office/powerpoint/2010/main" val="37213348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ticky notes with question marks">
            <a:extLst>
              <a:ext uri="{FF2B5EF4-FFF2-40B4-BE49-F238E27FC236}">
                <a16:creationId xmlns:a16="http://schemas.microsoft.com/office/drawing/2014/main" id="{40BA5D62-829D-8173-3E46-76E1C7F01063}"/>
              </a:ext>
            </a:extLst>
          </p:cNvPr>
          <p:cNvPicPr>
            <a:picLocks noChangeAspect="1"/>
          </p:cNvPicPr>
          <p:nvPr/>
        </p:nvPicPr>
        <p:blipFill rotWithShape="1">
          <a:blip r:embed="rId2">
            <a:alphaModFix amt="50000"/>
          </a:blip>
          <a:srcRect t="10162" r="-1" b="5566"/>
          <a:stretch/>
        </p:blipFill>
        <p:spPr>
          <a:xfrm>
            <a:off x="305" y="10"/>
            <a:ext cx="12191695" cy="6857990"/>
          </a:xfrm>
          <a:prstGeom prst="rect">
            <a:avLst/>
          </a:prstGeom>
        </p:spPr>
      </p:pic>
      <p:sp>
        <p:nvSpPr>
          <p:cNvPr id="2" name="TextBox 1">
            <a:extLst>
              <a:ext uri="{FF2B5EF4-FFF2-40B4-BE49-F238E27FC236}">
                <a16:creationId xmlns:a16="http://schemas.microsoft.com/office/drawing/2014/main" id="{5335CDFA-B6D3-73D1-2031-555D5DA5ECEA}"/>
              </a:ext>
            </a:extLst>
          </p:cNvPr>
          <p:cNvSpPr txBox="1"/>
          <p:nvPr/>
        </p:nvSpPr>
        <p:spPr>
          <a:xfrm>
            <a:off x="4976636" y="1193800"/>
            <a:ext cx="6335210"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sz="2400" dirty="0"/>
          </a:p>
          <a:p>
            <a:pPr defTabSz="914400">
              <a:lnSpc>
                <a:spcPct val="120000"/>
              </a:lnSpc>
              <a:spcAft>
                <a:spcPts val="600"/>
              </a:spcAft>
              <a:buClr>
                <a:schemeClr val="accent1"/>
              </a:buClr>
              <a:buSzPct val="100000"/>
            </a:pPr>
            <a:r>
              <a:rPr lang="en-US" sz="2800" dirty="0"/>
              <a:t>Why CS1’s low self-compassion?</a:t>
            </a:r>
          </a:p>
        </p:txBody>
      </p:sp>
    </p:spTree>
    <p:extLst>
      <p:ext uri="{BB962C8B-B14F-4D97-AF65-F5344CB8AC3E}">
        <p14:creationId xmlns:p14="http://schemas.microsoft.com/office/powerpoint/2010/main" val="2756824393"/>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xclamation mark on a yellow background">
            <a:extLst>
              <a:ext uri="{FF2B5EF4-FFF2-40B4-BE49-F238E27FC236}">
                <a16:creationId xmlns:a16="http://schemas.microsoft.com/office/drawing/2014/main" id="{4F83DAA0-A12E-79EE-9CE8-7F97412664C0}"/>
              </a:ext>
            </a:extLst>
          </p:cNvPr>
          <p:cNvPicPr>
            <a:picLocks noChangeAspect="1"/>
          </p:cNvPicPr>
          <p:nvPr/>
        </p:nvPicPr>
        <p:blipFill rotWithShape="1">
          <a:blip r:embed="rId2">
            <a:alphaModFix amt="50000"/>
          </a:blip>
          <a:srcRect t="24998" r="-1" b="-1"/>
          <a:stretch/>
        </p:blipFill>
        <p:spPr>
          <a:xfrm>
            <a:off x="305" y="10"/>
            <a:ext cx="12191695" cy="6857990"/>
          </a:xfrm>
          <a:prstGeom prst="rect">
            <a:avLst/>
          </a:prstGeom>
          <a:solidFill>
            <a:srgbClr val="00B050"/>
          </a:solidFill>
        </p:spPr>
      </p:pic>
      <p:sp>
        <p:nvSpPr>
          <p:cNvPr id="2" name="TextBox 1">
            <a:extLst>
              <a:ext uri="{FF2B5EF4-FFF2-40B4-BE49-F238E27FC236}">
                <a16:creationId xmlns:a16="http://schemas.microsoft.com/office/drawing/2014/main" id="{2319126B-F460-5641-ECD3-88748D6B8EE0}"/>
              </a:ext>
            </a:extLst>
          </p:cNvPr>
          <p:cNvSpPr txBox="1"/>
          <p:nvPr/>
        </p:nvSpPr>
        <p:spPr>
          <a:xfrm>
            <a:off x="4976636" y="1193800"/>
            <a:ext cx="6085091" cy="4699000"/>
          </a:xfrm>
          <a:prstGeom prst="rect">
            <a:avLst/>
          </a:prstGeom>
        </p:spPr>
        <p:txBody>
          <a:bodyPr vert="horz" lIns="91440" tIns="45720" rIns="91440" bIns="45720" rtlCol="0" anchor="ctr">
            <a:normAutofit fontScale="92500" lnSpcReduction="10000"/>
          </a:bodyPr>
          <a:lstStyle/>
          <a:p>
            <a:pPr marL="228600" defTabSz="914400">
              <a:lnSpc>
                <a:spcPct val="120000"/>
              </a:lnSpc>
              <a:spcAft>
                <a:spcPts val="800"/>
              </a:spcAft>
              <a:buClr>
                <a:schemeClr val="accent1"/>
              </a:buClr>
              <a:buSzPct val="100000"/>
            </a:pPr>
            <a:r>
              <a:rPr lang="en-US" sz="2400" b="1" dirty="0"/>
              <a:t>How CS1 feels about making mistakes:</a:t>
            </a:r>
          </a:p>
          <a:p>
            <a:pPr marL="228600" defTabSz="914400">
              <a:lnSpc>
                <a:spcPct val="120000"/>
              </a:lnSpc>
              <a:spcAft>
                <a:spcPts val="800"/>
              </a:spcAft>
              <a:buClr>
                <a:schemeClr val="accent1"/>
              </a:buClr>
              <a:buSzPct val="100000"/>
            </a:pPr>
            <a:r>
              <a:rPr lang="en-US" sz="2400" i="1" dirty="0"/>
              <a:t>	‘It discourages me a lot. Coz I’m worried 	that I’m going to make a mistake and then 	feel bad about it.’</a:t>
            </a:r>
          </a:p>
          <a:p>
            <a:pPr marL="228600" defTabSz="914400">
              <a:lnSpc>
                <a:spcPct val="120000"/>
              </a:lnSpc>
              <a:spcAft>
                <a:spcPts val="800"/>
              </a:spcAft>
              <a:buClr>
                <a:schemeClr val="accent1"/>
              </a:buClr>
              <a:buSzPct val="100000"/>
            </a:pPr>
            <a:r>
              <a:rPr lang="en-GB" sz="2400" i="1" kern="100" dirty="0">
                <a:effectLst/>
                <a:ea typeface="Calibri" panose="020F0502020204030204" pitchFamily="34" charset="0"/>
                <a:cs typeface="Times New Roman" panose="02020603050405020304" pitchFamily="18" charset="0"/>
              </a:rPr>
              <a:t>	‘usually I’m really happy if I do something 	perfectly or like really Germier well. I’m 	usually really disappointed if I mess 	something up.’ </a:t>
            </a:r>
          </a:p>
          <a:p>
            <a:pPr marL="228600" defTabSz="914400">
              <a:lnSpc>
                <a:spcPct val="120000"/>
              </a:lnSpc>
              <a:spcAft>
                <a:spcPts val="800"/>
              </a:spcAft>
              <a:buClr>
                <a:schemeClr val="accent1"/>
              </a:buClr>
              <a:buSzPct val="100000"/>
            </a:pPr>
            <a:r>
              <a:rPr lang="en-GB" sz="2400" i="1" kern="100" dirty="0">
                <a:ea typeface="Calibri" panose="020F0502020204030204" pitchFamily="34" charset="0"/>
                <a:cs typeface="Times New Roman" panose="02020603050405020304" pitchFamily="18" charset="0"/>
              </a:rPr>
              <a:t>	‘upset and frustrated’</a:t>
            </a:r>
          </a:p>
          <a:p>
            <a:pPr marL="228600" defTabSz="914400">
              <a:lnSpc>
                <a:spcPct val="120000"/>
              </a:lnSpc>
              <a:spcAft>
                <a:spcPts val="800"/>
              </a:spcAft>
              <a:buClr>
                <a:schemeClr val="accent1"/>
              </a:buClr>
              <a:buSzPct val="100000"/>
            </a:pP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2400" i="1" kern="100" dirty="0">
                <a:effectLst/>
                <a:ea typeface="Calibri" panose="020F0502020204030204" pitchFamily="34" charset="0"/>
                <a:cs typeface="Times New Roman" panose="02020603050405020304" pitchFamily="18" charset="0"/>
              </a:rPr>
              <a:t>‘I’m worried that I’m going to make a 	mistake and then feel bad about it.’</a:t>
            </a:r>
            <a:endParaRPr lang="en-GB" sz="2400" kern="100" dirty="0">
              <a:effectLst/>
              <a:ea typeface="Calibri" panose="020F0502020204030204" pitchFamily="34" charset="0"/>
              <a:cs typeface="Times New Roman" panose="02020603050405020304" pitchFamily="18" charset="0"/>
            </a:endParaRPr>
          </a:p>
          <a:p>
            <a:pPr marL="228600" defTabSz="914400">
              <a:lnSpc>
                <a:spcPct val="120000"/>
              </a:lnSpc>
              <a:spcAft>
                <a:spcPts val="800"/>
              </a:spcAft>
              <a:buClr>
                <a:schemeClr val="accent1"/>
              </a:buClr>
              <a:buSzPct val="100000"/>
            </a:pPr>
            <a:endParaRPr lang="en-GB" sz="2400" kern="100" dirty="0">
              <a:effectLst/>
              <a:ea typeface="Calibri" panose="020F0502020204030204" pitchFamily="34" charset="0"/>
              <a:cs typeface="Times New Roman" panose="02020603050405020304" pitchFamily="18" charset="0"/>
            </a:endParaRPr>
          </a:p>
          <a:p>
            <a:pPr marL="228600" defTabSz="914400">
              <a:lnSpc>
                <a:spcPct val="120000"/>
              </a:lnSpc>
              <a:spcAft>
                <a:spcPts val="800"/>
              </a:spcAft>
              <a:buClr>
                <a:schemeClr val="accent1"/>
              </a:buClr>
              <a:buSzPct val="100000"/>
            </a:pPr>
            <a:endParaRPr lang="en-US" dirty="0"/>
          </a:p>
        </p:txBody>
      </p:sp>
      <p:sp>
        <p:nvSpPr>
          <p:cNvPr id="3" name="TextBox 2">
            <a:extLst>
              <a:ext uri="{FF2B5EF4-FFF2-40B4-BE49-F238E27FC236}">
                <a16:creationId xmlns:a16="http://schemas.microsoft.com/office/drawing/2014/main" id="{3AF5F78F-82B0-D3A0-9A17-A70F7CC8CD66}"/>
              </a:ext>
            </a:extLst>
          </p:cNvPr>
          <p:cNvSpPr txBox="1"/>
          <p:nvPr/>
        </p:nvSpPr>
        <p:spPr>
          <a:xfrm>
            <a:off x="1130273" y="2198670"/>
            <a:ext cx="3193042" cy="1938992"/>
          </a:xfrm>
          <a:prstGeom prst="rect">
            <a:avLst/>
          </a:prstGeom>
          <a:noFill/>
        </p:spPr>
        <p:txBody>
          <a:bodyPr wrap="square" rtlCol="0">
            <a:spAutoFit/>
          </a:bodyPr>
          <a:lstStyle/>
          <a:p>
            <a:pPr marL="342900" indent="-342900">
              <a:buFont typeface="Arial" panose="020B0604020202020204" pitchFamily="34" charset="0"/>
              <a:buChar char="•"/>
            </a:pPr>
            <a:r>
              <a:rPr lang="en-GB" sz="2400" b="1" dirty="0"/>
              <a:t>Performance contingent mood</a:t>
            </a:r>
          </a:p>
          <a:p>
            <a:endParaRPr lang="en-GB" sz="2400" b="1" dirty="0"/>
          </a:p>
          <a:p>
            <a:pPr marL="342900" indent="-342900">
              <a:buFont typeface="Arial" panose="020B0604020202020204" pitchFamily="34" charset="0"/>
              <a:buChar char="•"/>
            </a:pPr>
            <a:r>
              <a:rPr lang="en-GB" sz="2400" b="1" dirty="0"/>
              <a:t>Discouraged by mistakes</a:t>
            </a:r>
          </a:p>
        </p:txBody>
      </p:sp>
    </p:spTree>
    <p:extLst>
      <p:ext uri="{BB962C8B-B14F-4D97-AF65-F5344CB8AC3E}">
        <p14:creationId xmlns:p14="http://schemas.microsoft.com/office/powerpoint/2010/main" val="1245906353"/>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2F5C7-5D1C-5A1F-14C7-45AD17C2E933}"/>
              </a:ext>
            </a:extLst>
          </p:cNvPr>
          <p:cNvSpPr>
            <a:spLocks noGrp="1"/>
          </p:cNvSpPr>
          <p:nvPr>
            <p:ph type="title"/>
          </p:nvPr>
        </p:nvSpPr>
        <p:spPr>
          <a:xfrm>
            <a:off x="7555992" y="2307409"/>
            <a:ext cx="3157577" cy="3747316"/>
          </a:xfrm>
        </p:spPr>
        <p:txBody>
          <a:bodyPr anchor="t">
            <a:normAutofit/>
          </a:bodyPr>
          <a:lstStyle/>
          <a:p>
            <a:r>
              <a:rPr lang="en-GB" dirty="0"/>
              <a:t>Self-kindness vs self-judgement</a:t>
            </a:r>
          </a:p>
        </p:txBody>
      </p:sp>
      <p:graphicFrame>
        <p:nvGraphicFramePr>
          <p:cNvPr id="5" name="Content Placeholder 2">
            <a:extLst>
              <a:ext uri="{FF2B5EF4-FFF2-40B4-BE49-F238E27FC236}">
                <a16:creationId xmlns:a16="http://schemas.microsoft.com/office/drawing/2014/main" id="{CC2EAD95-A74B-040A-FC60-D2AD8A592515}"/>
              </a:ext>
            </a:extLst>
          </p:cNvPr>
          <p:cNvGraphicFramePr>
            <a:graphicFrameLocks noGrp="1"/>
          </p:cNvGraphicFramePr>
          <p:nvPr>
            <p:ph idx="1"/>
            <p:extLst>
              <p:ext uri="{D42A27DB-BD31-4B8C-83A1-F6EECF244321}">
                <p14:modId xmlns:p14="http://schemas.microsoft.com/office/powerpoint/2010/main" val="1712886264"/>
              </p:ext>
            </p:extLst>
          </p:nvPr>
        </p:nvGraphicFramePr>
        <p:xfrm>
          <a:off x="1136347" y="803275"/>
          <a:ext cx="5913437" cy="5251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61061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7B871-0C61-E334-80A3-B7BE129E89BB}"/>
              </a:ext>
            </a:extLst>
          </p:cNvPr>
          <p:cNvSpPr>
            <a:spLocks noGrp="1"/>
          </p:cNvSpPr>
          <p:nvPr>
            <p:ph type="title"/>
          </p:nvPr>
        </p:nvSpPr>
        <p:spPr/>
        <p:txBody>
          <a:bodyPr/>
          <a:lstStyle/>
          <a:p>
            <a:r>
              <a:rPr lang="en-GB" dirty="0"/>
              <a:t>Self-judgement and self-kindness levels</a:t>
            </a:r>
          </a:p>
        </p:txBody>
      </p:sp>
      <p:graphicFrame>
        <p:nvGraphicFramePr>
          <p:cNvPr id="5" name="Content Placeholder 4">
            <a:extLst>
              <a:ext uri="{FF2B5EF4-FFF2-40B4-BE49-F238E27FC236}">
                <a16:creationId xmlns:a16="http://schemas.microsoft.com/office/drawing/2014/main" id="{79463192-0FFB-EE59-6724-71FBCDE5F748}"/>
              </a:ext>
            </a:extLst>
          </p:cNvPr>
          <p:cNvGraphicFramePr>
            <a:graphicFrameLocks noGrp="1"/>
          </p:cNvGraphicFramePr>
          <p:nvPr>
            <p:ph sz="half" idx="1"/>
            <p:extLst>
              <p:ext uri="{D42A27DB-BD31-4B8C-83A1-F6EECF244321}">
                <p14:modId xmlns:p14="http://schemas.microsoft.com/office/powerpoint/2010/main" val="1377496362"/>
              </p:ext>
            </p:extLst>
          </p:nvPr>
        </p:nvGraphicFramePr>
        <p:xfrm>
          <a:off x="838200" y="1825625"/>
          <a:ext cx="5181600" cy="435133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ontent Placeholder 5">
            <a:extLst>
              <a:ext uri="{FF2B5EF4-FFF2-40B4-BE49-F238E27FC236}">
                <a16:creationId xmlns:a16="http://schemas.microsoft.com/office/drawing/2014/main" id="{79463192-0FFB-EE59-6724-71FBCDE5F748}"/>
              </a:ext>
            </a:extLst>
          </p:cNvPr>
          <p:cNvGraphicFramePr>
            <a:graphicFrameLocks noGrp="1"/>
          </p:cNvGraphicFramePr>
          <p:nvPr>
            <p:ph sz="half" idx="2"/>
            <p:extLst>
              <p:ext uri="{D42A27DB-BD31-4B8C-83A1-F6EECF244321}">
                <p14:modId xmlns:p14="http://schemas.microsoft.com/office/powerpoint/2010/main" val="1930766197"/>
              </p:ext>
            </p:extLst>
          </p:nvPr>
        </p:nvGraphicFramePr>
        <p:xfrm>
          <a:off x="6172200" y="1825625"/>
          <a:ext cx="5181600" cy="43513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2572851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ticky notes with question marks">
            <a:extLst>
              <a:ext uri="{FF2B5EF4-FFF2-40B4-BE49-F238E27FC236}">
                <a16:creationId xmlns:a16="http://schemas.microsoft.com/office/drawing/2014/main" id="{C87B9054-ACF5-2F72-5D69-6F5D1785D325}"/>
              </a:ext>
            </a:extLst>
          </p:cNvPr>
          <p:cNvPicPr>
            <a:picLocks noChangeAspect="1"/>
          </p:cNvPicPr>
          <p:nvPr/>
        </p:nvPicPr>
        <p:blipFill rotWithShape="1">
          <a:blip r:embed="rId2">
            <a:alphaModFix amt="50000"/>
            <a:grayscl/>
          </a:blip>
          <a:srcRect t="10161" r="-1" b="5567"/>
          <a:stretch/>
        </p:blipFill>
        <p:spPr>
          <a:xfrm>
            <a:off x="305" y="10"/>
            <a:ext cx="12191695" cy="6857990"/>
          </a:xfrm>
          <a:prstGeom prst="rect">
            <a:avLst/>
          </a:prstGeom>
        </p:spPr>
      </p:pic>
      <p:sp>
        <p:nvSpPr>
          <p:cNvPr id="2" name="TextBox 1">
            <a:extLst>
              <a:ext uri="{FF2B5EF4-FFF2-40B4-BE49-F238E27FC236}">
                <a16:creationId xmlns:a16="http://schemas.microsoft.com/office/drawing/2014/main" id="{CF4F87A7-8D0C-6F8D-CFAC-0725B60ED5B4}"/>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defTabSz="914400">
              <a:lnSpc>
                <a:spcPct val="120000"/>
              </a:lnSpc>
              <a:spcAft>
                <a:spcPts val="600"/>
              </a:spcAft>
              <a:buClr>
                <a:schemeClr val="accent1"/>
              </a:buClr>
              <a:buSzPct val="100000"/>
            </a:pPr>
            <a:r>
              <a:rPr lang="en-US" sz="3200" dirty="0"/>
              <a:t>Why the dramatic decrease in CS1’s levels of self-judgement, yet the relatively small increase in her  self-kindness levels?</a:t>
            </a:r>
          </a:p>
        </p:txBody>
      </p:sp>
    </p:spTree>
    <p:extLst>
      <p:ext uri="{BB962C8B-B14F-4D97-AF65-F5344CB8AC3E}">
        <p14:creationId xmlns:p14="http://schemas.microsoft.com/office/powerpoint/2010/main" val="2675694435"/>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xclamation mark on a yellow background">
            <a:extLst>
              <a:ext uri="{FF2B5EF4-FFF2-40B4-BE49-F238E27FC236}">
                <a16:creationId xmlns:a16="http://schemas.microsoft.com/office/drawing/2014/main" id="{F8E1C20A-E770-FBA2-E650-60E54AC74AC5}"/>
              </a:ext>
            </a:extLst>
          </p:cNvPr>
          <p:cNvPicPr>
            <a:picLocks noChangeAspect="1"/>
          </p:cNvPicPr>
          <p:nvPr/>
        </p:nvPicPr>
        <p:blipFill rotWithShape="1">
          <a:blip r:embed="rId2">
            <a:alphaModFix amt="50000"/>
          </a:blip>
          <a:srcRect t="24998" r="-1" b="-1"/>
          <a:stretch/>
        </p:blipFill>
        <p:spPr>
          <a:xfrm>
            <a:off x="305" y="10"/>
            <a:ext cx="12191695" cy="6857990"/>
          </a:xfrm>
          <a:prstGeom prst="rect">
            <a:avLst/>
          </a:prstGeom>
          <a:solidFill>
            <a:srgbClr val="00B050"/>
          </a:solidFill>
        </p:spPr>
      </p:pic>
      <p:sp>
        <p:nvSpPr>
          <p:cNvPr id="2" name="TextBox 1">
            <a:extLst>
              <a:ext uri="{FF2B5EF4-FFF2-40B4-BE49-F238E27FC236}">
                <a16:creationId xmlns:a16="http://schemas.microsoft.com/office/drawing/2014/main" id="{B3DB664C-968B-F8A0-D712-DD6863E6BD81}"/>
              </a:ext>
            </a:extLst>
          </p:cNvPr>
          <p:cNvSpPr txBox="1"/>
          <p:nvPr/>
        </p:nvSpPr>
        <p:spPr>
          <a:xfrm>
            <a:off x="4976636" y="1042541"/>
            <a:ext cx="6085091" cy="605981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sz="2400" dirty="0"/>
              <a:t>In her final interview, CS1 shared that she understood self-compassion to mean</a:t>
            </a:r>
          </a:p>
          <a:p>
            <a:pPr defTabSz="914400">
              <a:lnSpc>
                <a:spcPct val="120000"/>
              </a:lnSpc>
              <a:spcAft>
                <a:spcPts val="600"/>
              </a:spcAft>
              <a:buClr>
                <a:schemeClr val="accent1"/>
              </a:buClr>
              <a:buSzPct val="100000"/>
            </a:pPr>
            <a:r>
              <a:rPr lang="en-US" sz="2400" dirty="0"/>
              <a:t>	</a:t>
            </a:r>
            <a:r>
              <a:rPr lang="en-US" sz="2400" b="1" dirty="0"/>
              <a:t>‘</a:t>
            </a:r>
            <a:r>
              <a:rPr lang="en-US" sz="2400" b="1" i="1" dirty="0"/>
              <a:t>Being kind to yourself’,</a:t>
            </a:r>
          </a:p>
          <a:p>
            <a:pPr defTabSz="914400">
              <a:lnSpc>
                <a:spcPct val="120000"/>
              </a:lnSpc>
              <a:spcAft>
                <a:spcPts val="600"/>
              </a:spcAft>
              <a:buClr>
                <a:schemeClr val="accent1"/>
              </a:buClr>
              <a:buSzPct val="100000"/>
            </a:pPr>
            <a:r>
              <a:rPr lang="en-US" sz="2400" dirty="0"/>
              <a:t>that she would </a:t>
            </a:r>
          </a:p>
          <a:p>
            <a:pPr defTabSz="914400">
              <a:lnSpc>
                <a:spcPct val="120000"/>
              </a:lnSpc>
              <a:spcAft>
                <a:spcPts val="600"/>
              </a:spcAft>
              <a:buClr>
                <a:schemeClr val="accent1"/>
              </a:buClr>
              <a:buSzPct val="100000"/>
            </a:pPr>
            <a:r>
              <a:rPr lang="en-US" sz="2400" i="1" dirty="0"/>
              <a:t>	</a:t>
            </a:r>
            <a:r>
              <a:rPr lang="en-US" sz="2400" b="1" i="1" dirty="0"/>
              <a:t>‘still try to be (perfect). ’</a:t>
            </a:r>
          </a:p>
          <a:p>
            <a:pPr defTabSz="914400">
              <a:lnSpc>
                <a:spcPct val="120000"/>
              </a:lnSpc>
              <a:spcAft>
                <a:spcPts val="600"/>
              </a:spcAft>
              <a:buClr>
                <a:schemeClr val="accent1"/>
              </a:buClr>
              <a:buSzPct val="100000"/>
            </a:pPr>
            <a:r>
              <a:rPr lang="en-US" sz="2400" dirty="0"/>
              <a:t>And that she believes that other people feel </a:t>
            </a:r>
            <a:r>
              <a:rPr lang="en-US" sz="2400" i="1" dirty="0"/>
              <a:t>‘sad’ </a:t>
            </a:r>
            <a:r>
              <a:rPr lang="en-US" sz="2400" dirty="0"/>
              <a:t>or ‘</a:t>
            </a:r>
            <a:r>
              <a:rPr lang="en-US" sz="2400" i="1" dirty="0"/>
              <a:t>annoyed</a:t>
            </a:r>
            <a:r>
              <a:rPr lang="en-US" sz="2400" dirty="0"/>
              <a:t>’ when they make mistakes</a:t>
            </a:r>
          </a:p>
          <a:p>
            <a:pPr defTabSz="914400">
              <a:lnSpc>
                <a:spcPct val="120000"/>
              </a:lnSpc>
              <a:spcAft>
                <a:spcPts val="600"/>
              </a:spcAft>
              <a:buClr>
                <a:schemeClr val="accent1"/>
              </a:buClr>
              <a:buSzPct val="100000"/>
            </a:pPr>
            <a:r>
              <a:rPr lang="en-GB" sz="1800" dirty="0">
                <a:effectLst/>
                <a:latin typeface="Arial" panose="020B0604020202020204" pitchFamily="34" charset="0"/>
                <a:ea typeface="Calibri" panose="020F0502020204030204" pitchFamily="34" charset="0"/>
              </a:rPr>
              <a:t>	</a:t>
            </a:r>
            <a:r>
              <a:rPr lang="en-GB" sz="1800" b="1" dirty="0">
                <a:effectLst/>
                <a:latin typeface="Arial" panose="020B0604020202020204" pitchFamily="34" charset="0"/>
                <a:ea typeface="Calibri" panose="020F0502020204030204" pitchFamily="34" charset="0"/>
              </a:rPr>
              <a:t>‘</a:t>
            </a:r>
            <a:r>
              <a:rPr lang="en-GB" sz="2400" b="1" i="1" dirty="0">
                <a:effectLst/>
                <a:ea typeface="Calibri" panose="020F0502020204030204" pitchFamily="34" charset="0"/>
              </a:rPr>
              <a:t>if it’s important to them to do well’</a:t>
            </a:r>
            <a:endParaRPr lang="en-US" sz="2400" b="1" i="1"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i="1" dirty="0"/>
          </a:p>
          <a:p>
            <a:pPr indent="-228600" defTabSz="914400">
              <a:lnSpc>
                <a:spcPct val="120000"/>
              </a:lnSpc>
              <a:spcAft>
                <a:spcPts val="600"/>
              </a:spcAft>
              <a:buClr>
                <a:schemeClr val="accent1"/>
              </a:buClr>
              <a:buSzPct val="100000"/>
              <a:buFont typeface="Arial" panose="020B0604020202020204" pitchFamily="34" charset="0"/>
              <a:buChar char="•"/>
            </a:pPr>
            <a:endParaRPr lang="en-US" i="1"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589B7AA5-EC27-C966-407E-A4A261024A4A}"/>
              </a:ext>
            </a:extLst>
          </p:cNvPr>
          <p:cNvSpPr txBox="1"/>
          <p:nvPr/>
        </p:nvSpPr>
        <p:spPr>
          <a:xfrm>
            <a:off x="613303" y="1289891"/>
            <a:ext cx="3753974" cy="4154984"/>
          </a:xfrm>
          <a:prstGeom prst="rect">
            <a:avLst/>
          </a:prstGeom>
          <a:noFill/>
        </p:spPr>
        <p:txBody>
          <a:bodyPr wrap="square" rtlCol="0">
            <a:spAutoFit/>
          </a:bodyPr>
          <a:lstStyle/>
          <a:p>
            <a:pPr marL="285750" indent="-285750">
              <a:buFont typeface="Arial" panose="020B0604020202020204" pitchFamily="34" charset="0"/>
              <a:buChar char="•"/>
            </a:pPr>
            <a:r>
              <a:rPr lang="en-GB" sz="2400" b="1" dirty="0"/>
              <a:t>Understands that self-compassion involves self-kindness</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Sees negative reactions to imperfection as proof of perfectionistic standards, which she values highly.</a:t>
            </a:r>
          </a:p>
        </p:txBody>
      </p:sp>
    </p:spTree>
    <p:extLst>
      <p:ext uri="{BB962C8B-B14F-4D97-AF65-F5344CB8AC3E}">
        <p14:creationId xmlns:p14="http://schemas.microsoft.com/office/powerpoint/2010/main" val="1840378697"/>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Colourful carved figures of humans">
            <a:extLst>
              <a:ext uri="{FF2B5EF4-FFF2-40B4-BE49-F238E27FC236}">
                <a16:creationId xmlns:a16="http://schemas.microsoft.com/office/drawing/2014/main" id="{1968CA2A-E438-0FC6-1DD0-5BAFE9507157}"/>
              </a:ext>
            </a:extLst>
          </p:cNvPr>
          <p:cNvPicPr>
            <a:picLocks noChangeAspect="1"/>
          </p:cNvPicPr>
          <p:nvPr/>
        </p:nvPicPr>
        <p:blipFill rotWithShape="1">
          <a:blip r:embed="rId2">
            <a:alphaModFix amt="50000"/>
          </a:blip>
          <a:srcRect t="21051" r="-1" b="-1"/>
          <a:stretch/>
        </p:blipFill>
        <p:spPr>
          <a:xfrm>
            <a:off x="305" y="10"/>
            <a:ext cx="12191695" cy="6857990"/>
          </a:xfrm>
          <a:prstGeom prst="rect">
            <a:avLst/>
          </a:prstGeom>
        </p:spPr>
      </p:pic>
      <p:sp>
        <p:nvSpPr>
          <p:cNvPr id="2" name="Title 1">
            <a:extLst>
              <a:ext uri="{FF2B5EF4-FFF2-40B4-BE49-F238E27FC236}">
                <a16:creationId xmlns:a16="http://schemas.microsoft.com/office/drawing/2014/main" id="{ECBEEFBD-EC17-05F7-50EF-3555C1556E3A}"/>
              </a:ext>
            </a:extLst>
          </p:cNvPr>
          <p:cNvSpPr>
            <a:spLocks noGrp="1"/>
          </p:cNvSpPr>
          <p:nvPr>
            <p:ph type="title"/>
          </p:nvPr>
        </p:nvSpPr>
        <p:spPr>
          <a:xfrm>
            <a:off x="1130271" y="1193800"/>
            <a:ext cx="3193050" cy="4699000"/>
          </a:xfrm>
        </p:spPr>
        <p:txBody>
          <a:bodyPr anchor="ctr">
            <a:normAutofit/>
          </a:bodyPr>
          <a:lstStyle/>
          <a:p>
            <a:r>
              <a:rPr lang="en-GB" dirty="0"/>
              <a:t>Common humanity vs isolation</a:t>
            </a:r>
          </a:p>
        </p:txBody>
      </p:sp>
      <p:sp>
        <p:nvSpPr>
          <p:cNvPr id="3" name="Content Placeholder 2">
            <a:extLst>
              <a:ext uri="{FF2B5EF4-FFF2-40B4-BE49-F238E27FC236}">
                <a16:creationId xmlns:a16="http://schemas.microsoft.com/office/drawing/2014/main" id="{DAB0B9BE-54C7-A9ED-255C-29C183316796}"/>
              </a:ext>
            </a:extLst>
          </p:cNvPr>
          <p:cNvSpPr>
            <a:spLocks noGrp="1"/>
          </p:cNvSpPr>
          <p:nvPr>
            <p:ph idx="1"/>
          </p:nvPr>
        </p:nvSpPr>
        <p:spPr>
          <a:xfrm>
            <a:off x="4976636" y="1193800"/>
            <a:ext cx="6085091" cy="4699000"/>
          </a:xfrm>
        </p:spPr>
        <p:txBody>
          <a:bodyPr anchor="ctr">
            <a:normAutofit/>
          </a:bodyPr>
          <a:lstStyle/>
          <a:p>
            <a:pPr marL="0" indent="0">
              <a:buNone/>
            </a:pPr>
            <a:r>
              <a:rPr lang="en-GB" sz="2400" dirty="0"/>
              <a:t>The ability to recognise suffering as a common, human experience instead of separating and isolating (</a:t>
            </a:r>
            <a:r>
              <a:rPr lang="en-GB" sz="2400" b="1" dirty="0"/>
              <a:t>Neff, 2003a</a:t>
            </a:r>
            <a:r>
              <a:rPr lang="en-GB" sz="2400" dirty="0"/>
              <a:t>)</a:t>
            </a:r>
          </a:p>
        </p:txBody>
      </p:sp>
    </p:spTree>
    <p:extLst>
      <p:ext uri="{BB962C8B-B14F-4D97-AF65-F5344CB8AC3E}">
        <p14:creationId xmlns:p14="http://schemas.microsoft.com/office/powerpoint/2010/main" val="932386578"/>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39CFB-2743-A13A-CA93-2B82E86DABF0}"/>
              </a:ext>
            </a:extLst>
          </p:cNvPr>
          <p:cNvSpPr>
            <a:spLocks noGrp="1"/>
          </p:cNvSpPr>
          <p:nvPr>
            <p:ph type="title"/>
          </p:nvPr>
        </p:nvSpPr>
        <p:spPr/>
        <p:txBody>
          <a:bodyPr/>
          <a:lstStyle/>
          <a:p>
            <a:r>
              <a:rPr lang="en-GB" dirty="0"/>
              <a:t>Common humanity and isolation levels</a:t>
            </a:r>
          </a:p>
        </p:txBody>
      </p:sp>
      <p:graphicFrame>
        <p:nvGraphicFramePr>
          <p:cNvPr id="5" name="Content Placeholder 4">
            <a:extLst>
              <a:ext uri="{FF2B5EF4-FFF2-40B4-BE49-F238E27FC236}">
                <a16:creationId xmlns:a16="http://schemas.microsoft.com/office/drawing/2014/main" id="{79463192-0FFB-EE59-6724-71FBCDE5F748}"/>
              </a:ext>
            </a:extLst>
          </p:cNvPr>
          <p:cNvGraphicFramePr>
            <a:graphicFrameLocks noGrp="1"/>
          </p:cNvGraphicFramePr>
          <p:nvPr>
            <p:ph sz="half" idx="1"/>
            <p:extLst>
              <p:ext uri="{D42A27DB-BD31-4B8C-83A1-F6EECF244321}">
                <p14:modId xmlns:p14="http://schemas.microsoft.com/office/powerpoint/2010/main" val="3575381146"/>
              </p:ext>
            </p:extLst>
          </p:nvPr>
        </p:nvGraphicFramePr>
        <p:xfrm>
          <a:off x="838200" y="1825625"/>
          <a:ext cx="5181600" cy="435133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ontent Placeholder 5">
            <a:extLst>
              <a:ext uri="{FF2B5EF4-FFF2-40B4-BE49-F238E27FC236}">
                <a16:creationId xmlns:a16="http://schemas.microsoft.com/office/drawing/2014/main" id="{79463192-0FFB-EE59-6724-71FBCDE5F748}"/>
              </a:ext>
            </a:extLst>
          </p:cNvPr>
          <p:cNvGraphicFramePr>
            <a:graphicFrameLocks noGrp="1"/>
          </p:cNvGraphicFramePr>
          <p:nvPr>
            <p:ph sz="half" idx="2"/>
            <p:extLst>
              <p:ext uri="{D42A27DB-BD31-4B8C-83A1-F6EECF244321}">
                <p14:modId xmlns:p14="http://schemas.microsoft.com/office/powerpoint/2010/main" val="1735388846"/>
              </p:ext>
            </p:extLst>
          </p:nvPr>
        </p:nvGraphicFramePr>
        <p:xfrm>
          <a:off x="6172200" y="1825625"/>
          <a:ext cx="5181600" cy="43513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850534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A0ED4C-A43B-888B-EB48-481A70F63FC2}"/>
              </a:ext>
            </a:extLst>
          </p:cNvPr>
          <p:cNvSpPr txBox="1"/>
          <p:nvPr/>
        </p:nvSpPr>
        <p:spPr>
          <a:xfrm>
            <a:off x="3390473" y="1243174"/>
            <a:ext cx="8572072" cy="5054884"/>
          </a:xfrm>
          <a:prstGeom prst="rect">
            <a:avLst/>
          </a:prstGeom>
          <a:solidFill>
            <a:srgbClr val="92D050"/>
          </a:solidFill>
        </p:spPr>
        <p:txBody>
          <a:bodyPr wrap="square" rtlCol="0">
            <a:spAutoFit/>
          </a:bodyPr>
          <a:lstStyle/>
          <a:p>
            <a:r>
              <a:rPr lang="en-GB" sz="2400" dirty="0"/>
              <a:t>CS1’s perfectionism may have dictated that she answer responded to the final SCS-SF questions in what she believed was the correct and desirable way (</a:t>
            </a:r>
            <a:r>
              <a:rPr lang="en-GB" sz="2400" b="1" dirty="0"/>
              <a:t>Grimm, 2010</a:t>
            </a:r>
            <a:r>
              <a:rPr lang="en-GB" sz="2400" dirty="0"/>
              <a:t>), hence her high self-kindness levels and her assertion that self-compassion means </a:t>
            </a:r>
          </a:p>
          <a:p>
            <a:r>
              <a:rPr lang="en-GB" sz="2400" i="1" dirty="0"/>
              <a:t>‘being kind to yourself’</a:t>
            </a:r>
          </a:p>
          <a:p>
            <a:endParaRPr lang="en-GB" sz="2400" i="1" dirty="0"/>
          </a:p>
          <a:p>
            <a:r>
              <a:rPr lang="en-GB" sz="2400" dirty="0"/>
              <a:t>Her isolation levels may be a reflection of adolescent egocentrism (</a:t>
            </a:r>
            <a:r>
              <a:rPr lang="en-GB" sz="2400" b="1" dirty="0"/>
              <a:t>Elkind, 1967</a:t>
            </a:r>
            <a:r>
              <a:rPr lang="en-GB" sz="2400" dirty="0"/>
              <a:t>)</a:t>
            </a:r>
          </a:p>
          <a:p>
            <a:endParaRPr lang="en-GB" sz="2400" i="1" dirty="0"/>
          </a:p>
          <a:p>
            <a:r>
              <a:rPr lang="en-GB" sz="2400" dirty="0"/>
              <a:t>It is common for adolescents to feel isolated, as they struggle to take on other perspectives and believe that their experiences are unique to them (</a:t>
            </a:r>
            <a:r>
              <a:rPr lang="en-GB" sz="2400" b="1" dirty="0"/>
              <a:t>Schwarz, 2020</a:t>
            </a:r>
            <a:r>
              <a:rPr lang="en-GB" sz="2400" dirty="0"/>
              <a:t>)</a:t>
            </a:r>
          </a:p>
        </p:txBody>
      </p:sp>
      <p:sp>
        <p:nvSpPr>
          <p:cNvPr id="4" name="TextBox 3">
            <a:extLst>
              <a:ext uri="{FF2B5EF4-FFF2-40B4-BE49-F238E27FC236}">
                <a16:creationId xmlns:a16="http://schemas.microsoft.com/office/drawing/2014/main" id="{F43C9321-F697-24A0-AA47-BEFA424B15FF}"/>
              </a:ext>
            </a:extLst>
          </p:cNvPr>
          <p:cNvSpPr txBox="1"/>
          <p:nvPr/>
        </p:nvSpPr>
        <p:spPr>
          <a:xfrm>
            <a:off x="523982" y="1571946"/>
            <a:ext cx="2743200" cy="2270943"/>
          </a:xfrm>
          <a:prstGeom prst="rect">
            <a:avLst/>
          </a:prstGeom>
          <a:noFill/>
        </p:spPr>
        <p:txBody>
          <a:bodyPr wrap="square" rtlCol="0">
            <a:spAutoFit/>
          </a:bodyPr>
          <a:lstStyle/>
          <a:p>
            <a:pPr marL="57150" defTabSz="914400">
              <a:lnSpc>
                <a:spcPct val="120000"/>
              </a:lnSpc>
              <a:spcAft>
                <a:spcPts val="600"/>
              </a:spcAft>
              <a:buClr>
                <a:schemeClr val="accent1"/>
              </a:buClr>
              <a:buSzPct val="100000"/>
            </a:pPr>
            <a:r>
              <a:rPr lang="en-US" sz="2400" b="1" dirty="0"/>
              <a:t>Why no change in CS1’s isolation levels despite increase in self-kindness?</a:t>
            </a:r>
          </a:p>
        </p:txBody>
      </p:sp>
    </p:spTree>
    <p:extLst>
      <p:ext uri="{BB962C8B-B14F-4D97-AF65-F5344CB8AC3E}">
        <p14:creationId xmlns:p14="http://schemas.microsoft.com/office/powerpoint/2010/main" val="457615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8D2DC2-0B57-BE1B-0C94-945AF2592B0C}"/>
              </a:ext>
            </a:extLst>
          </p:cNvPr>
          <p:cNvSpPr txBox="1"/>
          <p:nvPr/>
        </p:nvSpPr>
        <p:spPr>
          <a:xfrm>
            <a:off x="684944" y="1366464"/>
            <a:ext cx="3657600" cy="1827744"/>
          </a:xfrm>
          <a:prstGeom prst="rect">
            <a:avLst/>
          </a:prstGeom>
          <a:solidFill>
            <a:srgbClr val="00B0F0"/>
          </a:solidFill>
        </p:spPr>
        <p:txBody>
          <a:bodyPr wrap="square" rtlCol="0">
            <a:spAutoFit/>
          </a:bodyPr>
          <a:lstStyle/>
          <a:p>
            <a:pPr marL="57150" defTabSz="914400">
              <a:lnSpc>
                <a:spcPct val="120000"/>
              </a:lnSpc>
              <a:spcAft>
                <a:spcPts val="600"/>
              </a:spcAft>
              <a:buClr>
                <a:schemeClr val="accent1"/>
              </a:buClr>
              <a:buSzPct val="100000"/>
            </a:pPr>
            <a:r>
              <a:rPr lang="en-US" sz="2400" b="1" dirty="0"/>
              <a:t>Why the increase in CS2’s common humanity AND isolation? </a:t>
            </a:r>
          </a:p>
        </p:txBody>
      </p:sp>
      <p:sp>
        <p:nvSpPr>
          <p:cNvPr id="4" name="TextBox 3">
            <a:extLst>
              <a:ext uri="{FF2B5EF4-FFF2-40B4-BE49-F238E27FC236}">
                <a16:creationId xmlns:a16="http://schemas.microsoft.com/office/drawing/2014/main" id="{59C0397A-B0FA-3E06-12A0-68E6712BFF16}"/>
              </a:ext>
            </a:extLst>
          </p:cNvPr>
          <p:cNvSpPr txBox="1"/>
          <p:nvPr/>
        </p:nvSpPr>
        <p:spPr>
          <a:xfrm>
            <a:off x="4571999" y="1366464"/>
            <a:ext cx="7058346" cy="4339650"/>
          </a:xfrm>
          <a:prstGeom prst="rect">
            <a:avLst/>
          </a:prstGeom>
          <a:solidFill>
            <a:schemeClr val="bg1"/>
          </a:solidFill>
        </p:spPr>
        <p:txBody>
          <a:bodyPr wrap="square" rtlCol="0">
            <a:spAutoFit/>
          </a:bodyPr>
          <a:lstStyle/>
          <a:p>
            <a:r>
              <a:rPr lang="en-GB" sz="2400" dirty="0"/>
              <a:t>Possible adolescent egocentrism (</a:t>
            </a:r>
            <a:r>
              <a:rPr lang="en-GB" sz="2400" dirty="0">
                <a:effectLst/>
                <a:ea typeface="Calibri" panose="020F0502020204030204" pitchFamily="34" charset="0"/>
              </a:rPr>
              <a:t>prevalent in early adolescence and decreases with age)</a:t>
            </a:r>
            <a:r>
              <a:rPr lang="en-GB" sz="2400" dirty="0"/>
              <a:t> (</a:t>
            </a:r>
            <a:r>
              <a:rPr lang="en-GB" sz="2400" b="1" dirty="0"/>
              <a:t>Elkind, 1967; Schwarz, 2020).</a:t>
            </a:r>
          </a:p>
          <a:p>
            <a:endParaRPr lang="en-GB" sz="2400" b="1" dirty="0"/>
          </a:p>
          <a:p>
            <a:r>
              <a:rPr lang="en-GB" sz="2400" dirty="0">
                <a:ea typeface="Calibri" panose="020F0502020204030204" pitchFamily="34" charset="0"/>
              </a:rPr>
              <a:t>O</a:t>
            </a:r>
            <a:r>
              <a:rPr lang="en-GB" sz="2400" dirty="0">
                <a:effectLst/>
                <a:ea typeface="Calibri" panose="020F0502020204030204" pitchFamily="34" charset="0"/>
              </a:rPr>
              <a:t>lder participants (</a:t>
            </a:r>
            <a:r>
              <a:rPr lang="en-GB" sz="2400" b="1" dirty="0">
                <a:effectLst/>
                <a:ea typeface="Calibri" panose="020F0502020204030204" pitchFamily="34" charset="0"/>
              </a:rPr>
              <a:t>CS4 </a:t>
            </a:r>
            <a:r>
              <a:rPr lang="en-GB" sz="2400" dirty="0">
                <a:effectLst/>
                <a:ea typeface="Calibri" panose="020F0502020204030204" pitchFamily="34" charset="0"/>
              </a:rPr>
              <a:t>and </a:t>
            </a:r>
            <a:r>
              <a:rPr lang="en-GB" sz="2400" b="1" dirty="0">
                <a:effectLst/>
                <a:ea typeface="Calibri" panose="020F0502020204030204" pitchFamily="34" charset="0"/>
              </a:rPr>
              <a:t>CS5</a:t>
            </a:r>
            <a:r>
              <a:rPr lang="en-GB" sz="2400" dirty="0">
                <a:effectLst/>
                <a:ea typeface="Calibri" panose="020F0502020204030204" pitchFamily="34" charset="0"/>
              </a:rPr>
              <a:t>) displayed increased common humanity and decreased isolation</a:t>
            </a:r>
            <a:endParaRPr lang="en-GB" sz="2400" b="1" dirty="0"/>
          </a:p>
          <a:p>
            <a:endParaRPr lang="en-GB" sz="2400" b="1"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B1053E18-89E7-7D14-3EBC-8FCF7947A2FF}"/>
              </a:ext>
            </a:extLst>
          </p:cNvPr>
          <p:cNvSpPr txBox="1"/>
          <p:nvPr/>
        </p:nvSpPr>
        <p:spPr>
          <a:xfrm>
            <a:off x="684944" y="3852809"/>
            <a:ext cx="3657600" cy="1827744"/>
          </a:xfrm>
          <a:prstGeom prst="rect">
            <a:avLst/>
          </a:prstGeom>
          <a:solidFill>
            <a:srgbClr val="FFFF00"/>
          </a:solidFill>
        </p:spPr>
        <p:txBody>
          <a:bodyPr wrap="square" rtlCol="0">
            <a:spAutoFit/>
          </a:bodyPr>
          <a:lstStyle/>
          <a:p>
            <a:pPr marL="57150" defTabSz="914400">
              <a:lnSpc>
                <a:spcPct val="120000"/>
              </a:lnSpc>
              <a:spcAft>
                <a:spcPts val="600"/>
              </a:spcAft>
              <a:buClr>
                <a:schemeClr val="accent1"/>
              </a:buClr>
              <a:buSzPct val="100000"/>
            </a:pPr>
            <a:r>
              <a:rPr lang="en-US" sz="2400" b="1" dirty="0"/>
              <a:t>Why increase in CS3’s isolation levels and no change in common humanity?</a:t>
            </a:r>
          </a:p>
        </p:txBody>
      </p:sp>
    </p:spTree>
    <p:extLst>
      <p:ext uri="{BB962C8B-B14F-4D97-AF65-F5344CB8AC3E}">
        <p14:creationId xmlns:p14="http://schemas.microsoft.com/office/powerpoint/2010/main" val="29359718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DD358F-745A-1635-F906-0BA23DC6B7C8}"/>
              </a:ext>
            </a:extLst>
          </p:cNvPr>
          <p:cNvSpPr>
            <a:spLocks noGrp="1"/>
          </p:cNvSpPr>
          <p:nvPr>
            <p:ph type="title"/>
          </p:nvPr>
        </p:nvSpPr>
        <p:spPr>
          <a:xfrm>
            <a:off x="4572001" y="601744"/>
            <a:ext cx="6781800" cy="1338696"/>
          </a:xfrm>
        </p:spPr>
        <p:txBody>
          <a:bodyPr>
            <a:normAutofit/>
          </a:bodyPr>
          <a:lstStyle/>
          <a:p>
            <a:r>
              <a:rPr lang="en-GB" dirty="0"/>
              <a:t>Mindfulness vs overidentification</a:t>
            </a:r>
          </a:p>
        </p:txBody>
      </p:sp>
      <p:pic>
        <p:nvPicPr>
          <p:cNvPr id="5" name="Picture 4" descr="Hand reaching out to sun">
            <a:extLst>
              <a:ext uri="{FF2B5EF4-FFF2-40B4-BE49-F238E27FC236}">
                <a16:creationId xmlns:a16="http://schemas.microsoft.com/office/drawing/2014/main" id="{85362B3F-44D2-ACAF-B3A0-F46BFC5B3692}"/>
              </a:ext>
            </a:extLst>
          </p:cNvPr>
          <p:cNvPicPr>
            <a:picLocks noChangeAspect="1"/>
          </p:cNvPicPr>
          <p:nvPr/>
        </p:nvPicPr>
        <p:blipFill rotWithShape="1">
          <a:blip r:embed="rId2"/>
          <a:srcRect l="40852" r="22466" b="2"/>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A3AEA3C9-2C67-B3C2-4111-818E95B1BE56}"/>
              </a:ext>
            </a:extLst>
          </p:cNvPr>
          <p:cNvSpPr>
            <a:spLocks noGrp="1"/>
          </p:cNvSpPr>
          <p:nvPr>
            <p:ph idx="1"/>
          </p:nvPr>
        </p:nvSpPr>
        <p:spPr>
          <a:xfrm>
            <a:off x="4572001" y="2201958"/>
            <a:ext cx="6781800" cy="3900730"/>
          </a:xfrm>
        </p:spPr>
        <p:txBody>
          <a:bodyPr anchor="t">
            <a:normAutofit/>
          </a:bodyPr>
          <a:lstStyle/>
          <a:p>
            <a:r>
              <a:rPr lang="en-GB" sz="2000" dirty="0">
                <a:ea typeface="Calibri" panose="020F0502020204030204" pitchFamily="34" charset="0"/>
              </a:rPr>
              <a:t>M</a:t>
            </a:r>
            <a:r>
              <a:rPr lang="en-GB" sz="2000" dirty="0">
                <a:effectLst/>
                <a:ea typeface="Calibri" panose="020F0502020204030204" pitchFamily="34" charset="0"/>
              </a:rPr>
              <a:t>indfulness entails holding one’s thoughts and feelings in balanced awareness, and accepting and experiencing them without judgement </a:t>
            </a:r>
          </a:p>
          <a:p>
            <a:pPr marL="0" indent="0">
              <a:buNone/>
            </a:pPr>
            <a:endParaRPr lang="en-GB" sz="2000" dirty="0">
              <a:effectLst/>
              <a:ea typeface="Calibri" panose="020F0502020204030204" pitchFamily="34" charset="0"/>
            </a:endParaRPr>
          </a:p>
          <a:p>
            <a:r>
              <a:rPr lang="en-GB" sz="2000" dirty="0">
                <a:ea typeface="Calibri" panose="020F0502020204030204" pitchFamily="34" charset="0"/>
              </a:rPr>
              <a:t>Overidentification involves becoming entangled with one’s thoughts and feelings and </a:t>
            </a:r>
          </a:p>
          <a:p>
            <a:endParaRPr lang="en-GB" sz="2000" dirty="0">
              <a:ea typeface="Calibri" panose="020F0502020204030204" pitchFamily="34" charset="0"/>
            </a:endParaRPr>
          </a:p>
          <a:p>
            <a:pPr marL="0" indent="0">
              <a:buNone/>
            </a:pPr>
            <a:r>
              <a:rPr lang="en-GB" sz="2000" dirty="0">
                <a:ea typeface="Calibri" panose="020F0502020204030204" pitchFamily="34" charset="0"/>
              </a:rPr>
              <a:t>								(</a:t>
            </a:r>
            <a:r>
              <a:rPr lang="en-GB" sz="2000" b="1" dirty="0">
                <a:ea typeface="Calibri" panose="020F0502020204030204" pitchFamily="34" charset="0"/>
              </a:rPr>
              <a:t>Neff, 2003a</a:t>
            </a:r>
            <a:r>
              <a:rPr lang="en-GB" sz="2000" dirty="0">
                <a:ea typeface="Calibri" panose="020F0502020204030204" pitchFamily="34" charset="0"/>
              </a:rPr>
              <a:t>)</a:t>
            </a:r>
            <a:endParaRPr lang="en-GB" sz="2000" dirty="0"/>
          </a:p>
        </p:txBody>
      </p:sp>
    </p:spTree>
    <p:extLst>
      <p:ext uri="{BB962C8B-B14F-4D97-AF65-F5344CB8AC3E}">
        <p14:creationId xmlns:p14="http://schemas.microsoft.com/office/powerpoint/2010/main" val="913910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7EECB-4EEC-7F29-04B4-FE818AEB764D}"/>
              </a:ext>
            </a:extLst>
          </p:cNvPr>
          <p:cNvSpPr>
            <a:spLocks noGrp="1"/>
          </p:cNvSpPr>
          <p:nvPr>
            <p:ph type="title"/>
          </p:nvPr>
        </p:nvSpPr>
        <p:spPr/>
        <p:txBody>
          <a:bodyPr/>
          <a:lstStyle/>
          <a:p>
            <a:r>
              <a:rPr lang="en-GB" dirty="0"/>
              <a:t>Mindfulness vs overidentification levels</a:t>
            </a:r>
          </a:p>
        </p:txBody>
      </p:sp>
      <p:sp>
        <p:nvSpPr>
          <p:cNvPr id="3" name="Text Placeholder 2">
            <a:extLst>
              <a:ext uri="{FF2B5EF4-FFF2-40B4-BE49-F238E27FC236}">
                <a16:creationId xmlns:a16="http://schemas.microsoft.com/office/drawing/2014/main" id="{807CDC2F-8C16-0048-D229-F8CC1CE8645E}"/>
              </a:ext>
            </a:extLst>
          </p:cNvPr>
          <p:cNvSpPr>
            <a:spLocks noGrp="1"/>
          </p:cNvSpPr>
          <p:nvPr>
            <p:ph type="body" idx="1"/>
          </p:nvPr>
        </p:nvSpPr>
        <p:spPr/>
        <p:txBody>
          <a:bodyPr/>
          <a:lstStyle/>
          <a:p>
            <a:r>
              <a:rPr lang="en-GB" dirty="0"/>
              <a:t>Mindfulness</a:t>
            </a:r>
          </a:p>
        </p:txBody>
      </p:sp>
      <p:graphicFrame>
        <p:nvGraphicFramePr>
          <p:cNvPr id="7" name="Content Placeholder 6">
            <a:extLst>
              <a:ext uri="{FF2B5EF4-FFF2-40B4-BE49-F238E27FC236}">
                <a16:creationId xmlns:a16="http://schemas.microsoft.com/office/drawing/2014/main" id="{79463192-0FFB-EE59-6724-71FBCDE5F748}"/>
              </a:ext>
            </a:extLst>
          </p:cNvPr>
          <p:cNvGraphicFramePr>
            <a:graphicFrameLocks noGrp="1"/>
          </p:cNvGraphicFramePr>
          <p:nvPr>
            <p:ph sz="half" idx="2"/>
            <p:extLst>
              <p:ext uri="{D42A27DB-BD31-4B8C-83A1-F6EECF244321}">
                <p14:modId xmlns:p14="http://schemas.microsoft.com/office/powerpoint/2010/main" val="1331132062"/>
              </p:ext>
            </p:extLst>
          </p:nvPr>
        </p:nvGraphicFramePr>
        <p:xfrm>
          <a:off x="839788" y="2505075"/>
          <a:ext cx="5157787" cy="3684588"/>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 Placeholder 4">
            <a:extLst>
              <a:ext uri="{FF2B5EF4-FFF2-40B4-BE49-F238E27FC236}">
                <a16:creationId xmlns:a16="http://schemas.microsoft.com/office/drawing/2014/main" id="{971CA951-0385-7CD8-72E2-0B3304411D95}"/>
              </a:ext>
            </a:extLst>
          </p:cNvPr>
          <p:cNvSpPr>
            <a:spLocks noGrp="1"/>
          </p:cNvSpPr>
          <p:nvPr>
            <p:ph type="body" sz="quarter" idx="3"/>
          </p:nvPr>
        </p:nvSpPr>
        <p:spPr/>
        <p:txBody>
          <a:bodyPr/>
          <a:lstStyle/>
          <a:p>
            <a:r>
              <a:rPr lang="en-GB" dirty="0"/>
              <a:t>Overidentification</a:t>
            </a:r>
          </a:p>
        </p:txBody>
      </p:sp>
      <p:graphicFrame>
        <p:nvGraphicFramePr>
          <p:cNvPr id="8" name="Content Placeholder 7">
            <a:extLst>
              <a:ext uri="{FF2B5EF4-FFF2-40B4-BE49-F238E27FC236}">
                <a16:creationId xmlns:a16="http://schemas.microsoft.com/office/drawing/2014/main" id="{79463192-0FFB-EE59-6724-71FBCDE5F748}"/>
              </a:ext>
            </a:extLst>
          </p:cNvPr>
          <p:cNvGraphicFramePr>
            <a:graphicFrameLocks noGrp="1"/>
          </p:cNvGraphicFramePr>
          <p:nvPr>
            <p:ph sz="quarter" idx="4"/>
            <p:extLst>
              <p:ext uri="{D42A27DB-BD31-4B8C-83A1-F6EECF244321}">
                <p14:modId xmlns:p14="http://schemas.microsoft.com/office/powerpoint/2010/main" val="2603248708"/>
              </p:ext>
            </p:extLst>
          </p:nvPr>
        </p:nvGraphicFramePr>
        <p:xfrm>
          <a:off x="6172200" y="2505075"/>
          <a:ext cx="5183188" cy="368458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6760960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Sticky notes with question marks">
            <a:extLst>
              <a:ext uri="{FF2B5EF4-FFF2-40B4-BE49-F238E27FC236}">
                <a16:creationId xmlns:a16="http://schemas.microsoft.com/office/drawing/2014/main" id="{B7C0177D-383E-E11A-64AC-790BFB17E0C3}"/>
              </a:ext>
            </a:extLst>
          </p:cNvPr>
          <p:cNvPicPr>
            <a:picLocks noChangeAspect="1"/>
          </p:cNvPicPr>
          <p:nvPr/>
        </p:nvPicPr>
        <p:blipFill rotWithShape="1">
          <a:blip r:embed="rId2">
            <a:alphaModFix amt="50000"/>
            <a:grayscl/>
          </a:blip>
          <a:srcRect t="10161" r="-1" b="5567"/>
          <a:stretch/>
        </p:blipFill>
        <p:spPr>
          <a:xfrm>
            <a:off x="305" y="10"/>
            <a:ext cx="12191695" cy="6857990"/>
          </a:xfrm>
          <a:prstGeom prst="rect">
            <a:avLst/>
          </a:prstGeom>
        </p:spPr>
      </p:pic>
      <p:sp>
        <p:nvSpPr>
          <p:cNvPr id="4" name="TextBox 3">
            <a:extLst>
              <a:ext uri="{FF2B5EF4-FFF2-40B4-BE49-F238E27FC236}">
                <a16:creationId xmlns:a16="http://schemas.microsoft.com/office/drawing/2014/main" id="{9B6F7B25-02AB-F51D-7CCD-99036F06722C}"/>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defTabSz="914400">
              <a:lnSpc>
                <a:spcPct val="120000"/>
              </a:lnSpc>
              <a:spcAft>
                <a:spcPts val="600"/>
              </a:spcAft>
              <a:buClr>
                <a:schemeClr val="accent1"/>
              </a:buClr>
              <a:buSzPct val="100000"/>
            </a:pPr>
            <a:r>
              <a:rPr lang="en-US" sz="2400" dirty="0"/>
              <a:t>Why the decrease in CS1’s mindfulness and increase in overidentification?</a:t>
            </a:r>
          </a:p>
        </p:txBody>
      </p:sp>
    </p:spTree>
    <p:extLst>
      <p:ext uri="{BB962C8B-B14F-4D97-AF65-F5344CB8AC3E}">
        <p14:creationId xmlns:p14="http://schemas.microsoft.com/office/powerpoint/2010/main" val="3854045934"/>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514E78-899E-E049-8607-878B3CA1D42E}"/>
              </a:ext>
            </a:extLst>
          </p:cNvPr>
          <p:cNvSpPr txBox="1"/>
          <p:nvPr/>
        </p:nvSpPr>
        <p:spPr>
          <a:xfrm>
            <a:off x="1627140" y="390418"/>
            <a:ext cx="8164132" cy="4801314"/>
          </a:xfrm>
          <a:prstGeom prst="rect">
            <a:avLst/>
          </a:prstGeom>
          <a:solidFill>
            <a:srgbClr val="92D050"/>
          </a:solidFill>
        </p:spPr>
        <p:txBody>
          <a:bodyPr wrap="square" rtlCol="0">
            <a:spAutoFit/>
          </a:bodyPr>
          <a:lstStyle/>
          <a:p>
            <a:r>
              <a:rPr lang="en-GB" sz="2400" b="1" dirty="0">
                <a:effectLst/>
                <a:ea typeface="Calibri" panose="020F0502020204030204" pitchFamily="34" charset="0"/>
              </a:rPr>
              <a:t>CS1’s final interview:</a:t>
            </a:r>
          </a:p>
          <a:p>
            <a:endParaRPr lang="en-GB" sz="2400" b="1" dirty="0">
              <a:effectLst/>
              <a:ea typeface="Calibri" panose="020F0502020204030204" pitchFamily="34" charset="0"/>
            </a:endParaRPr>
          </a:p>
          <a:p>
            <a:r>
              <a:rPr lang="en-GB" sz="2400" dirty="0">
                <a:ea typeface="Calibri" panose="020F0502020204030204" pitchFamily="34" charset="0"/>
              </a:rPr>
              <a:t>P</a:t>
            </a:r>
            <a:r>
              <a:rPr lang="en-GB" sz="2400" dirty="0">
                <a:effectLst/>
                <a:ea typeface="Calibri" panose="020F0502020204030204" pitchFamily="34" charset="0"/>
              </a:rPr>
              <a:t>eople feel </a:t>
            </a:r>
            <a:r>
              <a:rPr lang="en-GB" sz="2400" i="1" dirty="0">
                <a:effectLst/>
                <a:ea typeface="Calibri" panose="020F0502020204030204" pitchFamily="34" charset="0"/>
              </a:rPr>
              <a:t>‘sad’ </a:t>
            </a:r>
            <a:r>
              <a:rPr lang="en-GB" sz="2400" dirty="0">
                <a:effectLst/>
                <a:ea typeface="Calibri" panose="020F0502020204030204" pitchFamily="34" charset="0"/>
              </a:rPr>
              <a:t>and </a:t>
            </a:r>
            <a:r>
              <a:rPr lang="en-GB" sz="2400" i="1" dirty="0">
                <a:effectLst/>
                <a:ea typeface="Calibri" panose="020F0502020204030204" pitchFamily="34" charset="0"/>
              </a:rPr>
              <a:t>‘annoyed’ </a:t>
            </a:r>
            <a:r>
              <a:rPr lang="en-GB" sz="2400" dirty="0">
                <a:effectLst/>
                <a:ea typeface="Calibri" panose="020F0502020204030204" pitchFamily="34" charset="0"/>
              </a:rPr>
              <a:t>when they make mistakes </a:t>
            </a:r>
          </a:p>
          <a:p>
            <a:endParaRPr lang="en-GB" sz="2400" i="1" dirty="0">
              <a:ea typeface="Calibri" panose="020F0502020204030204" pitchFamily="34" charset="0"/>
            </a:endParaRPr>
          </a:p>
          <a:p>
            <a:r>
              <a:rPr lang="en-GB" sz="2400" i="1" dirty="0">
                <a:effectLst/>
                <a:ea typeface="Calibri" panose="020F0502020204030204" pitchFamily="34" charset="0"/>
              </a:rPr>
              <a:t>	‘if it’s important to them to do well’. </a:t>
            </a:r>
          </a:p>
          <a:p>
            <a:endParaRPr lang="en-GB" sz="2400" i="1" dirty="0">
              <a:ea typeface="Calibri" panose="020F0502020204030204" pitchFamily="34" charset="0"/>
            </a:endParaRPr>
          </a:p>
          <a:p>
            <a:r>
              <a:rPr lang="en-GB" sz="2400" dirty="0">
                <a:ea typeface="Calibri" panose="020F0502020204030204" pitchFamily="34" charset="0"/>
              </a:rPr>
              <a:t>M</a:t>
            </a:r>
            <a:r>
              <a:rPr lang="en-GB" sz="2400" dirty="0">
                <a:effectLst/>
                <a:ea typeface="Calibri" panose="020F0502020204030204" pitchFamily="34" charset="0"/>
              </a:rPr>
              <a:t>ay view negative reactions to perceived failure as proof of her high standards, and therefore overidentify with these reactions, because she perceives them as indicative of her high personal standards, which she values greatly (Flett et al., 1991). </a:t>
            </a:r>
            <a:endParaRPr lang="en-GB" sz="2400" dirty="0"/>
          </a:p>
          <a:p>
            <a:r>
              <a:rPr lang="en-GB" sz="2400" dirty="0">
                <a:ea typeface="Calibri" panose="020F0502020204030204" pitchFamily="34" charset="0"/>
              </a:rPr>
              <a:t> </a:t>
            </a:r>
          </a:p>
          <a:p>
            <a:r>
              <a:rPr lang="en-GB" sz="2400" dirty="0">
                <a:effectLst/>
                <a:ea typeface="Calibri" panose="020F0502020204030204" pitchFamily="34" charset="0"/>
              </a:rPr>
              <a:t>	‘</a:t>
            </a:r>
            <a:r>
              <a:rPr lang="en-GB" sz="2400" i="1" dirty="0">
                <a:effectLst/>
                <a:ea typeface="Calibri" panose="020F0502020204030204" pitchFamily="34" charset="0"/>
              </a:rPr>
              <a:t>excellence is a step down from perfection</a:t>
            </a:r>
            <a:r>
              <a:rPr lang="en-GB" sz="2400" dirty="0">
                <a:effectLst/>
                <a:ea typeface="Calibri" panose="020F0502020204030204" pitchFamily="34" charset="0"/>
              </a:rPr>
              <a:t>’</a:t>
            </a:r>
          </a:p>
          <a:p>
            <a:endParaRPr lang="en-GB" dirty="0">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2715601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70EE62-6121-8989-4896-36EB79607459}"/>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400" dirty="0"/>
              <a:t>Child and Adolescent perfectionism scale (CAPS)</a:t>
            </a:r>
          </a:p>
        </p:txBody>
      </p:sp>
      <p:sp>
        <p:nvSpPr>
          <p:cNvPr id="3" name="Text Placeholder 2">
            <a:extLst>
              <a:ext uri="{FF2B5EF4-FFF2-40B4-BE49-F238E27FC236}">
                <a16:creationId xmlns:a16="http://schemas.microsoft.com/office/drawing/2014/main" id="{5467D415-3411-191D-F81B-1D69D05B3B0E}"/>
              </a:ext>
            </a:extLst>
          </p:cNvPr>
          <p:cNvSpPr>
            <a:spLocks noGrp="1"/>
          </p:cNvSpPr>
          <p:nvPr>
            <p:ph type="body" idx="1"/>
          </p:nvPr>
        </p:nvSpPr>
        <p:spPr>
          <a:xfrm>
            <a:off x="643467" y="5277684"/>
            <a:ext cx="4620584" cy="775494"/>
          </a:xfrm>
        </p:spPr>
        <p:txBody>
          <a:bodyPr vert="horz" lIns="91440" tIns="45720" rIns="91440" bIns="45720" rtlCol="0">
            <a:normAutofit/>
          </a:bodyPr>
          <a:lstStyle/>
          <a:p>
            <a:r>
              <a:rPr lang="en-US" cap="all" dirty="0">
                <a:solidFill>
                  <a:schemeClr val="tx1"/>
                </a:solidFill>
              </a:rPr>
              <a:t>scores</a:t>
            </a:r>
          </a:p>
        </p:txBody>
      </p:sp>
      <p:pic>
        <p:nvPicPr>
          <p:cNvPr id="27" name="Picture 26">
            <a:extLst>
              <a:ext uri="{FF2B5EF4-FFF2-40B4-BE49-F238E27FC236}">
                <a16:creationId xmlns:a16="http://schemas.microsoft.com/office/drawing/2014/main" id="{D2454C6A-647D-31A2-F3BF-F40033C0C1A4}"/>
              </a:ext>
            </a:extLst>
          </p:cNvPr>
          <p:cNvPicPr>
            <a:picLocks noChangeAspect="1"/>
          </p:cNvPicPr>
          <p:nvPr/>
        </p:nvPicPr>
        <p:blipFill rotWithShape="1">
          <a:blip r:embed="rId2"/>
          <a:srcRect l="3870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528351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5CCFB8C5-F911-06E3-9F31-8315B66BF31E}"/>
              </a:ext>
            </a:extLst>
          </p:cNvPr>
          <p:cNvGraphicFramePr/>
          <p:nvPr>
            <p:extLst>
              <p:ext uri="{D42A27DB-BD31-4B8C-83A1-F6EECF244321}">
                <p14:modId xmlns:p14="http://schemas.microsoft.com/office/powerpoint/2010/main" val="3895267884"/>
              </p:ext>
            </p:extLst>
          </p:nvPr>
        </p:nvGraphicFramePr>
        <p:xfrm>
          <a:off x="1128098" y="1128098"/>
          <a:ext cx="9943170" cy="459801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827724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B9631-9F17-772B-B540-20422ED0333C}"/>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t>Normative data for caps subscales</a:t>
            </a:r>
          </a:p>
        </p:txBody>
      </p:sp>
      <p:sp>
        <p:nvSpPr>
          <p:cNvPr id="3" name="Content Placeholder 2">
            <a:extLst>
              <a:ext uri="{FF2B5EF4-FFF2-40B4-BE49-F238E27FC236}">
                <a16:creationId xmlns:a16="http://schemas.microsoft.com/office/drawing/2014/main" id="{ED842416-15F2-D927-60FC-5D444190BB78}"/>
              </a:ext>
            </a:extLst>
          </p:cNvPr>
          <p:cNvSpPr>
            <a:spLocks noGrp="1"/>
          </p:cNvSpPr>
          <p:nvPr>
            <p:ph sz="half" idx="1"/>
          </p:nvPr>
        </p:nvSpPr>
        <p:spPr>
          <a:xfrm>
            <a:off x="1451579" y="2015734"/>
            <a:ext cx="4158849" cy="3450613"/>
          </a:xfrm>
        </p:spPr>
        <p:txBody>
          <a:bodyPr vert="horz" lIns="91440" tIns="45720" rIns="91440" bIns="45720" rtlCol="0" anchor="t">
            <a:normAutofit/>
          </a:bodyPr>
          <a:lstStyle/>
          <a:p>
            <a:pPr>
              <a:spcAft>
                <a:spcPts val="800"/>
              </a:spcAft>
            </a:pPr>
            <a:r>
              <a:rPr lang="en-US" dirty="0"/>
              <a:t>SOP (self-oriented perfectionism): 20.66 – 38.02</a:t>
            </a:r>
          </a:p>
          <a:p>
            <a:pPr>
              <a:spcAft>
                <a:spcPts val="800"/>
              </a:spcAft>
            </a:pPr>
            <a:r>
              <a:rPr lang="en-US" dirty="0"/>
              <a:t>SPP (socially prescribed perfectionism): 16.7 – 33.4</a:t>
            </a:r>
          </a:p>
          <a:p>
            <a:pPr marL="0" indent="0">
              <a:spcAft>
                <a:spcPts val="800"/>
              </a:spcAft>
              <a:buNone/>
            </a:pPr>
            <a:r>
              <a:rPr lang="en-US" dirty="0"/>
              <a:t>	 (</a:t>
            </a:r>
            <a:r>
              <a:rPr lang="en-US" b="1" dirty="0"/>
              <a:t>Flett et al., 2016)</a:t>
            </a:r>
          </a:p>
          <a:p>
            <a:endParaRPr lang="en-US" dirty="0"/>
          </a:p>
        </p:txBody>
      </p:sp>
      <p:graphicFrame>
        <p:nvGraphicFramePr>
          <p:cNvPr id="5" name="Content Placeholder 4">
            <a:extLst>
              <a:ext uri="{FF2B5EF4-FFF2-40B4-BE49-F238E27FC236}">
                <a16:creationId xmlns:a16="http://schemas.microsoft.com/office/drawing/2014/main" id="{97CD033D-461C-A9BC-3C6A-4F8D5BAB7183}"/>
              </a:ext>
            </a:extLst>
          </p:cNvPr>
          <p:cNvGraphicFramePr>
            <a:graphicFrameLocks noGrp="1"/>
          </p:cNvGraphicFramePr>
          <p:nvPr>
            <p:ph sz="half" idx="2"/>
            <p:extLst>
              <p:ext uri="{D42A27DB-BD31-4B8C-83A1-F6EECF244321}">
                <p14:modId xmlns:p14="http://schemas.microsoft.com/office/powerpoint/2010/main" val="2522462173"/>
              </p:ext>
            </p:extLst>
          </p:nvPr>
        </p:nvGraphicFramePr>
        <p:xfrm>
          <a:off x="6277257" y="2761968"/>
          <a:ext cx="4613875" cy="1948902"/>
        </p:xfrm>
        <a:graphic>
          <a:graphicData uri="http://schemas.openxmlformats.org/drawingml/2006/table">
            <a:tbl>
              <a:tblPr firstRow="1" bandRow="1">
                <a:tableStyleId>{5C22544A-7EE6-4342-B048-85BDC9FD1C3A}</a:tableStyleId>
              </a:tblPr>
              <a:tblGrid>
                <a:gridCol w="1218063">
                  <a:extLst>
                    <a:ext uri="{9D8B030D-6E8A-4147-A177-3AD203B41FA5}">
                      <a16:colId xmlns:a16="http://schemas.microsoft.com/office/drawing/2014/main" val="723609910"/>
                    </a:ext>
                  </a:extLst>
                </a:gridCol>
                <a:gridCol w="848953">
                  <a:extLst>
                    <a:ext uri="{9D8B030D-6E8A-4147-A177-3AD203B41FA5}">
                      <a16:colId xmlns:a16="http://schemas.microsoft.com/office/drawing/2014/main" val="446211879"/>
                    </a:ext>
                  </a:extLst>
                </a:gridCol>
                <a:gridCol w="848953">
                  <a:extLst>
                    <a:ext uri="{9D8B030D-6E8A-4147-A177-3AD203B41FA5}">
                      <a16:colId xmlns:a16="http://schemas.microsoft.com/office/drawing/2014/main" val="2670995403"/>
                    </a:ext>
                  </a:extLst>
                </a:gridCol>
                <a:gridCol w="848953">
                  <a:extLst>
                    <a:ext uri="{9D8B030D-6E8A-4147-A177-3AD203B41FA5}">
                      <a16:colId xmlns:a16="http://schemas.microsoft.com/office/drawing/2014/main" val="2393960525"/>
                    </a:ext>
                  </a:extLst>
                </a:gridCol>
                <a:gridCol w="848953">
                  <a:extLst>
                    <a:ext uri="{9D8B030D-6E8A-4147-A177-3AD203B41FA5}">
                      <a16:colId xmlns:a16="http://schemas.microsoft.com/office/drawing/2014/main" val="2108299333"/>
                    </a:ext>
                  </a:extLst>
                </a:gridCol>
              </a:tblGrid>
              <a:tr h="324817">
                <a:tc>
                  <a:txBody>
                    <a:bodyPr/>
                    <a:lstStyle/>
                    <a:p>
                      <a:r>
                        <a:rPr lang="en-GB" sz="1500" dirty="0"/>
                        <a:t>Participants</a:t>
                      </a:r>
                    </a:p>
                  </a:txBody>
                  <a:tcPr marL="73822" marR="73822" marT="36911" marB="36911"/>
                </a:tc>
                <a:tc>
                  <a:txBody>
                    <a:bodyPr/>
                    <a:lstStyle/>
                    <a:p>
                      <a:r>
                        <a:rPr lang="en-GB" sz="1500" dirty="0"/>
                        <a:t>SOP (1)</a:t>
                      </a:r>
                    </a:p>
                  </a:txBody>
                  <a:tcPr marL="73822" marR="73822" marT="36911" marB="36911"/>
                </a:tc>
                <a:tc>
                  <a:txBody>
                    <a:bodyPr/>
                    <a:lstStyle/>
                    <a:p>
                      <a:r>
                        <a:rPr lang="en-GB" sz="1500" dirty="0"/>
                        <a:t>SOP (2)</a:t>
                      </a:r>
                    </a:p>
                  </a:txBody>
                  <a:tcPr marL="73822" marR="73822" marT="36911" marB="36911"/>
                </a:tc>
                <a:tc>
                  <a:txBody>
                    <a:bodyPr/>
                    <a:lstStyle/>
                    <a:p>
                      <a:r>
                        <a:rPr lang="en-GB" sz="1500" dirty="0"/>
                        <a:t>SPP (1)</a:t>
                      </a:r>
                    </a:p>
                  </a:txBody>
                  <a:tcPr marL="73822" marR="73822" marT="36911" marB="36911"/>
                </a:tc>
                <a:tc>
                  <a:txBody>
                    <a:bodyPr/>
                    <a:lstStyle/>
                    <a:p>
                      <a:r>
                        <a:rPr lang="en-GB" sz="1500" dirty="0"/>
                        <a:t>SPP (2)</a:t>
                      </a:r>
                    </a:p>
                  </a:txBody>
                  <a:tcPr marL="73822" marR="73822" marT="36911" marB="36911"/>
                </a:tc>
                <a:extLst>
                  <a:ext uri="{0D108BD9-81ED-4DB2-BD59-A6C34878D82A}">
                    <a16:rowId xmlns:a16="http://schemas.microsoft.com/office/drawing/2014/main" val="3873053039"/>
                  </a:ext>
                </a:extLst>
              </a:tr>
              <a:tr h="324817">
                <a:tc>
                  <a:txBody>
                    <a:bodyPr/>
                    <a:lstStyle/>
                    <a:p>
                      <a:r>
                        <a:rPr lang="en-GB" sz="1500" dirty="0"/>
                        <a:t>CS1</a:t>
                      </a:r>
                    </a:p>
                  </a:txBody>
                  <a:tcPr marL="73822" marR="73822" marT="36911" marB="36911">
                    <a:solidFill>
                      <a:srgbClr val="92D050"/>
                    </a:solidFill>
                  </a:tcPr>
                </a:tc>
                <a:tc>
                  <a:txBody>
                    <a:bodyPr/>
                    <a:lstStyle/>
                    <a:p>
                      <a:r>
                        <a:rPr lang="en-GB" sz="1500" dirty="0"/>
                        <a:t>High</a:t>
                      </a:r>
                    </a:p>
                  </a:txBody>
                  <a:tcPr marL="73822" marR="73822" marT="36911" marB="36911"/>
                </a:tc>
                <a:tc>
                  <a:txBody>
                    <a:bodyPr/>
                    <a:lstStyle/>
                    <a:p>
                      <a:r>
                        <a:rPr lang="en-GB" sz="1500" dirty="0"/>
                        <a:t>High</a:t>
                      </a:r>
                    </a:p>
                  </a:txBody>
                  <a:tcPr marL="73822" marR="73822" marT="36911" marB="36911"/>
                </a:tc>
                <a:tc>
                  <a:txBody>
                    <a:bodyPr/>
                    <a:lstStyle/>
                    <a:p>
                      <a:r>
                        <a:rPr lang="en-GB" sz="1500" dirty="0"/>
                        <a:t>Normal</a:t>
                      </a:r>
                    </a:p>
                  </a:txBody>
                  <a:tcPr marL="73822" marR="73822" marT="36911" marB="36911"/>
                </a:tc>
                <a:tc>
                  <a:txBody>
                    <a:bodyPr/>
                    <a:lstStyle/>
                    <a:p>
                      <a:r>
                        <a:rPr lang="en-GB" sz="1500" dirty="0"/>
                        <a:t>High</a:t>
                      </a:r>
                    </a:p>
                  </a:txBody>
                  <a:tcPr marL="73822" marR="73822" marT="36911" marB="36911"/>
                </a:tc>
                <a:extLst>
                  <a:ext uri="{0D108BD9-81ED-4DB2-BD59-A6C34878D82A}">
                    <a16:rowId xmlns:a16="http://schemas.microsoft.com/office/drawing/2014/main" val="2277811185"/>
                  </a:ext>
                </a:extLst>
              </a:tr>
              <a:tr h="324817">
                <a:tc>
                  <a:txBody>
                    <a:bodyPr/>
                    <a:lstStyle/>
                    <a:p>
                      <a:r>
                        <a:rPr lang="en-GB" sz="1500" dirty="0"/>
                        <a:t>CS2</a:t>
                      </a:r>
                    </a:p>
                  </a:txBody>
                  <a:tcPr marL="73822" marR="73822" marT="36911" marB="36911">
                    <a:solidFill>
                      <a:srgbClr val="00B0F0"/>
                    </a:solidFill>
                  </a:tcPr>
                </a:tc>
                <a:tc>
                  <a:txBody>
                    <a:bodyPr/>
                    <a:lstStyle/>
                    <a:p>
                      <a:r>
                        <a:rPr lang="en-GB" sz="1500" dirty="0"/>
                        <a:t>Normal</a:t>
                      </a:r>
                    </a:p>
                  </a:txBody>
                  <a:tcPr marL="73822" marR="73822" marT="36911" marB="36911"/>
                </a:tc>
                <a:tc>
                  <a:txBody>
                    <a:bodyPr/>
                    <a:lstStyle/>
                    <a:p>
                      <a:r>
                        <a:rPr lang="en-GB" sz="1500" dirty="0"/>
                        <a:t>Normal</a:t>
                      </a:r>
                    </a:p>
                  </a:txBody>
                  <a:tcPr marL="73822" marR="73822" marT="36911" marB="36911"/>
                </a:tc>
                <a:tc>
                  <a:txBody>
                    <a:bodyPr/>
                    <a:lstStyle/>
                    <a:p>
                      <a:r>
                        <a:rPr lang="en-GB" sz="1500" dirty="0"/>
                        <a:t>Normal</a:t>
                      </a:r>
                    </a:p>
                  </a:txBody>
                  <a:tcPr marL="73822" marR="73822" marT="36911" marB="36911"/>
                </a:tc>
                <a:tc>
                  <a:txBody>
                    <a:bodyPr/>
                    <a:lstStyle/>
                    <a:p>
                      <a:r>
                        <a:rPr lang="en-GB" sz="1500" dirty="0"/>
                        <a:t>Normal</a:t>
                      </a:r>
                    </a:p>
                  </a:txBody>
                  <a:tcPr marL="73822" marR="73822" marT="36911" marB="36911"/>
                </a:tc>
                <a:extLst>
                  <a:ext uri="{0D108BD9-81ED-4DB2-BD59-A6C34878D82A}">
                    <a16:rowId xmlns:a16="http://schemas.microsoft.com/office/drawing/2014/main" val="1642380087"/>
                  </a:ext>
                </a:extLst>
              </a:tr>
              <a:tr h="324817">
                <a:tc>
                  <a:txBody>
                    <a:bodyPr/>
                    <a:lstStyle/>
                    <a:p>
                      <a:r>
                        <a:rPr lang="en-GB" sz="1500" dirty="0"/>
                        <a:t>CS3</a:t>
                      </a:r>
                    </a:p>
                  </a:txBody>
                  <a:tcPr marL="73822" marR="73822" marT="36911" marB="36911">
                    <a:solidFill>
                      <a:srgbClr val="FFFF00"/>
                    </a:solidFill>
                  </a:tcPr>
                </a:tc>
                <a:tc>
                  <a:txBody>
                    <a:bodyPr/>
                    <a:lstStyle/>
                    <a:p>
                      <a:r>
                        <a:rPr lang="en-GB" sz="1500" dirty="0"/>
                        <a:t>High</a:t>
                      </a:r>
                    </a:p>
                  </a:txBody>
                  <a:tcPr marL="73822" marR="73822" marT="36911" marB="36911"/>
                </a:tc>
                <a:tc>
                  <a:txBody>
                    <a:bodyPr/>
                    <a:lstStyle/>
                    <a:p>
                      <a:r>
                        <a:rPr lang="en-GB" sz="1500" dirty="0"/>
                        <a:t>Normal</a:t>
                      </a:r>
                    </a:p>
                  </a:txBody>
                  <a:tcPr marL="73822" marR="73822" marT="36911" marB="36911"/>
                </a:tc>
                <a:tc>
                  <a:txBody>
                    <a:bodyPr/>
                    <a:lstStyle/>
                    <a:p>
                      <a:r>
                        <a:rPr lang="en-GB" sz="1500" dirty="0"/>
                        <a:t>Normal</a:t>
                      </a:r>
                    </a:p>
                  </a:txBody>
                  <a:tcPr marL="73822" marR="73822" marT="36911" marB="36911"/>
                </a:tc>
                <a:tc>
                  <a:txBody>
                    <a:bodyPr/>
                    <a:lstStyle/>
                    <a:p>
                      <a:r>
                        <a:rPr lang="en-GB" sz="1500" dirty="0"/>
                        <a:t>Normal</a:t>
                      </a:r>
                    </a:p>
                  </a:txBody>
                  <a:tcPr marL="73822" marR="73822" marT="36911" marB="36911"/>
                </a:tc>
                <a:extLst>
                  <a:ext uri="{0D108BD9-81ED-4DB2-BD59-A6C34878D82A}">
                    <a16:rowId xmlns:a16="http://schemas.microsoft.com/office/drawing/2014/main" val="3817370048"/>
                  </a:ext>
                </a:extLst>
              </a:tr>
              <a:tr h="324817">
                <a:tc>
                  <a:txBody>
                    <a:bodyPr/>
                    <a:lstStyle/>
                    <a:p>
                      <a:r>
                        <a:rPr lang="en-GB" sz="1500" dirty="0"/>
                        <a:t>CS4</a:t>
                      </a:r>
                    </a:p>
                  </a:txBody>
                  <a:tcPr marL="73822" marR="73822" marT="36911" marB="36911">
                    <a:solidFill>
                      <a:schemeClr val="accent5">
                        <a:lumMod val="40000"/>
                        <a:lumOff val="60000"/>
                      </a:schemeClr>
                    </a:solidFill>
                  </a:tcPr>
                </a:tc>
                <a:tc>
                  <a:txBody>
                    <a:bodyPr/>
                    <a:lstStyle/>
                    <a:p>
                      <a:r>
                        <a:rPr lang="en-GB" sz="1500" dirty="0"/>
                        <a:t>High</a:t>
                      </a:r>
                    </a:p>
                  </a:txBody>
                  <a:tcPr marL="73822" marR="73822" marT="36911" marB="36911"/>
                </a:tc>
                <a:tc>
                  <a:txBody>
                    <a:bodyPr/>
                    <a:lstStyle/>
                    <a:p>
                      <a:r>
                        <a:rPr lang="en-GB" sz="1500" dirty="0"/>
                        <a:t>High</a:t>
                      </a:r>
                    </a:p>
                  </a:txBody>
                  <a:tcPr marL="73822" marR="73822" marT="36911" marB="36911"/>
                </a:tc>
                <a:tc>
                  <a:txBody>
                    <a:bodyPr/>
                    <a:lstStyle/>
                    <a:p>
                      <a:r>
                        <a:rPr lang="en-GB" sz="1500" dirty="0"/>
                        <a:t>Normal</a:t>
                      </a:r>
                    </a:p>
                  </a:txBody>
                  <a:tcPr marL="73822" marR="73822" marT="36911" marB="36911"/>
                </a:tc>
                <a:tc>
                  <a:txBody>
                    <a:bodyPr/>
                    <a:lstStyle/>
                    <a:p>
                      <a:r>
                        <a:rPr lang="en-GB" sz="1500" dirty="0"/>
                        <a:t>Normal</a:t>
                      </a:r>
                    </a:p>
                  </a:txBody>
                  <a:tcPr marL="73822" marR="73822" marT="36911" marB="36911"/>
                </a:tc>
                <a:extLst>
                  <a:ext uri="{0D108BD9-81ED-4DB2-BD59-A6C34878D82A}">
                    <a16:rowId xmlns:a16="http://schemas.microsoft.com/office/drawing/2014/main" val="1535263743"/>
                  </a:ext>
                </a:extLst>
              </a:tr>
              <a:tr h="324817">
                <a:tc>
                  <a:txBody>
                    <a:bodyPr/>
                    <a:lstStyle/>
                    <a:p>
                      <a:r>
                        <a:rPr lang="en-GB" sz="1500" dirty="0"/>
                        <a:t>CS5</a:t>
                      </a:r>
                    </a:p>
                  </a:txBody>
                  <a:tcPr marL="73822" marR="73822" marT="36911" marB="36911">
                    <a:solidFill>
                      <a:srgbClr val="FFC000"/>
                    </a:solidFill>
                  </a:tcPr>
                </a:tc>
                <a:tc>
                  <a:txBody>
                    <a:bodyPr/>
                    <a:lstStyle/>
                    <a:p>
                      <a:r>
                        <a:rPr lang="en-GB" sz="1500" dirty="0"/>
                        <a:t>High</a:t>
                      </a:r>
                    </a:p>
                  </a:txBody>
                  <a:tcPr marL="73822" marR="73822" marT="36911" marB="36911"/>
                </a:tc>
                <a:tc>
                  <a:txBody>
                    <a:bodyPr/>
                    <a:lstStyle/>
                    <a:p>
                      <a:r>
                        <a:rPr lang="en-GB" sz="1500" dirty="0"/>
                        <a:t>High</a:t>
                      </a:r>
                    </a:p>
                  </a:txBody>
                  <a:tcPr marL="73822" marR="73822" marT="36911" marB="36911"/>
                </a:tc>
                <a:tc>
                  <a:txBody>
                    <a:bodyPr/>
                    <a:lstStyle/>
                    <a:p>
                      <a:r>
                        <a:rPr lang="en-GB" sz="1500" dirty="0"/>
                        <a:t>Low</a:t>
                      </a:r>
                    </a:p>
                  </a:txBody>
                  <a:tcPr marL="73822" marR="73822" marT="36911" marB="36911"/>
                </a:tc>
                <a:tc>
                  <a:txBody>
                    <a:bodyPr/>
                    <a:lstStyle/>
                    <a:p>
                      <a:r>
                        <a:rPr lang="en-GB" sz="1500" dirty="0"/>
                        <a:t>Normal</a:t>
                      </a:r>
                    </a:p>
                  </a:txBody>
                  <a:tcPr marL="73822" marR="73822" marT="36911" marB="36911"/>
                </a:tc>
                <a:extLst>
                  <a:ext uri="{0D108BD9-81ED-4DB2-BD59-A6C34878D82A}">
                    <a16:rowId xmlns:a16="http://schemas.microsoft.com/office/drawing/2014/main" val="2346748497"/>
                  </a:ext>
                </a:extLst>
              </a:tr>
            </a:tbl>
          </a:graphicData>
        </a:graphic>
      </p:graphicFrame>
    </p:spTree>
    <p:extLst>
      <p:ext uri="{BB962C8B-B14F-4D97-AF65-F5344CB8AC3E}">
        <p14:creationId xmlns:p14="http://schemas.microsoft.com/office/powerpoint/2010/main" val="2057137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D6137-1410-55AE-FAF0-8693DFC9C7DE}"/>
              </a:ext>
            </a:extLst>
          </p:cNvPr>
          <p:cNvSpPr>
            <a:spLocks noGrp="1"/>
          </p:cNvSpPr>
          <p:nvPr>
            <p:ph type="title"/>
          </p:nvPr>
        </p:nvSpPr>
        <p:spPr>
          <a:xfrm>
            <a:off x="6585200" y="967167"/>
            <a:ext cx="4151306" cy="2374516"/>
          </a:xfrm>
        </p:spPr>
        <p:txBody>
          <a:bodyPr vert="horz" lIns="91440" tIns="45720" rIns="91440" bIns="0" rtlCol="0" anchor="b">
            <a:normAutofit/>
          </a:bodyPr>
          <a:lstStyle/>
          <a:p>
            <a:r>
              <a:rPr lang="en-US" sz="3000" dirty="0"/>
              <a:t>Relationship between self-oriented perfectionism (SOP) and self-compassion (SC) in the case subjects</a:t>
            </a:r>
          </a:p>
        </p:txBody>
      </p:sp>
      <p:graphicFrame>
        <p:nvGraphicFramePr>
          <p:cNvPr id="4" name="Content Placeholder 3">
            <a:extLst>
              <a:ext uri="{FF2B5EF4-FFF2-40B4-BE49-F238E27FC236}">
                <a16:creationId xmlns:a16="http://schemas.microsoft.com/office/drawing/2014/main" id="{E22827BD-B8D9-E1D0-679A-04013ED86A2C}"/>
              </a:ext>
            </a:extLst>
          </p:cNvPr>
          <p:cNvGraphicFramePr>
            <a:graphicFrameLocks noGrp="1"/>
          </p:cNvGraphicFramePr>
          <p:nvPr>
            <p:ph idx="1"/>
            <p:extLst>
              <p:ext uri="{D42A27DB-BD31-4B8C-83A1-F6EECF244321}">
                <p14:modId xmlns:p14="http://schemas.microsoft.com/office/powerpoint/2010/main" val="2719303137"/>
              </p:ext>
            </p:extLst>
          </p:nvPr>
        </p:nvGraphicFramePr>
        <p:xfrm>
          <a:off x="1137148" y="1103036"/>
          <a:ext cx="4960443" cy="3438609"/>
        </p:xfrm>
        <a:graphic>
          <a:graphicData uri="http://schemas.openxmlformats.org/drawingml/2006/table">
            <a:tbl>
              <a:tblPr firstRow="1" firstCol="1" bandRow="1">
                <a:tableStyleId>{5C22544A-7EE6-4342-B048-85BDC9FD1C3A}</a:tableStyleId>
              </a:tblPr>
              <a:tblGrid>
                <a:gridCol w="2727281">
                  <a:extLst>
                    <a:ext uri="{9D8B030D-6E8A-4147-A177-3AD203B41FA5}">
                      <a16:colId xmlns:a16="http://schemas.microsoft.com/office/drawing/2014/main" val="2194563066"/>
                    </a:ext>
                  </a:extLst>
                </a:gridCol>
                <a:gridCol w="990600">
                  <a:extLst>
                    <a:ext uri="{9D8B030D-6E8A-4147-A177-3AD203B41FA5}">
                      <a16:colId xmlns:a16="http://schemas.microsoft.com/office/drawing/2014/main" val="1305243756"/>
                    </a:ext>
                  </a:extLst>
                </a:gridCol>
                <a:gridCol w="1242562">
                  <a:extLst>
                    <a:ext uri="{9D8B030D-6E8A-4147-A177-3AD203B41FA5}">
                      <a16:colId xmlns:a16="http://schemas.microsoft.com/office/drawing/2014/main" val="795355563"/>
                    </a:ext>
                  </a:extLst>
                </a:gridCol>
              </a:tblGrid>
              <a:tr h="850841">
                <a:tc>
                  <a:txBody>
                    <a:bodyPr/>
                    <a:lstStyle/>
                    <a:p>
                      <a:pPr algn="l">
                        <a:lnSpc>
                          <a:spcPct val="107000"/>
                        </a:lnSpc>
                        <a:spcAft>
                          <a:spcPts val="800"/>
                        </a:spcAft>
                      </a:pPr>
                      <a:r>
                        <a:rPr lang="en-GB" sz="2400" kern="100" dirty="0">
                          <a:effectLst/>
                        </a:rPr>
                        <a:t>Position (from highest to lowest)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tc>
                <a:tc>
                  <a:txBody>
                    <a:bodyPr/>
                    <a:lstStyle/>
                    <a:p>
                      <a:pPr algn="l">
                        <a:lnSpc>
                          <a:spcPct val="107000"/>
                        </a:lnSpc>
                        <a:spcAft>
                          <a:spcPts val="800"/>
                        </a:spcAft>
                      </a:pPr>
                      <a:r>
                        <a:rPr lang="en-GB" sz="2400" kern="100" dirty="0">
                          <a:effectLst/>
                        </a:rPr>
                        <a:t>SC</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tc>
                <a:tc>
                  <a:txBody>
                    <a:bodyPr/>
                    <a:lstStyle/>
                    <a:p>
                      <a:pPr algn="l">
                        <a:lnSpc>
                          <a:spcPct val="107000"/>
                        </a:lnSpc>
                        <a:spcAft>
                          <a:spcPts val="800"/>
                        </a:spcAft>
                      </a:pPr>
                      <a:r>
                        <a:rPr lang="en-GB" sz="2400" kern="100" dirty="0">
                          <a:effectLst/>
                        </a:rPr>
                        <a:t>SOP</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tc>
                <a:extLst>
                  <a:ext uri="{0D108BD9-81ED-4DB2-BD59-A6C34878D82A}">
                    <a16:rowId xmlns:a16="http://schemas.microsoft.com/office/drawing/2014/main" val="976396334"/>
                  </a:ext>
                </a:extLst>
              </a:tr>
              <a:tr h="455769">
                <a:tc>
                  <a:txBody>
                    <a:bodyPr/>
                    <a:lstStyle/>
                    <a:p>
                      <a:pPr algn="l">
                        <a:lnSpc>
                          <a:spcPct val="107000"/>
                        </a:lnSpc>
                        <a:spcAft>
                          <a:spcPts val="800"/>
                        </a:spcAft>
                      </a:pPr>
                      <a:r>
                        <a:rPr lang="en-GB" sz="2400" kern="100" dirty="0">
                          <a:effectLst/>
                        </a:rPr>
                        <a:t>1</a:t>
                      </a:r>
                      <a:r>
                        <a:rPr lang="en-GB" sz="2400" kern="100" baseline="30000" dirty="0">
                          <a:effectLst/>
                        </a:rPr>
                        <a:t>st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tc>
                <a:tc>
                  <a:txBody>
                    <a:bodyPr/>
                    <a:lstStyle/>
                    <a:p>
                      <a:pPr algn="l">
                        <a:lnSpc>
                          <a:spcPct val="107000"/>
                        </a:lnSpc>
                        <a:spcAft>
                          <a:spcPts val="800"/>
                        </a:spcAft>
                      </a:pPr>
                      <a:r>
                        <a:rPr lang="en-GB" sz="2400" kern="100" dirty="0">
                          <a:effectLst/>
                        </a:rPr>
                        <a:t>CS2</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rgbClr val="00B0F0"/>
                    </a:solidFill>
                  </a:tcPr>
                </a:tc>
                <a:tc>
                  <a:txBody>
                    <a:bodyPr/>
                    <a:lstStyle/>
                    <a:p>
                      <a:pPr algn="l">
                        <a:lnSpc>
                          <a:spcPct val="107000"/>
                        </a:lnSpc>
                        <a:spcAft>
                          <a:spcPts val="800"/>
                        </a:spcAft>
                      </a:pPr>
                      <a:r>
                        <a:rPr lang="en-GB" sz="2400" kern="100" dirty="0">
                          <a:effectLst/>
                        </a:rPr>
                        <a:t>CS1</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rgbClr val="92D050"/>
                    </a:solidFill>
                  </a:tcPr>
                </a:tc>
                <a:extLst>
                  <a:ext uri="{0D108BD9-81ED-4DB2-BD59-A6C34878D82A}">
                    <a16:rowId xmlns:a16="http://schemas.microsoft.com/office/drawing/2014/main" val="4052635338"/>
                  </a:ext>
                </a:extLst>
              </a:tr>
              <a:tr h="455769">
                <a:tc>
                  <a:txBody>
                    <a:bodyPr/>
                    <a:lstStyle/>
                    <a:p>
                      <a:pPr algn="l">
                        <a:lnSpc>
                          <a:spcPct val="107000"/>
                        </a:lnSpc>
                        <a:spcAft>
                          <a:spcPts val="800"/>
                        </a:spcAft>
                      </a:pPr>
                      <a:r>
                        <a:rPr lang="en-GB" sz="2400" kern="100" dirty="0">
                          <a:effectLst/>
                        </a:rPr>
                        <a:t>2</a:t>
                      </a:r>
                      <a:r>
                        <a:rPr lang="en-GB" sz="2400" kern="100" baseline="30000" dirty="0">
                          <a:effectLst/>
                        </a:rPr>
                        <a:t>nd</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tc>
                <a:tc>
                  <a:txBody>
                    <a:bodyPr/>
                    <a:lstStyle/>
                    <a:p>
                      <a:pPr algn="l">
                        <a:lnSpc>
                          <a:spcPct val="107000"/>
                        </a:lnSpc>
                        <a:spcAft>
                          <a:spcPts val="800"/>
                        </a:spcAft>
                      </a:pPr>
                      <a:r>
                        <a:rPr lang="en-GB" sz="2400" kern="100" dirty="0">
                          <a:effectLst/>
                        </a:rPr>
                        <a:t>CS3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rgbClr val="FFFF00"/>
                    </a:solidFill>
                  </a:tcPr>
                </a:tc>
                <a:tc>
                  <a:txBody>
                    <a:bodyPr/>
                    <a:lstStyle/>
                    <a:p>
                      <a:pPr algn="l">
                        <a:lnSpc>
                          <a:spcPct val="107000"/>
                        </a:lnSpc>
                        <a:spcAft>
                          <a:spcPts val="800"/>
                        </a:spcAft>
                      </a:pPr>
                      <a:r>
                        <a:rPr lang="en-GB" sz="2400" kern="100" dirty="0">
                          <a:effectLst/>
                        </a:rPr>
                        <a:t>CS5</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rgbClr val="FFC000"/>
                    </a:solidFill>
                  </a:tcPr>
                </a:tc>
                <a:extLst>
                  <a:ext uri="{0D108BD9-81ED-4DB2-BD59-A6C34878D82A}">
                    <a16:rowId xmlns:a16="http://schemas.microsoft.com/office/drawing/2014/main" val="2960997721"/>
                  </a:ext>
                </a:extLst>
              </a:tr>
              <a:tr h="455769">
                <a:tc>
                  <a:txBody>
                    <a:bodyPr/>
                    <a:lstStyle/>
                    <a:p>
                      <a:pPr algn="l">
                        <a:lnSpc>
                          <a:spcPct val="107000"/>
                        </a:lnSpc>
                        <a:spcAft>
                          <a:spcPts val="800"/>
                        </a:spcAft>
                      </a:pPr>
                      <a:r>
                        <a:rPr lang="en-GB" sz="2400" kern="100" dirty="0">
                          <a:effectLst/>
                        </a:rPr>
                        <a:t>3</a:t>
                      </a:r>
                      <a:r>
                        <a:rPr lang="en-GB" sz="2400" kern="100" baseline="30000" dirty="0">
                          <a:effectLst/>
                        </a:rPr>
                        <a:t>rd</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tc>
                <a:tc>
                  <a:txBody>
                    <a:bodyPr/>
                    <a:lstStyle/>
                    <a:p>
                      <a:pPr algn="l">
                        <a:lnSpc>
                          <a:spcPct val="107000"/>
                        </a:lnSpc>
                        <a:spcAft>
                          <a:spcPts val="800"/>
                        </a:spcAft>
                      </a:pPr>
                      <a:r>
                        <a:rPr lang="en-GB" sz="2400" kern="100" dirty="0">
                          <a:effectLst/>
                        </a:rPr>
                        <a:t>CS4</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chemeClr val="accent5">
                        <a:lumMod val="40000"/>
                        <a:lumOff val="60000"/>
                      </a:schemeClr>
                    </a:solidFill>
                  </a:tcPr>
                </a:tc>
                <a:tc>
                  <a:txBody>
                    <a:bodyPr/>
                    <a:lstStyle/>
                    <a:p>
                      <a:pPr algn="l">
                        <a:lnSpc>
                          <a:spcPct val="107000"/>
                        </a:lnSpc>
                        <a:spcAft>
                          <a:spcPts val="800"/>
                        </a:spcAft>
                      </a:pPr>
                      <a:r>
                        <a:rPr lang="en-GB" sz="2400" kern="100" dirty="0">
                          <a:effectLst/>
                        </a:rPr>
                        <a:t>CS4</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chemeClr val="accent5">
                        <a:lumMod val="40000"/>
                        <a:lumOff val="60000"/>
                      </a:schemeClr>
                    </a:solidFill>
                  </a:tcPr>
                </a:tc>
                <a:extLst>
                  <a:ext uri="{0D108BD9-81ED-4DB2-BD59-A6C34878D82A}">
                    <a16:rowId xmlns:a16="http://schemas.microsoft.com/office/drawing/2014/main" val="4144498472"/>
                  </a:ext>
                </a:extLst>
              </a:tr>
              <a:tr h="455769">
                <a:tc>
                  <a:txBody>
                    <a:bodyPr/>
                    <a:lstStyle/>
                    <a:p>
                      <a:pPr algn="l">
                        <a:lnSpc>
                          <a:spcPct val="107000"/>
                        </a:lnSpc>
                        <a:spcAft>
                          <a:spcPts val="800"/>
                        </a:spcAft>
                      </a:pPr>
                      <a:r>
                        <a:rPr lang="en-GB" sz="2400" kern="100" dirty="0">
                          <a:effectLst/>
                        </a:rPr>
                        <a:t>4</a:t>
                      </a:r>
                      <a:r>
                        <a:rPr lang="en-GB" sz="2400" kern="100" baseline="30000" dirty="0">
                          <a:effectLst/>
                        </a:rPr>
                        <a:t>th</a:t>
                      </a:r>
                      <a:r>
                        <a:rPr lang="en-GB" sz="2400" kern="100" dirty="0">
                          <a:effectLst/>
                        </a:rPr>
                        <a:t>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tc>
                <a:tc>
                  <a:txBody>
                    <a:bodyPr/>
                    <a:lstStyle/>
                    <a:p>
                      <a:pPr algn="l">
                        <a:lnSpc>
                          <a:spcPct val="107000"/>
                        </a:lnSpc>
                        <a:spcAft>
                          <a:spcPts val="800"/>
                        </a:spcAft>
                      </a:pPr>
                      <a:r>
                        <a:rPr lang="en-GB" sz="2400" kern="100" dirty="0">
                          <a:effectLst/>
                        </a:rPr>
                        <a:t>CS5</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rgbClr val="FFC000"/>
                    </a:solidFill>
                  </a:tcPr>
                </a:tc>
                <a:tc>
                  <a:txBody>
                    <a:bodyPr/>
                    <a:lstStyle/>
                    <a:p>
                      <a:pPr algn="l">
                        <a:lnSpc>
                          <a:spcPct val="107000"/>
                        </a:lnSpc>
                        <a:spcAft>
                          <a:spcPts val="800"/>
                        </a:spcAft>
                      </a:pPr>
                      <a:r>
                        <a:rPr lang="en-GB" sz="2400" kern="100" dirty="0">
                          <a:effectLst/>
                        </a:rPr>
                        <a:t>CS3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rgbClr val="FFFF00"/>
                    </a:solidFill>
                  </a:tcPr>
                </a:tc>
                <a:extLst>
                  <a:ext uri="{0D108BD9-81ED-4DB2-BD59-A6C34878D82A}">
                    <a16:rowId xmlns:a16="http://schemas.microsoft.com/office/drawing/2014/main" val="676011549"/>
                  </a:ext>
                </a:extLst>
              </a:tr>
              <a:tr h="455769">
                <a:tc>
                  <a:txBody>
                    <a:bodyPr/>
                    <a:lstStyle/>
                    <a:p>
                      <a:pPr algn="l">
                        <a:lnSpc>
                          <a:spcPct val="107000"/>
                        </a:lnSpc>
                        <a:spcAft>
                          <a:spcPts val="800"/>
                        </a:spcAft>
                      </a:pPr>
                      <a:r>
                        <a:rPr lang="en-GB" sz="2400" kern="100" dirty="0">
                          <a:effectLst/>
                        </a:rPr>
                        <a:t>5</a:t>
                      </a:r>
                      <a:r>
                        <a:rPr lang="en-GB" sz="2400" kern="100" baseline="30000" dirty="0">
                          <a:effectLst/>
                        </a:rPr>
                        <a:t>th</a:t>
                      </a:r>
                      <a:r>
                        <a:rPr lang="en-GB" sz="2400" kern="100" dirty="0">
                          <a:effectLst/>
                        </a:rPr>
                        <a:t>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tc>
                <a:tc>
                  <a:txBody>
                    <a:bodyPr/>
                    <a:lstStyle/>
                    <a:p>
                      <a:pPr algn="l">
                        <a:lnSpc>
                          <a:spcPct val="107000"/>
                        </a:lnSpc>
                        <a:spcAft>
                          <a:spcPts val="800"/>
                        </a:spcAft>
                      </a:pPr>
                      <a:r>
                        <a:rPr lang="en-GB" sz="2400" kern="100" dirty="0">
                          <a:effectLst/>
                        </a:rPr>
                        <a:t>CS1</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rgbClr val="92D050"/>
                    </a:solidFill>
                  </a:tcPr>
                </a:tc>
                <a:tc>
                  <a:txBody>
                    <a:bodyPr/>
                    <a:lstStyle/>
                    <a:p>
                      <a:pPr algn="l">
                        <a:lnSpc>
                          <a:spcPct val="107000"/>
                        </a:lnSpc>
                        <a:spcAft>
                          <a:spcPts val="800"/>
                        </a:spcAft>
                      </a:pPr>
                      <a:r>
                        <a:rPr lang="en-GB" sz="2400" kern="100" dirty="0">
                          <a:effectLst/>
                        </a:rPr>
                        <a:t>CS2</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51037" marR="151037" marT="0" marB="0">
                    <a:solidFill>
                      <a:srgbClr val="00B0F0"/>
                    </a:solidFill>
                  </a:tcPr>
                </a:tc>
                <a:extLst>
                  <a:ext uri="{0D108BD9-81ED-4DB2-BD59-A6C34878D82A}">
                    <a16:rowId xmlns:a16="http://schemas.microsoft.com/office/drawing/2014/main" val="3380689064"/>
                  </a:ext>
                </a:extLst>
              </a:tr>
            </a:tbl>
          </a:graphicData>
        </a:graphic>
      </p:graphicFrame>
      <p:sp>
        <p:nvSpPr>
          <p:cNvPr id="5" name="Rectangle 1">
            <a:extLst>
              <a:ext uri="{FF2B5EF4-FFF2-40B4-BE49-F238E27FC236}">
                <a16:creationId xmlns:a16="http://schemas.microsoft.com/office/drawing/2014/main" id="{7D045BF9-F01C-62D3-D633-6FEF4F1B9E12}"/>
              </a:ext>
            </a:extLst>
          </p:cNvPr>
          <p:cNvSpPr>
            <a:spLocks noChangeArrowheads="1"/>
          </p:cNvSpPr>
          <p:nvPr/>
        </p:nvSpPr>
        <p:spPr bwMode="auto">
          <a:xfrm>
            <a:off x="-7950147" y="-43099"/>
            <a:ext cx="32069216"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br>
              <a:rPr kumimoji="0" lang="en-GB" altLang="en-US" sz="11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907263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DBE614-872E-8654-A1A9-AF7C5CF95E23}"/>
              </a:ext>
            </a:extLst>
          </p:cNvPr>
          <p:cNvSpPr txBox="1"/>
          <p:nvPr/>
        </p:nvSpPr>
        <p:spPr>
          <a:xfrm>
            <a:off x="719191" y="1160980"/>
            <a:ext cx="4202130" cy="646331"/>
          </a:xfrm>
          <a:prstGeom prst="rect">
            <a:avLst/>
          </a:prstGeom>
          <a:noFill/>
        </p:spPr>
        <p:txBody>
          <a:bodyPr wrap="square" rtlCol="0">
            <a:spAutoFit/>
          </a:bodyPr>
          <a:lstStyle/>
          <a:p>
            <a:endParaRPr lang="en-GB" dirty="0"/>
          </a:p>
          <a:p>
            <a:endParaRPr lang="en-GB" dirty="0"/>
          </a:p>
        </p:txBody>
      </p:sp>
      <p:sp>
        <p:nvSpPr>
          <p:cNvPr id="3" name="Speech Bubble: Rectangle with Corners Rounded 2">
            <a:extLst>
              <a:ext uri="{FF2B5EF4-FFF2-40B4-BE49-F238E27FC236}">
                <a16:creationId xmlns:a16="http://schemas.microsoft.com/office/drawing/2014/main" id="{41BAADAD-1C03-520D-3810-0A900A5CB040}"/>
              </a:ext>
            </a:extLst>
          </p:cNvPr>
          <p:cNvSpPr/>
          <p:nvPr/>
        </p:nvSpPr>
        <p:spPr>
          <a:xfrm>
            <a:off x="4572000" y="986318"/>
            <a:ext cx="4202129" cy="2188395"/>
          </a:xfrm>
          <a:prstGeom prst="wedgeRoundRectCallou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i="1" kern="100" dirty="0">
                <a:effectLst/>
                <a:ea typeface="Calibri" panose="020F0502020204030204" pitchFamily="34" charset="0"/>
                <a:cs typeface="Times New Roman" panose="02020603050405020304" pitchFamily="18" charset="0"/>
              </a:rPr>
              <a:t>‘usually I’m really happy if I do something perfectly or like really Flatt well. I’m usually really disappointed if I mess something up.’  </a:t>
            </a:r>
            <a:r>
              <a:rPr lang="en-GB" sz="2000" b="1" kern="100" dirty="0">
                <a:effectLst/>
                <a:ea typeface="Calibri" panose="020F0502020204030204" pitchFamily="34" charset="0"/>
                <a:cs typeface="Times New Roman" panose="02020603050405020304" pitchFamily="18" charset="0"/>
              </a:rPr>
              <a:t>(CS1) Highest levels of SOP </a:t>
            </a:r>
          </a:p>
        </p:txBody>
      </p:sp>
      <p:sp>
        <p:nvSpPr>
          <p:cNvPr id="4" name="Speech Bubble: Rectangle with Corners Rounded 3">
            <a:extLst>
              <a:ext uri="{FF2B5EF4-FFF2-40B4-BE49-F238E27FC236}">
                <a16:creationId xmlns:a16="http://schemas.microsoft.com/office/drawing/2014/main" id="{BEE14F80-FDB6-7221-F828-998B216F0510}"/>
              </a:ext>
            </a:extLst>
          </p:cNvPr>
          <p:cNvSpPr/>
          <p:nvPr/>
        </p:nvSpPr>
        <p:spPr>
          <a:xfrm>
            <a:off x="349321" y="261991"/>
            <a:ext cx="3852809" cy="2054832"/>
          </a:xfrm>
          <a:prstGeom prst="wedgeRoundRectCallou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i="1" dirty="0">
                <a:effectLst/>
                <a:ea typeface="Calibri" panose="020F0502020204030204" pitchFamily="34" charset="0"/>
              </a:rPr>
              <a:t>‘</a:t>
            </a:r>
            <a:r>
              <a:rPr lang="en-GB" sz="2000" i="1" dirty="0">
                <a:effectLst/>
                <a:ea typeface="Calibri" panose="020F0502020204030204" pitchFamily="34" charset="0"/>
              </a:rPr>
              <a:t>you’re never going to get it absolutely perfect, so you shouldn’t be sad if you can’t because it’s never going to happen’ </a:t>
            </a:r>
            <a:r>
              <a:rPr lang="en-GB" sz="2000" b="1" dirty="0">
                <a:effectLst/>
                <a:ea typeface="Calibri" panose="020F0502020204030204" pitchFamily="34" charset="0"/>
              </a:rPr>
              <a:t>(CS2) Lowest levels of SOP</a:t>
            </a:r>
            <a:endParaRPr lang="en-GB" sz="2000" b="1" dirty="0"/>
          </a:p>
        </p:txBody>
      </p:sp>
      <p:sp>
        <p:nvSpPr>
          <p:cNvPr id="5" name="Speech Bubble: Rectangle with Corners Rounded 4">
            <a:extLst>
              <a:ext uri="{FF2B5EF4-FFF2-40B4-BE49-F238E27FC236}">
                <a16:creationId xmlns:a16="http://schemas.microsoft.com/office/drawing/2014/main" id="{1E3F835D-6BB8-8E1E-33AC-38AFC42EC780}"/>
              </a:ext>
            </a:extLst>
          </p:cNvPr>
          <p:cNvSpPr/>
          <p:nvPr/>
        </p:nvSpPr>
        <p:spPr>
          <a:xfrm>
            <a:off x="169523" y="2706300"/>
            <a:ext cx="3462391" cy="1834878"/>
          </a:xfrm>
          <a:prstGeom prst="wedgeRoundRectCallou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effectLst/>
                <a:latin typeface="Arial" panose="020B0604020202020204" pitchFamily="34" charset="0"/>
                <a:ea typeface="Calibri" panose="020F0502020204030204" pitchFamily="34" charset="0"/>
              </a:rPr>
              <a:t>‘</a:t>
            </a:r>
            <a:r>
              <a:rPr lang="en-GB" sz="2000" i="1" dirty="0">
                <a:solidFill>
                  <a:schemeClr val="tx1"/>
                </a:solidFill>
                <a:effectLst/>
                <a:ea typeface="Calibri" panose="020F0502020204030204" pitchFamily="34" charset="0"/>
              </a:rPr>
              <a:t>I have very high expectations of myself</a:t>
            </a:r>
            <a:r>
              <a:rPr lang="en-GB" sz="2000" dirty="0">
                <a:solidFill>
                  <a:schemeClr val="tx1"/>
                </a:solidFill>
                <a:effectLst/>
                <a:ea typeface="Calibri" panose="020F0502020204030204" pitchFamily="34" charset="0"/>
              </a:rPr>
              <a:t>’ </a:t>
            </a:r>
            <a:r>
              <a:rPr lang="en-GB" sz="2000" i="1" dirty="0">
                <a:solidFill>
                  <a:schemeClr val="tx1"/>
                </a:solidFill>
                <a:effectLst/>
                <a:ea typeface="Calibri" panose="020F0502020204030204" pitchFamily="34" charset="0"/>
              </a:rPr>
              <a:t>‘(less than perfect is) not good enough’</a:t>
            </a:r>
          </a:p>
          <a:p>
            <a:pPr algn="ctr"/>
            <a:r>
              <a:rPr lang="en-GB" sz="2000" b="1" dirty="0">
                <a:solidFill>
                  <a:schemeClr val="tx1"/>
                </a:solidFill>
                <a:effectLst/>
                <a:ea typeface="Calibri" panose="020F0502020204030204" pitchFamily="34" charset="0"/>
              </a:rPr>
              <a:t>(CS5) initial interview, High levels of SOP</a:t>
            </a:r>
            <a:endParaRPr lang="en-GB" sz="2000" b="1" dirty="0">
              <a:solidFill>
                <a:schemeClr val="tx1"/>
              </a:solidFill>
            </a:endParaRPr>
          </a:p>
        </p:txBody>
      </p:sp>
      <p:sp>
        <p:nvSpPr>
          <p:cNvPr id="6" name="Speech Bubble: Rectangle with Corners Rounded 5">
            <a:extLst>
              <a:ext uri="{FF2B5EF4-FFF2-40B4-BE49-F238E27FC236}">
                <a16:creationId xmlns:a16="http://schemas.microsoft.com/office/drawing/2014/main" id="{BA302D24-3D1B-48A8-60B7-14E61A1EF52E}"/>
              </a:ext>
            </a:extLst>
          </p:cNvPr>
          <p:cNvSpPr/>
          <p:nvPr/>
        </p:nvSpPr>
        <p:spPr>
          <a:xfrm>
            <a:off x="4058293" y="3647327"/>
            <a:ext cx="3287730" cy="1787702"/>
          </a:xfrm>
          <a:prstGeom prst="wedgeRoundRectCallou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a:t>
            </a:r>
            <a:r>
              <a:rPr lang="en-GB" sz="2000" i="1" dirty="0"/>
              <a:t>awful!’ </a:t>
            </a:r>
          </a:p>
          <a:p>
            <a:pPr algn="ctr"/>
            <a:r>
              <a:rPr lang="en-GB" sz="2000" b="1" dirty="0"/>
              <a:t>CS4’s description of her imperfect performances (initial inrerview). High levels of SOP</a:t>
            </a:r>
          </a:p>
        </p:txBody>
      </p:sp>
      <p:sp>
        <p:nvSpPr>
          <p:cNvPr id="7" name="Speech Bubble: Rectangle with Corners Rounded 6">
            <a:extLst>
              <a:ext uri="{FF2B5EF4-FFF2-40B4-BE49-F238E27FC236}">
                <a16:creationId xmlns:a16="http://schemas.microsoft.com/office/drawing/2014/main" id="{3CF741D0-0E79-A80E-111D-29FDC6DD234F}"/>
              </a:ext>
            </a:extLst>
          </p:cNvPr>
          <p:cNvSpPr/>
          <p:nvPr/>
        </p:nvSpPr>
        <p:spPr>
          <a:xfrm>
            <a:off x="8938518" y="2065106"/>
            <a:ext cx="3083960" cy="3369923"/>
          </a:xfrm>
          <a:prstGeom prst="wedgeRoundRectCallou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effectLst/>
                <a:ea typeface="Calibri" panose="020F0502020204030204" pitchFamily="34" charset="0"/>
              </a:rPr>
              <a:t>‘I always want to be the best. But sometimes I know that that isn’t entirely possible, just because I struggle with certain things</a:t>
            </a:r>
            <a:r>
              <a:rPr lang="en-GB" i="1" dirty="0">
                <a:solidFill>
                  <a:schemeClr val="tx1"/>
                </a:solidFill>
                <a:latin typeface="Arial" panose="020B0604020202020204" pitchFamily="34" charset="0"/>
                <a:ea typeface="Calibri" panose="020F0502020204030204" pitchFamily="34" charset="0"/>
              </a:rPr>
              <a:t>’</a:t>
            </a:r>
          </a:p>
          <a:p>
            <a:pPr algn="ctr"/>
            <a:r>
              <a:rPr lang="en-GB" b="1" dirty="0">
                <a:solidFill>
                  <a:schemeClr val="tx1"/>
                </a:solidFill>
                <a:latin typeface="Arial" panose="020B0604020202020204" pitchFamily="34" charset="0"/>
                <a:ea typeface="Calibri" panose="020F0502020204030204" pitchFamily="34" charset="0"/>
              </a:rPr>
              <a:t>(CS3) initial interview. High levels of SOP.</a:t>
            </a:r>
            <a:endParaRPr lang="en-GB" b="1" dirty="0"/>
          </a:p>
        </p:txBody>
      </p:sp>
    </p:spTree>
    <p:extLst>
      <p:ext uri="{BB962C8B-B14F-4D97-AF65-F5344CB8AC3E}">
        <p14:creationId xmlns:p14="http://schemas.microsoft.com/office/powerpoint/2010/main" val="11585948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D3DD1-037C-33A9-6170-89128FBE8686}"/>
              </a:ext>
            </a:extLst>
          </p:cNvPr>
          <p:cNvSpPr>
            <a:spLocks noGrp="1"/>
          </p:cNvSpPr>
          <p:nvPr>
            <p:ph type="title"/>
          </p:nvPr>
        </p:nvSpPr>
        <p:spPr>
          <a:xfrm>
            <a:off x="5868557" y="1138036"/>
            <a:ext cx="5444382" cy="1402470"/>
          </a:xfrm>
        </p:spPr>
        <p:txBody>
          <a:bodyPr anchor="t">
            <a:normAutofit/>
          </a:bodyPr>
          <a:lstStyle/>
          <a:p>
            <a:r>
              <a:rPr lang="en-GB" sz="3000" dirty="0"/>
              <a:t>From socially prescribed (SPP) to Self-oriented (SOP) perfectionism</a:t>
            </a:r>
          </a:p>
        </p:txBody>
      </p:sp>
      <p:pic>
        <p:nvPicPr>
          <p:cNvPr id="5" name="Picture 4" descr="Glasses on top of a book">
            <a:extLst>
              <a:ext uri="{FF2B5EF4-FFF2-40B4-BE49-F238E27FC236}">
                <a16:creationId xmlns:a16="http://schemas.microsoft.com/office/drawing/2014/main" id="{AABC5286-19D6-E77A-C859-067DB651A473}"/>
              </a:ext>
            </a:extLst>
          </p:cNvPr>
          <p:cNvPicPr>
            <a:picLocks noChangeAspect="1"/>
          </p:cNvPicPr>
          <p:nvPr/>
        </p:nvPicPr>
        <p:blipFill rotWithShape="1">
          <a:blip r:embed="rId2"/>
          <a:srcRect l="12453" r="37785"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E62AE9-D3EC-9958-1DD2-96EDDE056BEA}"/>
              </a:ext>
            </a:extLst>
          </p:cNvPr>
          <p:cNvSpPr>
            <a:spLocks noGrp="1"/>
          </p:cNvSpPr>
          <p:nvPr>
            <p:ph idx="1"/>
          </p:nvPr>
        </p:nvSpPr>
        <p:spPr>
          <a:xfrm>
            <a:off x="5868557" y="2551176"/>
            <a:ext cx="5444382" cy="3591207"/>
          </a:xfrm>
        </p:spPr>
        <p:txBody>
          <a:bodyPr>
            <a:normAutofit/>
          </a:bodyPr>
          <a:lstStyle/>
          <a:p>
            <a:r>
              <a:rPr lang="en-GB" sz="2000" dirty="0"/>
              <a:t>Individuals may internalise others’ expectations of them and become harshly self-critical when they fail to meet them </a:t>
            </a:r>
            <a:r>
              <a:rPr lang="en-GB" sz="2000" b="1" dirty="0"/>
              <a:t>(Aronfreed, 1964)</a:t>
            </a:r>
          </a:p>
          <a:p>
            <a:r>
              <a:rPr lang="en-GB" sz="2000" dirty="0"/>
              <a:t>Therefore, pressure from teacher and parents may lead to SOP.</a:t>
            </a:r>
          </a:p>
          <a:p>
            <a:pPr marL="0" indent="0">
              <a:buNone/>
            </a:pPr>
            <a:endParaRPr lang="en-GB" sz="2000" dirty="0"/>
          </a:p>
        </p:txBody>
      </p:sp>
    </p:spTree>
    <p:extLst>
      <p:ext uri="{BB962C8B-B14F-4D97-AF65-F5344CB8AC3E}">
        <p14:creationId xmlns:p14="http://schemas.microsoft.com/office/powerpoint/2010/main" val="35772491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Hand reaching out to sun">
            <a:extLst>
              <a:ext uri="{FF2B5EF4-FFF2-40B4-BE49-F238E27FC236}">
                <a16:creationId xmlns:a16="http://schemas.microsoft.com/office/drawing/2014/main" id="{4E571F94-38F2-2043-926A-0DFEDA5FCBD5}"/>
              </a:ext>
            </a:extLst>
          </p:cNvPr>
          <p:cNvPicPr>
            <a:picLocks noChangeAspect="1"/>
          </p:cNvPicPr>
          <p:nvPr/>
        </p:nvPicPr>
        <p:blipFill rotWithShape="1">
          <a:blip r:embed="rId2"/>
          <a:srcRect l="32765" r="14381" b="2"/>
          <a:stretch/>
        </p:blipFill>
        <p:spPr>
          <a:xfrm>
            <a:off x="-1" y="-2"/>
            <a:ext cx="5410198" cy="6858002"/>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A54F84-79F4-1588-9CFE-34A7F37C50EE}"/>
              </a:ext>
            </a:extLst>
          </p:cNvPr>
          <p:cNvSpPr>
            <a:spLocks noGrp="1"/>
          </p:cNvSpPr>
          <p:nvPr>
            <p:ph type="title"/>
          </p:nvPr>
        </p:nvSpPr>
        <p:spPr>
          <a:xfrm>
            <a:off x="6115317" y="405685"/>
            <a:ext cx="5464968" cy="1559301"/>
          </a:xfrm>
        </p:spPr>
        <p:txBody>
          <a:bodyPr>
            <a:normAutofit/>
          </a:bodyPr>
          <a:lstStyle/>
          <a:p>
            <a:r>
              <a:rPr lang="en-GB" sz="4000" dirty="0"/>
              <a:t>Growth vs fixed mindset</a:t>
            </a:r>
          </a:p>
        </p:txBody>
      </p:sp>
      <p:sp>
        <p:nvSpPr>
          <p:cNvPr id="3" name="Content Placeholder 2">
            <a:extLst>
              <a:ext uri="{FF2B5EF4-FFF2-40B4-BE49-F238E27FC236}">
                <a16:creationId xmlns:a16="http://schemas.microsoft.com/office/drawing/2014/main" id="{2308FA6B-C0F3-68DD-5B65-18217DBB4DCB}"/>
              </a:ext>
            </a:extLst>
          </p:cNvPr>
          <p:cNvSpPr>
            <a:spLocks noGrp="1"/>
          </p:cNvSpPr>
          <p:nvPr>
            <p:ph idx="1"/>
          </p:nvPr>
        </p:nvSpPr>
        <p:spPr>
          <a:xfrm>
            <a:off x="6115317" y="1632857"/>
            <a:ext cx="5247340" cy="4607221"/>
          </a:xfrm>
        </p:spPr>
        <p:txBody>
          <a:bodyPr anchor="ctr">
            <a:noAutofit/>
          </a:bodyPr>
          <a:lstStyle/>
          <a:p>
            <a:pPr marL="0" indent="0">
              <a:buNone/>
            </a:pPr>
            <a:r>
              <a:rPr lang="en-GB" sz="2000" b="1" dirty="0"/>
              <a:t>CS1</a:t>
            </a:r>
            <a:r>
              <a:rPr lang="en-GB" sz="2000" dirty="0"/>
              <a:t> (highest SOP and lowest self-compassion in initial measurements) described being discouraged by mistakes:</a:t>
            </a:r>
          </a:p>
          <a:p>
            <a:pPr marL="0" indent="0">
              <a:buNone/>
            </a:pPr>
            <a:r>
              <a:rPr lang="en-GB" sz="2000" i="1" dirty="0">
                <a:effectLst/>
                <a:ea typeface="Calibri" panose="020F0502020204030204" pitchFamily="34" charset="0"/>
              </a:rPr>
              <a:t>	‘It discourages me a lot. Coz I’m 		worried that I’m going to make a 		mistake and then feel bad about it.</a:t>
            </a:r>
          </a:p>
          <a:p>
            <a:pPr marL="0" indent="0">
              <a:buNone/>
            </a:pPr>
            <a:r>
              <a:rPr lang="en-GB" sz="2000" b="1" i="1" dirty="0">
                <a:ea typeface="Calibri" panose="020F0502020204030204" pitchFamily="34" charset="0"/>
              </a:rPr>
              <a:t>CS2</a:t>
            </a:r>
            <a:r>
              <a:rPr lang="en-GB" sz="2000" i="1" dirty="0">
                <a:ea typeface="Calibri" panose="020F0502020204030204" pitchFamily="34" charset="0"/>
              </a:rPr>
              <a:t> (lowest SOP and highest self-compassion in initial measurements) on mistakes:</a:t>
            </a:r>
          </a:p>
          <a:p>
            <a:pPr marL="0" indent="0">
              <a:buNone/>
            </a:pPr>
            <a:r>
              <a:rPr lang="en-GB" sz="2000" i="1" dirty="0">
                <a:effectLst/>
                <a:ea typeface="Calibri" panose="020F0502020204030204" pitchFamily="34" charset="0"/>
              </a:rPr>
              <a:t>	‘could mean that you didn’t work as 	hard as you needed to. In which 		case, you need to up your game next 	time. Or it could mean that the goals 	you set were too difficult and you 		need to try and be more realistic.</a:t>
            </a:r>
            <a:endParaRPr lang="en-GB" sz="2000" dirty="0"/>
          </a:p>
        </p:txBody>
      </p:sp>
    </p:spTree>
    <p:extLst>
      <p:ext uri="{BB962C8B-B14F-4D97-AF65-F5344CB8AC3E}">
        <p14:creationId xmlns:p14="http://schemas.microsoft.com/office/powerpoint/2010/main" val="40301176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ACF894-D2E5-F96E-C607-57DFFD8E70BE}"/>
              </a:ext>
            </a:extLst>
          </p:cNvPr>
          <p:cNvSpPr>
            <a:spLocks noGrp="1"/>
          </p:cNvSpPr>
          <p:nvPr>
            <p:ph type="title"/>
          </p:nvPr>
        </p:nvSpPr>
        <p:spPr>
          <a:xfrm>
            <a:off x="761803" y="350196"/>
            <a:ext cx="4646904" cy="1624520"/>
          </a:xfrm>
        </p:spPr>
        <p:txBody>
          <a:bodyPr anchor="ctr">
            <a:normAutofit/>
          </a:bodyPr>
          <a:lstStyle/>
          <a:p>
            <a:r>
              <a:rPr lang="en-GB" sz="3100" dirty="0"/>
              <a:t>Literature Re self-compassion, growth mindsets &amp; perfectionism </a:t>
            </a:r>
          </a:p>
        </p:txBody>
      </p:sp>
      <p:sp>
        <p:nvSpPr>
          <p:cNvPr id="3" name="Content Placeholder 2">
            <a:extLst>
              <a:ext uri="{FF2B5EF4-FFF2-40B4-BE49-F238E27FC236}">
                <a16:creationId xmlns:a16="http://schemas.microsoft.com/office/drawing/2014/main" id="{A9EAD8B2-9E30-D2D1-96D8-74B99D46FBA4}"/>
              </a:ext>
            </a:extLst>
          </p:cNvPr>
          <p:cNvSpPr>
            <a:spLocks noGrp="1"/>
          </p:cNvSpPr>
          <p:nvPr>
            <p:ph idx="1"/>
          </p:nvPr>
        </p:nvSpPr>
        <p:spPr>
          <a:xfrm>
            <a:off x="761802" y="2743200"/>
            <a:ext cx="4646905" cy="3613149"/>
          </a:xfrm>
        </p:spPr>
        <p:txBody>
          <a:bodyPr anchor="ctr">
            <a:normAutofit/>
          </a:bodyPr>
          <a:lstStyle/>
          <a:p>
            <a:pPr marL="0" indent="0">
              <a:buNone/>
            </a:pPr>
            <a:r>
              <a:rPr lang="en-GB" sz="2000" dirty="0">
                <a:latin typeface="Gill Sans MT" panose="020B0502020104020203" pitchFamily="34" charset="0"/>
                <a:ea typeface="Calibri" panose="020F0502020204030204" pitchFamily="34" charset="0"/>
              </a:rPr>
              <a:t>G</a:t>
            </a:r>
            <a:r>
              <a:rPr lang="en-GB" sz="2000" dirty="0">
                <a:effectLst/>
                <a:latin typeface="Gill Sans MT" panose="020B0502020104020203" pitchFamily="34" charset="0"/>
                <a:ea typeface="Calibri" panose="020F0502020204030204" pitchFamily="34" charset="0"/>
              </a:rPr>
              <a:t>rowth mindsets:</a:t>
            </a:r>
          </a:p>
          <a:p>
            <a:r>
              <a:rPr lang="en-GB" sz="2000" dirty="0">
                <a:latin typeface="Gill Sans MT" panose="020B0502020104020203" pitchFamily="34" charset="0"/>
                <a:ea typeface="Calibri" panose="020F0502020204030204" pitchFamily="34" charset="0"/>
              </a:rPr>
              <a:t>P</a:t>
            </a:r>
            <a:r>
              <a:rPr lang="en-GB" sz="2000" dirty="0">
                <a:effectLst/>
                <a:latin typeface="Gill Sans MT" panose="020B0502020104020203" pitchFamily="34" charset="0"/>
                <a:ea typeface="Calibri" panose="020F0502020204030204" pitchFamily="34" charset="0"/>
              </a:rPr>
              <a:t>ositively associated with self-compassion (</a:t>
            </a:r>
            <a:r>
              <a:rPr lang="en-GB" sz="2000" b="1" dirty="0">
                <a:effectLst/>
                <a:latin typeface="Gill Sans MT" panose="020B0502020104020203" pitchFamily="34" charset="0"/>
                <a:ea typeface="Calibri" panose="020F0502020204030204" pitchFamily="34" charset="0"/>
              </a:rPr>
              <a:t>Kwan et al., 2022</a:t>
            </a:r>
            <a:r>
              <a:rPr lang="en-GB" sz="2000" dirty="0">
                <a:effectLst/>
                <a:latin typeface="Gill Sans MT" panose="020B0502020104020203" pitchFamily="34" charset="0"/>
                <a:ea typeface="Calibri" panose="020F0502020204030204" pitchFamily="34" charset="0"/>
              </a:rPr>
              <a:t>). </a:t>
            </a:r>
            <a:endParaRPr lang="en-GB" sz="2000" dirty="0">
              <a:latin typeface="Gill Sans MT" panose="020B0502020104020203" pitchFamily="34" charset="0"/>
              <a:ea typeface="Calibri" panose="020F0502020204030204" pitchFamily="34" charset="0"/>
            </a:endParaRPr>
          </a:p>
          <a:p>
            <a:r>
              <a:rPr lang="en-GB" sz="2000" dirty="0">
                <a:effectLst/>
                <a:latin typeface="Gill Sans MT" panose="020B0502020104020203" pitchFamily="34" charset="0"/>
                <a:ea typeface="Calibri" panose="020F0502020204030204" pitchFamily="34" charset="0"/>
              </a:rPr>
              <a:t>Negatively associated with perfectionism (</a:t>
            </a:r>
            <a:r>
              <a:rPr lang="en-GB" sz="2000" b="1" dirty="0">
                <a:effectLst/>
                <a:latin typeface="Gill Sans MT" panose="020B0502020104020203" pitchFamily="34" charset="0"/>
                <a:ea typeface="Calibri" panose="020F0502020204030204" pitchFamily="34" charset="0"/>
              </a:rPr>
              <a:t>Chan, 2012; Mofield &amp; Peters, 2018). </a:t>
            </a:r>
          </a:p>
        </p:txBody>
      </p:sp>
      <p:pic>
        <p:nvPicPr>
          <p:cNvPr id="5" name="Picture 4" descr="Plant growing in a concrete crack">
            <a:extLst>
              <a:ext uri="{FF2B5EF4-FFF2-40B4-BE49-F238E27FC236}">
                <a16:creationId xmlns:a16="http://schemas.microsoft.com/office/drawing/2014/main" id="{4C09E966-CE42-446F-B868-9B6D73A22580}"/>
              </a:ext>
            </a:extLst>
          </p:cNvPr>
          <p:cNvPicPr>
            <a:picLocks noChangeAspect="1"/>
          </p:cNvPicPr>
          <p:nvPr/>
        </p:nvPicPr>
        <p:blipFill rotWithShape="1">
          <a:blip r:embed="rId2"/>
          <a:srcRect l="11167" r="29433" b="-2"/>
          <a:stretch/>
        </p:blipFill>
        <p:spPr>
          <a:xfrm>
            <a:off x="6096000" y="1"/>
            <a:ext cx="6102825" cy="6858000"/>
          </a:xfrm>
          <a:prstGeom prst="rect">
            <a:avLst/>
          </a:prstGeom>
        </p:spPr>
      </p:pic>
    </p:spTree>
    <p:extLst>
      <p:ext uri="{BB962C8B-B14F-4D97-AF65-F5344CB8AC3E}">
        <p14:creationId xmlns:p14="http://schemas.microsoft.com/office/powerpoint/2010/main" val="1799905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5B3A97-580C-515E-7987-595B35631D1C}"/>
              </a:ext>
            </a:extLst>
          </p:cNvPr>
          <p:cNvSpPr>
            <a:spLocks noGrp="1"/>
          </p:cNvSpPr>
          <p:nvPr>
            <p:ph type="title"/>
          </p:nvPr>
        </p:nvSpPr>
        <p:spPr>
          <a:xfrm>
            <a:off x="6513788" y="365125"/>
            <a:ext cx="4840010" cy="1807305"/>
          </a:xfrm>
        </p:spPr>
        <p:txBody>
          <a:bodyPr>
            <a:normAutofit/>
          </a:bodyPr>
          <a:lstStyle/>
          <a:p>
            <a:r>
              <a:rPr lang="en-GB" dirty="0"/>
              <a:t>Intrinsic vs extrinsic motivation</a:t>
            </a:r>
          </a:p>
        </p:txBody>
      </p:sp>
      <p:pic>
        <p:nvPicPr>
          <p:cNvPr id="5" name="Picture 4" descr="Magnifying glass on clear background">
            <a:extLst>
              <a:ext uri="{FF2B5EF4-FFF2-40B4-BE49-F238E27FC236}">
                <a16:creationId xmlns:a16="http://schemas.microsoft.com/office/drawing/2014/main" id="{5839594E-7C60-6CD6-B75B-286D44427B0B}"/>
              </a:ext>
            </a:extLst>
          </p:cNvPr>
          <p:cNvPicPr>
            <a:picLocks noChangeAspect="1"/>
          </p:cNvPicPr>
          <p:nvPr/>
        </p:nvPicPr>
        <p:blipFill rotWithShape="1">
          <a:blip r:embed="rId2"/>
          <a:srcRect l="32846" r="762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A530516-BA08-425C-9B74-49179AC53E9C}"/>
              </a:ext>
            </a:extLst>
          </p:cNvPr>
          <p:cNvSpPr>
            <a:spLocks noGrp="1"/>
          </p:cNvSpPr>
          <p:nvPr>
            <p:ph idx="1"/>
          </p:nvPr>
        </p:nvSpPr>
        <p:spPr>
          <a:xfrm>
            <a:off x="5976257" y="1915886"/>
            <a:ext cx="5377541" cy="4576989"/>
          </a:xfrm>
        </p:spPr>
        <p:txBody>
          <a:bodyPr>
            <a:normAutofit fontScale="92500" lnSpcReduction="10000"/>
          </a:bodyPr>
          <a:lstStyle/>
          <a:p>
            <a:pPr marL="0" indent="0">
              <a:buNone/>
            </a:pPr>
            <a:r>
              <a:rPr lang="en-GB" sz="1600" b="1" kern="100" dirty="0">
                <a:effectLst/>
                <a:ea typeface="Calibri" panose="020F0502020204030204" pitchFamily="34" charset="0"/>
                <a:cs typeface="Times New Roman" panose="02020603050405020304" pitchFamily="18" charset="0"/>
              </a:rPr>
              <a:t>Initial interview comments in relation to performing:</a:t>
            </a:r>
          </a:p>
          <a:p>
            <a:endParaRPr lang="en-GB" sz="1600" i="1" kern="100" dirty="0">
              <a:effectLst/>
              <a:ea typeface="Calibri" panose="020F0502020204030204" pitchFamily="34" charset="0"/>
              <a:cs typeface="Times New Roman" panose="02020603050405020304" pitchFamily="18" charset="0"/>
            </a:endParaRPr>
          </a:p>
          <a:p>
            <a:r>
              <a:rPr lang="en-GB" sz="1600" i="1" kern="100" dirty="0">
                <a:effectLst/>
                <a:ea typeface="Calibri" panose="020F0502020204030204" pitchFamily="34" charset="0"/>
                <a:cs typeface="Times New Roman" panose="02020603050405020304" pitchFamily="18" charset="0"/>
              </a:rPr>
              <a:t>‘It  makes me feel really happy and excited that I’m able to be up there giving a performance to other people, making them happy’ </a:t>
            </a:r>
            <a:r>
              <a:rPr lang="en-GB" sz="1600" kern="100" dirty="0">
                <a:effectLst/>
                <a:ea typeface="Calibri" panose="020F0502020204030204" pitchFamily="34" charset="0"/>
                <a:cs typeface="Times New Roman" panose="02020603050405020304" pitchFamily="18" charset="0"/>
              </a:rPr>
              <a:t>(</a:t>
            </a:r>
            <a:r>
              <a:rPr lang="en-GB" sz="1600" b="1" kern="100" dirty="0">
                <a:effectLst/>
                <a:ea typeface="Calibri" panose="020F0502020204030204" pitchFamily="34" charset="0"/>
                <a:cs typeface="Times New Roman" panose="02020603050405020304" pitchFamily="18" charset="0"/>
              </a:rPr>
              <a:t>CS2</a:t>
            </a:r>
            <a:r>
              <a:rPr lang="en-GB" sz="1600" kern="100" dirty="0">
                <a:effectLst/>
                <a:ea typeface="Calibri" panose="020F0502020204030204" pitchFamily="34" charset="0"/>
                <a:cs typeface="Times New Roman" panose="02020603050405020304" pitchFamily="18" charset="0"/>
              </a:rPr>
              <a:t>)</a:t>
            </a:r>
          </a:p>
          <a:p>
            <a:r>
              <a:rPr lang="en-GB" sz="1600" i="1" kern="100" dirty="0">
                <a:effectLst/>
                <a:ea typeface="Calibri" panose="020F0502020204030204" pitchFamily="34" charset="0"/>
                <a:cs typeface="Times New Roman" panose="02020603050405020304" pitchFamily="18" charset="0"/>
              </a:rPr>
              <a:t>‘I’m really happy I just got to share what I enjoy doing.’ </a:t>
            </a:r>
            <a:r>
              <a:rPr lang="en-GB" sz="1600" kern="100" dirty="0">
                <a:effectLst/>
                <a:ea typeface="Calibri" panose="020F0502020204030204" pitchFamily="34" charset="0"/>
                <a:cs typeface="Times New Roman" panose="02020603050405020304" pitchFamily="18" charset="0"/>
              </a:rPr>
              <a:t>(</a:t>
            </a:r>
            <a:r>
              <a:rPr lang="en-GB" sz="1600" b="1" kern="100" dirty="0">
                <a:effectLst/>
                <a:ea typeface="Calibri" panose="020F0502020204030204" pitchFamily="34" charset="0"/>
                <a:cs typeface="Times New Roman" panose="02020603050405020304" pitchFamily="18" charset="0"/>
              </a:rPr>
              <a:t>CS3</a:t>
            </a:r>
            <a:r>
              <a:rPr lang="en-GB" sz="1600" kern="100" dirty="0">
                <a:effectLst/>
                <a:ea typeface="Calibri" panose="020F0502020204030204" pitchFamily="34" charset="0"/>
                <a:cs typeface="Times New Roman" panose="02020603050405020304" pitchFamily="18" charset="0"/>
              </a:rPr>
              <a:t>)</a:t>
            </a:r>
          </a:p>
          <a:p>
            <a:r>
              <a:rPr lang="en-GB" sz="1600" i="1" kern="100" dirty="0">
                <a:effectLst/>
                <a:ea typeface="Calibri" panose="020F0502020204030204" pitchFamily="34" charset="0"/>
                <a:cs typeface="Times New Roman" panose="02020603050405020304" pitchFamily="18" charset="0"/>
              </a:rPr>
              <a:t>‘I don’t want to, like, someone to hear it and think it’s bad.’ (</a:t>
            </a:r>
            <a:r>
              <a:rPr lang="en-GB" sz="1600" b="1" kern="100" dirty="0">
                <a:effectLst/>
                <a:ea typeface="Calibri" panose="020F0502020204030204" pitchFamily="34" charset="0"/>
                <a:cs typeface="Times New Roman" panose="02020603050405020304" pitchFamily="18" charset="0"/>
              </a:rPr>
              <a:t>CS4</a:t>
            </a:r>
            <a:r>
              <a:rPr lang="en-GB" sz="1600" i="1" kern="100" dirty="0">
                <a:effectLst/>
                <a:ea typeface="Calibri" panose="020F0502020204030204" pitchFamily="34" charset="0"/>
                <a:cs typeface="Times New Roman" panose="02020603050405020304" pitchFamily="18" charset="0"/>
              </a:rPr>
              <a:t> )</a:t>
            </a:r>
          </a:p>
          <a:p>
            <a:r>
              <a:rPr lang="en-GB" sz="1600" i="1" kern="100" dirty="0">
                <a:effectLst/>
                <a:ea typeface="Calibri" panose="020F0502020204030204" pitchFamily="34" charset="0"/>
                <a:cs typeface="Times New Roman" panose="02020603050405020304" pitchFamily="18" charset="0"/>
              </a:rPr>
              <a:t>‘I’m worried that I’m going to make a mistake and then feel bad about it.’ (</a:t>
            </a:r>
            <a:r>
              <a:rPr lang="en-GB" sz="1600" b="1" kern="100" dirty="0">
                <a:effectLst/>
                <a:ea typeface="Calibri" panose="020F0502020204030204" pitchFamily="34" charset="0"/>
                <a:cs typeface="Times New Roman" panose="02020603050405020304" pitchFamily="18" charset="0"/>
              </a:rPr>
              <a:t>CS1)</a:t>
            </a:r>
            <a:endParaRPr lang="en-GB" sz="1600" i="1" kern="100" dirty="0">
              <a:effectLst/>
              <a:ea typeface="Calibri" panose="020F0502020204030204" pitchFamily="34" charset="0"/>
              <a:cs typeface="Times New Roman" panose="02020603050405020304" pitchFamily="18" charset="0"/>
            </a:endParaRPr>
          </a:p>
          <a:p>
            <a:pPr marL="0" indent="0">
              <a:buNone/>
            </a:pPr>
            <a:r>
              <a:rPr lang="en-GB" sz="1600" b="1" kern="100" dirty="0">
                <a:effectLst/>
                <a:ea typeface="Calibri" panose="020F0502020204030204" pitchFamily="34" charset="0"/>
                <a:cs typeface="Times New Roman" panose="02020603050405020304" pitchFamily="18" charset="0"/>
              </a:rPr>
              <a:t>CS2 &amp; CS3’s </a:t>
            </a:r>
            <a:r>
              <a:rPr lang="en-GB" sz="1600" kern="100" dirty="0">
                <a:effectLst/>
                <a:ea typeface="Calibri" panose="020F0502020204030204" pitchFamily="34" charset="0"/>
                <a:cs typeface="Times New Roman" panose="02020603050405020304" pitchFamily="18" charset="0"/>
              </a:rPr>
              <a:t>desires to perform </a:t>
            </a:r>
            <a:r>
              <a:rPr lang="en-GB" sz="1600" kern="100" dirty="0">
                <a:ea typeface="Calibri" panose="020F0502020204030204" pitchFamily="34" charset="0"/>
                <a:cs typeface="Times New Roman" panose="02020603050405020304" pitchFamily="18" charset="0"/>
              </a:rPr>
              <a:t>would seem to </a:t>
            </a:r>
            <a:r>
              <a:rPr lang="en-GB" sz="1600" kern="100" dirty="0">
                <a:effectLst/>
                <a:ea typeface="Calibri" panose="020F0502020204030204" pitchFamily="34" charset="0"/>
                <a:cs typeface="Times New Roman" panose="02020603050405020304" pitchFamily="18" charset="0"/>
              </a:rPr>
              <a:t>be driven by </a:t>
            </a:r>
            <a:r>
              <a:rPr lang="en-GB" sz="1600" b="1" kern="100" dirty="0">
                <a:effectLst/>
                <a:ea typeface="Calibri" panose="020F0502020204030204" pitchFamily="34" charset="0"/>
                <a:cs typeface="Times New Roman" panose="02020603050405020304" pitchFamily="18" charset="0"/>
              </a:rPr>
              <a:t>intrinsic</a:t>
            </a:r>
            <a:r>
              <a:rPr lang="en-GB" sz="1600" kern="100" dirty="0">
                <a:effectLst/>
                <a:ea typeface="Calibri" panose="020F0502020204030204" pitchFamily="34" charset="0"/>
                <a:cs typeface="Times New Roman" panose="02020603050405020304" pitchFamily="18" charset="0"/>
              </a:rPr>
              <a:t> factors (enjoyment and connection with an audience).</a:t>
            </a:r>
          </a:p>
          <a:p>
            <a:pPr marL="0" indent="0">
              <a:buNone/>
            </a:pPr>
            <a:r>
              <a:rPr lang="en-GB" sz="1600" b="1" kern="100" dirty="0">
                <a:effectLst/>
                <a:ea typeface="Calibri" panose="020F0502020204030204" pitchFamily="34" charset="0"/>
                <a:cs typeface="Times New Roman" panose="02020603050405020304" pitchFamily="18" charset="0"/>
              </a:rPr>
              <a:t>CS1 &amp; CS4 </a:t>
            </a:r>
            <a:r>
              <a:rPr lang="en-GB" sz="1600" kern="100" dirty="0">
                <a:effectLst/>
                <a:ea typeface="Calibri" panose="020F0502020204030204" pitchFamily="34" charset="0"/>
                <a:cs typeface="Times New Roman" panose="02020603050405020304" pitchFamily="18" charset="0"/>
              </a:rPr>
              <a:t>may be more driven by </a:t>
            </a:r>
            <a:r>
              <a:rPr lang="en-GB" sz="1600" b="1" kern="100" dirty="0">
                <a:effectLst/>
                <a:ea typeface="Calibri" panose="020F0502020204030204" pitchFamily="34" charset="0"/>
                <a:cs typeface="Times New Roman" panose="02020603050405020304" pitchFamily="18" charset="0"/>
              </a:rPr>
              <a:t>extrinsic factors</a:t>
            </a:r>
            <a:r>
              <a:rPr lang="en-GB" sz="1600" kern="100" dirty="0">
                <a:effectLst/>
                <a:ea typeface="Calibri" panose="020F0502020204030204" pitchFamily="34" charset="0"/>
                <a:cs typeface="Times New Roman" panose="02020603050405020304" pitchFamily="18" charset="0"/>
              </a:rPr>
              <a:t>, such as the desire to please others or achieve high performance standards 			</a:t>
            </a:r>
          </a:p>
          <a:p>
            <a:pPr marL="0" indent="0">
              <a:buNone/>
            </a:pPr>
            <a:r>
              <a:rPr lang="en-GB" sz="1600" kern="100" dirty="0">
                <a:ea typeface="Calibri" panose="020F0502020204030204" pitchFamily="34" charset="0"/>
                <a:cs typeface="Times New Roman" panose="02020603050405020304" pitchFamily="18" charset="0"/>
              </a:rPr>
              <a:t>											</a:t>
            </a:r>
            <a:r>
              <a:rPr lang="en-GB" sz="1600" kern="100" dirty="0">
                <a:effectLst/>
                <a:ea typeface="Calibri" panose="020F0502020204030204" pitchFamily="34" charset="0"/>
                <a:cs typeface="Times New Roman" panose="02020603050405020304" pitchFamily="18" charset="0"/>
              </a:rPr>
              <a:t>(</a:t>
            </a:r>
            <a:r>
              <a:rPr lang="en-GB" sz="1600" b="1" kern="100" dirty="0">
                <a:effectLst/>
                <a:ea typeface="Calibri" panose="020F0502020204030204" pitchFamily="34" charset="0"/>
                <a:cs typeface="Times New Roman" panose="02020603050405020304" pitchFamily="18" charset="0"/>
              </a:rPr>
              <a:t>Ryan &amp; Deci, 2000</a:t>
            </a:r>
            <a:r>
              <a:rPr lang="en-GB" sz="1600" kern="100" dirty="0">
                <a:effectLst/>
                <a:ea typeface="Calibri" panose="020F0502020204030204" pitchFamily="34" charset="0"/>
                <a:cs typeface="Times New Roman" panose="02020603050405020304" pitchFamily="18" charset="0"/>
              </a:rPr>
              <a:t>).</a:t>
            </a:r>
          </a:p>
          <a:p>
            <a:endParaRPr lang="en-GB" sz="1600" i="1" kern="100" dirty="0">
              <a:effectLst/>
              <a:ea typeface="Calibri" panose="020F0502020204030204" pitchFamily="34" charset="0"/>
              <a:cs typeface="Times New Roman" panose="02020603050405020304" pitchFamily="18" charset="0"/>
            </a:endParaRPr>
          </a:p>
          <a:p>
            <a:endParaRPr lang="en-GB" sz="1600" i="1"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1749407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White puzzle with one red piece">
            <a:extLst>
              <a:ext uri="{FF2B5EF4-FFF2-40B4-BE49-F238E27FC236}">
                <a16:creationId xmlns:a16="http://schemas.microsoft.com/office/drawing/2014/main" id="{3A877BC5-5AAF-F274-E5CC-39DEC8744A91}"/>
              </a:ext>
            </a:extLst>
          </p:cNvPr>
          <p:cNvPicPr>
            <a:picLocks noChangeAspect="1"/>
          </p:cNvPicPr>
          <p:nvPr/>
        </p:nvPicPr>
        <p:blipFill rotWithShape="1">
          <a:blip r:embed="rId2">
            <a:alphaModFix amt="50000"/>
          </a:blip>
          <a:srcRect l="2"/>
          <a:stretch/>
        </p:blipFill>
        <p:spPr>
          <a:xfrm>
            <a:off x="305" y="10"/>
            <a:ext cx="12191695" cy="6857990"/>
          </a:xfrm>
          <a:prstGeom prst="rect">
            <a:avLst/>
          </a:prstGeom>
        </p:spPr>
      </p:pic>
      <p:sp>
        <p:nvSpPr>
          <p:cNvPr id="2" name="Title 1">
            <a:extLst>
              <a:ext uri="{FF2B5EF4-FFF2-40B4-BE49-F238E27FC236}">
                <a16:creationId xmlns:a16="http://schemas.microsoft.com/office/drawing/2014/main" id="{379C265F-FC2C-4678-883B-B5308F8C7898}"/>
              </a:ext>
            </a:extLst>
          </p:cNvPr>
          <p:cNvSpPr>
            <a:spLocks noGrp="1"/>
          </p:cNvSpPr>
          <p:nvPr>
            <p:ph type="title"/>
          </p:nvPr>
        </p:nvSpPr>
        <p:spPr>
          <a:xfrm>
            <a:off x="595426" y="1193800"/>
            <a:ext cx="3727895" cy="4699000"/>
          </a:xfrm>
        </p:spPr>
        <p:txBody>
          <a:bodyPr anchor="ctr">
            <a:normAutofit fontScale="90000"/>
          </a:bodyPr>
          <a:lstStyle/>
          <a:p>
            <a:r>
              <a:rPr lang="en-GB" dirty="0"/>
              <a:t>Literature re intrinsic / extrinsic motivation, self-compassion and perfectionism</a:t>
            </a:r>
          </a:p>
        </p:txBody>
      </p:sp>
      <p:sp>
        <p:nvSpPr>
          <p:cNvPr id="22" name="Content Placeholder 2">
            <a:extLst>
              <a:ext uri="{FF2B5EF4-FFF2-40B4-BE49-F238E27FC236}">
                <a16:creationId xmlns:a16="http://schemas.microsoft.com/office/drawing/2014/main" id="{21C82ACB-2846-88FF-0533-48D9FCD95DDD}"/>
              </a:ext>
            </a:extLst>
          </p:cNvPr>
          <p:cNvSpPr>
            <a:spLocks noGrp="1"/>
          </p:cNvSpPr>
          <p:nvPr>
            <p:ph idx="1"/>
          </p:nvPr>
        </p:nvSpPr>
        <p:spPr>
          <a:xfrm>
            <a:off x="4976636" y="1193800"/>
            <a:ext cx="6085091" cy="4699000"/>
          </a:xfrm>
        </p:spPr>
        <p:txBody>
          <a:bodyPr anchor="ctr">
            <a:normAutofit lnSpcReduction="10000"/>
          </a:bodyPr>
          <a:lstStyle/>
          <a:p>
            <a:r>
              <a:rPr lang="en-GB" sz="2400" b="1" dirty="0">
                <a:effectLst/>
                <a:ea typeface="Calibri" panose="020F0502020204030204" pitchFamily="34" charset="0"/>
              </a:rPr>
              <a:t>Kotera et al. (2023): </a:t>
            </a:r>
            <a:r>
              <a:rPr lang="en-GB" sz="2400" dirty="0">
                <a:effectLst/>
                <a:ea typeface="Calibri" panose="020F0502020204030204" pitchFamily="34" charset="0"/>
              </a:rPr>
              <a:t>significant links between self-compassion and intrinsic motivation. </a:t>
            </a:r>
          </a:p>
          <a:p>
            <a:r>
              <a:rPr lang="en-GB" sz="2400" b="1" kern="100" dirty="0">
                <a:effectLst/>
                <a:ea typeface="Calibri" panose="020F0502020204030204" pitchFamily="34" charset="0"/>
                <a:cs typeface="Times New Roman" panose="02020603050405020304" pitchFamily="18" charset="0"/>
              </a:rPr>
              <a:t>MacIntyre et al (2018): </a:t>
            </a:r>
            <a:r>
              <a:rPr lang="en-GB" sz="2400" kern="100" dirty="0">
                <a:effectLst/>
                <a:ea typeface="Calibri" panose="020F0502020204030204" pitchFamily="34" charset="0"/>
                <a:cs typeface="Times New Roman" panose="02020603050405020304" pitchFamily="18" charset="0"/>
              </a:rPr>
              <a:t>Intrinsic motivation plays a major role in maintaining motivation and increasing musicians’ desires to keep learning and improving.</a:t>
            </a:r>
          </a:p>
          <a:p>
            <a:r>
              <a:rPr lang="en-GB" sz="2400" b="1" kern="100" dirty="0">
                <a:ea typeface="Calibri" panose="020F0502020204030204" pitchFamily="34" charset="0"/>
                <a:cs typeface="Times New Roman" panose="02020603050405020304" pitchFamily="18" charset="0"/>
              </a:rPr>
              <a:t>Evans (2015): </a:t>
            </a:r>
            <a:r>
              <a:rPr lang="en-GB" sz="2400" kern="100" dirty="0">
                <a:ea typeface="Calibri" panose="020F0502020204030204" pitchFamily="34" charset="0"/>
                <a:cs typeface="Times New Roman" panose="02020603050405020304" pitchFamily="18" charset="0"/>
              </a:rPr>
              <a:t>Intrinsic motivation leads to</a:t>
            </a:r>
            <a:r>
              <a:rPr lang="en-GB" sz="2400" kern="100" dirty="0">
                <a:effectLst/>
                <a:ea typeface="Calibri" panose="020F0502020204030204" pitchFamily="34" charset="0"/>
                <a:cs typeface="Times New Roman" panose="02020603050405020304" pitchFamily="18" charset="0"/>
              </a:rPr>
              <a:t> increased and more effective practice among young musicians.</a:t>
            </a:r>
          </a:p>
          <a:p>
            <a:pPr marL="0" indent="0">
              <a:buNone/>
            </a:pPr>
            <a:r>
              <a:rPr lang="en-GB" sz="2400" kern="100" dirty="0">
                <a:ea typeface="Calibri" panose="020F0502020204030204" pitchFamily="34" charset="0"/>
                <a:cs typeface="Times New Roman" panose="02020603050405020304" pitchFamily="18" charset="0"/>
              </a:rPr>
              <a:t>THEREFORE:</a:t>
            </a:r>
            <a:endParaRPr lang="en-GB" sz="2400" kern="100" dirty="0">
              <a:effectLst/>
              <a:ea typeface="Calibri" panose="020F0502020204030204" pitchFamily="34" charset="0"/>
              <a:cs typeface="Times New Roman" panose="02020603050405020304" pitchFamily="18" charset="0"/>
            </a:endParaRPr>
          </a:p>
          <a:p>
            <a:r>
              <a:rPr lang="en-GB" sz="2400" kern="100" dirty="0">
                <a:ea typeface="Calibri" panose="020F0502020204030204" pitchFamily="34" charset="0"/>
                <a:cs typeface="Times New Roman" panose="02020603050405020304" pitchFamily="18" charset="0"/>
              </a:rPr>
              <a:t>S</a:t>
            </a:r>
            <a:r>
              <a:rPr lang="en-GB" sz="2400" kern="100" dirty="0">
                <a:effectLst/>
                <a:ea typeface="Calibri" panose="020F0502020204030204" pitchFamily="34" charset="0"/>
                <a:cs typeface="Times New Roman" panose="02020603050405020304" pitchFamily="18" charset="0"/>
              </a:rPr>
              <a:t>elf-compassion training may help increase practice and progress!</a:t>
            </a:r>
          </a:p>
          <a:p>
            <a:endParaRPr lang="en-GB" dirty="0"/>
          </a:p>
        </p:txBody>
      </p:sp>
    </p:spTree>
    <p:extLst>
      <p:ext uri="{BB962C8B-B14F-4D97-AF65-F5344CB8AC3E}">
        <p14:creationId xmlns:p14="http://schemas.microsoft.com/office/powerpoint/2010/main" val="1500474847"/>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E8C8CB8D-E0D0-7FC2-8ABD-A979CF178E05}"/>
              </a:ext>
            </a:extLst>
          </p:cNvPr>
          <p:cNvPicPr>
            <a:picLocks noChangeAspect="1"/>
          </p:cNvPicPr>
          <p:nvPr/>
        </p:nvPicPr>
        <p:blipFill rotWithShape="1">
          <a:blip r:embed="rId2">
            <a:alphaModFix amt="50000"/>
          </a:blip>
          <a:srcRect l="326" r="10807"/>
          <a:stretch/>
        </p:blipFill>
        <p:spPr>
          <a:xfrm>
            <a:off x="20" y="10"/>
            <a:ext cx="12188930" cy="6857990"/>
          </a:xfrm>
          <a:prstGeom prst="rect">
            <a:avLst/>
          </a:prstGeom>
        </p:spPr>
      </p:pic>
      <p:sp>
        <p:nvSpPr>
          <p:cNvPr id="2" name="Title 1">
            <a:extLst>
              <a:ext uri="{FF2B5EF4-FFF2-40B4-BE49-F238E27FC236}">
                <a16:creationId xmlns:a16="http://schemas.microsoft.com/office/drawing/2014/main" id="{565D4C56-C7BC-810B-E06E-FCC8FE62927C}"/>
              </a:ext>
            </a:extLst>
          </p:cNvPr>
          <p:cNvSpPr>
            <a:spLocks noGrp="1"/>
          </p:cNvSpPr>
          <p:nvPr>
            <p:ph type="ctrTitle"/>
          </p:nvPr>
        </p:nvSpPr>
        <p:spPr>
          <a:xfrm>
            <a:off x="1524000" y="1122363"/>
            <a:ext cx="9144000" cy="3063240"/>
          </a:xfrm>
        </p:spPr>
        <p:txBody>
          <a:bodyPr>
            <a:normAutofit/>
          </a:bodyPr>
          <a:lstStyle/>
          <a:p>
            <a:r>
              <a:rPr lang="en-GB" sz="6600" dirty="0">
                <a:solidFill>
                  <a:schemeClr val="bg1"/>
                </a:solidFill>
              </a:rPr>
              <a:t>Most Memorable self-compassion training exercises</a:t>
            </a:r>
          </a:p>
        </p:txBody>
      </p:sp>
      <p:sp>
        <p:nvSpPr>
          <p:cNvPr id="3" name="Subtitle 2">
            <a:extLst>
              <a:ext uri="{FF2B5EF4-FFF2-40B4-BE49-F238E27FC236}">
                <a16:creationId xmlns:a16="http://schemas.microsoft.com/office/drawing/2014/main" id="{75730DD4-04C9-CEEC-CF0B-61F460707CA5}"/>
              </a:ext>
            </a:extLst>
          </p:cNvPr>
          <p:cNvSpPr>
            <a:spLocks noGrp="1"/>
          </p:cNvSpPr>
          <p:nvPr>
            <p:ph type="subTitle" idx="1"/>
          </p:nvPr>
        </p:nvSpPr>
        <p:spPr>
          <a:xfrm>
            <a:off x="1527048" y="4599432"/>
            <a:ext cx="9144000" cy="1536192"/>
          </a:xfrm>
        </p:spPr>
        <p:txBody>
          <a:bodyPr>
            <a:normAutofit/>
          </a:bodyPr>
          <a:lstStyle/>
          <a:p>
            <a:r>
              <a:rPr lang="en-GB" dirty="0">
                <a:solidFill>
                  <a:schemeClr val="bg1"/>
                </a:solidFill>
              </a:rPr>
              <a:t>As reported by the participants</a:t>
            </a:r>
          </a:p>
        </p:txBody>
      </p:sp>
      <p:sp>
        <p:nvSpPr>
          <p:cNvPr id="2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29434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EC35E54-7AAA-C8E2-B3BA-A0A5AD880DE8}"/>
              </a:ext>
            </a:extLst>
          </p:cNvPr>
          <p:cNvPicPr>
            <a:picLocks noChangeAspect="1"/>
          </p:cNvPicPr>
          <p:nvPr/>
        </p:nvPicPr>
        <p:blipFill rotWithShape="1">
          <a:blip r:embed="rId2">
            <a:alphaModFix amt="50000"/>
          </a:blip>
          <a:srcRect t="16383" r="-1" b="11499"/>
          <a:stretch/>
        </p:blipFill>
        <p:spPr>
          <a:xfrm>
            <a:off x="305" y="10"/>
            <a:ext cx="12191695" cy="6857990"/>
          </a:xfrm>
          <a:prstGeom prst="rect">
            <a:avLst/>
          </a:prstGeom>
        </p:spPr>
      </p:pic>
      <p:sp>
        <p:nvSpPr>
          <p:cNvPr id="2" name="Title 1">
            <a:extLst>
              <a:ext uri="{FF2B5EF4-FFF2-40B4-BE49-F238E27FC236}">
                <a16:creationId xmlns:a16="http://schemas.microsoft.com/office/drawing/2014/main" id="{2C85962D-5886-8684-66A1-650486CFD23A}"/>
              </a:ext>
            </a:extLst>
          </p:cNvPr>
          <p:cNvSpPr>
            <a:spLocks noGrp="1"/>
          </p:cNvSpPr>
          <p:nvPr>
            <p:ph type="title"/>
          </p:nvPr>
        </p:nvSpPr>
        <p:spPr>
          <a:xfrm>
            <a:off x="1130271" y="1193800"/>
            <a:ext cx="3193050" cy="4699000"/>
          </a:xfrm>
        </p:spPr>
        <p:txBody>
          <a:bodyPr anchor="ctr">
            <a:normAutofit/>
          </a:bodyPr>
          <a:lstStyle/>
          <a:p>
            <a:r>
              <a:rPr lang="en-GB" b="1" dirty="0"/>
              <a:t>CS1, CS3 &amp; CS5</a:t>
            </a:r>
            <a:br>
              <a:rPr lang="en-GB" dirty="0"/>
            </a:br>
            <a:r>
              <a:rPr lang="en-GB" dirty="0"/>
              <a:t>Meeting your Monster (session 4)</a:t>
            </a:r>
          </a:p>
        </p:txBody>
      </p:sp>
      <p:sp>
        <p:nvSpPr>
          <p:cNvPr id="8" name="Content Placeholder 7">
            <a:extLst>
              <a:ext uri="{FF2B5EF4-FFF2-40B4-BE49-F238E27FC236}">
                <a16:creationId xmlns:a16="http://schemas.microsoft.com/office/drawing/2014/main" id="{80F7D08F-2FDC-E1AE-7596-09AFCFF7158A}"/>
              </a:ext>
            </a:extLst>
          </p:cNvPr>
          <p:cNvSpPr>
            <a:spLocks noGrp="1"/>
          </p:cNvSpPr>
          <p:nvPr>
            <p:ph idx="1"/>
          </p:nvPr>
        </p:nvSpPr>
        <p:spPr>
          <a:xfrm>
            <a:off x="4976636" y="228601"/>
            <a:ext cx="6779932" cy="6302828"/>
          </a:xfrm>
        </p:spPr>
        <p:txBody>
          <a:bodyPr anchor="ctr">
            <a:normAutofit fontScale="77500" lnSpcReduction="20000"/>
          </a:bodyPr>
          <a:lstStyle/>
          <a:p>
            <a:pPr marL="285750" indent="-285750">
              <a:lnSpc>
                <a:spcPct val="110000"/>
              </a:lnSpc>
              <a:buFont typeface="Arial" panose="020B0604020202020204" pitchFamily="34" charset="0"/>
              <a:buChar char="•"/>
            </a:pPr>
            <a:r>
              <a:rPr lang="en-GB" b="1" dirty="0"/>
              <a:t>Participants chose a monster from a selection of 6</a:t>
            </a:r>
          </a:p>
          <a:p>
            <a:pPr marL="285750" indent="-285750">
              <a:lnSpc>
                <a:spcPct val="110000"/>
              </a:lnSpc>
              <a:buFont typeface="Arial" panose="020B0604020202020204" pitchFamily="34" charset="0"/>
              <a:buChar char="•"/>
            </a:pPr>
            <a:endParaRPr lang="en-GB" b="1" dirty="0"/>
          </a:p>
          <a:p>
            <a:pPr marL="285750" indent="-285750">
              <a:lnSpc>
                <a:spcPct val="110000"/>
              </a:lnSpc>
              <a:buFont typeface="Arial" panose="020B0604020202020204" pitchFamily="34" charset="0"/>
              <a:buChar char="•"/>
            </a:pPr>
            <a:r>
              <a:rPr lang="en-GB" b="1" dirty="0"/>
              <a:t>Their monster was introduced as their inner critical voice</a:t>
            </a:r>
          </a:p>
          <a:p>
            <a:pPr marL="285750" indent="-285750">
              <a:lnSpc>
                <a:spcPct val="110000"/>
              </a:lnSpc>
              <a:buFont typeface="Arial" panose="020B0604020202020204" pitchFamily="34" charset="0"/>
              <a:buChar char="•"/>
            </a:pPr>
            <a:endParaRPr lang="en-GB" b="1" dirty="0"/>
          </a:p>
          <a:p>
            <a:pPr marL="285750" indent="-285750">
              <a:lnSpc>
                <a:spcPct val="110000"/>
              </a:lnSpc>
              <a:buFont typeface="Arial" panose="020B0604020202020204" pitchFamily="34" charset="0"/>
              <a:buChar char="•"/>
            </a:pPr>
            <a:r>
              <a:rPr lang="en-GB" b="1" dirty="0"/>
              <a:t>It was explained that the monster loves them and wants to protect them but doesn’t know how to be kind </a:t>
            </a:r>
          </a:p>
          <a:p>
            <a:pPr marL="285750" indent="-285750">
              <a:lnSpc>
                <a:spcPct val="110000"/>
              </a:lnSpc>
              <a:buFont typeface="Arial" panose="020B0604020202020204" pitchFamily="34" charset="0"/>
              <a:buChar char="•"/>
            </a:pPr>
            <a:endParaRPr lang="en-GB" b="1" dirty="0"/>
          </a:p>
          <a:p>
            <a:pPr marL="285750" indent="-285750">
              <a:lnSpc>
                <a:spcPct val="110000"/>
              </a:lnSpc>
              <a:buFont typeface="Arial" panose="020B0604020202020204" pitchFamily="34" charset="0"/>
              <a:buChar char="•"/>
            </a:pPr>
            <a:r>
              <a:rPr lang="en-GB" b="1" dirty="0"/>
              <a:t>Participants were encouraged to give their monster a cuddle and to thank them for trying to protecting them</a:t>
            </a:r>
          </a:p>
          <a:p>
            <a:pPr marL="285750" indent="-285750">
              <a:lnSpc>
                <a:spcPct val="110000"/>
              </a:lnSpc>
              <a:buFont typeface="Arial" panose="020B0604020202020204" pitchFamily="34" charset="0"/>
              <a:buChar char="•"/>
            </a:pPr>
            <a:endParaRPr lang="en-GB" b="1" dirty="0"/>
          </a:p>
          <a:p>
            <a:pPr marL="285750" indent="-285750">
              <a:lnSpc>
                <a:spcPct val="110000"/>
              </a:lnSpc>
              <a:buFont typeface="Arial" panose="020B0604020202020204" pitchFamily="34" charset="0"/>
              <a:buChar char="•"/>
            </a:pPr>
            <a:r>
              <a:rPr lang="en-GB" b="1" dirty="0"/>
              <a:t>They were then encouraged to tell the monster that it doesn’t need to be angry </a:t>
            </a:r>
          </a:p>
          <a:p>
            <a:pPr>
              <a:lnSpc>
                <a:spcPct val="110000"/>
              </a:lnSpc>
            </a:pPr>
            <a:endParaRPr lang="en-US" sz="1700" dirty="0"/>
          </a:p>
        </p:txBody>
      </p:sp>
    </p:spTree>
    <p:extLst>
      <p:ext uri="{BB962C8B-B14F-4D97-AF65-F5344CB8AC3E}">
        <p14:creationId xmlns:p14="http://schemas.microsoft.com/office/powerpoint/2010/main" val="1098625202"/>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A2C61-069B-4447-1D9A-9769AA0F67E7}"/>
              </a:ext>
            </a:extLst>
          </p:cNvPr>
          <p:cNvSpPr>
            <a:spLocks noGrp="1"/>
          </p:cNvSpPr>
          <p:nvPr>
            <p:ph type="title"/>
          </p:nvPr>
        </p:nvSpPr>
        <p:spPr>
          <a:xfrm>
            <a:off x="812205" y="804519"/>
            <a:ext cx="3241820" cy="4431360"/>
          </a:xfrm>
        </p:spPr>
        <p:txBody>
          <a:bodyPr anchor="ctr">
            <a:normAutofit/>
          </a:bodyPr>
          <a:lstStyle/>
          <a:p>
            <a:r>
              <a:rPr lang="en-GB" dirty="0"/>
              <a:t>Meeting your monster</a:t>
            </a:r>
          </a:p>
        </p:txBody>
      </p:sp>
      <p:sp>
        <p:nvSpPr>
          <p:cNvPr id="3" name="Content Placeholder 2">
            <a:extLst>
              <a:ext uri="{FF2B5EF4-FFF2-40B4-BE49-F238E27FC236}">
                <a16:creationId xmlns:a16="http://schemas.microsoft.com/office/drawing/2014/main" id="{5C553041-AA6D-5223-51D9-EEA9FCF9A53F}"/>
              </a:ext>
            </a:extLst>
          </p:cNvPr>
          <p:cNvSpPr>
            <a:spLocks noGrp="1"/>
          </p:cNvSpPr>
          <p:nvPr>
            <p:ph idx="1"/>
          </p:nvPr>
        </p:nvSpPr>
        <p:spPr>
          <a:xfrm>
            <a:off x="4637863" y="544530"/>
            <a:ext cx="6102559" cy="5250095"/>
          </a:xfrm>
        </p:spPr>
        <p:txBody>
          <a:bodyPr anchor="ctr">
            <a:normAutofit fontScale="92500" lnSpcReduction="10000"/>
          </a:bodyPr>
          <a:lstStyle/>
          <a:p>
            <a:r>
              <a:rPr lang="en-GB" i="1" dirty="0">
                <a:effectLst/>
                <a:latin typeface="+mj-lt"/>
                <a:ea typeface="Calibri" panose="020F0502020204030204" pitchFamily="34" charset="0"/>
              </a:rPr>
              <a:t>It’s friendly and looking out for me.’ </a:t>
            </a:r>
            <a:r>
              <a:rPr lang="en-GB" b="1" i="1" dirty="0">
                <a:effectLst/>
                <a:latin typeface="+mj-lt"/>
                <a:ea typeface="Calibri" panose="020F0502020204030204" pitchFamily="34" charset="0"/>
              </a:rPr>
              <a:t>(CS1</a:t>
            </a:r>
            <a:r>
              <a:rPr lang="en-GB" i="1" dirty="0">
                <a:effectLst/>
                <a:latin typeface="+mj-lt"/>
                <a:ea typeface="Calibri" panose="020F0502020204030204" pitchFamily="34" charset="0"/>
              </a:rPr>
              <a:t>)</a:t>
            </a:r>
          </a:p>
          <a:p>
            <a:r>
              <a:rPr lang="en-GB" i="1" dirty="0">
                <a:effectLst/>
                <a:latin typeface="+mj-lt"/>
                <a:ea typeface="Calibri" panose="020F0502020204030204" pitchFamily="34" charset="0"/>
              </a:rPr>
              <a:t>I have the monster sitting on my piano so he’s there to remind me quite often…..That being mean to myself isn’t the way to help me get better, even if that’s my go-to. I think he reminds me to try to think before I react…’ (</a:t>
            </a:r>
            <a:r>
              <a:rPr lang="en-GB" b="1" i="1" dirty="0">
                <a:effectLst/>
                <a:latin typeface="+mj-lt"/>
                <a:ea typeface="Calibri" panose="020F0502020204030204" pitchFamily="34" charset="0"/>
              </a:rPr>
              <a:t>CS3</a:t>
            </a:r>
            <a:r>
              <a:rPr lang="en-GB" i="1" dirty="0">
                <a:effectLst/>
                <a:latin typeface="+mj-lt"/>
                <a:ea typeface="Calibri" panose="020F0502020204030204" pitchFamily="34" charset="0"/>
              </a:rPr>
              <a:t>)</a:t>
            </a:r>
          </a:p>
          <a:p>
            <a:r>
              <a:rPr lang="en-GB" i="1" dirty="0">
                <a:effectLst/>
                <a:latin typeface="+mj-lt"/>
                <a:ea typeface="Calibri" panose="020F0502020204030204" pitchFamily="34" charset="0"/>
              </a:rPr>
              <a:t>‘I’ve heard it before, that … I’ve heard it called like a gremlin or something. I’m like “that sounds a bit horrible – why would I want to think about it like that?”. But when I think of a cute wee cuddly monster, it makes me actually think it’s something that doesn’t have to be so horrible.’ </a:t>
            </a:r>
            <a:r>
              <a:rPr lang="en-GB" b="1" i="1" dirty="0">
                <a:effectLst/>
                <a:latin typeface="+mj-lt"/>
                <a:ea typeface="Calibri" panose="020F0502020204030204" pitchFamily="34" charset="0"/>
              </a:rPr>
              <a:t>(CS5</a:t>
            </a:r>
            <a:r>
              <a:rPr lang="en-GB" i="1" dirty="0">
                <a:effectLst/>
                <a:latin typeface="+mj-lt"/>
                <a:ea typeface="Calibri" panose="020F0502020204030204" pitchFamily="34" charset="0"/>
              </a:rPr>
              <a:t>)</a:t>
            </a:r>
          </a:p>
          <a:p>
            <a:endParaRPr lang="en-GB" dirty="0"/>
          </a:p>
        </p:txBody>
      </p:sp>
      <p:pic>
        <p:nvPicPr>
          <p:cNvPr id="4" name="Content Placeholder 3">
            <a:extLst>
              <a:ext uri="{FF2B5EF4-FFF2-40B4-BE49-F238E27FC236}">
                <a16:creationId xmlns:a16="http://schemas.microsoft.com/office/drawing/2014/main" id="{6FAA3B69-087E-F234-F2D1-248D6AD9FC63}"/>
              </a:ext>
            </a:extLst>
          </p:cNvPr>
          <p:cNvPicPr>
            <a:picLocks noChangeAspect="1"/>
          </p:cNvPicPr>
          <p:nvPr/>
        </p:nvPicPr>
        <p:blipFill>
          <a:blip r:embed="rId2"/>
          <a:stretch>
            <a:fillRect/>
          </a:stretch>
        </p:blipFill>
        <p:spPr>
          <a:xfrm>
            <a:off x="711011" y="3811472"/>
            <a:ext cx="3444208" cy="2686483"/>
          </a:xfrm>
          <a:prstGeom prst="rect">
            <a:avLst/>
          </a:prstGeom>
        </p:spPr>
      </p:pic>
    </p:spTree>
    <p:extLst>
      <p:ext uri="{BB962C8B-B14F-4D97-AF65-F5344CB8AC3E}">
        <p14:creationId xmlns:p14="http://schemas.microsoft.com/office/powerpoint/2010/main" val="1040395515"/>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Red toy person in front of two lines of white figures">
            <a:extLst>
              <a:ext uri="{FF2B5EF4-FFF2-40B4-BE49-F238E27FC236}">
                <a16:creationId xmlns:a16="http://schemas.microsoft.com/office/drawing/2014/main" id="{F548BC19-EE3B-E524-ED2D-CBA363DF0C56}"/>
              </a:ext>
            </a:extLst>
          </p:cNvPr>
          <p:cNvPicPr>
            <a:picLocks noChangeAspect="1"/>
          </p:cNvPicPr>
          <p:nvPr/>
        </p:nvPicPr>
        <p:blipFill rotWithShape="1">
          <a:blip r:embed="rId2">
            <a:alphaModFix amt="50000"/>
          </a:blip>
          <a:srcRect t="14447" r="-1" b="-1"/>
          <a:stretch/>
        </p:blipFill>
        <p:spPr>
          <a:xfrm>
            <a:off x="305" y="10"/>
            <a:ext cx="12191695" cy="6857990"/>
          </a:xfrm>
          <a:prstGeom prst="rect">
            <a:avLst/>
          </a:prstGeom>
        </p:spPr>
      </p:pic>
      <p:sp>
        <p:nvSpPr>
          <p:cNvPr id="2" name="Title 1">
            <a:extLst>
              <a:ext uri="{FF2B5EF4-FFF2-40B4-BE49-F238E27FC236}">
                <a16:creationId xmlns:a16="http://schemas.microsoft.com/office/drawing/2014/main" id="{FAC22D51-AE50-2D41-5FDE-7B89BC3A2B22}"/>
              </a:ext>
            </a:extLst>
          </p:cNvPr>
          <p:cNvSpPr>
            <a:spLocks noGrp="1"/>
          </p:cNvSpPr>
          <p:nvPr>
            <p:ph type="title"/>
          </p:nvPr>
        </p:nvSpPr>
        <p:spPr>
          <a:xfrm>
            <a:off x="760291" y="1193800"/>
            <a:ext cx="3563030" cy="4699000"/>
          </a:xfrm>
        </p:spPr>
        <p:txBody>
          <a:bodyPr anchor="ctr">
            <a:normAutofit/>
          </a:bodyPr>
          <a:lstStyle/>
          <a:p>
            <a:r>
              <a:rPr lang="en-GB" sz="2700" dirty="0"/>
              <a:t>Session 2</a:t>
            </a:r>
            <a:br>
              <a:rPr lang="en-GB" sz="2700" dirty="0"/>
            </a:br>
            <a:br>
              <a:rPr lang="en-GB" sz="2700" dirty="0"/>
            </a:br>
            <a:r>
              <a:rPr lang="en-GB" sz="2700" dirty="0"/>
              <a:t>Understanding our emotions</a:t>
            </a:r>
            <a:br>
              <a:rPr lang="en-GB" sz="2700" dirty="0"/>
            </a:br>
            <a:br>
              <a:rPr lang="en-GB" sz="2700" dirty="0"/>
            </a:br>
            <a:r>
              <a:rPr lang="en-GB" sz="2700" dirty="0"/>
              <a:t>(</a:t>
            </a:r>
            <a:r>
              <a:rPr lang="en-GB" sz="2700" b="1" dirty="0"/>
              <a:t>cs2 &amp; cs4</a:t>
            </a:r>
            <a:r>
              <a:rPr lang="en-GB" sz="2700" dirty="0"/>
              <a:t>)</a:t>
            </a:r>
          </a:p>
        </p:txBody>
      </p:sp>
      <p:sp>
        <p:nvSpPr>
          <p:cNvPr id="3" name="Content Placeholder 2">
            <a:extLst>
              <a:ext uri="{FF2B5EF4-FFF2-40B4-BE49-F238E27FC236}">
                <a16:creationId xmlns:a16="http://schemas.microsoft.com/office/drawing/2014/main" id="{36651C85-9F2E-6C57-5BF9-335DD1F9F502}"/>
              </a:ext>
            </a:extLst>
          </p:cNvPr>
          <p:cNvSpPr>
            <a:spLocks noGrp="1"/>
          </p:cNvSpPr>
          <p:nvPr>
            <p:ph idx="1"/>
          </p:nvPr>
        </p:nvSpPr>
        <p:spPr>
          <a:xfrm>
            <a:off x="4976636" y="1193800"/>
            <a:ext cx="6085091" cy="4699000"/>
          </a:xfrm>
        </p:spPr>
        <p:txBody>
          <a:bodyPr anchor="ctr">
            <a:normAutofit/>
          </a:bodyPr>
          <a:lstStyle/>
          <a:p>
            <a:r>
              <a:rPr lang="en-GB" sz="2800" dirty="0"/>
              <a:t>Compassion as a strategy which evolved to support survival, using Gilbert’s (2009) emotional regulation systems.</a:t>
            </a:r>
          </a:p>
          <a:p>
            <a:endParaRPr lang="en-GB" dirty="0"/>
          </a:p>
        </p:txBody>
      </p:sp>
    </p:spTree>
    <p:extLst>
      <p:ext uri="{BB962C8B-B14F-4D97-AF65-F5344CB8AC3E}">
        <p14:creationId xmlns:p14="http://schemas.microsoft.com/office/powerpoint/2010/main" val="1057283682"/>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AutoShape 2" descr="Picture">
            <a:extLst>
              <a:ext uri="{FF2B5EF4-FFF2-40B4-BE49-F238E27FC236}">
                <a16:creationId xmlns:a16="http://schemas.microsoft.com/office/drawing/2014/main" id="{036A23A8-246B-2032-6C2F-B371A0F6E090}"/>
              </a:ext>
            </a:extLst>
          </p:cNvPr>
          <p:cNvSpPr>
            <a:spLocks noChangeAspect="1" noChangeArrowheads="1"/>
          </p:cNvSpPr>
          <p:nvPr/>
        </p:nvSpPr>
        <p:spPr bwMode="auto">
          <a:xfrm>
            <a:off x="4114800" y="1447800"/>
            <a:ext cx="2133600" cy="2133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AutoShape 4" descr="Picture">
            <a:extLst>
              <a:ext uri="{FF2B5EF4-FFF2-40B4-BE49-F238E27FC236}">
                <a16:creationId xmlns:a16="http://schemas.microsoft.com/office/drawing/2014/main" id="{EF695B16-429A-D559-B19F-CEDE5A22875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Oval 3">
            <a:extLst>
              <a:ext uri="{FF2B5EF4-FFF2-40B4-BE49-F238E27FC236}">
                <a16:creationId xmlns:a16="http://schemas.microsoft.com/office/drawing/2014/main" id="{309A6D00-6B11-1C2A-CDDD-C5AC3AAEFBCF}"/>
              </a:ext>
            </a:extLst>
          </p:cNvPr>
          <p:cNvSpPr/>
          <p:nvPr/>
        </p:nvSpPr>
        <p:spPr>
          <a:xfrm>
            <a:off x="2490939" y="1123527"/>
            <a:ext cx="2381136" cy="2370588"/>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a:extLst>
              <a:ext uri="{FF2B5EF4-FFF2-40B4-BE49-F238E27FC236}">
                <a16:creationId xmlns:a16="http://schemas.microsoft.com/office/drawing/2014/main" id="{6FBF51C6-F166-A815-C7A2-B6FE23B7F831}"/>
              </a:ext>
            </a:extLst>
          </p:cNvPr>
          <p:cNvSpPr/>
          <p:nvPr/>
        </p:nvSpPr>
        <p:spPr>
          <a:xfrm>
            <a:off x="4112733" y="3538626"/>
            <a:ext cx="2421186" cy="218970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a:extLst>
              <a:ext uri="{FF2B5EF4-FFF2-40B4-BE49-F238E27FC236}">
                <a16:creationId xmlns:a16="http://schemas.microsoft.com/office/drawing/2014/main" id="{2E696FC4-28D2-3B13-1D18-60728BB01D18}"/>
              </a:ext>
            </a:extLst>
          </p:cNvPr>
          <p:cNvSpPr/>
          <p:nvPr/>
        </p:nvSpPr>
        <p:spPr>
          <a:xfrm>
            <a:off x="6107962" y="1178948"/>
            <a:ext cx="2381136" cy="2270050"/>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8C114219-771A-6A12-70B9-88CBA363171C}"/>
              </a:ext>
            </a:extLst>
          </p:cNvPr>
          <p:cNvSpPr txBox="1"/>
          <p:nvPr/>
        </p:nvSpPr>
        <p:spPr>
          <a:xfrm>
            <a:off x="3028397" y="1238304"/>
            <a:ext cx="1353274" cy="293285"/>
          </a:xfrm>
          <a:prstGeom prst="rect">
            <a:avLst/>
          </a:prstGeom>
          <a:noFill/>
        </p:spPr>
        <p:txBody>
          <a:bodyPr wrap="square" rtlCol="0">
            <a:spAutoFit/>
          </a:bodyPr>
          <a:lstStyle/>
          <a:p>
            <a:pPr defTabSz="331653">
              <a:spcAft>
                <a:spcPts val="558"/>
              </a:spcAft>
            </a:pPr>
            <a:r>
              <a:rPr lang="en-GB" sz="1306" b="1" kern="1200" dirty="0">
                <a:solidFill>
                  <a:schemeClr val="tx1"/>
                </a:solidFill>
                <a:latin typeface="+mn-lt"/>
                <a:ea typeface="+mn-ea"/>
                <a:cs typeface="+mn-cs"/>
              </a:rPr>
              <a:t>Drive System</a:t>
            </a:r>
            <a:r>
              <a:rPr lang="en-GB" sz="1306" kern="1200" dirty="0">
                <a:solidFill>
                  <a:schemeClr val="tx1"/>
                </a:solidFill>
                <a:latin typeface="+mn-lt"/>
                <a:ea typeface="+mn-ea"/>
                <a:cs typeface="+mn-cs"/>
              </a:rPr>
              <a:t>	</a:t>
            </a:r>
            <a:endParaRPr lang="en-GB" dirty="0"/>
          </a:p>
        </p:txBody>
      </p:sp>
      <p:sp>
        <p:nvSpPr>
          <p:cNvPr id="8" name="TextBox 7">
            <a:extLst>
              <a:ext uri="{FF2B5EF4-FFF2-40B4-BE49-F238E27FC236}">
                <a16:creationId xmlns:a16="http://schemas.microsoft.com/office/drawing/2014/main" id="{122DD53C-FFA3-BBE9-FE09-101A755207CF}"/>
              </a:ext>
            </a:extLst>
          </p:cNvPr>
          <p:cNvSpPr txBox="1"/>
          <p:nvPr/>
        </p:nvSpPr>
        <p:spPr>
          <a:xfrm>
            <a:off x="6571370" y="1363338"/>
            <a:ext cx="1605643" cy="293285"/>
          </a:xfrm>
          <a:prstGeom prst="rect">
            <a:avLst/>
          </a:prstGeom>
          <a:noFill/>
        </p:spPr>
        <p:txBody>
          <a:bodyPr wrap="square" rtlCol="0">
            <a:spAutoFit/>
          </a:bodyPr>
          <a:lstStyle/>
          <a:p>
            <a:pPr defTabSz="331653">
              <a:spcAft>
                <a:spcPts val="558"/>
              </a:spcAft>
            </a:pPr>
            <a:r>
              <a:rPr lang="en-GB" sz="1306" b="1" kern="1200" dirty="0">
                <a:solidFill>
                  <a:schemeClr val="tx1"/>
                </a:solidFill>
                <a:latin typeface="+mn-lt"/>
                <a:ea typeface="+mn-ea"/>
                <a:cs typeface="+mn-cs"/>
              </a:rPr>
              <a:t>Soothing system</a:t>
            </a:r>
            <a:endParaRPr lang="en-GB" b="1" dirty="0"/>
          </a:p>
        </p:txBody>
      </p:sp>
      <p:sp>
        <p:nvSpPr>
          <p:cNvPr id="9" name="TextBox 8">
            <a:extLst>
              <a:ext uri="{FF2B5EF4-FFF2-40B4-BE49-F238E27FC236}">
                <a16:creationId xmlns:a16="http://schemas.microsoft.com/office/drawing/2014/main" id="{907248A0-0481-E624-D19A-595D60F7AF5A}"/>
              </a:ext>
            </a:extLst>
          </p:cNvPr>
          <p:cNvSpPr txBox="1"/>
          <p:nvPr/>
        </p:nvSpPr>
        <p:spPr>
          <a:xfrm>
            <a:off x="4689575" y="3612570"/>
            <a:ext cx="1446284" cy="293285"/>
          </a:xfrm>
          <a:prstGeom prst="rect">
            <a:avLst/>
          </a:prstGeom>
          <a:noFill/>
        </p:spPr>
        <p:txBody>
          <a:bodyPr wrap="square" rtlCol="0">
            <a:spAutoFit/>
          </a:bodyPr>
          <a:lstStyle/>
          <a:p>
            <a:pPr defTabSz="331653">
              <a:spcAft>
                <a:spcPts val="558"/>
              </a:spcAft>
            </a:pPr>
            <a:r>
              <a:rPr lang="en-GB" sz="1306" b="1" kern="1200" dirty="0">
                <a:solidFill>
                  <a:schemeClr val="tx1"/>
                </a:solidFill>
                <a:latin typeface="+mn-lt"/>
                <a:ea typeface="+mn-ea"/>
                <a:cs typeface="+mn-cs"/>
              </a:rPr>
              <a:t>Threat system</a:t>
            </a:r>
            <a:endParaRPr lang="en-GB" b="1" dirty="0"/>
          </a:p>
        </p:txBody>
      </p:sp>
      <p:sp>
        <p:nvSpPr>
          <p:cNvPr id="10" name="TextBox 9">
            <a:extLst>
              <a:ext uri="{FF2B5EF4-FFF2-40B4-BE49-F238E27FC236}">
                <a16:creationId xmlns:a16="http://schemas.microsoft.com/office/drawing/2014/main" id="{8C18B4EB-465B-1379-F585-E7F1BF12D814}"/>
              </a:ext>
            </a:extLst>
          </p:cNvPr>
          <p:cNvSpPr txBox="1"/>
          <p:nvPr/>
        </p:nvSpPr>
        <p:spPr>
          <a:xfrm>
            <a:off x="2666925" y="1502395"/>
            <a:ext cx="2139531" cy="494238"/>
          </a:xfrm>
          <a:prstGeom prst="rect">
            <a:avLst/>
          </a:prstGeom>
          <a:noFill/>
        </p:spPr>
        <p:txBody>
          <a:bodyPr wrap="square" rtlCol="0">
            <a:spAutoFit/>
          </a:bodyPr>
          <a:lstStyle/>
          <a:p>
            <a:pPr defTabSz="331653">
              <a:spcAft>
                <a:spcPts val="558"/>
              </a:spcAft>
            </a:pPr>
            <a:r>
              <a:rPr lang="en-GB" sz="1306" kern="1200" dirty="0">
                <a:solidFill>
                  <a:schemeClr val="tx1"/>
                </a:solidFill>
                <a:latin typeface="+mn-lt"/>
                <a:ea typeface="+mn-ea"/>
                <a:cs typeface="+mn-cs"/>
              </a:rPr>
              <a:t>Motivation to pursue resources / rewards</a:t>
            </a:r>
            <a:endParaRPr lang="en-GB" dirty="0"/>
          </a:p>
        </p:txBody>
      </p:sp>
      <p:sp>
        <p:nvSpPr>
          <p:cNvPr id="11" name="TextBox 10">
            <a:extLst>
              <a:ext uri="{FF2B5EF4-FFF2-40B4-BE49-F238E27FC236}">
                <a16:creationId xmlns:a16="http://schemas.microsoft.com/office/drawing/2014/main" id="{68B76B6E-AB20-CEF2-9BA0-C54059A6678F}"/>
              </a:ext>
            </a:extLst>
          </p:cNvPr>
          <p:cNvSpPr txBox="1"/>
          <p:nvPr/>
        </p:nvSpPr>
        <p:spPr>
          <a:xfrm>
            <a:off x="6677164" y="1690195"/>
            <a:ext cx="1605643" cy="494238"/>
          </a:xfrm>
          <a:prstGeom prst="rect">
            <a:avLst/>
          </a:prstGeom>
          <a:noFill/>
        </p:spPr>
        <p:txBody>
          <a:bodyPr wrap="square" rtlCol="0">
            <a:spAutoFit/>
          </a:bodyPr>
          <a:lstStyle/>
          <a:p>
            <a:pPr defTabSz="331653">
              <a:spcAft>
                <a:spcPts val="558"/>
              </a:spcAft>
            </a:pPr>
            <a:r>
              <a:rPr lang="en-GB" sz="1306" kern="1200" dirty="0">
                <a:solidFill>
                  <a:schemeClr val="tx1"/>
                </a:solidFill>
                <a:latin typeface="+mn-lt"/>
                <a:ea typeface="+mn-ea"/>
                <a:cs typeface="+mn-cs"/>
              </a:rPr>
              <a:t>Bonding, affiliative experiences</a:t>
            </a:r>
            <a:endParaRPr lang="en-GB" dirty="0"/>
          </a:p>
        </p:txBody>
      </p:sp>
      <p:sp>
        <p:nvSpPr>
          <p:cNvPr id="12" name="TextBox 11">
            <a:extLst>
              <a:ext uri="{FF2B5EF4-FFF2-40B4-BE49-F238E27FC236}">
                <a16:creationId xmlns:a16="http://schemas.microsoft.com/office/drawing/2014/main" id="{C381C175-619C-8392-867F-C8B149259AF5}"/>
              </a:ext>
            </a:extLst>
          </p:cNvPr>
          <p:cNvSpPr txBox="1"/>
          <p:nvPr/>
        </p:nvSpPr>
        <p:spPr>
          <a:xfrm>
            <a:off x="4443546" y="3987098"/>
            <a:ext cx="2052921" cy="695190"/>
          </a:xfrm>
          <a:prstGeom prst="rect">
            <a:avLst/>
          </a:prstGeom>
          <a:noFill/>
        </p:spPr>
        <p:txBody>
          <a:bodyPr wrap="square" rtlCol="0">
            <a:spAutoFit/>
          </a:bodyPr>
          <a:lstStyle/>
          <a:p>
            <a:pPr defTabSz="331653">
              <a:spcAft>
                <a:spcPts val="558"/>
              </a:spcAft>
            </a:pPr>
            <a:r>
              <a:rPr lang="en-GB" sz="1306" kern="1200" dirty="0">
                <a:solidFill>
                  <a:schemeClr val="tx1"/>
                </a:solidFill>
                <a:latin typeface="+mn-lt"/>
                <a:ea typeface="+mn-ea"/>
                <a:cs typeface="+mn-cs"/>
              </a:rPr>
              <a:t>Threat detection and seeking safety / protection</a:t>
            </a:r>
            <a:endParaRPr lang="en-GB" dirty="0"/>
          </a:p>
        </p:txBody>
      </p:sp>
      <p:sp>
        <p:nvSpPr>
          <p:cNvPr id="13" name="TextBox 12">
            <a:extLst>
              <a:ext uri="{FF2B5EF4-FFF2-40B4-BE49-F238E27FC236}">
                <a16:creationId xmlns:a16="http://schemas.microsoft.com/office/drawing/2014/main" id="{864E5887-005A-DCA3-392F-0E5E4198BA40}"/>
              </a:ext>
            </a:extLst>
          </p:cNvPr>
          <p:cNvSpPr txBox="1"/>
          <p:nvPr/>
        </p:nvSpPr>
        <p:spPr>
          <a:xfrm>
            <a:off x="3137539" y="1973783"/>
            <a:ext cx="1286255" cy="1404872"/>
          </a:xfrm>
          <a:prstGeom prst="rect">
            <a:avLst/>
          </a:prstGeom>
          <a:noFill/>
        </p:spPr>
        <p:txBody>
          <a:bodyPr wrap="square" rtlCol="0">
            <a:spAutoFit/>
          </a:bodyPr>
          <a:lstStyle/>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Wanting</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Pursuing</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Achieving</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Progressing</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Focussing</a:t>
            </a:r>
            <a:endParaRPr lang="en-GB" dirty="0"/>
          </a:p>
        </p:txBody>
      </p:sp>
      <p:sp>
        <p:nvSpPr>
          <p:cNvPr id="14" name="TextBox 13">
            <a:extLst>
              <a:ext uri="{FF2B5EF4-FFF2-40B4-BE49-F238E27FC236}">
                <a16:creationId xmlns:a16="http://schemas.microsoft.com/office/drawing/2014/main" id="{F29E8143-B73C-A836-F2A6-8E5D7A1CEA0D}"/>
              </a:ext>
            </a:extLst>
          </p:cNvPr>
          <p:cNvSpPr txBox="1"/>
          <p:nvPr/>
        </p:nvSpPr>
        <p:spPr>
          <a:xfrm>
            <a:off x="6832748" y="2163996"/>
            <a:ext cx="1461015" cy="1126975"/>
          </a:xfrm>
          <a:prstGeom prst="rect">
            <a:avLst/>
          </a:prstGeom>
          <a:noFill/>
        </p:spPr>
        <p:txBody>
          <a:bodyPr wrap="square" rtlCol="0">
            <a:spAutoFit/>
          </a:bodyPr>
          <a:lstStyle/>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Safe</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Protected</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Trusting</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Cared-for</a:t>
            </a:r>
            <a:endParaRPr lang="en-GB" dirty="0"/>
          </a:p>
        </p:txBody>
      </p:sp>
      <p:sp>
        <p:nvSpPr>
          <p:cNvPr id="15" name="TextBox 14">
            <a:extLst>
              <a:ext uri="{FF2B5EF4-FFF2-40B4-BE49-F238E27FC236}">
                <a16:creationId xmlns:a16="http://schemas.microsoft.com/office/drawing/2014/main" id="{1D4F4FD8-1381-D96A-1CE1-7B50BBAD286C}"/>
              </a:ext>
            </a:extLst>
          </p:cNvPr>
          <p:cNvSpPr txBox="1"/>
          <p:nvPr/>
        </p:nvSpPr>
        <p:spPr>
          <a:xfrm>
            <a:off x="4806456" y="4576386"/>
            <a:ext cx="1327099" cy="849079"/>
          </a:xfrm>
          <a:prstGeom prst="rect">
            <a:avLst/>
          </a:prstGeom>
          <a:noFill/>
        </p:spPr>
        <p:txBody>
          <a:bodyPr wrap="square" rtlCol="0">
            <a:spAutoFit/>
          </a:bodyPr>
          <a:lstStyle/>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Anxiety</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Anger</a:t>
            </a:r>
          </a:p>
          <a:p>
            <a:pPr marL="207283" indent="-207283" defTabSz="331653">
              <a:spcAft>
                <a:spcPts val="558"/>
              </a:spcAft>
              <a:buFont typeface="Arial" panose="020B0604020202020204" pitchFamily="34" charset="0"/>
              <a:buChar char="•"/>
            </a:pPr>
            <a:r>
              <a:rPr lang="en-GB" sz="1306" kern="1200" dirty="0">
                <a:solidFill>
                  <a:schemeClr val="tx1"/>
                </a:solidFill>
                <a:latin typeface="+mn-lt"/>
                <a:ea typeface="+mn-ea"/>
                <a:cs typeface="+mn-cs"/>
              </a:rPr>
              <a:t>Disgust</a:t>
            </a:r>
            <a:endParaRPr lang="en-GB" dirty="0"/>
          </a:p>
        </p:txBody>
      </p:sp>
      <p:cxnSp>
        <p:nvCxnSpPr>
          <p:cNvPr id="17" name="Straight Arrow Connector 16">
            <a:extLst>
              <a:ext uri="{FF2B5EF4-FFF2-40B4-BE49-F238E27FC236}">
                <a16:creationId xmlns:a16="http://schemas.microsoft.com/office/drawing/2014/main" id="{E30C7BFE-11D3-97C4-AB53-25C420B062CF}"/>
              </a:ext>
            </a:extLst>
          </p:cNvPr>
          <p:cNvCxnSpPr>
            <a:cxnSpLocks/>
          </p:cNvCxnSpPr>
          <p:nvPr/>
        </p:nvCxnSpPr>
        <p:spPr>
          <a:xfrm>
            <a:off x="4918946" y="1717143"/>
            <a:ext cx="110212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B272332-557F-9A50-913E-1CF63FAC6C47}"/>
              </a:ext>
            </a:extLst>
          </p:cNvPr>
          <p:cNvCxnSpPr>
            <a:cxnSpLocks/>
          </p:cNvCxnSpPr>
          <p:nvPr/>
        </p:nvCxnSpPr>
        <p:spPr>
          <a:xfrm flipH="1">
            <a:off x="4918946" y="1973783"/>
            <a:ext cx="110212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FE2F7C1-414D-303B-6780-CDDF97B0FF46}"/>
              </a:ext>
            </a:extLst>
          </p:cNvPr>
          <p:cNvCxnSpPr>
            <a:cxnSpLocks/>
          </p:cNvCxnSpPr>
          <p:nvPr/>
        </p:nvCxnSpPr>
        <p:spPr>
          <a:xfrm flipH="1">
            <a:off x="6278185" y="3516486"/>
            <a:ext cx="293186" cy="242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B588157-B529-F4F3-D211-8853849E5B74}"/>
              </a:ext>
            </a:extLst>
          </p:cNvPr>
          <p:cNvCxnSpPr>
            <a:cxnSpLocks/>
          </p:cNvCxnSpPr>
          <p:nvPr/>
        </p:nvCxnSpPr>
        <p:spPr>
          <a:xfrm flipV="1">
            <a:off x="6099924" y="3312310"/>
            <a:ext cx="349187" cy="2476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C7B24651-C068-32C8-B44B-AD4F0BC66595}"/>
              </a:ext>
            </a:extLst>
          </p:cNvPr>
          <p:cNvCxnSpPr>
            <a:cxnSpLocks/>
          </p:cNvCxnSpPr>
          <p:nvPr/>
        </p:nvCxnSpPr>
        <p:spPr>
          <a:xfrm>
            <a:off x="4291515" y="3458854"/>
            <a:ext cx="194307" cy="287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DBFF055A-4533-E0C6-25C7-66929D8BE4A7}"/>
              </a:ext>
            </a:extLst>
          </p:cNvPr>
          <p:cNvCxnSpPr>
            <a:cxnSpLocks/>
          </p:cNvCxnSpPr>
          <p:nvPr/>
        </p:nvCxnSpPr>
        <p:spPr>
          <a:xfrm flipH="1" flipV="1">
            <a:off x="4510688" y="3341793"/>
            <a:ext cx="187849" cy="265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C3D4433A-9A2D-594B-567C-4CB65CADCAC1}"/>
              </a:ext>
            </a:extLst>
          </p:cNvPr>
          <p:cNvSpPr txBox="1"/>
          <p:nvPr/>
        </p:nvSpPr>
        <p:spPr>
          <a:xfrm>
            <a:off x="7089710" y="4062860"/>
            <a:ext cx="2611346" cy="533888"/>
          </a:xfrm>
          <a:prstGeom prst="rect">
            <a:avLst/>
          </a:prstGeom>
          <a:noFill/>
        </p:spPr>
        <p:txBody>
          <a:bodyPr wrap="square" rtlCol="0">
            <a:spAutoFit/>
          </a:bodyPr>
          <a:lstStyle/>
          <a:p>
            <a:pPr defTabSz="331653">
              <a:spcAft>
                <a:spcPts val="558"/>
              </a:spcAft>
            </a:pPr>
            <a:r>
              <a:rPr lang="en-GB" sz="1451" kern="1200" dirty="0">
                <a:solidFill>
                  <a:schemeClr val="tx1"/>
                </a:solidFill>
                <a:latin typeface="+mn-lt"/>
                <a:ea typeface="+mn-ea"/>
                <a:cs typeface="+mn-cs"/>
              </a:rPr>
              <a:t>Emotion regulation systems (</a:t>
            </a:r>
            <a:r>
              <a:rPr lang="en-GB" sz="1451" b="1" kern="1200" dirty="0">
                <a:solidFill>
                  <a:schemeClr val="tx1"/>
                </a:solidFill>
                <a:latin typeface="+mn-lt"/>
                <a:ea typeface="+mn-ea"/>
                <a:cs typeface="+mn-cs"/>
              </a:rPr>
              <a:t>Gilbert, 2009</a:t>
            </a:r>
            <a:r>
              <a:rPr lang="en-GB" sz="1451" kern="1200" dirty="0">
                <a:solidFill>
                  <a:schemeClr val="tx1"/>
                </a:solidFill>
                <a:latin typeface="+mn-lt"/>
                <a:ea typeface="+mn-ea"/>
                <a:cs typeface="+mn-cs"/>
              </a:rPr>
              <a:t>)</a:t>
            </a:r>
            <a:endParaRPr lang="en-GB" sz="2000" dirty="0"/>
          </a:p>
        </p:txBody>
      </p:sp>
    </p:spTree>
    <p:extLst>
      <p:ext uri="{BB962C8B-B14F-4D97-AF65-F5344CB8AC3E}">
        <p14:creationId xmlns:p14="http://schemas.microsoft.com/office/powerpoint/2010/main" val="36909551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24D16-D0AB-CD25-312C-FBAE51CEF72E}"/>
              </a:ext>
            </a:extLst>
          </p:cNvPr>
          <p:cNvSpPr>
            <a:spLocks noGrp="1"/>
          </p:cNvSpPr>
          <p:nvPr>
            <p:ph type="title"/>
          </p:nvPr>
        </p:nvSpPr>
        <p:spPr>
          <a:xfrm>
            <a:off x="467834" y="804519"/>
            <a:ext cx="3586191" cy="4431360"/>
          </a:xfrm>
        </p:spPr>
        <p:txBody>
          <a:bodyPr anchor="ctr">
            <a:normAutofit/>
          </a:bodyPr>
          <a:lstStyle/>
          <a:p>
            <a:r>
              <a:rPr lang="en-GB" dirty="0"/>
              <a:t>Understanding emotions</a:t>
            </a:r>
          </a:p>
        </p:txBody>
      </p:sp>
      <p:sp>
        <p:nvSpPr>
          <p:cNvPr id="3" name="Content Placeholder 2">
            <a:extLst>
              <a:ext uri="{FF2B5EF4-FFF2-40B4-BE49-F238E27FC236}">
                <a16:creationId xmlns:a16="http://schemas.microsoft.com/office/drawing/2014/main" id="{BE25C450-DA9B-0912-4A4C-49ADB5CABBF1}"/>
              </a:ext>
            </a:extLst>
          </p:cNvPr>
          <p:cNvSpPr>
            <a:spLocks noGrp="1"/>
          </p:cNvSpPr>
          <p:nvPr>
            <p:ph idx="1"/>
          </p:nvPr>
        </p:nvSpPr>
        <p:spPr>
          <a:xfrm>
            <a:off x="4637863" y="804520"/>
            <a:ext cx="6102559" cy="4431359"/>
          </a:xfrm>
        </p:spPr>
        <p:txBody>
          <a:bodyPr anchor="ctr">
            <a:normAutofit/>
          </a:bodyPr>
          <a:lstStyle/>
          <a:p>
            <a:r>
              <a:rPr lang="en-GB" sz="2400" dirty="0"/>
              <a:t>‘</a:t>
            </a:r>
            <a:r>
              <a:rPr lang="en-GB" sz="2400" i="1" kern="100" dirty="0">
                <a:effectLst/>
                <a:ea typeface="Calibri" panose="020F0502020204030204" pitchFamily="34" charset="0"/>
                <a:cs typeface="Times New Roman" panose="02020603050405020304" pitchFamily="18" charset="0"/>
              </a:rPr>
              <a:t>understanding where like the balance is and everybody goes through these things and there’s a reason why we feel certain things…’ </a:t>
            </a:r>
            <a:r>
              <a:rPr lang="en-GB" sz="2400" dirty="0"/>
              <a:t>(</a:t>
            </a:r>
            <a:r>
              <a:rPr lang="en-GB" sz="2400" b="1" dirty="0"/>
              <a:t>CS4</a:t>
            </a:r>
            <a:r>
              <a:rPr lang="en-GB" sz="2400" dirty="0"/>
              <a:t>)</a:t>
            </a:r>
          </a:p>
          <a:p>
            <a:r>
              <a:rPr lang="en-GB" sz="2400" dirty="0"/>
              <a:t>‘</a:t>
            </a:r>
            <a:r>
              <a:rPr lang="en-GB" sz="2400" i="1" dirty="0"/>
              <a:t>They’re (emotions) there for a reason</a:t>
            </a:r>
            <a:r>
              <a:rPr lang="en-GB" sz="2400" dirty="0"/>
              <a:t>’ (</a:t>
            </a:r>
            <a:r>
              <a:rPr lang="en-GB" sz="2400" b="1" dirty="0"/>
              <a:t>CS2</a:t>
            </a:r>
            <a:r>
              <a:rPr lang="en-GB" sz="2400" dirty="0"/>
              <a:t>)</a:t>
            </a:r>
          </a:p>
          <a:p>
            <a:pPr marL="0" indent="0">
              <a:buNone/>
            </a:pPr>
            <a:endParaRPr lang="en-GB" dirty="0"/>
          </a:p>
        </p:txBody>
      </p:sp>
    </p:spTree>
    <p:extLst>
      <p:ext uri="{BB962C8B-B14F-4D97-AF65-F5344CB8AC3E}">
        <p14:creationId xmlns:p14="http://schemas.microsoft.com/office/powerpoint/2010/main" val="2375600523"/>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9DA578D0-6C6A-470F-EFD2-4D4142C83965}"/>
              </a:ext>
            </a:extLst>
          </p:cNvPr>
          <p:cNvPicPr>
            <a:picLocks noChangeAspect="1"/>
          </p:cNvPicPr>
          <p:nvPr/>
        </p:nvPicPr>
        <p:blipFill rotWithShape="1">
          <a:blip r:embed="rId2">
            <a:alphaModFix amt="50000"/>
            <a:grayscl/>
          </a:blip>
          <a:srcRect r="3"/>
          <a:stretch/>
        </p:blipFill>
        <p:spPr>
          <a:xfrm>
            <a:off x="305" y="10"/>
            <a:ext cx="12191695" cy="6857990"/>
          </a:xfrm>
          <a:prstGeom prst="rect">
            <a:avLst/>
          </a:prstGeom>
        </p:spPr>
      </p:pic>
      <p:sp>
        <p:nvSpPr>
          <p:cNvPr id="2" name="Title 1">
            <a:extLst>
              <a:ext uri="{FF2B5EF4-FFF2-40B4-BE49-F238E27FC236}">
                <a16:creationId xmlns:a16="http://schemas.microsoft.com/office/drawing/2014/main" id="{87339D7D-7F85-B669-0D96-DFE26AEAD65B}"/>
              </a:ext>
            </a:extLst>
          </p:cNvPr>
          <p:cNvSpPr>
            <a:spLocks noGrp="1"/>
          </p:cNvSpPr>
          <p:nvPr>
            <p:ph type="title"/>
          </p:nvPr>
        </p:nvSpPr>
        <p:spPr>
          <a:xfrm>
            <a:off x="657547" y="1193800"/>
            <a:ext cx="3665774" cy="4699000"/>
          </a:xfrm>
        </p:spPr>
        <p:txBody>
          <a:bodyPr anchor="ctr">
            <a:normAutofit/>
          </a:bodyPr>
          <a:lstStyle/>
          <a:p>
            <a:r>
              <a:rPr lang="en-GB" dirty="0"/>
              <a:t>Session 1</a:t>
            </a:r>
            <a:br>
              <a:rPr lang="en-GB" dirty="0"/>
            </a:br>
            <a:br>
              <a:rPr lang="en-GB" dirty="0"/>
            </a:br>
            <a:r>
              <a:rPr lang="en-GB" dirty="0"/>
              <a:t>Tricky Brains</a:t>
            </a:r>
            <a:br>
              <a:rPr lang="en-GB" dirty="0"/>
            </a:br>
            <a:br>
              <a:rPr lang="en-GB" dirty="0"/>
            </a:br>
            <a:r>
              <a:rPr lang="en-GB" dirty="0"/>
              <a:t>(</a:t>
            </a:r>
            <a:r>
              <a:rPr lang="en-GB" sz="2800" b="1" dirty="0"/>
              <a:t>CS2</a:t>
            </a:r>
            <a:r>
              <a:rPr lang="en-GB" dirty="0"/>
              <a:t>)</a:t>
            </a:r>
          </a:p>
        </p:txBody>
      </p:sp>
      <p:sp>
        <p:nvSpPr>
          <p:cNvPr id="3" name="Content Placeholder 2">
            <a:extLst>
              <a:ext uri="{FF2B5EF4-FFF2-40B4-BE49-F238E27FC236}">
                <a16:creationId xmlns:a16="http://schemas.microsoft.com/office/drawing/2014/main" id="{BE8DE4EC-0423-B936-AFA7-A7DE10B7D885}"/>
              </a:ext>
            </a:extLst>
          </p:cNvPr>
          <p:cNvSpPr>
            <a:spLocks noGrp="1"/>
          </p:cNvSpPr>
          <p:nvPr>
            <p:ph idx="1"/>
          </p:nvPr>
        </p:nvSpPr>
        <p:spPr>
          <a:xfrm>
            <a:off x="4976636" y="1193800"/>
            <a:ext cx="6085091" cy="4699000"/>
          </a:xfrm>
        </p:spPr>
        <p:txBody>
          <a:bodyPr anchor="ctr">
            <a:normAutofit/>
          </a:bodyPr>
          <a:lstStyle/>
          <a:p>
            <a:r>
              <a:rPr lang="en-GB" sz="2400" dirty="0"/>
              <a:t>Education re functioning &amp; development of human brain</a:t>
            </a:r>
          </a:p>
          <a:p>
            <a:r>
              <a:rPr lang="en-GB" sz="2400" dirty="0"/>
              <a:t>Reframe regretful behaviour as result of developmental processes, genes &amp; life experiences, instead of a reflection of inherent weakness </a:t>
            </a:r>
            <a:r>
              <a:rPr lang="en-GB" sz="2400" b="1" dirty="0"/>
              <a:t>(Irons et al., 2018;  Anstiss &amp; Gilbert, 2014)</a:t>
            </a:r>
          </a:p>
          <a:p>
            <a:pPr marL="0" indent="0">
              <a:buNone/>
            </a:pPr>
            <a:endParaRPr lang="en-GB" b="1" dirty="0"/>
          </a:p>
        </p:txBody>
      </p:sp>
    </p:spTree>
    <p:extLst>
      <p:ext uri="{BB962C8B-B14F-4D97-AF65-F5344CB8AC3E}">
        <p14:creationId xmlns:p14="http://schemas.microsoft.com/office/powerpoint/2010/main" val="3209548529"/>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43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A comparison of the brain and the age of a child&#10;&#10;Description automatically generated">
            <a:extLst>
              <a:ext uri="{FF2B5EF4-FFF2-40B4-BE49-F238E27FC236}">
                <a16:creationId xmlns:a16="http://schemas.microsoft.com/office/drawing/2014/main" id="{0B602F9C-CA40-02CE-4B5F-B21688613997}"/>
              </a:ext>
            </a:extLst>
          </p:cNvPr>
          <p:cNvPicPr>
            <a:picLocks noChangeAspect="1"/>
          </p:cNvPicPr>
          <p:nvPr/>
        </p:nvPicPr>
        <p:blipFill>
          <a:blip r:embed="rId2"/>
          <a:stretch>
            <a:fillRect/>
          </a:stretch>
        </p:blipFill>
        <p:spPr>
          <a:xfrm>
            <a:off x="3860610" y="643467"/>
            <a:ext cx="4470780" cy="5571066"/>
          </a:xfrm>
          <a:prstGeom prst="rect">
            <a:avLst/>
          </a:prstGeom>
        </p:spPr>
      </p:pic>
    </p:spTree>
    <p:extLst>
      <p:ext uri="{BB962C8B-B14F-4D97-AF65-F5344CB8AC3E}">
        <p14:creationId xmlns:p14="http://schemas.microsoft.com/office/powerpoint/2010/main" val="41322593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picture of the brain made up of patterns">
            <a:extLst>
              <a:ext uri="{FF2B5EF4-FFF2-40B4-BE49-F238E27FC236}">
                <a16:creationId xmlns:a16="http://schemas.microsoft.com/office/drawing/2014/main" id="{9324CB0D-34CD-83BE-E4F0-AD78072A459D}"/>
              </a:ext>
            </a:extLst>
          </p:cNvPr>
          <p:cNvPicPr>
            <a:picLocks noChangeAspect="1"/>
          </p:cNvPicPr>
          <p:nvPr/>
        </p:nvPicPr>
        <p:blipFill rotWithShape="1">
          <a:blip r:embed="rId2">
            <a:alphaModFix amt="50000"/>
            <a:grayscl/>
          </a:blip>
          <a:srcRect t="9086" r="-1" b="19255"/>
          <a:stretch/>
        </p:blipFill>
        <p:spPr>
          <a:xfrm>
            <a:off x="305" y="10"/>
            <a:ext cx="12191695" cy="6857990"/>
          </a:xfrm>
          <a:prstGeom prst="rect">
            <a:avLst/>
          </a:prstGeom>
        </p:spPr>
      </p:pic>
      <p:sp>
        <p:nvSpPr>
          <p:cNvPr id="2" name="Title 1">
            <a:extLst>
              <a:ext uri="{FF2B5EF4-FFF2-40B4-BE49-F238E27FC236}">
                <a16:creationId xmlns:a16="http://schemas.microsoft.com/office/drawing/2014/main" id="{81B5551F-BA7D-5E7E-38CC-2AE4312B05CC}"/>
              </a:ext>
            </a:extLst>
          </p:cNvPr>
          <p:cNvSpPr>
            <a:spLocks noGrp="1"/>
          </p:cNvSpPr>
          <p:nvPr>
            <p:ph type="title"/>
          </p:nvPr>
        </p:nvSpPr>
        <p:spPr>
          <a:xfrm>
            <a:off x="1130271" y="1193800"/>
            <a:ext cx="3193050" cy="4699000"/>
          </a:xfrm>
        </p:spPr>
        <p:txBody>
          <a:bodyPr anchor="ctr">
            <a:normAutofit/>
          </a:bodyPr>
          <a:lstStyle/>
          <a:p>
            <a:r>
              <a:rPr lang="en-GB" dirty="0"/>
              <a:t>Tricky brains</a:t>
            </a:r>
          </a:p>
        </p:txBody>
      </p:sp>
      <p:sp>
        <p:nvSpPr>
          <p:cNvPr id="3" name="Content Placeholder 2">
            <a:extLst>
              <a:ext uri="{FF2B5EF4-FFF2-40B4-BE49-F238E27FC236}">
                <a16:creationId xmlns:a16="http://schemas.microsoft.com/office/drawing/2014/main" id="{8C7640F1-C385-63A4-C71E-ACCE381947C5}"/>
              </a:ext>
            </a:extLst>
          </p:cNvPr>
          <p:cNvSpPr>
            <a:spLocks noGrp="1"/>
          </p:cNvSpPr>
          <p:nvPr>
            <p:ph idx="1"/>
          </p:nvPr>
        </p:nvSpPr>
        <p:spPr>
          <a:xfrm>
            <a:off x="4976636" y="1193800"/>
            <a:ext cx="6085091" cy="4699000"/>
          </a:xfrm>
        </p:spPr>
        <p:txBody>
          <a:bodyPr anchor="ctr">
            <a:normAutofit/>
          </a:bodyPr>
          <a:lstStyle/>
          <a:p>
            <a:r>
              <a:rPr lang="en-GB" i="1" dirty="0">
                <a:effectLst/>
                <a:latin typeface="Gill Sans MT" panose="020B0502020104020203" pitchFamily="34" charset="0"/>
                <a:ea typeface="Calibri" panose="020F0502020204030204" pitchFamily="34" charset="0"/>
              </a:rPr>
              <a:t>‘Understanding how your brain is wired and it’s evolved to be like that and some of the bits we don’t need any more but they’re still there and that’s why you feel nervous and stuff like that. That’s really helped.’ </a:t>
            </a:r>
            <a:r>
              <a:rPr lang="en-GB" b="1" i="1" dirty="0">
                <a:effectLst/>
                <a:latin typeface="Gill Sans MT" panose="020B0502020104020203" pitchFamily="34" charset="0"/>
                <a:ea typeface="Calibri" panose="020F0502020204030204" pitchFamily="34" charset="0"/>
              </a:rPr>
              <a:t>(CS2)</a:t>
            </a:r>
            <a:endParaRPr lang="en-GB" b="1" dirty="0">
              <a:latin typeface="Gill Sans MT" panose="020B0502020104020203" pitchFamily="34" charset="0"/>
            </a:endParaRPr>
          </a:p>
        </p:txBody>
      </p:sp>
    </p:spTree>
    <p:extLst>
      <p:ext uri="{BB962C8B-B14F-4D97-AF65-F5344CB8AC3E}">
        <p14:creationId xmlns:p14="http://schemas.microsoft.com/office/powerpoint/2010/main" val="3514238772"/>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Empty speech bubbles">
            <a:extLst>
              <a:ext uri="{FF2B5EF4-FFF2-40B4-BE49-F238E27FC236}">
                <a16:creationId xmlns:a16="http://schemas.microsoft.com/office/drawing/2014/main" id="{DBFD6582-BDFD-50EA-006C-0DA414CB91D0}"/>
              </a:ext>
            </a:extLst>
          </p:cNvPr>
          <p:cNvPicPr>
            <a:picLocks noChangeAspect="1"/>
          </p:cNvPicPr>
          <p:nvPr/>
        </p:nvPicPr>
        <p:blipFill rotWithShape="1">
          <a:blip r:embed="rId2">
            <a:alphaModFix amt="50000"/>
          </a:blip>
          <a:srcRect t="5515" r="-1" b="10213"/>
          <a:stretch/>
        </p:blipFill>
        <p:spPr>
          <a:xfrm>
            <a:off x="305" y="10"/>
            <a:ext cx="12191695" cy="6857990"/>
          </a:xfrm>
          <a:prstGeom prst="rect">
            <a:avLst/>
          </a:prstGeom>
        </p:spPr>
      </p:pic>
      <p:sp>
        <p:nvSpPr>
          <p:cNvPr id="2" name="Title 1">
            <a:extLst>
              <a:ext uri="{FF2B5EF4-FFF2-40B4-BE49-F238E27FC236}">
                <a16:creationId xmlns:a16="http://schemas.microsoft.com/office/drawing/2014/main" id="{1804FEDA-CA8F-9D75-E92E-8175BDBF8171}"/>
              </a:ext>
            </a:extLst>
          </p:cNvPr>
          <p:cNvSpPr>
            <a:spLocks noGrp="1"/>
          </p:cNvSpPr>
          <p:nvPr>
            <p:ph type="title"/>
          </p:nvPr>
        </p:nvSpPr>
        <p:spPr>
          <a:xfrm>
            <a:off x="1130271" y="1193800"/>
            <a:ext cx="3193050" cy="4699000"/>
          </a:xfrm>
        </p:spPr>
        <p:txBody>
          <a:bodyPr anchor="ctr">
            <a:normAutofit/>
          </a:bodyPr>
          <a:lstStyle/>
          <a:p>
            <a:r>
              <a:rPr lang="en-GB" dirty="0"/>
              <a:t>Session 5</a:t>
            </a:r>
            <a:br>
              <a:rPr lang="en-GB" dirty="0"/>
            </a:br>
            <a:br>
              <a:rPr lang="en-GB" dirty="0"/>
            </a:br>
            <a:r>
              <a:rPr lang="en-GB" dirty="0"/>
              <a:t>Changing your self-talk</a:t>
            </a:r>
            <a:br>
              <a:rPr lang="en-GB" dirty="0"/>
            </a:br>
            <a:br>
              <a:rPr lang="en-GB" dirty="0"/>
            </a:br>
            <a:r>
              <a:rPr lang="en-GB" dirty="0"/>
              <a:t>(</a:t>
            </a:r>
            <a:r>
              <a:rPr lang="en-GB" b="1" dirty="0"/>
              <a:t>cs4</a:t>
            </a:r>
            <a:r>
              <a:rPr lang="en-GB" dirty="0"/>
              <a:t>)</a:t>
            </a:r>
          </a:p>
        </p:txBody>
      </p:sp>
      <p:sp>
        <p:nvSpPr>
          <p:cNvPr id="3" name="Content Placeholder 2">
            <a:extLst>
              <a:ext uri="{FF2B5EF4-FFF2-40B4-BE49-F238E27FC236}">
                <a16:creationId xmlns:a16="http://schemas.microsoft.com/office/drawing/2014/main" id="{5192CAA4-E2A7-4C7D-6991-C7C964E6077A}"/>
              </a:ext>
            </a:extLst>
          </p:cNvPr>
          <p:cNvSpPr>
            <a:spLocks noGrp="1"/>
          </p:cNvSpPr>
          <p:nvPr>
            <p:ph idx="1"/>
          </p:nvPr>
        </p:nvSpPr>
        <p:spPr>
          <a:xfrm>
            <a:off x="4976636" y="1193800"/>
            <a:ext cx="6085091" cy="4699000"/>
          </a:xfrm>
        </p:spPr>
        <p:txBody>
          <a:bodyPr anchor="ctr">
            <a:normAutofit fontScale="92500"/>
          </a:bodyPr>
          <a:lstStyle/>
          <a:p>
            <a:pPr>
              <a:lnSpc>
                <a:spcPct val="110000"/>
              </a:lnSpc>
            </a:pPr>
            <a:endParaRPr lang="en-GB" sz="2400" dirty="0">
              <a:effectLst/>
              <a:ea typeface="Calibri" panose="020F0502020204030204" pitchFamily="34" charset="0"/>
            </a:endParaRPr>
          </a:p>
          <a:p>
            <a:pPr>
              <a:lnSpc>
                <a:spcPct val="110000"/>
              </a:lnSpc>
            </a:pPr>
            <a:r>
              <a:rPr lang="en-GB" sz="2400" dirty="0">
                <a:effectLst/>
                <a:ea typeface="Calibri" panose="020F0502020204030204" pitchFamily="34" charset="0"/>
              </a:rPr>
              <a:t>encouraging self-talk promotes psychological wellbeing (</a:t>
            </a:r>
            <a:r>
              <a:rPr lang="en-GB" sz="2400" b="1" dirty="0">
                <a:effectLst/>
                <a:ea typeface="Calibri" panose="020F0502020204030204" pitchFamily="34" charset="0"/>
              </a:rPr>
              <a:t>Sheldon &amp; Lyubomirsky, 2006</a:t>
            </a:r>
            <a:r>
              <a:rPr lang="en-GB" sz="2400" dirty="0">
                <a:effectLst/>
                <a:ea typeface="Calibri" panose="020F0502020204030204" pitchFamily="34" charset="0"/>
              </a:rPr>
              <a:t>)</a:t>
            </a:r>
          </a:p>
          <a:p>
            <a:pPr>
              <a:lnSpc>
                <a:spcPct val="110000"/>
              </a:lnSpc>
            </a:pPr>
            <a:endParaRPr lang="en-GB" sz="2400" dirty="0">
              <a:effectLst/>
              <a:ea typeface="Calibri" panose="020F0502020204030204" pitchFamily="34" charset="0"/>
            </a:endParaRPr>
          </a:p>
          <a:p>
            <a:pPr>
              <a:lnSpc>
                <a:spcPct val="110000"/>
              </a:lnSpc>
            </a:pPr>
            <a:r>
              <a:rPr lang="en-GB" sz="2400" kern="100" dirty="0">
                <a:effectLst/>
                <a:ea typeface="Calibri" panose="020F0502020204030204" pitchFamily="34" charset="0"/>
                <a:cs typeface="Times New Roman" panose="02020603050405020304" pitchFamily="18" charset="0"/>
              </a:rPr>
              <a:t>negative, critical self-talk significantly increases stress and anxiety (</a:t>
            </a:r>
            <a:r>
              <a:rPr lang="en-GB" sz="2400" b="1" kern="100" dirty="0">
                <a:effectLst/>
                <a:ea typeface="Calibri" panose="020F0502020204030204" pitchFamily="34" charset="0"/>
                <a:cs typeface="Times New Roman" panose="02020603050405020304" pitchFamily="18" charset="0"/>
              </a:rPr>
              <a:t>Shi et al., 2017</a:t>
            </a:r>
            <a:r>
              <a:rPr lang="en-GB" sz="2400" kern="100" dirty="0">
                <a:effectLst/>
                <a:ea typeface="Calibri" panose="020F0502020204030204" pitchFamily="34" charset="0"/>
                <a:cs typeface="Times New Roman" panose="02020603050405020304" pitchFamily="18" charset="0"/>
              </a:rPr>
              <a:t>).</a:t>
            </a:r>
          </a:p>
          <a:p>
            <a:pPr>
              <a:lnSpc>
                <a:spcPct val="110000"/>
              </a:lnSpc>
            </a:pPr>
            <a:endParaRPr lang="en-GB" sz="2400" kern="100" dirty="0">
              <a:effectLst/>
              <a:ea typeface="Calibri" panose="020F0502020204030204" pitchFamily="34" charset="0"/>
              <a:cs typeface="Times New Roman" panose="02020603050405020304" pitchFamily="18" charset="0"/>
            </a:endParaRPr>
          </a:p>
          <a:p>
            <a:pPr>
              <a:lnSpc>
                <a:spcPct val="110000"/>
              </a:lnSpc>
            </a:pPr>
            <a:r>
              <a:rPr lang="en-GB" sz="2400" kern="100" dirty="0">
                <a:effectLst/>
                <a:ea typeface="Calibri" panose="020F0502020204030204" pitchFamily="34" charset="0"/>
                <a:cs typeface="Times New Roman" panose="02020603050405020304" pitchFamily="18" charset="0"/>
              </a:rPr>
              <a:t>Adapted ‘Changing Your Critical Self-talk’ (</a:t>
            </a:r>
            <a:r>
              <a:rPr lang="en-GB" sz="2400" kern="100" dirty="0">
                <a:effectLst/>
                <a:ea typeface="Calibri" panose="020F0502020204030204" pitchFamily="34" charset="0"/>
                <a:cs typeface="Times New Roman" panose="02020603050405020304" pitchFamily="18" charset="0"/>
                <a:hlinkClick r:id="rId3"/>
              </a:rPr>
              <a:t>www.self-compassion.org</a:t>
            </a:r>
            <a:r>
              <a:rPr lang="en-GB" sz="2400" kern="100" dirty="0">
                <a:effectLst/>
                <a:ea typeface="Calibri" panose="020F0502020204030204" pitchFamily="34" charset="0"/>
                <a:cs typeface="Times New Roman" panose="02020603050405020304" pitchFamily="18" charset="0"/>
              </a:rPr>
              <a:t>)</a:t>
            </a:r>
          </a:p>
          <a:p>
            <a:pPr>
              <a:lnSpc>
                <a:spcPct val="110000"/>
              </a:lnSpc>
            </a:pPr>
            <a:endParaRPr lang="en-GB" sz="1700" kern="100" dirty="0">
              <a:effectLst/>
              <a:ea typeface="Calibri" panose="020F0502020204030204" pitchFamily="34" charset="0"/>
              <a:cs typeface="Times New Roman" panose="02020603050405020304" pitchFamily="18" charset="0"/>
            </a:endParaRPr>
          </a:p>
          <a:p>
            <a:pPr>
              <a:lnSpc>
                <a:spcPct val="110000"/>
              </a:lnSpc>
            </a:pPr>
            <a:endParaRPr lang="en-GB" sz="1700" kern="100" dirty="0">
              <a:effectLst/>
              <a:ea typeface="Calibri" panose="020F0502020204030204" pitchFamily="34" charset="0"/>
              <a:cs typeface="Times New Roman" panose="02020603050405020304" pitchFamily="18" charset="0"/>
            </a:endParaRPr>
          </a:p>
          <a:p>
            <a:pPr>
              <a:lnSpc>
                <a:spcPct val="110000"/>
              </a:lnSpc>
            </a:pPr>
            <a:endParaRPr lang="en-GB" sz="1700" dirty="0"/>
          </a:p>
        </p:txBody>
      </p:sp>
    </p:spTree>
    <p:extLst>
      <p:ext uri="{BB962C8B-B14F-4D97-AF65-F5344CB8AC3E}">
        <p14:creationId xmlns:p14="http://schemas.microsoft.com/office/powerpoint/2010/main" val="3034810631"/>
      </p:ext>
    </p:extLst>
  </p:cSld>
  <p:clrMapOvr>
    <a:overrideClrMapping bg1="dk1" tx1="lt1" bg2="dk2" tx2="lt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33A05130-40D9-51CB-7D27-C3D99DE63C44}"/>
              </a:ext>
            </a:extLst>
          </p:cNvPr>
          <p:cNvPicPr>
            <a:picLocks noChangeAspect="1"/>
          </p:cNvPicPr>
          <p:nvPr/>
        </p:nvPicPr>
        <p:blipFill rotWithShape="1">
          <a:blip r:embed="rId2">
            <a:alphaModFix amt="50000"/>
          </a:blip>
          <a:srcRect l="2"/>
          <a:stretch/>
        </p:blipFill>
        <p:spPr>
          <a:xfrm>
            <a:off x="305" y="10"/>
            <a:ext cx="12191695" cy="6857990"/>
          </a:xfrm>
          <a:prstGeom prst="rect">
            <a:avLst/>
          </a:prstGeom>
        </p:spPr>
      </p:pic>
      <p:sp>
        <p:nvSpPr>
          <p:cNvPr id="2" name="TextBox 1">
            <a:extLst>
              <a:ext uri="{FF2B5EF4-FFF2-40B4-BE49-F238E27FC236}">
                <a16:creationId xmlns:a16="http://schemas.microsoft.com/office/drawing/2014/main" id="{A1125871-92B0-0CB7-31BC-0A93FDD3A832}"/>
              </a:ext>
            </a:extLst>
          </p:cNvPr>
          <p:cNvSpPr txBox="1"/>
          <p:nvPr/>
        </p:nvSpPr>
        <p:spPr>
          <a:xfrm>
            <a:off x="4976636" y="1193800"/>
            <a:ext cx="6085091" cy="4699000"/>
          </a:xfrm>
          <a:prstGeom prst="rect">
            <a:avLst/>
          </a:prstGeom>
        </p:spPr>
        <p:txBody>
          <a:bodyPr vert="horz" lIns="91440" tIns="45720" rIns="91440" bIns="45720" rtlCol="0" anchor="ctr">
            <a:normAutofit lnSpcReduction="10000"/>
          </a:bodyPr>
          <a:lstStyle/>
          <a:p>
            <a:pPr marL="342900" lvl="0" indent="-228600" defTabSz="914400">
              <a:lnSpc>
                <a:spcPct val="120000"/>
              </a:lnSpc>
              <a:buClr>
                <a:schemeClr val="accent1"/>
              </a:buClr>
              <a:buSzPct val="100000"/>
              <a:buFont typeface="Arial" panose="020B0604020202020204" pitchFamily="34" charset="0"/>
              <a:buChar char="•"/>
            </a:pPr>
            <a:r>
              <a:rPr lang="en-US" sz="2000" b="1" dirty="0"/>
              <a:t>Notice when you use self-critical language.</a:t>
            </a:r>
          </a:p>
          <a:p>
            <a:pPr marL="342900" lvl="0" indent="-228600" defTabSz="914400">
              <a:lnSpc>
                <a:spcPct val="120000"/>
              </a:lnSpc>
              <a:buClr>
                <a:schemeClr val="accent1"/>
              </a:buClr>
              <a:buSzPct val="100000"/>
              <a:buFont typeface="Arial" panose="020B0604020202020204" pitchFamily="34" charset="0"/>
              <a:buChar char="•"/>
            </a:pPr>
            <a:endParaRPr lang="en-US" sz="2000" b="1" dirty="0"/>
          </a:p>
          <a:p>
            <a:pPr marL="342900" lvl="0" indent="-228600" defTabSz="914400">
              <a:lnSpc>
                <a:spcPct val="120000"/>
              </a:lnSpc>
              <a:buClr>
                <a:schemeClr val="accent1"/>
              </a:buClr>
              <a:buSzPct val="100000"/>
              <a:buFont typeface="Arial" panose="020B0604020202020204" pitchFamily="34" charset="0"/>
              <a:buChar char="•"/>
            </a:pPr>
            <a:r>
              <a:rPr lang="en-US" sz="2000" b="1" dirty="0"/>
              <a:t>Remember this is your monster trying to protect you!</a:t>
            </a:r>
          </a:p>
          <a:p>
            <a:pPr marL="342900" lvl="0" indent="-228600" defTabSz="914400">
              <a:lnSpc>
                <a:spcPct val="120000"/>
              </a:lnSpc>
              <a:buClr>
                <a:schemeClr val="accent1"/>
              </a:buClr>
              <a:buSzPct val="100000"/>
              <a:buFont typeface="Arial" panose="020B0604020202020204" pitchFamily="34" charset="0"/>
              <a:buChar char="•"/>
            </a:pPr>
            <a:endParaRPr lang="en-US" sz="2000" b="1" dirty="0"/>
          </a:p>
          <a:p>
            <a:pPr marL="342900" lvl="0" indent="-228600" defTabSz="914400">
              <a:lnSpc>
                <a:spcPct val="120000"/>
              </a:lnSpc>
              <a:buClr>
                <a:schemeClr val="accent1"/>
              </a:buClr>
              <a:buSzPct val="100000"/>
              <a:buFont typeface="Arial" panose="020B0604020202020204" pitchFamily="34" charset="0"/>
              <a:buChar char="•"/>
            </a:pPr>
            <a:r>
              <a:rPr lang="en-US" sz="2000" b="1" dirty="0"/>
              <a:t>Talk to the monster! Tell them that you understand that they are anxious, nervous or worried about getting hurt, but that this is causing you unnecessary pain. Use a friendly, warm tone.</a:t>
            </a:r>
          </a:p>
          <a:p>
            <a:pPr marL="342900" lvl="0" indent="-228600" defTabSz="914400">
              <a:lnSpc>
                <a:spcPct val="120000"/>
              </a:lnSpc>
              <a:buClr>
                <a:schemeClr val="accent1"/>
              </a:buClr>
              <a:buSzPct val="100000"/>
              <a:buFont typeface="Arial" panose="020B0604020202020204" pitchFamily="34" charset="0"/>
              <a:buChar char="•"/>
            </a:pPr>
            <a:endParaRPr lang="en-US" sz="2000" b="1" dirty="0"/>
          </a:p>
          <a:p>
            <a:pPr marL="342900" lvl="0" indent="-228600" defTabSz="914400">
              <a:lnSpc>
                <a:spcPct val="120000"/>
              </a:lnSpc>
              <a:spcAft>
                <a:spcPts val="800"/>
              </a:spcAft>
              <a:buClr>
                <a:schemeClr val="accent1"/>
              </a:buClr>
              <a:buSzPct val="100000"/>
              <a:buFont typeface="Arial" panose="020B0604020202020204" pitchFamily="34" charset="0"/>
              <a:buChar char="•"/>
            </a:pPr>
            <a:r>
              <a:rPr lang="en-US" sz="2000" b="1" dirty="0"/>
              <a:t>Imagine how you would speak to a good friend who was feeling the same way.</a:t>
            </a:r>
          </a:p>
        </p:txBody>
      </p:sp>
    </p:spTree>
    <p:extLst>
      <p:ext uri="{BB962C8B-B14F-4D97-AF65-F5344CB8AC3E}">
        <p14:creationId xmlns:p14="http://schemas.microsoft.com/office/powerpoint/2010/main" val="4120089005"/>
      </p:ext>
    </p:extLst>
  </p:cSld>
  <p:clrMapOvr>
    <a:overrideClrMapping bg1="dk1" tx1="lt1" bg2="dk2" tx2="lt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Content Placeholder 4" descr="Transparent Scared Clipart - Scary Cartoon Monster Transparent, HD Png  Download , Transparent Png Image - PNGitem | Cartoon monsters, Cartoon,  Monster">
            <a:extLst>
              <a:ext uri="{FF2B5EF4-FFF2-40B4-BE49-F238E27FC236}">
                <a16:creationId xmlns:a16="http://schemas.microsoft.com/office/drawing/2014/main" id="{BB4C74EB-179B-5E57-8986-463CECC3D2B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28098" y="1922696"/>
            <a:ext cx="1840029" cy="2348580"/>
          </a:xfrm>
          <a:prstGeom prst="rect">
            <a:avLst/>
          </a:prstGeom>
          <a:noFill/>
          <a:ln>
            <a:noFill/>
          </a:ln>
        </p:spPr>
      </p:pic>
      <p:pic>
        <p:nvPicPr>
          <p:cNvPr id="6" name="Content Placeholder 5">
            <a:extLst>
              <a:ext uri="{FF2B5EF4-FFF2-40B4-BE49-F238E27FC236}">
                <a16:creationId xmlns:a16="http://schemas.microsoft.com/office/drawing/2014/main" id="{197C8AB3-B824-036E-7DDF-80597496E5BB}"/>
              </a:ext>
            </a:extLst>
          </p:cNvPr>
          <p:cNvPicPr>
            <a:picLocks noChangeAspect="1"/>
          </p:cNvPicPr>
          <p:nvPr/>
        </p:nvPicPr>
        <p:blipFill>
          <a:blip r:embed="rId3"/>
          <a:stretch>
            <a:fillRect/>
          </a:stretch>
        </p:blipFill>
        <p:spPr>
          <a:xfrm>
            <a:off x="6210070" y="1922696"/>
            <a:ext cx="2126845" cy="2348580"/>
          </a:xfrm>
          <a:prstGeom prst="rect">
            <a:avLst/>
          </a:prstGeom>
        </p:spPr>
      </p:pic>
      <p:sp>
        <p:nvSpPr>
          <p:cNvPr id="7" name="TextBox 6">
            <a:extLst>
              <a:ext uri="{FF2B5EF4-FFF2-40B4-BE49-F238E27FC236}">
                <a16:creationId xmlns:a16="http://schemas.microsoft.com/office/drawing/2014/main" id="{7663FD84-0D41-C2A1-1D9E-08FA7B140BBD}"/>
              </a:ext>
            </a:extLst>
          </p:cNvPr>
          <p:cNvSpPr txBox="1"/>
          <p:nvPr/>
        </p:nvSpPr>
        <p:spPr>
          <a:xfrm>
            <a:off x="3115444" y="2085847"/>
            <a:ext cx="2873854" cy="3042564"/>
          </a:xfrm>
          <a:prstGeom prst="rect">
            <a:avLst/>
          </a:prstGeom>
          <a:noFill/>
        </p:spPr>
        <p:txBody>
          <a:bodyPr wrap="square" rtlCol="0">
            <a:spAutoFit/>
          </a:bodyPr>
          <a:lstStyle/>
          <a:p>
            <a:pPr defTabSz="484632">
              <a:spcAft>
                <a:spcPts val="600"/>
              </a:spcAft>
            </a:pPr>
            <a:r>
              <a:rPr lang="en-GB" sz="1908" b="1" kern="1200" dirty="0">
                <a:solidFill>
                  <a:schemeClr val="tx1"/>
                </a:solidFill>
                <a:latin typeface="+mn-lt"/>
                <a:ea typeface="+mn-ea"/>
                <a:cs typeface="+mn-cs"/>
              </a:rPr>
              <a:t>Instead of:</a:t>
            </a:r>
          </a:p>
          <a:p>
            <a:pPr marL="302895" indent="-302895" defTabSz="484632">
              <a:spcAft>
                <a:spcPts val="600"/>
              </a:spcAft>
              <a:buFont typeface="Arial" panose="020B0604020202020204" pitchFamily="34" charset="0"/>
              <a:buChar char="•"/>
            </a:pPr>
            <a:r>
              <a:rPr lang="en-GB" sz="1908" kern="1200" dirty="0">
                <a:solidFill>
                  <a:schemeClr val="tx1"/>
                </a:solidFill>
                <a:latin typeface="+mn-lt"/>
                <a:ea typeface="+mn-ea"/>
                <a:cs typeface="+mn-cs"/>
              </a:rPr>
              <a:t>‘I am’ + negative (terrible at this / not good enough).</a:t>
            </a:r>
          </a:p>
          <a:p>
            <a:pPr marL="302895" indent="-302895" defTabSz="484632">
              <a:spcAft>
                <a:spcPts val="600"/>
              </a:spcAft>
              <a:buFont typeface="Arial" panose="020B0604020202020204" pitchFamily="34" charset="0"/>
              <a:buChar char="•"/>
            </a:pPr>
            <a:r>
              <a:rPr lang="en-GB" sz="1908" kern="1200" dirty="0">
                <a:solidFill>
                  <a:schemeClr val="tx1"/>
                </a:solidFill>
                <a:latin typeface="+mn-lt"/>
                <a:ea typeface="+mn-ea"/>
                <a:cs typeface="+mn-cs"/>
              </a:rPr>
              <a:t>‘I can never get anything right’</a:t>
            </a:r>
          </a:p>
          <a:p>
            <a:pPr marL="302895" indent="-302895" defTabSz="484632">
              <a:spcAft>
                <a:spcPts val="600"/>
              </a:spcAft>
              <a:buFont typeface="Arial" panose="020B0604020202020204" pitchFamily="34" charset="0"/>
              <a:buChar char="•"/>
            </a:pPr>
            <a:r>
              <a:rPr lang="en-GB" sz="1908" kern="1200" dirty="0">
                <a:solidFill>
                  <a:schemeClr val="tx1"/>
                </a:solidFill>
                <a:latin typeface="+mn-lt"/>
                <a:ea typeface="+mn-ea"/>
                <a:cs typeface="+mn-cs"/>
              </a:rPr>
              <a:t>‘That was terrible’</a:t>
            </a:r>
          </a:p>
          <a:p>
            <a:pPr marL="302895" indent="-302895" defTabSz="484632">
              <a:spcAft>
                <a:spcPts val="600"/>
              </a:spcAft>
              <a:buFont typeface="Arial" panose="020B0604020202020204" pitchFamily="34" charset="0"/>
              <a:buChar char="•"/>
            </a:pPr>
            <a:r>
              <a:rPr lang="en-GB" sz="1908" kern="1200" dirty="0">
                <a:solidFill>
                  <a:schemeClr val="tx1"/>
                </a:solidFill>
                <a:latin typeface="+mn-lt"/>
                <a:ea typeface="+mn-ea"/>
                <a:cs typeface="+mn-cs"/>
              </a:rPr>
              <a:t>‘What is wrong with me?!’</a:t>
            </a:r>
            <a:endParaRPr lang="en-GB" dirty="0"/>
          </a:p>
        </p:txBody>
      </p:sp>
      <p:sp>
        <p:nvSpPr>
          <p:cNvPr id="8" name="TextBox 7">
            <a:extLst>
              <a:ext uri="{FF2B5EF4-FFF2-40B4-BE49-F238E27FC236}">
                <a16:creationId xmlns:a16="http://schemas.microsoft.com/office/drawing/2014/main" id="{B0BF6700-A5E3-1311-56F1-D41A348B7CB5}"/>
              </a:ext>
            </a:extLst>
          </p:cNvPr>
          <p:cNvSpPr txBox="1"/>
          <p:nvPr/>
        </p:nvSpPr>
        <p:spPr>
          <a:xfrm>
            <a:off x="8530302" y="2165477"/>
            <a:ext cx="2540966" cy="2455352"/>
          </a:xfrm>
          <a:prstGeom prst="rect">
            <a:avLst/>
          </a:prstGeom>
          <a:noFill/>
        </p:spPr>
        <p:txBody>
          <a:bodyPr wrap="square" rtlCol="0">
            <a:spAutoFit/>
          </a:bodyPr>
          <a:lstStyle/>
          <a:p>
            <a:pPr defTabSz="484632">
              <a:spcAft>
                <a:spcPts val="600"/>
              </a:spcAft>
            </a:pPr>
            <a:r>
              <a:rPr lang="en-GB" sz="1908" b="1" kern="1200" dirty="0">
                <a:solidFill>
                  <a:schemeClr val="tx1"/>
                </a:solidFill>
                <a:latin typeface="+mn-lt"/>
                <a:ea typeface="+mn-ea"/>
                <a:cs typeface="+mn-cs"/>
              </a:rPr>
              <a:t>Say:</a:t>
            </a:r>
          </a:p>
          <a:p>
            <a:pPr marL="302895" indent="-302895" defTabSz="484632">
              <a:spcAft>
                <a:spcPts val="600"/>
              </a:spcAft>
              <a:buFont typeface="Arial" panose="020B0604020202020204" pitchFamily="34" charset="0"/>
              <a:buChar char="•"/>
            </a:pPr>
            <a:r>
              <a:rPr lang="en-GB" sz="1908" kern="1200" dirty="0">
                <a:solidFill>
                  <a:schemeClr val="tx1"/>
                </a:solidFill>
                <a:latin typeface="+mn-lt"/>
                <a:ea typeface="+mn-ea"/>
                <a:cs typeface="+mn-cs"/>
              </a:rPr>
              <a:t>‘I will approach it differently next time’</a:t>
            </a:r>
          </a:p>
          <a:p>
            <a:pPr marL="302895" indent="-302895" defTabSz="484632">
              <a:spcAft>
                <a:spcPts val="600"/>
              </a:spcAft>
              <a:buFont typeface="Arial" panose="020B0604020202020204" pitchFamily="34" charset="0"/>
              <a:buChar char="•"/>
            </a:pPr>
            <a:r>
              <a:rPr lang="en-GB" sz="1908" kern="1200" dirty="0">
                <a:solidFill>
                  <a:schemeClr val="tx1"/>
                </a:solidFill>
                <a:latin typeface="+mn-lt"/>
                <a:ea typeface="+mn-ea"/>
                <a:cs typeface="+mn-cs"/>
              </a:rPr>
              <a:t>‘Nobody is perfect’</a:t>
            </a:r>
          </a:p>
          <a:p>
            <a:pPr marL="302895" indent="-302895" defTabSz="484632">
              <a:spcAft>
                <a:spcPts val="600"/>
              </a:spcAft>
              <a:buFont typeface="Arial" panose="020B0604020202020204" pitchFamily="34" charset="0"/>
              <a:buChar char="•"/>
            </a:pPr>
            <a:r>
              <a:rPr lang="en-GB" sz="1908" kern="1200" dirty="0">
                <a:solidFill>
                  <a:schemeClr val="tx1"/>
                </a:solidFill>
                <a:latin typeface="+mn-lt"/>
                <a:ea typeface="+mn-ea"/>
                <a:cs typeface="+mn-cs"/>
              </a:rPr>
              <a:t>‘I learned something’</a:t>
            </a:r>
          </a:p>
          <a:p>
            <a:pPr marL="302895" indent="-302895" defTabSz="484632">
              <a:spcAft>
                <a:spcPts val="600"/>
              </a:spcAft>
              <a:buFont typeface="Arial" panose="020B0604020202020204" pitchFamily="34" charset="0"/>
              <a:buChar char="•"/>
            </a:pPr>
            <a:r>
              <a:rPr lang="en-GB" sz="1908" kern="1200" dirty="0">
                <a:solidFill>
                  <a:schemeClr val="tx1"/>
                </a:solidFill>
                <a:latin typeface="+mn-lt"/>
                <a:ea typeface="+mn-ea"/>
                <a:cs typeface="+mn-cs"/>
              </a:rPr>
              <a:t>‘I am human, just like everybody else’</a:t>
            </a:r>
            <a:endParaRPr lang="en-GB" dirty="0"/>
          </a:p>
        </p:txBody>
      </p:sp>
    </p:spTree>
    <p:extLst>
      <p:ext uri="{BB962C8B-B14F-4D97-AF65-F5344CB8AC3E}">
        <p14:creationId xmlns:p14="http://schemas.microsoft.com/office/powerpoint/2010/main" val="10250363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oggy landscape of mountains reflecting onto a lake at twilight">
            <a:extLst>
              <a:ext uri="{FF2B5EF4-FFF2-40B4-BE49-F238E27FC236}">
                <a16:creationId xmlns:a16="http://schemas.microsoft.com/office/drawing/2014/main" id="{CF78856D-F851-465D-7DBB-4B87F1BB4065}"/>
              </a:ext>
            </a:extLst>
          </p:cNvPr>
          <p:cNvPicPr>
            <a:picLocks noChangeAspect="1"/>
          </p:cNvPicPr>
          <p:nvPr/>
        </p:nvPicPr>
        <p:blipFill rotWithShape="1">
          <a:blip r:embed="rId2">
            <a:alphaModFix amt="50000"/>
            <a:grayscl/>
          </a:blip>
          <a:srcRect t="4556" r="-1" b="11172"/>
          <a:stretch/>
        </p:blipFill>
        <p:spPr>
          <a:xfrm>
            <a:off x="305" y="10"/>
            <a:ext cx="12191695" cy="6857990"/>
          </a:xfrm>
          <a:prstGeom prst="rect">
            <a:avLst/>
          </a:prstGeom>
        </p:spPr>
      </p:pic>
      <p:sp>
        <p:nvSpPr>
          <p:cNvPr id="2" name="Title 1">
            <a:extLst>
              <a:ext uri="{FF2B5EF4-FFF2-40B4-BE49-F238E27FC236}">
                <a16:creationId xmlns:a16="http://schemas.microsoft.com/office/drawing/2014/main" id="{7779BE02-A918-31DB-1862-F0454C971F4E}"/>
              </a:ext>
            </a:extLst>
          </p:cNvPr>
          <p:cNvSpPr>
            <a:spLocks noGrp="1"/>
          </p:cNvSpPr>
          <p:nvPr>
            <p:ph type="title"/>
          </p:nvPr>
        </p:nvSpPr>
        <p:spPr>
          <a:xfrm>
            <a:off x="1130271" y="1193800"/>
            <a:ext cx="3193050" cy="4699000"/>
          </a:xfrm>
        </p:spPr>
        <p:txBody>
          <a:bodyPr anchor="ctr">
            <a:normAutofit/>
          </a:bodyPr>
          <a:lstStyle/>
          <a:p>
            <a:r>
              <a:rPr lang="en-GB" dirty="0"/>
              <a:t>Changing your self-talk</a:t>
            </a:r>
          </a:p>
        </p:txBody>
      </p:sp>
      <p:sp>
        <p:nvSpPr>
          <p:cNvPr id="3" name="Content Placeholder 2">
            <a:extLst>
              <a:ext uri="{FF2B5EF4-FFF2-40B4-BE49-F238E27FC236}">
                <a16:creationId xmlns:a16="http://schemas.microsoft.com/office/drawing/2014/main" id="{1B48A71C-F22B-E1D5-2B5B-E0AE02083CB8}"/>
              </a:ext>
            </a:extLst>
          </p:cNvPr>
          <p:cNvSpPr>
            <a:spLocks noGrp="1"/>
          </p:cNvSpPr>
          <p:nvPr>
            <p:ph idx="1"/>
          </p:nvPr>
        </p:nvSpPr>
        <p:spPr>
          <a:xfrm>
            <a:off x="4976636" y="1193800"/>
            <a:ext cx="6085091" cy="4699000"/>
          </a:xfrm>
        </p:spPr>
        <p:txBody>
          <a:bodyPr anchor="ctr">
            <a:normAutofit/>
          </a:bodyPr>
          <a:lstStyle/>
          <a:p>
            <a:r>
              <a:rPr lang="en-GB" i="1" dirty="0">
                <a:effectLst/>
                <a:latin typeface="Arial" panose="020B0604020202020204" pitchFamily="34" charset="0"/>
                <a:ea typeface="Times New Roman" panose="02020603050405020304" pitchFamily="18" charset="0"/>
              </a:rPr>
              <a:t>‘</a:t>
            </a:r>
            <a:r>
              <a:rPr lang="en-GB" i="1" dirty="0">
                <a:effectLst/>
                <a:ea typeface="Times New Roman" panose="02020603050405020304" pitchFamily="18" charset="0"/>
              </a:rPr>
              <a:t>Like instead of being like “that was awful” you can be like “well, next time, I’ll do this” or like recognising when I speak bad to myself.  And trying to change that before it gets bad’ </a:t>
            </a:r>
            <a:r>
              <a:rPr lang="en-GB" b="1" i="1" dirty="0">
                <a:effectLst/>
                <a:ea typeface="Times New Roman" panose="02020603050405020304" pitchFamily="18" charset="0"/>
              </a:rPr>
              <a:t>(CS4)</a:t>
            </a:r>
            <a:endParaRPr lang="en-GB" b="1"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176068509"/>
      </p:ext>
    </p:extLst>
  </p:cSld>
  <p:clrMapOvr>
    <a:overrideClrMapping bg1="dk1" tx1="lt1" bg2="dk2" tx2="lt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814FE4F6-64D1-AB2D-2EBC-919AE7829EC4}"/>
              </a:ext>
            </a:extLst>
          </p:cNvPr>
          <p:cNvPicPr>
            <a:picLocks noChangeAspect="1"/>
          </p:cNvPicPr>
          <p:nvPr/>
        </p:nvPicPr>
        <p:blipFill rotWithShape="1">
          <a:blip r:embed="rId2">
            <a:alphaModFix amt="50000"/>
          </a:blip>
          <a:srcRect t="7733" r="-1" b="17265"/>
          <a:stretch/>
        </p:blipFill>
        <p:spPr>
          <a:xfrm>
            <a:off x="305" y="10"/>
            <a:ext cx="12191695" cy="6857990"/>
          </a:xfrm>
          <a:prstGeom prst="rect">
            <a:avLst/>
          </a:prstGeom>
        </p:spPr>
      </p:pic>
      <p:sp>
        <p:nvSpPr>
          <p:cNvPr id="2" name="Title 1">
            <a:extLst>
              <a:ext uri="{FF2B5EF4-FFF2-40B4-BE49-F238E27FC236}">
                <a16:creationId xmlns:a16="http://schemas.microsoft.com/office/drawing/2014/main" id="{5E160B98-A609-89F7-8783-B8FF9ABF964B}"/>
              </a:ext>
            </a:extLst>
          </p:cNvPr>
          <p:cNvSpPr>
            <a:spLocks noGrp="1"/>
          </p:cNvSpPr>
          <p:nvPr>
            <p:ph type="title"/>
          </p:nvPr>
        </p:nvSpPr>
        <p:spPr>
          <a:xfrm>
            <a:off x="1130271" y="1193800"/>
            <a:ext cx="3193050" cy="4699000"/>
          </a:xfrm>
        </p:spPr>
        <p:txBody>
          <a:bodyPr anchor="ctr">
            <a:normAutofit/>
          </a:bodyPr>
          <a:lstStyle/>
          <a:p>
            <a:r>
              <a:rPr lang="en-GB" dirty="0"/>
              <a:t>Conclusions</a:t>
            </a:r>
          </a:p>
        </p:txBody>
      </p:sp>
      <p:sp>
        <p:nvSpPr>
          <p:cNvPr id="3" name="Content Placeholder 2">
            <a:extLst>
              <a:ext uri="{FF2B5EF4-FFF2-40B4-BE49-F238E27FC236}">
                <a16:creationId xmlns:a16="http://schemas.microsoft.com/office/drawing/2014/main" id="{AB6852D7-2026-2995-0D68-F2E998AD9CAA}"/>
              </a:ext>
            </a:extLst>
          </p:cNvPr>
          <p:cNvSpPr>
            <a:spLocks noGrp="1"/>
          </p:cNvSpPr>
          <p:nvPr>
            <p:ph idx="1"/>
          </p:nvPr>
        </p:nvSpPr>
        <p:spPr>
          <a:xfrm>
            <a:off x="4976636" y="1193800"/>
            <a:ext cx="6085091" cy="4699000"/>
          </a:xfrm>
        </p:spPr>
        <p:txBody>
          <a:bodyPr anchor="ctr">
            <a:normAutofit fontScale="85000" lnSpcReduction="20000"/>
          </a:bodyPr>
          <a:lstStyle/>
          <a:p>
            <a:r>
              <a:rPr lang="en-GB" dirty="0"/>
              <a:t>Increases in self-compassion levels in all 5 case subjects </a:t>
            </a:r>
          </a:p>
          <a:p>
            <a:r>
              <a:rPr lang="en-GB" dirty="0"/>
              <a:t>Negative correlation between self-oriented perfectionism (SOP) and self-compassion</a:t>
            </a:r>
          </a:p>
          <a:p>
            <a:r>
              <a:rPr lang="en-GB" dirty="0"/>
              <a:t>Increases self-compassion coincided with reduced SOP in 2 participants, with the remaining 3 showing no change</a:t>
            </a:r>
          </a:p>
          <a:p>
            <a:r>
              <a:rPr lang="en-GB" dirty="0"/>
              <a:t>Qualitative data confirmed that all participants considered themselves to have high personal standards</a:t>
            </a:r>
          </a:p>
          <a:p>
            <a:r>
              <a:rPr lang="en-GB" dirty="0"/>
              <a:t>Interviews revealed that the least self-compassionate participants had a greater tendency to react negatively to imperfection</a:t>
            </a:r>
          </a:p>
        </p:txBody>
      </p:sp>
    </p:spTree>
    <p:extLst>
      <p:ext uri="{BB962C8B-B14F-4D97-AF65-F5344CB8AC3E}">
        <p14:creationId xmlns:p14="http://schemas.microsoft.com/office/powerpoint/2010/main" val="1491246785"/>
      </p:ext>
    </p:extLst>
  </p:cSld>
  <p:clrMapOvr>
    <a:overrideClrMapping bg1="dk1" tx1="lt1" bg2="dk2" tx2="lt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8EADA-933D-69E9-6FBC-4833B4F24C76}"/>
              </a:ext>
            </a:extLst>
          </p:cNvPr>
          <p:cNvSpPr>
            <a:spLocks noGrp="1"/>
          </p:cNvSpPr>
          <p:nvPr>
            <p:ph type="title"/>
          </p:nvPr>
        </p:nvSpPr>
        <p:spPr>
          <a:xfrm>
            <a:off x="812205" y="804519"/>
            <a:ext cx="3241820" cy="4431360"/>
          </a:xfrm>
        </p:spPr>
        <p:txBody>
          <a:bodyPr anchor="ctr">
            <a:normAutofit/>
          </a:bodyPr>
          <a:lstStyle/>
          <a:p>
            <a:r>
              <a:rPr lang="en-GB" dirty="0"/>
              <a:t>Limitations</a:t>
            </a:r>
          </a:p>
        </p:txBody>
      </p:sp>
      <p:sp>
        <p:nvSpPr>
          <p:cNvPr id="3" name="Content Placeholder 2">
            <a:extLst>
              <a:ext uri="{FF2B5EF4-FFF2-40B4-BE49-F238E27FC236}">
                <a16:creationId xmlns:a16="http://schemas.microsoft.com/office/drawing/2014/main" id="{CC43BF5E-82CD-8B8E-1DF3-2055E8B820B0}"/>
              </a:ext>
            </a:extLst>
          </p:cNvPr>
          <p:cNvSpPr>
            <a:spLocks noGrp="1"/>
          </p:cNvSpPr>
          <p:nvPr>
            <p:ph idx="1"/>
          </p:nvPr>
        </p:nvSpPr>
        <p:spPr>
          <a:xfrm>
            <a:off x="4637863" y="804520"/>
            <a:ext cx="6102559" cy="4431359"/>
          </a:xfrm>
        </p:spPr>
        <p:txBody>
          <a:bodyPr anchor="ctr">
            <a:normAutofit/>
          </a:bodyPr>
          <a:lstStyle/>
          <a:p>
            <a:r>
              <a:rPr lang="en-GB" dirty="0"/>
              <a:t>Small scale</a:t>
            </a:r>
          </a:p>
          <a:p>
            <a:r>
              <a:rPr lang="en-GB" dirty="0"/>
              <a:t>Familiarity with participants – scope for desirability bias (Grimm, 2010)</a:t>
            </a:r>
          </a:p>
          <a:p>
            <a:r>
              <a:rPr lang="en-GB" dirty="0"/>
              <a:t>All female adolescent participants – limited score for comparison with other age groups and genders</a:t>
            </a:r>
          </a:p>
          <a:p>
            <a:r>
              <a:rPr lang="en-GB" dirty="0"/>
              <a:t>Continuity of sessions disrupted for some participants due to school absence</a:t>
            </a:r>
          </a:p>
        </p:txBody>
      </p:sp>
    </p:spTree>
    <p:extLst>
      <p:ext uri="{BB962C8B-B14F-4D97-AF65-F5344CB8AC3E}">
        <p14:creationId xmlns:p14="http://schemas.microsoft.com/office/powerpoint/2010/main" val="2629793560"/>
      </p:ext>
    </p:extLst>
  </p:cSld>
  <p:clrMapOvr>
    <a:overrideClrMapping bg1="dk1" tx1="lt1" bg2="dk2" tx2="lt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D5F87-3211-5EE9-63FB-DB91FA9A84CD}"/>
              </a:ext>
            </a:extLst>
          </p:cNvPr>
          <p:cNvSpPr>
            <a:spLocks noGrp="1"/>
          </p:cNvSpPr>
          <p:nvPr>
            <p:ph type="title"/>
          </p:nvPr>
        </p:nvSpPr>
        <p:spPr/>
        <p:txBody>
          <a:bodyPr/>
          <a:lstStyle/>
          <a:p>
            <a:r>
              <a:rPr lang="en-GB" dirty="0"/>
              <a:t>Future directions</a:t>
            </a:r>
          </a:p>
        </p:txBody>
      </p:sp>
      <p:sp>
        <p:nvSpPr>
          <p:cNvPr id="3" name="Content Placeholder 2">
            <a:extLst>
              <a:ext uri="{FF2B5EF4-FFF2-40B4-BE49-F238E27FC236}">
                <a16:creationId xmlns:a16="http://schemas.microsoft.com/office/drawing/2014/main" id="{F92EDF46-D05A-6FB3-E217-9C7F8C3257C0}"/>
              </a:ext>
            </a:extLst>
          </p:cNvPr>
          <p:cNvSpPr>
            <a:spLocks noGrp="1"/>
          </p:cNvSpPr>
          <p:nvPr>
            <p:ph idx="1"/>
          </p:nvPr>
        </p:nvSpPr>
        <p:spPr/>
        <p:txBody>
          <a:bodyPr/>
          <a:lstStyle/>
          <a:p>
            <a:r>
              <a:rPr lang="en-GB" dirty="0"/>
              <a:t>Explore relationship between extrinsic / intrinsic motivation and self-compassion in singing students</a:t>
            </a:r>
          </a:p>
          <a:p>
            <a:r>
              <a:rPr lang="en-GB" dirty="0"/>
              <a:t>Explore links between self-compassion and growth vs fixed mindsets</a:t>
            </a:r>
          </a:p>
          <a:p>
            <a:r>
              <a:rPr lang="en-GB" dirty="0"/>
              <a:t>Explore self-compassion training in conservatoire settings</a:t>
            </a:r>
          </a:p>
          <a:p>
            <a:r>
              <a:rPr lang="en-GB" dirty="0"/>
              <a:t>Use of props and visual aids seemed to be impactful – redesign interventions to employ more of these</a:t>
            </a:r>
          </a:p>
        </p:txBody>
      </p:sp>
    </p:spTree>
    <p:extLst>
      <p:ext uri="{BB962C8B-B14F-4D97-AF65-F5344CB8AC3E}">
        <p14:creationId xmlns:p14="http://schemas.microsoft.com/office/powerpoint/2010/main" val="94594846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A51D92-E79A-B952-C24D-EAD988466A32}"/>
              </a:ext>
            </a:extLst>
          </p:cNvPr>
          <p:cNvSpPr txBox="1"/>
          <p:nvPr/>
        </p:nvSpPr>
        <p:spPr>
          <a:xfrm>
            <a:off x="264560" y="0"/>
            <a:ext cx="10985642" cy="8817157"/>
          </a:xfrm>
          <a:prstGeom prst="rect">
            <a:avLst/>
          </a:prstGeom>
          <a:noFill/>
        </p:spPr>
        <p:txBody>
          <a:bodyPr wrap="square">
            <a:spAutoFit/>
          </a:bodyPr>
          <a:lstStyle/>
          <a:p>
            <a:pPr>
              <a:lnSpc>
                <a:spcPct val="107000"/>
              </a:lnSpc>
              <a:spcAft>
                <a:spcPts val="800"/>
              </a:spcAft>
            </a:pPr>
            <a:r>
              <a:rPr lang="en-GB" sz="1000" b="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REFERENCES</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Anstiss, T. and Gilbert, P., 2014. Compassionate mind coaching.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Mastery in coaching: A complete psychological toolkit for advanced coaching</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pp.225-252.</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ARONFREED, J., 1964. THE ORIGIN OF SELF-CRITICISM J.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Psychological Review</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71</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(3), pp.193-218.</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Barbour, R.S. and Schostak, J., 2005. Interviewing and focus groups.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Research methods in the social sciences</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 pp.41-48.</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Bluth, K., Campo, R.A., Futch, W.S. and Gaylord, S.A., 2017. Age and gender differences in the associations of self-compassion and emotional well-being in a large adolescent sample.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youth and adolescence</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46</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pp.840-853.</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Bluth, K. and Blanton, P.W., 2015. The influence of self-compassion on emotional well-being among early and older adolescent males and females.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The journal of positive psychology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10</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 pp.219-230.</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Bluth, K. and Clepper-Faith, M., 2023. Self-Compassion in Adolescence. In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Handbook of Self-Compassion</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(pp. 89-107). Cham: Springer International Publishing.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Breines, J.G. and Chen, S., 2012. Self-compassion increases self-improvement motivation.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Personality and social psychology bulletin</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38</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(9), pp.1133-1143.</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Britten, N., 1995. Qualitative research: qualitative interviews in medical research.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Bmj</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311</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(6999), pp.251-253.</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Chan, D.W., 2012. Life satisfaction, happiness, and the growth mindset of healthy and unhealthy perfectionists among Hong Kong Chinese gifted students.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Roeper Review</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34</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pp.224-233.</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Denzin, N. K. (1978). The research act: A theoretical introduction to sociological methods (2nd ed.). New York, NY: McGraw Hill.</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Diaz, F.M., 2018. Relationships among meditation, perfectionism, mindfulness, and performance anxiety among collegiate music students.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Research in Music Education</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66</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 pp.150-167.</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Dobos, B., Piko, B.F. and Kenny, D.T., 2019. Music performance anxiety and its relationship with social phobia and dimensions of perfectionism.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Research Studies in Music Education</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41</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 pp.310-326.</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Elkind, D., 1967. Egocentrism in adolescence.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Child development</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pp.1025-1034.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Evans, P., 2015. Self-determination theory: An approach to motivation in music education.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Musicae Scientiae</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19</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 pp.65-83.</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Farley, A. and Kelley, J., 2023. Music performance anxiety and self-compassion in college-level music majors.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Psychology of Music</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51</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pp.1275-1287.</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Flett, G.L., Hewitt, P.L., Blankstein, K.R. and Mosher, S.W., 1991. Perfectionism and self-actualization, and personal adjustment.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social Behavior and Personality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6</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 p.147.</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Flett, G.L., Hewitt, P.L., Besser, A., Su, C., Vaillancourt, T., Boucher, D., Munro, Y., Davidson, L.A. and Gale, O., 2016. The Child–Adolescent Perfectionism Scale: Development, psychometric properties, and associations with stress, distress, and psychiatric symptoms.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Psychoeducational Assessment</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34</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(7), pp.634-652.</a:t>
            </a:r>
          </a:p>
          <a:p>
            <a:pPr>
              <a:lnSpc>
                <a:spcPct val="107000"/>
              </a:lnSpc>
              <a:spcAft>
                <a:spcPts val="800"/>
              </a:spcAft>
            </a:pPr>
            <a:r>
              <a:rPr lang="en-GB" sz="1000" b="0" i="0" dirty="0">
                <a:solidFill>
                  <a:srgbClr val="222222"/>
                </a:solidFill>
                <a:effectLst/>
                <a:latin typeface="Arial" panose="020B0604020202020204" pitchFamily="34" charset="0"/>
              </a:rPr>
              <a:t>Kegelaers, J. and Oudejans, R.R., 2020. A process evaluation of a performance psychology intervention for transitioning elite and elite musicians. </a:t>
            </a:r>
            <a:r>
              <a:rPr lang="en-GB" sz="1000" b="0" i="1" dirty="0">
                <a:solidFill>
                  <a:srgbClr val="222222"/>
                </a:solidFill>
                <a:effectLst/>
                <a:latin typeface="Arial" panose="020B0604020202020204" pitchFamily="34" charset="0"/>
              </a:rPr>
              <a:t>Frontiers in Psychology</a:t>
            </a:r>
            <a:r>
              <a:rPr lang="en-GB" sz="1000" b="0" i="0" dirty="0">
                <a:solidFill>
                  <a:srgbClr val="222222"/>
                </a:solidFill>
                <a:effectLst/>
                <a:latin typeface="Arial" panose="020B0604020202020204" pitchFamily="34" charset="0"/>
              </a:rPr>
              <a:t>, </a:t>
            </a:r>
            <a:r>
              <a:rPr lang="en-GB" sz="1000" b="0" i="1" dirty="0">
                <a:solidFill>
                  <a:srgbClr val="222222"/>
                </a:solidFill>
                <a:effectLst/>
                <a:latin typeface="Arial" panose="020B0604020202020204" pitchFamily="34" charset="0"/>
              </a:rPr>
              <a:t>11</a:t>
            </a:r>
            <a:r>
              <a:rPr lang="en-GB" sz="1000" b="0" i="0" dirty="0">
                <a:solidFill>
                  <a:srgbClr val="222222"/>
                </a:solidFill>
                <a:effectLst/>
                <a:latin typeface="Arial" panose="020B0604020202020204" pitchFamily="34" charset="0"/>
              </a:rPr>
              <a:t>, p.536413.</a:t>
            </a:r>
          </a:p>
          <a:p>
            <a:pPr>
              <a:lnSpc>
                <a:spcPct val="107000"/>
              </a:lnSpc>
              <a:spcAft>
                <a:spcPts val="800"/>
              </a:spcAft>
            </a:pPr>
            <a:r>
              <a:rPr lang="en-GB" sz="1000" b="0" i="0" dirty="0">
                <a:solidFill>
                  <a:srgbClr val="222222"/>
                </a:solidFill>
                <a:effectLst/>
                <a:latin typeface="Arial" panose="020B0604020202020204" pitchFamily="34" charset="0"/>
              </a:rPr>
              <a:t>Kegelaers, J., Schuijer, M. and Oudejans, R.R., 2021. Resilience and mental health issues in classical musicians: a preliminary study. </a:t>
            </a:r>
            <a:r>
              <a:rPr lang="en-GB" sz="1000" b="0" i="1" dirty="0">
                <a:solidFill>
                  <a:srgbClr val="222222"/>
                </a:solidFill>
                <a:effectLst/>
                <a:latin typeface="Arial" panose="020B0604020202020204" pitchFamily="34" charset="0"/>
              </a:rPr>
              <a:t>Psychology of Music</a:t>
            </a:r>
            <a:r>
              <a:rPr lang="en-GB" sz="1000" b="0" i="0" dirty="0">
                <a:solidFill>
                  <a:srgbClr val="222222"/>
                </a:solidFill>
                <a:effectLst/>
                <a:latin typeface="Arial" panose="020B0604020202020204" pitchFamily="34" charset="0"/>
              </a:rPr>
              <a:t>, </a:t>
            </a:r>
            <a:r>
              <a:rPr lang="en-GB" sz="1000" b="0" i="1" dirty="0">
                <a:solidFill>
                  <a:srgbClr val="222222"/>
                </a:solidFill>
                <a:effectLst/>
                <a:latin typeface="Arial" panose="020B0604020202020204" pitchFamily="34" charset="0"/>
              </a:rPr>
              <a:t>49</a:t>
            </a:r>
            <a:r>
              <a:rPr lang="en-GB" sz="1000" b="0" i="0" dirty="0">
                <a:solidFill>
                  <a:srgbClr val="222222"/>
                </a:solidFill>
                <a:effectLst/>
                <a:latin typeface="Arial" panose="020B0604020202020204" pitchFamily="34" charset="0"/>
              </a:rPr>
              <a:t>(5), pp.1273-1284.</a:t>
            </a:r>
          </a:p>
          <a:p>
            <a:pPr>
              <a:lnSpc>
                <a:spcPct val="107000"/>
              </a:lnSpc>
              <a:spcAft>
                <a:spcPts val="800"/>
              </a:spcAft>
            </a:pPr>
            <a:r>
              <a:rPr lang="en-GB" sz="1000" b="0" i="0" dirty="0">
                <a:solidFill>
                  <a:srgbClr val="222222"/>
                </a:solidFill>
                <a:effectLst/>
                <a:latin typeface="Arial" panose="020B0604020202020204" pitchFamily="34" charset="0"/>
              </a:rPr>
              <a:t>Loveday, C., Musgrave, G. and Gross, S.A., 2023. Predicting anxiety, depression, and wellbeing in professional and nonprofessional musicians. </a:t>
            </a:r>
            <a:r>
              <a:rPr lang="en-GB" sz="1000" b="0" i="1" dirty="0">
                <a:solidFill>
                  <a:srgbClr val="222222"/>
                </a:solidFill>
                <a:effectLst/>
                <a:latin typeface="Arial" panose="020B0604020202020204" pitchFamily="34" charset="0"/>
              </a:rPr>
              <a:t>Psychology of Music</a:t>
            </a:r>
            <a:r>
              <a:rPr lang="en-GB" sz="1000" b="0" i="0" dirty="0">
                <a:solidFill>
                  <a:srgbClr val="222222"/>
                </a:solidFill>
                <a:effectLst/>
                <a:latin typeface="Arial" panose="020B0604020202020204" pitchFamily="34" charset="0"/>
              </a:rPr>
              <a:t>, </a:t>
            </a:r>
            <a:r>
              <a:rPr lang="en-GB" sz="1000" b="0" i="1" dirty="0">
                <a:solidFill>
                  <a:srgbClr val="222222"/>
                </a:solidFill>
                <a:effectLst/>
                <a:latin typeface="Arial" panose="020B0604020202020204" pitchFamily="34" charset="0"/>
              </a:rPr>
              <a:t>51</a:t>
            </a:r>
            <a:r>
              <a:rPr lang="en-GB" sz="1000" b="0" i="0" dirty="0">
                <a:solidFill>
                  <a:srgbClr val="222222"/>
                </a:solidFill>
                <a:effectLst/>
                <a:latin typeface="Arial" panose="020B0604020202020204" pitchFamily="34" charset="0"/>
              </a:rPr>
              <a:t>(2), pp.508-522.</a:t>
            </a:r>
            <a:endParaRPr lang="en-GB" sz="1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 2021.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Fierce self-compassion: How women can harness kindness to speak up, claim their power, and thrive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Penguin UK.</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K.D. and Costigan, A.P., 2014. Self-compassion, wellbeing, and happiness.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Psychologie in Österreich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2</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(3), pp.114-119.</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b="0" i="0" dirty="0">
              <a:solidFill>
                <a:srgbClr val="222222"/>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73656378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3EEE60-F2C9-B5F0-803A-BC1241ECA21C}"/>
              </a:ext>
            </a:extLst>
          </p:cNvPr>
          <p:cNvSpPr txBox="1"/>
          <p:nvPr/>
        </p:nvSpPr>
        <p:spPr>
          <a:xfrm>
            <a:off x="143837" y="99920"/>
            <a:ext cx="11938571" cy="6253635"/>
          </a:xfrm>
          <a:prstGeom prst="rect">
            <a:avLst/>
          </a:prstGeom>
          <a:noFill/>
        </p:spPr>
        <p:txBody>
          <a:bodyPr wrap="square">
            <a:spAutoFit/>
          </a:bodyPr>
          <a:lstStyle/>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Gilbert, P., 2009.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The compassionate mind</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Robinson.</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Gray, L.A., 2017.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Self-compassion for teens: 129 activities &amp; practices to cultivate kindness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PESI Publishing &amp; Media.</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Greenspon, T.S., 2008. Making sense of error: A view of the origins and treatment of perfectionism.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American Journal of Psychotherapy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62</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 pp.263-282.</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Grimm, P., 2010. Social desirability bias.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Wiley international encyclopaedia of marketing</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Hewitt, P.L., Flett, G.L. and Weber, C., 1994. Dimensions of perfectionism and suicide ideation.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Cognitive therapy and research</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18</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 pp.439-460.</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Hewitt, P.L. and Flett, G.L., 1990. Perfectionism and depression: A multidimensional analysis.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social behavior and personality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 p.423.</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Hewitt, P.L. and Flett, G.L., 1991. Perfectionism in the self and social contexts: conceptualization, assessment, and association with psychopathology.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personality and social psychology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60</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 p.456.</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Hill, A.P., Witcher, C.S., Gotwals, J.K. and Leyland, A.F., 2015. A qualitative study of perfectionism among self-identified perfectionists in sport and the performing arts.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Sport, Exercise, and Performance Psychology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p.237.</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Hollis-Walker, L. and Colosimo, K., 2011. Mindfulness, self-compassion, and happiness in non-meditators: A theoretical and empirical examination.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Personality and Individual differences</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50</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 pp.222-227.</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Irons, C., Palmer, S. and Hall, L., 2018. Compassion focused coaching.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Handbook of coaching psychology: A guide for practitioners, 2nd edn. Sussex: Routledge</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Kawamura, K.Y., Hunt, S.L., Frost, R.O. and DiBartolo, P.M., 2001. Perfectionism, anxiety, and depression: Are the relationships independent?.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Cognitive therapy and research</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25</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pp.291-301.</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Kotera, Y., Taylor, E., Fido, D., Williams, D. and Tsuda-McCaie, F., 2023. Motivation of UK graduate students in education: Self-compassion moderates pathway from extrinsic motivation to intrinsic motivation.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Current Psychology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42</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(12), pp.10163-10176.</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Kwan, L.Y.Y., Hung, Y.S. and Lam, L., 2022, April. How Can We Reap Learning Benefits for Individuals With Growth and Fixed Mindsets?: Understanding Self-Reflection and Self-Compassion as the Psychological Pathways to Maximize Positive Learning Outcomes. In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Frontiers in Education</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(Vol. 7, p. 800530). Frontiers.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Lizmore, M.R., Dunn, J.G. and Dunn, J.C., 2017. Perfectionistic strivings, perfectionistic concerns, and reactions to poor personal performances among intercollegiate athletes.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Psychology of Sport and Exercise</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33</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pp.75-84.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Luo, X., Qiao, L. and Che, X., 2018. Self-compassion modulates heart rate variability and negative affect to experimentally induced stress.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Mindfulness</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9</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pp.1522-1528.</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MacIntyre, P.D., Schnare, B. and Ross, J., 2018. Self-determination theory and motivation for music.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Psychology of Music</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46</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 pp.699-715.</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Merriam, S.B., 1988.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Case study research in education: A qualitative approach</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Jossey-Bass.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Mofield, E.L. and Parker Peters, M., 2018. Shifting the perfectionistic mindset: Moving to mindful excellence.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Gifted Child Today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41</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pp.177-185.</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Mor, S., Day, H.I., Flett, G.L. and Hewitt, P.L., 1995. Perfectionism, control, and components of performance anxiety in professional artists.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Cognitive Therapy and Research</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19</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pp.207-225.</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 2003. Self-compassion: An alternative conceptualization of a healthy attitude toward oneself.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Self and identity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 pp.85-101.</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K.D., 2003. The development and validation of a scale to measure self-compassion.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Self and identity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 pp.223-250.</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2494584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3542F2-B619-3A11-6D05-8C0BAF64CC91}"/>
              </a:ext>
            </a:extLst>
          </p:cNvPr>
          <p:cNvSpPr txBox="1"/>
          <p:nvPr/>
        </p:nvSpPr>
        <p:spPr>
          <a:xfrm>
            <a:off x="143838" y="-9300667"/>
            <a:ext cx="9002730" cy="249940"/>
          </a:xfrm>
          <a:prstGeom prst="rect">
            <a:avLst/>
          </a:prstGeom>
          <a:noFill/>
        </p:spPr>
        <p:txBody>
          <a:bodyPr wrap="square">
            <a:spAutoFit/>
          </a:bodyPr>
          <a:lstStyle/>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F0F4C6F-C9D3-BEF3-22B3-7B70950210FA}"/>
              </a:ext>
            </a:extLst>
          </p:cNvPr>
          <p:cNvSpPr txBox="1"/>
          <p:nvPr/>
        </p:nvSpPr>
        <p:spPr>
          <a:xfrm>
            <a:off x="236305" y="87325"/>
            <a:ext cx="11856377" cy="7375352"/>
          </a:xfrm>
          <a:prstGeom prst="rect">
            <a:avLst/>
          </a:prstGeom>
          <a:noFill/>
        </p:spPr>
        <p:txBody>
          <a:bodyPr wrap="square">
            <a:spAutoFit/>
          </a:bodyPr>
          <a:lstStyle/>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 and Germer, C., 2018.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The mindful self-compassion workbook: A proven way to accept yourself, build inner strength, and thrive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Guilford Publications.</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 2021.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Fierce self-compassion: How women can harness kindness to speak up, claim their power, and thrive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Penguin UK.</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K.D. and Costigan, A.P., 2014. Self-compassion, wellbeing, and happiness.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Psychologie in Österreich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2</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(3), pp.114-119.</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 and Germer, C., 2018.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The mindful self-compassion workbook: A proven way to accept yourself, build inner strength, and thrive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Guilford Publications.</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Neff, K.D., Kirkpatrick, K.L. and Rude, S.S., 2007. Self-compassion and adaptive psychological functioning.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research in personality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41</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 pp.139-154.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Nolen-Hoeksema, S., 1987. Sex differences in unipolar depression: evidence and theory.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Psychological bulletin</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101</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 p.259.</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Ong, C.W., Lee, E.B., Petersen, J.M., Levin, M.E. and Twohig, M.P., 2021. Is perfectionism always unhealthy? Examining the moderating effects of psychological flexibility and self</a:t>
            </a:r>
            <a:r>
              <a:rPr lang="en-GB" sz="1000" kern="100" dirty="0">
                <a:solidFill>
                  <a:srgbClr val="222222"/>
                </a:solidFill>
                <a:effectLst/>
                <a:latin typeface="Cambria Math" panose="02040503050406030204" pitchFamily="18" charset="0"/>
                <a:ea typeface="Aptos" panose="020B0004020202020204" pitchFamily="34" charset="0"/>
                <a:cs typeface="Cambria Math" panose="02040503050406030204" pitchFamily="18" charset="0"/>
              </a:rPr>
              <a:t>‐</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compassion.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Clinical Psychology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77</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(11), pp.2576-2591</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Patston, T., 2014. Teaching stage fright?–Implications for music educators.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British Journal of Music Education</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31</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 pp.85-98.</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Patston, T. and Osborne, M.S., 2016. The developmental features of music performance anxiety and perfectionism in school age music students.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Performance Enhancement &amp; Health</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(1-2), pp.42-49.</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Pecen, E., Collins, D. and MacNamara, Á., 2016. Music of the night: Performance practitioner considerations for enhancement work in music.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Sport, Exercise, and Performance Psychology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p.377.</a:t>
            </a:r>
          </a:p>
          <a:p>
            <a:pPr>
              <a:lnSpc>
                <a:spcPct val="107000"/>
              </a:lnSpc>
              <a:spcAft>
                <a:spcPts val="800"/>
              </a:spcAft>
            </a:pPr>
            <a:r>
              <a:rPr lang="en-GB" sz="1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Raes, F., Pommier, E., Neff, K.D. and Van Gucht, D., 2011. Construction and factorial validation of a short form of the self</a:t>
            </a:r>
            <a:r>
              <a:rPr lang="en-GB" sz="1000" kern="100" dirty="0">
                <a:solidFill>
                  <a:srgbClr val="222222"/>
                </a:solidFill>
                <a:effectLst/>
                <a:latin typeface="Cambria Math" panose="02040503050406030204" pitchFamily="18" charset="0"/>
                <a:ea typeface="Calibri" panose="020F0502020204030204" pitchFamily="34" charset="0"/>
                <a:cs typeface="Cambria Math" panose="02040503050406030204" pitchFamily="18" charset="0"/>
              </a:rPr>
              <a:t>‐</a:t>
            </a:r>
            <a:r>
              <a:rPr lang="en-GB" sz="1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compassion scale. </a:t>
            </a:r>
            <a:r>
              <a:rPr lang="en-GB" sz="1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Clinical psychology &amp; psychotherapy</a:t>
            </a:r>
            <a:r>
              <a:rPr lang="en-GB" sz="1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18</a:t>
            </a:r>
            <a:r>
              <a:rPr lang="en-GB" sz="1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pp.250-255.</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Ryan, R.M. and Deci, E.L., 2000. Self-determination theory and the facilitation of intrinsic motivation, social development, and well-being.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American psychologist</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55</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 p.68.</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Saboonchi, F. and Lundh, L.G., 1997. Perfectionism, self-consciousness and anxiety.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Personality and Individual Differences</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22</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(6), pp.921-928.</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Schwarz, S., Grasmann, D., Schreiber, F. and Stangier, U., 2020. Mental imagery and its relevance for psychopathology and psychological treatment in children and adolescents: A systematic review.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International Journal of Cognitive Therapy</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13</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pp.303-327.</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Saldaña, J., 2014. Coding and analysis strategies.</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Sheldon, K.M. and Lyubomirsky, S., 2006. How to increase and sustain positive emotion: The effects of expressing gratitude and visualizing best possible selves.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The journal of positive psychology</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1</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(2), pp.73-82.</a:t>
            </a:r>
          </a:p>
          <a:p>
            <a:pPr marL="0" indent="0">
              <a:lnSpc>
                <a:spcPct val="107000"/>
              </a:lnSpc>
              <a:spcAft>
                <a:spcPts val="800"/>
              </a:spcAft>
              <a:buNone/>
            </a:pPr>
            <a:r>
              <a:rPr lang="en-GB" sz="1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Sheridan-Grant, M., 2021. </a:t>
            </a:r>
            <a:r>
              <a:rPr lang="en-GB" sz="1000" kern="100" dirty="0">
                <a:effectLst/>
                <a:latin typeface="Arial" panose="020B0604020202020204" pitchFamily="34" charset="0"/>
                <a:ea typeface="Calibri" panose="020F0502020204030204" pitchFamily="34" charset="0"/>
                <a:cs typeface="Arial" panose="020B0604020202020204" pitchFamily="34" charset="0"/>
              </a:rPr>
              <a:t>Critically assess how an understanding of perfectionism can influence and shape a coaching strategy. Unpublished</a:t>
            </a:r>
          </a:p>
          <a:p>
            <a:pPr marL="0" indent="0">
              <a:lnSpc>
                <a:spcPct val="107000"/>
              </a:lnSpc>
              <a:spcAft>
                <a:spcPts val="800"/>
              </a:spcAft>
              <a:buNone/>
            </a:pPr>
            <a:r>
              <a:rPr lang="en-GB" sz="1000" kern="100" dirty="0">
                <a:effectLst/>
                <a:latin typeface="Arial" panose="020B0604020202020204" pitchFamily="34" charset="0"/>
                <a:ea typeface="Calibri" panose="020F0502020204030204" pitchFamily="34" charset="0"/>
                <a:cs typeface="Arial" panose="020B0604020202020204" pitchFamily="34" charset="0"/>
              </a:rPr>
              <a:t>Sheridan-Grant, M. 2022. Assessing the suitability of compassion training for use in singing lessons. Unpublished</a:t>
            </a:r>
          </a:p>
          <a:p>
            <a:pPr marL="0" indent="0">
              <a:lnSpc>
                <a:spcPct val="107000"/>
              </a:lnSpc>
              <a:spcAft>
                <a:spcPts val="800"/>
              </a:spcAft>
              <a:buNone/>
            </a:pPr>
            <a:r>
              <a:rPr lang="en-GB" sz="1000" kern="100" dirty="0">
                <a:effectLst/>
                <a:latin typeface="Arial" panose="020B0604020202020204" pitchFamily="34" charset="0"/>
                <a:ea typeface="Calibri" panose="020F0502020204030204" pitchFamily="34" charset="0"/>
                <a:cs typeface="Arial" panose="020B0604020202020204" pitchFamily="34" charset="0"/>
              </a:rPr>
              <a:t>Sheridan-Grant, M., 2023. Critically evaluate a range of concepts, theories and models relating to Performance Coaching that you have recently studied, explaining their relevance to your workplace practice and procedures, and develop a strategy for applying what you have learned to improve your practice and performance. Unpublished</a:t>
            </a:r>
          </a:p>
          <a:p>
            <a:pPr marL="0" indent="0">
              <a:buNone/>
            </a:pPr>
            <a:r>
              <a:rPr lang="en-GB" sz="1000" dirty="0">
                <a:effectLst/>
                <a:latin typeface="Arial" panose="020B0604020202020204" pitchFamily="34" charset="0"/>
                <a:ea typeface="Calibri" panose="020F0502020204030204" pitchFamily="34" charset="0"/>
                <a:cs typeface="Arial" panose="020B0604020202020204" pitchFamily="34" charset="0"/>
              </a:rPr>
              <a:t>Sheridan-Grant, M., 2023. Exploring the relationship between self-compassion and self-efficacy for performing in young singers. Unpublished</a:t>
            </a:r>
          </a:p>
          <a:p>
            <a:pPr>
              <a:lnSpc>
                <a:spcPct val="107000"/>
              </a:lnSpc>
              <a:spcAft>
                <a:spcPts val="800"/>
              </a:spcAft>
            </a:pP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Shi, X., Brinthaupt, T. and McCree, M., 2017. Understanding the influence of self-critical, self-managing, and social-assessing self-talk on performance outcomes in a public speaking context.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Imagination, Cognition and Personality</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36</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(4), pp.356-378.</a:t>
            </a: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Stoeber, J. and Eismann, U., 2007. Perfectionism in young musicians: Relations with motivation, effort, achievement, and distress.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Personality and Individual Differences</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43</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(8), pp.2182-2192.</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94478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36F87F-3D1D-5BE7-0DE0-4C85525D41D0}"/>
              </a:ext>
            </a:extLst>
          </p:cNvPr>
          <p:cNvSpPr txBox="1"/>
          <p:nvPr/>
        </p:nvSpPr>
        <p:spPr>
          <a:xfrm>
            <a:off x="154111" y="164387"/>
            <a:ext cx="11907749" cy="2512098"/>
          </a:xfrm>
          <a:prstGeom prst="rect">
            <a:avLst/>
          </a:prstGeom>
          <a:noFill/>
        </p:spPr>
        <p:txBody>
          <a:bodyPr wrap="square">
            <a:spAutoFit/>
          </a:bodyPr>
          <a:lstStyle/>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Stoeber, J. and Otto, K., 2006. Positive conceptions of perfectionism: Approaches, evidence, challenges.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Personality and social psychology review</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10</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pp.295-319.</a:t>
            </a:r>
          </a:p>
          <a:p>
            <a:pPr>
              <a:lnSpc>
                <a:spcPct val="107000"/>
              </a:lnSpc>
              <a:spcAft>
                <a:spcPts val="800"/>
              </a:spcAft>
            </a:pPr>
            <a:r>
              <a:rPr lang="en-GB" sz="1000" b="0" i="0" dirty="0">
                <a:solidFill>
                  <a:srgbClr val="222222"/>
                </a:solidFill>
                <a:effectLst/>
                <a:latin typeface="Arial" panose="020B0604020202020204" pitchFamily="34" charset="0"/>
              </a:rPr>
              <a:t>Vaag, J., Bjørngaard, J.H. and Bjerkeset, O., 2016. Use of psychotherapy and psychotropic medication among Norwegian musicians compared to the general workforce. </a:t>
            </a:r>
            <a:r>
              <a:rPr lang="en-GB" sz="1000" b="0" i="1" dirty="0">
                <a:solidFill>
                  <a:srgbClr val="222222"/>
                </a:solidFill>
                <a:effectLst/>
                <a:latin typeface="Arial" panose="020B0604020202020204" pitchFamily="34" charset="0"/>
              </a:rPr>
              <a:t>Psychology of Music</a:t>
            </a:r>
            <a:r>
              <a:rPr lang="en-GB" sz="1000" b="0" i="0" dirty="0">
                <a:solidFill>
                  <a:srgbClr val="222222"/>
                </a:solidFill>
                <a:effectLst/>
                <a:latin typeface="Arial" panose="020B0604020202020204" pitchFamily="34" charset="0"/>
              </a:rPr>
              <a:t>, </a:t>
            </a:r>
            <a:r>
              <a:rPr lang="en-GB" sz="1000" b="0" i="1" dirty="0">
                <a:solidFill>
                  <a:srgbClr val="222222"/>
                </a:solidFill>
                <a:effectLst/>
                <a:latin typeface="Arial" panose="020B0604020202020204" pitchFamily="34" charset="0"/>
              </a:rPr>
              <a:t>44</a:t>
            </a:r>
            <a:r>
              <a:rPr lang="en-GB" sz="1000" b="0" i="0" dirty="0">
                <a:solidFill>
                  <a:srgbClr val="222222"/>
                </a:solidFill>
                <a:effectLst/>
                <a:latin typeface="Arial" panose="020B0604020202020204" pitchFamily="34" charset="0"/>
              </a:rPr>
              <a:t>(6), pp.1439-1453.</a:t>
            </a:r>
          </a:p>
          <a:p>
            <a:pPr>
              <a:lnSpc>
                <a:spcPct val="107000"/>
              </a:lnSpc>
              <a:spcAft>
                <a:spcPts val="800"/>
              </a:spcAft>
            </a:pPr>
            <a:r>
              <a:rPr lang="en-GB" sz="1000" b="0" i="0" dirty="0">
                <a:solidFill>
                  <a:srgbClr val="222222"/>
                </a:solidFill>
                <a:effectLst/>
                <a:latin typeface="Arial" panose="020B0604020202020204" pitchFamily="34" charset="0"/>
                <a:cs typeface="Arial" panose="020B0604020202020204" pitchFamily="34" charset="0"/>
              </a:rPr>
              <a:t>Vaag, J., Bjerkeset, O. and Sivertsen, B., 2021. Anxiety and depression symptom level and psychotherapy use among music and art students compared to the general student population. </a:t>
            </a:r>
            <a:r>
              <a:rPr lang="en-GB" sz="1000" b="0" i="1" dirty="0">
                <a:solidFill>
                  <a:srgbClr val="222222"/>
                </a:solidFill>
                <a:effectLst/>
                <a:latin typeface="Arial" panose="020B0604020202020204" pitchFamily="34" charset="0"/>
                <a:cs typeface="Arial" panose="020B0604020202020204" pitchFamily="34" charset="0"/>
              </a:rPr>
              <a:t>Frontiers in Psychology</a:t>
            </a:r>
            <a:r>
              <a:rPr lang="en-GB" sz="1000" b="0" i="0" dirty="0">
                <a:solidFill>
                  <a:srgbClr val="222222"/>
                </a:solidFill>
                <a:effectLst/>
                <a:latin typeface="Arial" panose="020B0604020202020204" pitchFamily="34" charset="0"/>
                <a:cs typeface="Arial" panose="020B0604020202020204" pitchFamily="34" charset="0"/>
              </a:rPr>
              <a:t>, </a:t>
            </a:r>
            <a:r>
              <a:rPr lang="en-GB" sz="1000" b="0" i="1" dirty="0">
                <a:solidFill>
                  <a:srgbClr val="222222"/>
                </a:solidFill>
                <a:effectLst/>
                <a:latin typeface="Arial" panose="020B0604020202020204" pitchFamily="34" charset="0"/>
                <a:cs typeface="Arial" panose="020B0604020202020204" pitchFamily="34" charset="0"/>
              </a:rPr>
              <a:t>12</a:t>
            </a:r>
            <a:r>
              <a:rPr lang="en-GB" sz="1000" b="0" i="0" dirty="0">
                <a:solidFill>
                  <a:srgbClr val="222222"/>
                </a:solidFill>
                <a:effectLst/>
                <a:latin typeface="Arial" panose="020B0604020202020204" pitchFamily="34" charset="0"/>
                <a:cs typeface="Arial" panose="020B0604020202020204" pitchFamily="34" charset="0"/>
              </a:rPr>
              <a:t>, p.607927.</a:t>
            </a:r>
            <a:endParaRPr lang="en-GB" sz="1000" dirty="0">
              <a:latin typeface="Arial" panose="020B0604020202020204" pitchFamily="34" charset="0"/>
              <a:cs typeface="Arial" panose="020B0604020202020204" pitchFamily="34"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Weissman, M.M., Bland, R.C., Canino, G.J., Faravelli, C., Greenwald, S., Hwu, H.G., Joyce, P.R., Karam, E.G., Lee, C.K., Lellouch, J. and Lepine, J.P., 1996. Cross-national epidemiology of major depression and bipolar disorder.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Jama</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276</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pp.293-299.</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Wright, R. and Powell, M.B., 2006. Investigative interviewers' perceptions of their difficulty in adhering to open-ended questions with child witnesses.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International Journal of Police Science &amp; Management</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8</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 pp.316-325.</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Yin, R.K., 2003. Designing case studies.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Qualitative research methods</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5</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(14), pp.359-386.</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Zabelina, D.L. and Robinson, M.D., 2010. Don't be so hard on yourself: Self-compassion facilitates creative originality among self-judgmental individuals.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Creativity Research Journal</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22</a:t>
            </a:r>
            <a:r>
              <a:rPr lang="en-GB" sz="10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(3), pp.288-293.</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84465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4749</TotalTime>
  <Words>6335</Words>
  <Application>Microsoft Office PowerPoint</Application>
  <PresentationFormat>Widescreen</PresentationFormat>
  <Paragraphs>519</Paragraphs>
  <Slides>70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70</vt:i4>
      </vt:variant>
    </vt:vector>
  </HeadingPairs>
  <TitlesOfParts>
    <vt:vector size="78" baseType="lpstr">
      <vt:lpstr>Aptos</vt:lpstr>
      <vt:lpstr>Aptos Display</vt:lpstr>
      <vt:lpstr>Arial</vt:lpstr>
      <vt:lpstr>Calibri</vt:lpstr>
      <vt:lpstr>Cambria Math</vt:lpstr>
      <vt:lpstr>Gill Sans MT</vt:lpstr>
      <vt:lpstr>Times New Roman</vt:lpstr>
      <vt:lpstr>Office Theme</vt:lpstr>
      <vt:lpstr>Exploring self-compassion training as a tool for mitigating perfectionistic tendencies in adolescent female singing students </vt:lpstr>
      <vt:lpstr>Context</vt:lpstr>
      <vt:lpstr>past Research</vt:lpstr>
      <vt:lpstr>Justification</vt:lpstr>
      <vt:lpstr>Perfectionism</vt:lpstr>
      <vt:lpstr>Perfectionistic mindsets</vt:lpstr>
      <vt:lpstr>PowerPoint Presentation</vt:lpstr>
      <vt:lpstr>How can teachers encourage students to pursue high standards without endangering their mental health?</vt:lpstr>
      <vt:lpstr>Self-compassion</vt:lpstr>
      <vt:lpstr>Self-compassion has been shown to:</vt:lpstr>
      <vt:lpstr>objectives</vt:lpstr>
      <vt:lpstr>Methodology</vt:lpstr>
      <vt:lpstr>Multiple case studies</vt:lpstr>
      <vt:lpstr>participants</vt:lpstr>
      <vt:lpstr>Self-compassion and perfectionism in adolescent females</vt:lpstr>
      <vt:lpstr>CAPS  (Flett et al., 2016)</vt:lpstr>
      <vt:lpstr>Self-compassion scale (short form) (SCS-SF) (Raes et al., 2011)</vt:lpstr>
      <vt:lpstr>Semi-structured interviews</vt:lpstr>
      <vt:lpstr>PowerPoint Presentation</vt:lpstr>
      <vt:lpstr>Ethics and insider research</vt:lpstr>
      <vt:lpstr>Self-compassion training</vt:lpstr>
      <vt:lpstr>     Self-compassion training Grey Literature (Gray, 2017; Gilbert, 2009; Neff &amp; Germer, 2018; Neff, 2021) </vt:lpstr>
      <vt:lpstr>PowerPoint Presentation</vt:lpstr>
      <vt:lpstr>Findings and discussion</vt:lpstr>
      <vt:lpstr>Self-compassion scale – Short form (SCS-SF) scores</vt:lpstr>
      <vt:lpstr>SCS-SF scores</vt:lpstr>
      <vt:lpstr>PowerPoint Presentation</vt:lpstr>
      <vt:lpstr>PowerPoint Presentation</vt:lpstr>
      <vt:lpstr>Self-kindness vs self-judgement</vt:lpstr>
      <vt:lpstr>Self-judgement and self-kindness levels</vt:lpstr>
      <vt:lpstr>PowerPoint Presentation</vt:lpstr>
      <vt:lpstr>PowerPoint Presentation</vt:lpstr>
      <vt:lpstr>Common humanity vs isolation</vt:lpstr>
      <vt:lpstr>Common humanity and isolation levels</vt:lpstr>
      <vt:lpstr>PowerPoint Presentation</vt:lpstr>
      <vt:lpstr>PowerPoint Presentation</vt:lpstr>
      <vt:lpstr>Mindfulness vs overidentification</vt:lpstr>
      <vt:lpstr>Mindfulness vs overidentification levels</vt:lpstr>
      <vt:lpstr>PowerPoint Presentation</vt:lpstr>
      <vt:lpstr>PowerPoint Presentation</vt:lpstr>
      <vt:lpstr>Child and Adolescent perfectionism scale (CAPS)</vt:lpstr>
      <vt:lpstr>PowerPoint Presentation</vt:lpstr>
      <vt:lpstr>Normative data for caps subscales</vt:lpstr>
      <vt:lpstr>Relationship between self-oriented perfectionism (SOP) and self-compassion (SC) in the case subjects</vt:lpstr>
      <vt:lpstr>PowerPoint Presentation</vt:lpstr>
      <vt:lpstr>From socially prescribed (SPP) to Self-oriented (SOP) perfectionism</vt:lpstr>
      <vt:lpstr>Growth vs fixed mindset</vt:lpstr>
      <vt:lpstr>Literature Re self-compassion, growth mindsets &amp; perfectionism </vt:lpstr>
      <vt:lpstr>Intrinsic vs extrinsic motivation</vt:lpstr>
      <vt:lpstr>Literature re intrinsic / extrinsic motivation, self-compassion and perfectionism</vt:lpstr>
      <vt:lpstr>Most Memorable self-compassion training exercises</vt:lpstr>
      <vt:lpstr>CS1, CS3 &amp; CS5 Meeting your Monster (session 4)</vt:lpstr>
      <vt:lpstr>Meeting your monster</vt:lpstr>
      <vt:lpstr>Session 2  Understanding our emotions  (cs2 &amp; cs4)</vt:lpstr>
      <vt:lpstr>PowerPoint Presentation</vt:lpstr>
      <vt:lpstr>Understanding emotions</vt:lpstr>
      <vt:lpstr>Session 1  Tricky Brains  (CS2)</vt:lpstr>
      <vt:lpstr>PowerPoint Presentation</vt:lpstr>
      <vt:lpstr>Tricky brains</vt:lpstr>
      <vt:lpstr>Session 5  Changing your self-talk  (cs4)</vt:lpstr>
      <vt:lpstr>PowerPoint Presentation</vt:lpstr>
      <vt:lpstr>PowerPoint Presentation</vt:lpstr>
      <vt:lpstr>Changing your self-talk</vt:lpstr>
      <vt:lpstr>Conclusions</vt:lpstr>
      <vt:lpstr>Limitations</vt:lpstr>
      <vt:lpstr>Future directions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self-compassion training as a tool for promoting healthy striving for excellence adolescent female singing students </dc:title>
  <dc:creator>Michelle Sheridan - Grant</dc:creator>
  <cp:lastModifiedBy>Michelle Sheridan - Grant</cp:lastModifiedBy>
  <cp:revision>7</cp:revision>
  <dcterms:created xsi:type="dcterms:W3CDTF">2024-02-12T11:38:07Z</dcterms:created>
  <dcterms:modified xsi:type="dcterms:W3CDTF">2024-03-03T20:02:51Z</dcterms:modified>
</cp:coreProperties>
</file>