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1" r:id="rId5"/>
    <p:sldId id="270" r:id="rId6"/>
    <p:sldId id="267" r:id="rId7"/>
    <p:sldId id="268" r:id="rId8"/>
    <p:sldId id="269" r:id="rId9"/>
    <p:sldId id="271" r:id="rId10"/>
    <p:sldId id="262" r:id="rId11"/>
    <p:sldId id="273" r:id="rId12"/>
    <p:sldId id="264" r:id="rId13"/>
    <p:sldId id="266" r:id="rId14"/>
    <p:sldId id="265" r:id="rId15"/>
    <p:sldId id="27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731" autoAdjust="0"/>
  </p:normalViewPr>
  <p:slideViewPr>
    <p:cSldViewPr snapToGrid="0">
      <p:cViewPr varScale="1">
        <p:scale>
          <a:sx n="74" d="100"/>
          <a:sy n="74" d="100"/>
        </p:scale>
        <p:origin x="340" y="64"/>
      </p:cViewPr>
      <p:guideLst/>
    </p:cSldViewPr>
  </p:slideViewPr>
  <p:outlineViewPr>
    <p:cViewPr>
      <p:scale>
        <a:sx n="33" d="100"/>
        <a:sy n="33" d="100"/>
      </p:scale>
      <p:origin x="0" y="-115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8C12CF1F-C877-4C0B-B39F-A0DD6E58717A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170962EB-5455-489E-8B82-F7532FA93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126836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2CF1F-C877-4C0B-B39F-A0DD6E58717A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962EB-5455-489E-8B82-F7532FA93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0405702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2CF1F-C877-4C0B-B39F-A0DD6E58717A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962EB-5455-489E-8B82-F7532FA93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737218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2CF1F-C877-4C0B-B39F-A0DD6E58717A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962EB-5455-489E-8B82-F7532FA93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817006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2CF1F-C877-4C0B-B39F-A0DD6E58717A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962EB-5455-489E-8B82-F7532FA93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898026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2CF1F-C877-4C0B-B39F-A0DD6E58717A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962EB-5455-489E-8B82-F7532FA93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512455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2CF1F-C877-4C0B-B39F-A0DD6E58717A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962EB-5455-489E-8B82-F7532FA93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191185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2CF1F-C877-4C0B-B39F-A0DD6E58717A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962EB-5455-489E-8B82-F7532FA93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540070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2CF1F-C877-4C0B-B39F-A0DD6E58717A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962EB-5455-489E-8B82-F7532FA93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009186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2CF1F-C877-4C0B-B39F-A0DD6E58717A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962EB-5455-489E-8B82-F7532FA93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496512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2CF1F-C877-4C0B-B39F-A0DD6E58717A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962EB-5455-489E-8B82-F7532FA93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19405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2CF1F-C877-4C0B-B39F-A0DD6E58717A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962EB-5455-489E-8B82-F7532FA93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081936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2CF1F-C877-4C0B-B39F-A0DD6E58717A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962EB-5455-489E-8B82-F7532FA93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462926"/>
      </p:ext>
    </p:extLst>
  </p:cSld>
  <p:clrMapOvr>
    <a:masterClrMapping/>
  </p:clrMapOvr>
  <p:transition spd="slow">
    <p:push dir="u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2CF1F-C877-4C0B-B39F-A0DD6E58717A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962EB-5455-489E-8B82-F7532FA93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176925"/>
      </p:ext>
    </p:extLst>
  </p:cSld>
  <p:clrMapOvr>
    <a:masterClrMapping/>
  </p:clrMapOvr>
  <p:transition spd="slow">
    <p:push dir="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2CF1F-C877-4C0B-B39F-A0DD6E58717A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962EB-5455-489E-8B82-F7532FA93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76054"/>
      </p:ext>
    </p:extLst>
  </p:cSld>
  <p:clrMapOvr>
    <a:masterClrMapping/>
  </p:clrMapOvr>
  <p:transition spd="slow">
    <p:push dir="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8C12CF1F-C877-4C0B-B39F-A0DD6E58717A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962EB-5455-489E-8B82-F7532FA93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801497"/>
      </p:ext>
    </p:extLst>
  </p:cSld>
  <p:clrMapOvr>
    <a:masterClrMapping/>
  </p:clrMapOvr>
  <p:transition spd="slow">
    <p:push dir="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8C12CF1F-C877-4C0B-B39F-A0DD6E58717A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962EB-5455-489E-8B82-F7532FA93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895555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8C12CF1F-C877-4C0B-B39F-A0DD6E58717A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170962EB-5455-489E-8B82-F7532FA93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7431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ransition spd="slow">
    <p:push dir="u"/>
  </p:transition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picpedia.org/highway-signs/e/evidence-based.htm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murdoch.edu.au/nursing/ebp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colorful-cutouts-of-the-word-purpose-4116640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blogs.lse.ac.uk/politicsandpolicy/why-should-the-people-wait-any-longer-how-labour-built-the-nhs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x.stackexchange.com/questions/60961/alternatives-to-like-1-bookmark-and-favorite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thebluediamondgallery.com/tablet-dictionary/p/prevention.html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creativecommons.org/licenses/by-sa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urvivalsherpa.wordpress.com/2013/05/29/15-unconventional-uses-for-honey/" TargetMode="External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history.stackexchange.com/questions/8944/what-did-mesopotamian-beehives-look-like" TargetMode="External"/><Relationship Id="rId5" Type="http://schemas.openxmlformats.org/officeDocument/2006/relationships/image" Target="../media/image12.jpg"/><Relationship Id="rId4" Type="http://schemas.openxmlformats.org/officeDocument/2006/relationships/hyperlink" Target="https://creativecommons.org/licenses/by-nc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grad.com/topics/7-leadership-superpowers-nurses-should-have/" TargetMode="External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anberra.libguides.com/evidence" TargetMode="External"/><Relationship Id="rId5" Type="http://schemas.openxmlformats.org/officeDocument/2006/relationships/image" Target="../media/image14.png"/><Relationship Id="rId4" Type="http://schemas.openxmlformats.org/officeDocument/2006/relationships/hyperlink" Target="https://creativecommons.org/licenses/by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es.nhs.uk/ourservices/evidencebase" TargetMode="External"/><Relationship Id="rId2" Type="http://schemas.openxmlformats.org/officeDocument/2006/relationships/hyperlink" Target="https://www.nice.org.uk/about/how-we-work?gclid=EAIaIQobChMIhaTT8p7P9gIViOhRCh2GfwnWEAMYASAAEgJuR_D_BwE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flickr.com/photos/louisephotography/5796499806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vermesongs.com/category/qa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assets.publishing.service.gov.uk/government/uploads/system/uploads/attachment_data/file/266003/newnhs.pdf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mc.org.uk/globalassets/sitedocuments/nmc-publications/nmc-code.pdf" TargetMode="External"/><Relationship Id="rId2" Type="http://schemas.openxmlformats.org/officeDocument/2006/relationships/hyperlink" Target="https://www.nice.org.uk/guidance/cg179/chapter/1-recommendations#prevention-adults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DB57B-6DC5-4A9B-A8CC-BD36345CD89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u="sng" dirty="0"/>
              <a:t>Research and </a:t>
            </a:r>
            <a:br>
              <a:rPr lang="en-GB" b="1" u="sng" dirty="0"/>
            </a:br>
            <a:r>
              <a:rPr lang="en-GB" b="1" u="sng" dirty="0"/>
              <a:t>Evidence-Based </a:t>
            </a:r>
            <a:br>
              <a:rPr lang="en-GB" b="1" u="sng" dirty="0"/>
            </a:br>
            <a:r>
              <a:rPr lang="en-GB" b="1" u="sng" dirty="0"/>
              <a:t>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95DBCF-0882-489A-803E-7EB313808E8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Annamarie hodge</a:t>
            </a:r>
          </a:p>
          <a:p>
            <a:r>
              <a:rPr lang="en-GB" dirty="0"/>
              <a:t>2104375</a:t>
            </a:r>
          </a:p>
        </p:txBody>
      </p:sp>
    </p:spTree>
    <p:extLst>
      <p:ext uri="{BB962C8B-B14F-4D97-AF65-F5344CB8AC3E}">
        <p14:creationId xmlns:p14="http://schemas.microsoft.com/office/powerpoint/2010/main" val="2991895204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AA545-6218-4F3D-AC13-9AF1273B2A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u="sng" dirty="0"/>
              <a:t>Introduction.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8F7AF9-E8E7-413D-AA23-F30CC586FE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088" y="2476123"/>
            <a:ext cx="4551579" cy="427836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3200" dirty="0"/>
              <a:t>Definition of Evidence-Based Practice (EBP)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/>
              <a:t>What’s the purpose?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/>
              <a:t>Importance of EBP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/>
              <a:t>Benefits of EBP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/>
              <a:t>How it is used in my workplace?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/>
              <a:t>Pros &amp; Cons?</a:t>
            </a:r>
          </a:p>
          <a:p>
            <a:endParaRPr lang="en-GB" dirty="0"/>
          </a:p>
          <a:p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747E40C-76A5-48AC-8C59-501864DC55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88666" y="2377650"/>
            <a:ext cx="6208273" cy="41336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CA5E8D8-C92A-47D6-B2CD-D1291A464FCC}"/>
              </a:ext>
            </a:extLst>
          </p:cNvPr>
          <p:cNvSpPr txBox="1"/>
          <p:nvPr/>
        </p:nvSpPr>
        <p:spPr>
          <a:xfrm>
            <a:off x="5388666" y="6627168"/>
            <a:ext cx="620827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picpedia.org/highway-signs/e/evidence-based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575375406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6907D-BBED-45C7-AEAF-CDD8E25FB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u="sng" dirty="0"/>
              <a:t>Definition.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AA3F0A7-CBC3-4406-B02E-40540FE620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81559" y="2284166"/>
            <a:ext cx="4455382" cy="3513324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B469B76-DB7A-4F7A-8A96-62EDE77CF6D9}"/>
              </a:ext>
            </a:extLst>
          </p:cNvPr>
          <p:cNvSpPr txBox="1"/>
          <p:nvPr/>
        </p:nvSpPr>
        <p:spPr>
          <a:xfrm>
            <a:off x="6881559" y="5780443"/>
            <a:ext cx="445538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libguides.murdoch.edu.au/nursing/ebp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/3.0/"/>
              </a:rPr>
              <a:t>CC BY-NC</a:t>
            </a:r>
            <a:endParaRPr lang="en-GB" sz="9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968B25-E092-49B7-8A2C-B335A3817DB4}"/>
              </a:ext>
            </a:extLst>
          </p:cNvPr>
          <p:cNvSpPr txBox="1"/>
          <p:nvPr/>
        </p:nvSpPr>
        <p:spPr>
          <a:xfrm flipH="1">
            <a:off x="1065313" y="2638004"/>
            <a:ext cx="5626799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000" dirty="0"/>
              <a:t>Clinical Expertise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000" dirty="0"/>
              <a:t>Patient Values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000" dirty="0"/>
              <a:t>Best Research Evidence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3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E091A61-0C8D-413F-8A5A-257538E521EC}"/>
              </a:ext>
            </a:extLst>
          </p:cNvPr>
          <p:cNvSpPr txBox="1"/>
          <p:nvPr/>
        </p:nvSpPr>
        <p:spPr>
          <a:xfrm flipH="1">
            <a:off x="287259" y="6072996"/>
            <a:ext cx="62837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Parahoo (2014), Gebhardt (1999),</a:t>
            </a:r>
          </a:p>
        </p:txBody>
      </p:sp>
    </p:spTree>
    <p:extLst>
      <p:ext uri="{BB962C8B-B14F-4D97-AF65-F5344CB8AC3E}">
        <p14:creationId xmlns:p14="http://schemas.microsoft.com/office/powerpoint/2010/main" val="1632667313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18EB1-3BE8-4471-A082-02C610196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u="sng" dirty="0"/>
              <a:t>What’s the purpose to EBP?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D587C-4E83-4E60-9F4B-5D9869F9A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875" y="2607603"/>
            <a:ext cx="5573650" cy="299504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200" b="1" dirty="0"/>
              <a:t>EBP helps people to: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/>
              <a:t>Well informed decisions.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/>
              <a:t>Influence Policies.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/>
              <a:t>Use of best available evidence.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/>
              <a:t>Quality of care. 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8CE239-FE37-40DF-B520-F3745F04036E}"/>
              </a:ext>
            </a:extLst>
          </p:cNvPr>
          <p:cNvSpPr txBox="1"/>
          <p:nvPr/>
        </p:nvSpPr>
        <p:spPr>
          <a:xfrm flipH="1">
            <a:off x="761711" y="6152079"/>
            <a:ext cx="97711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Davies (2004), Long and Harrison (1996), Department of Health (DH) (1997),               The Code (2018a)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39B88C-4A27-4019-8EBE-A1244AE9D4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73485" y="2467136"/>
            <a:ext cx="4761625" cy="3135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5096510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8C2E0-7FEC-43C1-9D88-B78FD24524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u="sng" dirty="0"/>
              <a:t>History of EBP.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8268BE-593A-4A0A-AD6F-5163E5194C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621968"/>
            <a:ext cx="5298549" cy="274232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Dates back to 1800’s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Florence Nightingale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Bridging the gap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4CC804-73FB-41CA-B338-24A7EE9A31B2}"/>
              </a:ext>
            </a:extLst>
          </p:cNvPr>
          <p:cNvSpPr txBox="1"/>
          <p:nvPr/>
        </p:nvSpPr>
        <p:spPr>
          <a:xfrm>
            <a:off x="543464" y="6185140"/>
            <a:ext cx="10886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212121"/>
                </a:solidFill>
                <a:effectLst/>
                <a:latin typeface="BlinkMacSystemFont"/>
              </a:rPr>
              <a:t>Mackey and </a:t>
            </a:r>
            <a:r>
              <a:rPr lang="en-GB" b="0" i="0" dirty="0" err="1">
                <a:solidFill>
                  <a:srgbClr val="212121"/>
                </a:solidFill>
                <a:effectLst/>
                <a:latin typeface="BlinkMacSystemFont"/>
              </a:rPr>
              <a:t>Bassendowski</a:t>
            </a:r>
            <a:r>
              <a:rPr lang="en-GB" dirty="0">
                <a:solidFill>
                  <a:srgbClr val="212121"/>
                </a:solidFill>
                <a:latin typeface="BlinkMacSystemFont"/>
              </a:rPr>
              <a:t> </a:t>
            </a:r>
            <a:r>
              <a:rPr lang="en-GB" b="0" i="0" dirty="0">
                <a:solidFill>
                  <a:srgbClr val="212121"/>
                </a:solidFill>
                <a:effectLst/>
                <a:latin typeface="BlinkMacSystemFont"/>
              </a:rPr>
              <a:t>(2017), </a:t>
            </a:r>
            <a:r>
              <a:rPr lang="en-GB" b="0" i="0" dirty="0" err="1">
                <a:solidFill>
                  <a:srgbClr val="212121"/>
                </a:solidFill>
                <a:effectLst/>
                <a:latin typeface="BlinkMacSystemFont"/>
              </a:rPr>
              <a:t>Mcdonald</a:t>
            </a:r>
            <a:r>
              <a:rPr lang="en-GB" b="0" i="0" dirty="0">
                <a:solidFill>
                  <a:srgbClr val="212121"/>
                </a:solidFill>
                <a:effectLst/>
                <a:latin typeface="BlinkMacSystemFont"/>
              </a:rPr>
              <a:t> (2001), Elliott and Welch (2020)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3428DD9-C16E-496B-A8C3-797BCA4E55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3464" y="2372261"/>
            <a:ext cx="4636224" cy="324173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0A4225D-82D9-4319-9477-72BA34D9D6E4}"/>
              </a:ext>
            </a:extLst>
          </p:cNvPr>
          <p:cNvSpPr txBox="1"/>
          <p:nvPr/>
        </p:nvSpPr>
        <p:spPr>
          <a:xfrm>
            <a:off x="1249874" y="5286339"/>
            <a:ext cx="3223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://blogs.lse.ac.uk/politicsandpolicy/why-should-the-people-wait-any-longer-how-labour-built-the-nhs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nd/3.0/"/>
              </a:rPr>
              <a:t>CC BY-NC-ND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4076577630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6D279-9ED6-47D9-BCB1-823FC71EED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u="sng" dirty="0"/>
              <a:t>Pros and Cons.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8B1934-C8A9-4134-AEA8-8E75410E2E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3579" y="2451099"/>
            <a:ext cx="6388846" cy="3433233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30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One of the largest pros of evidence-based practice is that the quality of care improves.</a:t>
            </a:r>
            <a:br>
              <a:rPr lang="en-GB" sz="30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3000" i="0" dirty="0">
              <a:solidFill>
                <a:srgbClr val="0F141C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3000" i="0" dirty="0">
                <a:solidFill>
                  <a:srgbClr val="0F141C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However great EBP may sound in many circumstances, the technique isn't infallible.</a:t>
            </a:r>
            <a:br>
              <a:rPr lang="en-GB" sz="3000" i="0" dirty="0">
                <a:solidFill>
                  <a:srgbClr val="0F141C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3000" i="0" dirty="0">
              <a:solidFill>
                <a:srgbClr val="0F141C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3000" i="0" dirty="0">
                <a:solidFill>
                  <a:srgbClr val="0F141C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Also, there can't be a cookie-cutter approach to treatments; research doesn't show that one type of treatment works completely while another doesn't work at all.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6F9CC2-D0BB-42BA-A62E-45F9B2485F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50655" y="2563683"/>
            <a:ext cx="3922024" cy="294473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B72BFFA-FC84-457D-A924-54AE2EC88BFF}"/>
              </a:ext>
            </a:extLst>
          </p:cNvPr>
          <p:cNvSpPr txBox="1"/>
          <p:nvPr/>
        </p:nvSpPr>
        <p:spPr>
          <a:xfrm>
            <a:off x="350655" y="5277584"/>
            <a:ext cx="392202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ux.stackexchange.com/questions/60961/alternatives-to-like-1-bookmark-and-favorite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2385D35-F56E-4078-8744-8B993357EA9E}"/>
              </a:ext>
            </a:extLst>
          </p:cNvPr>
          <p:cNvSpPr txBox="1"/>
          <p:nvPr/>
        </p:nvSpPr>
        <p:spPr>
          <a:xfrm flipH="1">
            <a:off x="451160" y="5822830"/>
            <a:ext cx="103836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Elwyn and Edwards (2001), Charles, Gafni and Whelan (1997)</a:t>
            </a:r>
          </a:p>
          <a:p>
            <a:r>
              <a:rPr lang="en-GB" dirty="0"/>
              <a:t>Mullen and </a:t>
            </a:r>
            <a:r>
              <a:rPr lang="en-GB" dirty="0" err="1"/>
              <a:t>Streiner</a:t>
            </a:r>
            <a:r>
              <a:rPr lang="en-GB" dirty="0"/>
              <a:t> (2004), Dodd (2007)</a:t>
            </a:r>
          </a:p>
        </p:txBody>
      </p:sp>
    </p:spTree>
    <p:extLst>
      <p:ext uri="{BB962C8B-B14F-4D97-AF65-F5344CB8AC3E}">
        <p14:creationId xmlns:p14="http://schemas.microsoft.com/office/powerpoint/2010/main" val="2235343182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5B68C-476A-4C32-8777-EB9AB79FC9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u="sng" dirty="0"/>
              <a:t>Topic of Discussion.</a:t>
            </a:r>
          </a:p>
        </p:txBody>
      </p:sp>
      <p:pic>
        <p:nvPicPr>
          <p:cNvPr id="1028" name="Picture 4" descr="Pressure Ulcers">
            <a:extLst>
              <a:ext uri="{FF2B5EF4-FFF2-40B4-BE49-F238E27FC236}">
                <a16:creationId xmlns:a16="http://schemas.microsoft.com/office/drawing/2014/main" id="{4907D1FC-1D15-423B-A430-CF81678461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3512" y="2290074"/>
            <a:ext cx="4381500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Pressure ulcers">
            <a:extLst>
              <a:ext uri="{FF2B5EF4-FFF2-40B4-BE49-F238E27FC236}">
                <a16:creationId xmlns:a16="http://schemas.microsoft.com/office/drawing/2014/main" id="{7BE8AED9-528E-45BF-BC8E-23C9C8784D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612" y="2207903"/>
            <a:ext cx="3966614" cy="2818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Bedsores (pressure ulcers): Treatments, stages, causes, and pictures">
            <a:extLst>
              <a:ext uri="{FF2B5EF4-FFF2-40B4-BE49-F238E27FC236}">
                <a16:creationId xmlns:a16="http://schemas.microsoft.com/office/drawing/2014/main" id="{E1613FEF-7E70-462C-BB90-0BCCA3680D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7487" y="4212930"/>
            <a:ext cx="6166637" cy="2511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0776892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CFCEB-1193-441A-8F77-1169670A2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184" y="973668"/>
            <a:ext cx="10883948" cy="706964"/>
          </a:xfrm>
        </p:spPr>
        <p:txBody>
          <a:bodyPr/>
          <a:lstStyle/>
          <a:p>
            <a:r>
              <a:rPr lang="en-GB" sz="4400" b="1" u="sng" dirty="0"/>
              <a:t>Research on Pressure area prevention.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B11BFC-CF55-4DB3-A1A7-ECFCB0422DDC}"/>
              </a:ext>
            </a:extLst>
          </p:cNvPr>
          <p:cNvSpPr txBox="1"/>
          <p:nvPr/>
        </p:nvSpPr>
        <p:spPr>
          <a:xfrm flipH="1">
            <a:off x="589183" y="6340415"/>
            <a:ext cx="11034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303030"/>
                </a:solidFill>
                <a:effectLst/>
                <a:latin typeface="arial" panose="020B0604020202020204" pitchFamily="34" charset="0"/>
              </a:rPr>
              <a:t> 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EE5D6E-1EB5-4FA1-A17D-6A4FF4399D7D}"/>
              </a:ext>
            </a:extLst>
          </p:cNvPr>
          <p:cNvSpPr txBox="1"/>
          <p:nvPr/>
        </p:nvSpPr>
        <p:spPr>
          <a:xfrm flipH="1">
            <a:off x="830723" y="5971083"/>
            <a:ext cx="103749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Nice (2014), </a:t>
            </a:r>
            <a:r>
              <a:rPr lang="en-GB" dirty="0" err="1"/>
              <a:t>Parisod</a:t>
            </a:r>
            <a:r>
              <a:rPr lang="en-GB" dirty="0"/>
              <a:t> et al (2022), </a:t>
            </a:r>
            <a:r>
              <a:rPr lang="en-GB" dirty="0" err="1"/>
              <a:t>Mcbride</a:t>
            </a:r>
            <a:r>
              <a:rPr lang="en-GB" dirty="0"/>
              <a:t> and Richardson (2016)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7CDE8C-2517-4C82-92B1-D758B56ADB7F}"/>
              </a:ext>
            </a:extLst>
          </p:cNvPr>
          <p:cNvSpPr txBox="1"/>
          <p:nvPr/>
        </p:nvSpPr>
        <p:spPr>
          <a:xfrm flipH="1">
            <a:off x="589183" y="2700068"/>
            <a:ext cx="1109098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/>
              <a:t>Risk Assess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/>
              <a:t>Validated Scale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/>
              <a:t>Re-assess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/>
              <a:t>Reposition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/>
              <a:t>Equipment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9FD8096-9A9C-4FA2-9AFE-F457E7CFD7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146322" y="2511405"/>
            <a:ext cx="5059391" cy="337292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A9F4E88-1330-487F-A6E1-AD5B9A426667}"/>
              </a:ext>
            </a:extLst>
          </p:cNvPr>
          <p:cNvSpPr txBox="1"/>
          <p:nvPr/>
        </p:nvSpPr>
        <p:spPr>
          <a:xfrm>
            <a:off x="6260809" y="5412794"/>
            <a:ext cx="390614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thebluediamondgallery.com/tablet-dictionary/p/prevention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654104239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518C7-D975-4CDE-A8A6-7AA1655606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u="sng" dirty="0"/>
              <a:t>Pressure ulcer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8BC20D-4CD4-467D-9A19-7A697F4694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8412" y="2440850"/>
            <a:ext cx="4505415" cy="3761541"/>
          </a:xfrm>
        </p:spPr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Honey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Anti-oxidant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Anti-bacterial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Anti-inflammatory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Egyptians 2600-2200 </a:t>
            </a:r>
            <a:r>
              <a:rPr lang="en-GB" sz="2800" dirty="0" err="1"/>
              <a:t>bc</a:t>
            </a:r>
            <a:endParaRPr lang="en-GB" sz="2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Promotes Rapid Healing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05CD63-DC08-417C-857E-247DD042DDBA}"/>
              </a:ext>
            </a:extLst>
          </p:cNvPr>
          <p:cNvSpPr txBox="1"/>
          <p:nvPr/>
        </p:nvSpPr>
        <p:spPr>
          <a:xfrm>
            <a:off x="517585" y="6295501"/>
            <a:ext cx="104983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303030"/>
                </a:solidFill>
                <a:effectLst/>
                <a:latin typeface="arial" panose="020B0604020202020204" pitchFamily="34" charset="0"/>
              </a:rPr>
              <a:t>Agrawal and Chauhan (2012), </a:t>
            </a:r>
            <a:r>
              <a:rPr lang="en-GB" b="0" i="0" dirty="0" err="1">
                <a:solidFill>
                  <a:srgbClr val="303030"/>
                </a:solidFill>
                <a:effectLst/>
                <a:latin typeface="arial" panose="020B0604020202020204" pitchFamily="34" charset="0"/>
              </a:rPr>
              <a:t>Wonham</a:t>
            </a:r>
            <a:r>
              <a:rPr lang="en-GB" b="0" i="0" dirty="0">
                <a:solidFill>
                  <a:srgbClr val="303030"/>
                </a:solidFill>
                <a:effectLst/>
                <a:latin typeface="arial" panose="020B0604020202020204" pitchFamily="34" charset="0"/>
              </a:rPr>
              <a:t> and Cornish (2017), Cullum (2015), </a:t>
            </a:r>
            <a:r>
              <a:rPr lang="en-GB" b="0" i="0" dirty="0" err="1">
                <a:solidFill>
                  <a:srgbClr val="303030"/>
                </a:solidFill>
                <a:effectLst/>
                <a:latin typeface="arial" panose="020B0604020202020204" pitchFamily="34" charset="0"/>
              </a:rPr>
              <a:t>Zumla</a:t>
            </a:r>
            <a:r>
              <a:rPr lang="en-GB" b="0" i="0" dirty="0">
                <a:solidFill>
                  <a:srgbClr val="303030"/>
                </a:solidFill>
                <a:effectLst/>
                <a:latin typeface="arial" panose="020B0604020202020204" pitchFamily="34" charset="0"/>
              </a:rPr>
              <a:t> and </a:t>
            </a:r>
            <a:r>
              <a:rPr lang="en-GB" b="0" i="0" dirty="0" err="1">
                <a:solidFill>
                  <a:srgbClr val="303030"/>
                </a:solidFill>
                <a:effectLst/>
                <a:latin typeface="arial" panose="020B0604020202020204" pitchFamily="34" charset="0"/>
              </a:rPr>
              <a:t>Lulat</a:t>
            </a:r>
            <a:r>
              <a:rPr lang="en-GB" b="0" i="0" dirty="0">
                <a:solidFill>
                  <a:srgbClr val="303030"/>
                </a:solidFill>
                <a:effectLst/>
                <a:latin typeface="arial" panose="020B0604020202020204" pitchFamily="34" charset="0"/>
              </a:rPr>
              <a:t> (1989)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96A7CAF-9B08-422A-B7BC-54F4CD389D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263827" y="2652421"/>
            <a:ext cx="2260121" cy="226012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3A8AE9F-7B31-417E-9D10-9A4AD724F24F}"/>
              </a:ext>
            </a:extLst>
          </p:cNvPr>
          <p:cNvSpPr txBox="1"/>
          <p:nvPr/>
        </p:nvSpPr>
        <p:spPr>
          <a:xfrm>
            <a:off x="9825982" y="4117202"/>
            <a:ext cx="1697966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survivalsherpa.wordpress.com/2013/05/29/15-unconventional-uses-for-honey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/3.0/"/>
              </a:rPr>
              <a:t>CC BY-NC</a:t>
            </a:r>
            <a:endParaRPr lang="en-GB" sz="9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8C888B8-4D1F-421D-9D26-9340DD3393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055027" y="2405525"/>
            <a:ext cx="3370323" cy="279452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61926EC-C5DD-4D38-9FB2-22ED7BE33589}"/>
              </a:ext>
            </a:extLst>
          </p:cNvPr>
          <p:cNvSpPr txBox="1"/>
          <p:nvPr/>
        </p:nvSpPr>
        <p:spPr>
          <a:xfrm>
            <a:off x="1055028" y="4971406"/>
            <a:ext cx="337032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://history.stackexchange.com/questions/8944/what-did-mesopotamian-beehives-look-like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7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331523203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4354E-A53A-4984-BBA7-0A099363E8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u="sng" dirty="0"/>
              <a:t>Your future use.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8DD2D2-32F2-4F40-9727-6E5987A31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1588" y="2370587"/>
            <a:ext cx="6410412" cy="3598892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700" dirty="0"/>
              <a:t>Improving Care Quality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700" dirty="0"/>
              <a:t>Nurse Research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700" dirty="0"/>
              <a:t>Evidence-Based Nurse Practice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700" dirty="0"/>
              <a:t>Translating evidence into Practice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700" dirty="0"/>
              <a:t>Bench to Bedside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700" dirty="0"/>
              <a:t>Mechanism to Holistic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F84BCA-07F9-4766-9329-F68FC33ED3C6}"/>
              </a:ext>
            </a:extLst>
          </p:cNvPr>
          <p:cNvSpPr txBox="1"/>
          <p:nvPr/>
        </p:nvSpPr>
        <p:spPr>
          <a:xfrm flipH="1">
            <a:off x="459787" y="6254151"/>
            <a:ext cx="7787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Code (2018a), </a:t>
            </a:r>
            <a:r>
              <a:rPr lang="en-GB" dirty="0" err="1"/>
              <a:t>Chien</a:t>
            </a:r>
            <a:r>
              <a:rPr lang="en-GB" dirty="0"/>
              <a:t> (2019), Pickler (2018)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8958083-9437-4E9D-A861-CA39B4A1BE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54405" y="5443180"/>
            <a:ext cx="3992233" cy="136306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9DCB0AE-4B6C-48A2-B14D-024F9AAED8F9}"/>
              </a:ext>
            </a:extLst>
          </p:cNvPr>
          <p:cNvSpPr txBox="1"/>
          <p:nvPr/>
        </p:nvSpPr>
        <p:spPr>
          <a:xfrm>
            <a:off x="459787" y="3429000"/>
            <a:ext cx="399223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healthgrad.com/topics/7-leadership-superpowers-nurses-should-have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5B20F7CF-8D25-44ED-87F8-C7507D89041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25934" y="2270482"/>
            <a:ext cx="4259937" cy="385422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E06773A-E1F7-448B-8B61-1AF30BA13D9C}"/>
              </a:ext>
            </a:extLst>
          </p:cNvPr>
          <p:cNvSpPr txBox="1"/>
          <p:nvPr/>
        </p:nvSpPr>
        <p:spPr>
          <a:xfrm>
            <a:off x="6885423" y="6599447"/>
            <a:ext cx="420274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://canberra.libguides.com/evidence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7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529790136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D6521-4586-44D0-B44B-C1694D5ABD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400" b="1" u="sng" dirty="0"/>
              <a:t>Policy and guidelines.</a:t>
            </a:r>
            <a:endParaRPr lang="en-GB" sz="4400" b="1" u="sng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C3C224-BDB3-4782-B629-E98D71141AEF}"/>
              </a:ext>
            </a:extLst>
          </p:cNvPr>
          <p:cNvSpPr txBox="1"/>
          <p:nvPr/>
        </p:nvSpPr>
        <p:spPr>
          <a:xfrm flipH="1">
            <a:off x="511545" y="2424023"/>
            <a:ext cx="1064240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ts val="575"/>
              </a:spcBef>
              <a:spcAft>
                <a:spcPct val="0"/>
              </a:spcAft>
              <a:buClr>
                <a:srgbClr val="D34817"/>
              </a:buClr>
              <a:buSzPct val="85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erpetua"/>
                <a:ea typeface="+mn-ea"/>
                <a:cs typeface="+mn-cs"/>
              </a:rPr>
              <a:t>Stipulated in UK and Welsh policy and guidelines, e.g. NHS England NHS Improvement, 2020; Welsh Government (2017)</a:t>
            </a: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ts val="575"/>
              </a:spcBef>
              <a:spcAft>
                <a:spcPct val="0"/>
              </a:spcAft>
              <a:buClr>
                <a:srgbClr val="D34817"/>
              </a:buClr>
              <a:buSzPct val="85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erpetua"/>
                <a:ea typeface="+mn-ea"/>
                <a:cs typeface="+mn-cs"/>
              </a:rPr>
              <a:t>For how evidence-based practice is implemented in the NHS, see: 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erpetua"/>
                <a:ea typeface="+mn-ea"/>
                <a:cs typeface="+mn-cs"/>
                <a:hlinkClick r:id="rId2"/>
              </a:rPr>
              <a:t>https://www.nice.org.uk/about/how-we-work?gclid=EAIaIQobChMIhaTT8p7P9gIViOhRCh2GfwnWEAMYASAAEgJuR_D_BwE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erpetua"/>
                <a:ea typeface="+mn-ea"/>
                <a:cs typeface="+mn-cs"/>
              </a:rPr>
              <a:t> 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ts val="575"/>
              </a:spcBef>
              <a:spcAft>
                <a:spcPct val="0"/>
              </a:spcAft>
              <a:buClr>
                <a:srgbClr val="D34817"/>
              </a:buClr>
              <a:buSzPct val="85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erpetua"/>
                <a:ea typeface="+mn-ea"/>
                <a:cs typeface="+mn-cs"/>
              </a:rPr>
              <a:t>For use of EBP in the NHS in Wales see: 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erpetua"/>
                <a:ea typeface="+mn-ea"/>
                <a:cs typeface="+mn-cs"/>
                <a:hlinkClick r:id="rId3"/>
              </a:rPr>
              <a:t>https://www.wales.nhs.uk/ourservices/evidencebase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erpetua"/>
                <a:ea typeface="+mn-ea"/>
                <a:cs typeface="+mn-cs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712233877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0E1D2-5BC1-4C47-A016-C73F6C6D1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u="sng" dirty="0"/>
              <a:t>Conclusion.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828896F-933F-441E-ACD9-16413D2895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2934658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 err="1"/>
              <a:t>Nessesary</a:t>
            </a:r>
            <a:r>
              <a:rPr lang="en-GB" dirty="0"/>
              <a:t> Skill for Nurses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Teaching </a:t>
            </a:r>
            <a:r>
              <a:rPr lang="en-GB" dirty="0" err="1"/>
              <a:t>Stratergies</a:t>
            </a:r>
            <a:r>
              <a:rPr lang="en-GB" dirty="0"/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Regulating Guidelines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Best Patient Care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Moved on from traditional based medicine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9A3169-5AED-4E37-AFD9-7521DE692935}"/>
              </a:ext>
            </a:extLst>
          </p:cNvPr>
          <p:cNvSpPr txBox="1"/>
          <p:nvPr/>
        </p:nvSpPr>
        <p:spPr>
          <a:xfrm flipH="1">
            <a:off x="675447" y="6262777"/>
            <a:ext cx="42416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Cochrane (1972)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B9DD85F-5F72-4196-8F37-CB8D8DC94E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08293" y="2333809"/>
            <a:ext cx="3850616" cy="385061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F7C8232-052A-4F0B-98B0-3358D048DF6A}"/>
              </a:ext>
            </a:extLst>
          </p:cNvPr>
          <p:cNvSpPr txBox="1"/>
          <p:nvPr/>
        </p:nvSpPr>
        <p:spPr>
          <a:xfrm>
            <a:off x="7408293" y="6262777"/>
            <a:ext cx="31763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flickr.com/photos/louisephotography/5796499806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706190092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24B4A-BE67-4BDF-957D-8A6A57114C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V="1">
            <a:off x="1154954" y="1680631"/>
            <a:ext cx="45719" cy="45719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1B1758EA-A1EA-4B52-B468-BE38B30F5C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38181" y="2855344"/>
            <a:ext cx="8631716" cy="3300112"/>
          </a:xfr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068C047-13E4-4DA1-ADAC-F8D31E98F52E}"/>
              </a:ext>
            </a:extLst>
          </p:cNvPr>
          <p:cNvSpPr txBox="1"/>
          <p:nvPr/>
        </p:nvSpPr>
        <p:spPr>
          <a:xfrm>
            <a:off x="1538181" y="6045964"/>
            <a:ext cx="673455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www.covermesongs.com/category/qa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nd/3.0/"/>
              </a:rPr>
              <a:t>CC BY-NC-ND</a:t>
            </a:r>
            <a:endParaRPr lang="en-GB" sz="90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0789680-94AA-4F79-8DDE-C2B864066546}"/>
              </a:ext>
            </a:extLst>
          </p:cNvPr>
          <p:cNvSpPr txBox="1"/>
          <p:nvPr/>
        </p:nvSpPr>
        <p:spPr>
          <a:xfrm flipH="1">
            <a:off x="1374232" y="764817"/>
            <a:ext cx="718321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u="sng" dirty="0">
                <a:solidFill>
                  <a:schemeClr val="bg1"/>
                </a:solidFill>
              </a:rPr>
              <a:t>Questions &amp; Answers</a:t>
            </a:r>
          </a:p>
        </p:txBody>
      </p:sp>
    </p:spTree>
    <p:extLst>
      <p:ext uri="{BB962C8B-B14F-4D97-AF65-F5344CB8AC3E}">
        <p14:creationId xmlns:p14="http://schemas.microsoft.com/office/powerpoint/2010/main" val="3419806611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251F1-3CCF-4315-8B11-6179C80AC9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A0CEDB-D622-4FEB-9839-2B4F732128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232564"/>
            <a:ext cx="12192000" cy="425450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endParaRPr lang="en-GB" b="0" i="0" dirty="0">
              <a:solidFill>
                <a:srgbClr val="3A3A3A"/>
              </a:solidFill>
              <a:effectLst/>
              <a:latin typeface="Source Sans Pro" panose="020B0503030403020204" pitchFamily="34" charset="0"/>
            </a:endParaRPr>
          </a:p>
          <a:p>
            <a:pPr marL="0" indent="0" algn="l">
              <a:buNone/>
            </a:pPr>
            <a:endParaRPr lang="en-GB" b="0" i="0" dirty="0">
              <a:solidFill>
                <a:srgbClr val="3A3A3A"/>
              </a:solidFill>
              <a:effectLst/>
              <a:latin typeface="Source Sans Pro" panose="020B0503030403020204" pitchFamily="34" charset="0"/>
            </a:endParaRPr>
          </a:p>
          <a:p>
            <a:pPr marL="0" indent="0" algn="l">
              <a:buNone/>
            </a:pPr>
            <a:endParaRPr lang="en-GB" b="0" i="0" dirty="0">
              <a:solidFill>
                <a:srgbClr val="333333"/>
              </a:solidFill>
              <a:effectLst/>
              <a:latin typeface="interfaceregular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344705-E108-4943-8B82-D2B67E9D3BF7}"/>
              </a:ext>
            </a:extLst>
          </p:cNvPr>
          <p:cNvSpPr txBox="1"/>
          <p:nvPr/>
        </p:nvSpPr>
        <p:spPr>
          <a:xfrm flipH="1">
            <a:off x="31630" y="2342340"/>
            <a:ext cx="12128739" cy="41447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000"/>
              </a:spcBef>
            </a:pPr>
            <a:r>
              <a:rPr lang="en-GB" sz="1200" kern="12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Agrawal, K. and Chauhan, N. (2012) Pressure ulcers: Back to the basics. Indian journal of plastic surgery: official publication of the Association of Plastic Surgeons of India, 45(2), 244–254. 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1000"/>
              </a:spcBef>
            </a:pPr>
            <a:r>
              <a:rPr lang="en-GB" sz="1200" kern="12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Charles, C., Gafni, A. and Whelan, T. (1997) Shared-decision making in the medical encounter: What does it mean? (Or it takes at least two to tango). Social Science and medicine. 44 (5) 681-692.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1000"/>
              </a:spcBef>
            </a:pPr>
            <a:r>
              <a:rPr lang="en-GB" sz="1200" dirty="0" err="1">
                <a:solidFill>
                  <a:srgbClr val="30303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Chien</a:t>
            </a:r>
            <a:r>
              <a:rPr lang="en-GB" sz="12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L. Y. (2019). Evidence-Based Practice and Nursing Research. 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journal of nursing research: JNR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27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(4), e29.</a:t>
            </a:r>
          </a:p>
          <a:p>
            <a:pPr>
              <a:spcBef>
                <a:spcPts val="1000"/>
              </a:spcBef>
            </a:pP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Cochrane AL.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Effectiveness and Efficiency: Random Reflections on Health Services.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Volume 2. Abingdon, UK: The Nuffield Provincial Hospitals Trust; 1972.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1000"/>
              </a:spcBef>
            </a:pPr>
            <a:r>
              <a:rPr lang="en-GB" sz="12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Times New Roman" panose="02020603050405020304" pitchFamily="18" charset="0"/>
              </a:rPr>
              <a:t>Cullum, N., </a:t>
            </a:r>
            <a:r>
              <a:rPr lang="en-GB" sz="120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Times New Roman" panose="02020603050405020304" pitchFamily="18" charset="0"/>
              </a:rPr>
              <a:t>Dumville</a:t>
            </a:r>
            <a:r>
              <a:rPr lang="en-GB" sz="12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Times New Roman" panose="02020603050405020304" pitchFamily="18" charset="0"/>
              </a:rPr>
              <a:t>, J. C., Westby, M. J., Deshpande, S., Walker, N. and Jull, A. B. (2015). Honey as a topical treatment for wounds. 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Cochrane Library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2015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(6), CD005083–CD005083.</a:t>
            </a:r>
          </a:p>
          <a:p>
            <a:pPr>
              <a:spcBef>
                <a:spcPts val="1000"/>
              </a:spcBef>
            </a:pPr>
            <a:r>
              <a:rPr lang="en-GB" sz="12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Davies, P. (2004, February). </a:t>
            </a:r>
            <a:r>
              <a:rPr lang="en-GB" sz="1200" i="1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Is evidence-based government possible? The 2004 Jerry Lee Lecture. </a:t>
            </a:r>
            <a:r>
              <a:rPr lang="en-GB" sz="12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Paper presented at the 4th Annual Campbell Collaboration Colloquium, Washington, DC.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1000"/>
              </a:spcBef>
            </a:pPr>
            <a:r>
              <a:rPr lang="en-GB" sz="12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Department of Health (DH) (1997</a:t>
            </a:r>
            <a:r>
              <a:rPr lang="en-GB" sz="1200" i="1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). The New NHS: Modern Dependable</a:t>
            </a:r>
            <a:r>
              <a:rPr lang="en-GB" sz="12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(Cm 3807). London: The Stationery Office. Available at: </a:t>
            </a:r>
            <a:r>
              <a:rPr lang="en-GB" sz="1200" u="sng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2"/>
              </a:rPr>
              <a:t>https://assets.publishing.service.gov.uk/government/uploads/system/uploads/attachment_data/file/266003/newnhs.pdf</a:t>
            </a:r>
            <a:r>
              <a:rPr lang="en-GB" sz="12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(Accessed: 17</a:t>
            </a:r>
            <a:r>
              <a:rPr lang="en-GB" sz="1200" baseline="300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</a:t>
            </a:r>
            <a:r>
              <a:rPr lang="en-GB" sz="12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March, 2022)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1000"/>
              </a:spcBef>
            </a:pPr>
            <a:r>
              <a:rPr lang="en-GB" sz="1200" kern="12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Dodd, B. (2007) Evidence-based practice and speech-language pathology; Strengths, weaknesses, opportunities and threats. Folia </a:t>
            </a:r>
            <a:r>
              <a:rPr lang="en-GB" sz="1200" kern="1200" dirty="0" err="1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phoniatrica</a:t>
            </a:r>
            <a:r>
              <a:rPr lang="en-GB" sz="1200" kern="12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et </a:t>
            </a:r>
            <a:r>
              <a:rPr lang="en-GB" sz="1200" kern="1200" dirty="0" err="1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logopaedica</a:t>
            </a:r>
            <a:r>
              <a:rPr lang="en-GB" sz="1200" kern="12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59, 118-129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1000"/>
              </a:spcBef>
            </a:pPr>
            <a:r>
              <a:rPr lang="en-GB" sz="1200" kern="12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Elliott, D and Welch, C (2020) ‘The Lady with the Lamp – A Tribute to a Woman Before Her Time’, ANA-New York Nurse, 4(4), pp. 7–7.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1000"/>
              </a:spcBef>
            </a:pPr>
            <a:r>
              <a:rPr lang="en-GB" sz="1200" kern="12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Elwyn, G. and Edwards, A. (2001) Evidence-based patients’ choice? In G, Elwyn and A, Edwards (Eds.) Evidence-based patients choice: Inevitable or impossible? New York, oxford University Press.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1000"/>
              </a:spcBef>
            </a:pPr>
            <a:r>
              <a:rPr lang="en-GB" sz="1200" kern="12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Gebhardt, K.S. (1999) ‘An essential element of implementing evidence-based practice (EBP) is a definition of what evidence is and how different types of evidence compare to one another’, Journal of tissue viability, 9(1), pp. 3–4.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9720657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0EDB4E6-53D2-4C24-899A-BA0F514F7AFA}"/>
              </a:ext>
            </a:extLst>
          </p:cNvPr>
          <p:cNvSpPr txBox="1"/>
          <p:nvPr/>
        </p:nvSpPr>
        <p:spPr>
          <a:xfrm>
            <a:off x="363747" y="862642"/>
            <a:ext cx="11464505" cy="5452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Long, A. and Harrison, S. (1996). ‘Evidence based decision making’, </a:t>
            </a:r>
            <a:r>
              <a:rPr lang="en-GB" sz="1200" i="1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Health Service Journal</a:t>
            </a:r>
            <a:r>
              <a:rPr lang="en-GB" sz="12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106, pp. 1 – 11. 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1000"/>
              </a:spcBef>
            </a:pPr>
            <a:r>
              <a:rPr lang="en-GB" sz="1200" kern="12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Mackey, A. and </a:t>
            </a:r>
            <a:r>
              <a:rPr lang="en-GB" sz="1200" kern="1200" dirty="0" err="1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Bassendowski</a:t>
            </a:r>
            <a:r>
              <a:rPr lang="en-GB" sz="1200" kern="12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S. (2017) The History of Evidence-Based Practice in Nursing Education and Practice. Journal of professional nursing: official journal of the American Association of Colleges of Nursing, 33(1), 51–55.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1000"/>
              </a:spcBef>
            </a:pPr>
            <a:r>
              <a:rPr lang="en-GB" sz="12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Times New Roman" panose="02020603050405020304" pitchFamily="18" charset="0"/>
              </a:rPr>
              <a:t>McBride, J. and Richardson, A. (2016) ‘A critical care network pressure ulcer prevention quality improvement project’, 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Nursing in critical care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21(6), pp. 343–350.</a:t>
            </a:r>
          </a:p>
          <a:p>
            <a:pPr>
              <a:spcBef>
                <a:spcPts val="1000"/>
              </a:spcBef>
            </a:pPr>
            <a:r>
              <a:rPr lang="en-GB" sz="1200" kern="12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McDonald L (2001) Florence Nightingale and the early origins of evidence-based nursing. Evidence-Based Nursing; 4:68-69.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1000"/>
              </a:spcBef>
            </a:pPr>
            <a:r>
              <a:rPr lang="en-GB" sz="1200" kern="12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Moule, P. (2018) Making sense of research in nursing, health &amp; social care. 6th edition. London: SAGE.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1000"/>
              </a:spcBef>
            </a:pPr>
            <a:r>
              <a:rPr lang="en-GB" sz="1200" kern="12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Mullen, E.J. and </a:t>
            </a:r>
            <a:r>
              <a:rPr lang="en-GB" sz="1200" kern="1200" dirty="0" err="1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Streiner</a:t>
            </a:r>
            <a:r>
              <a:rPr lang="en-GB" sz="1200" kern="12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D.L. (2004) The evidence for and against evidence-based practice. Brief Treatment and Crisis Intervention, 4(2), 111-121.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1000"/>
              </a:spcBef>
            </a:pP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NICE (2014). 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Pressure ulcers: Prevention and Management | Guidance and Guidelines | NICE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Nice.org.uk. Available at: </a:t>
            </a:r>
            <a:r>
              <a:rPr lang="en-GB" sz="12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https://www.nice.org.uk/guidance/cg179/chapter/1-recommendations#prevention-adults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(Accessed on 17/03/2022.)</a:t>
            </a:r>
          </a:p>
          <a:p>
            <a:pPr>
              <a:spcBef>
                <a:spcPts val="1000"/>
              </a:spcBef>
            </a:pPr>
            <a:r>
              <a:rPr lang="en-GB" sz="1200" kern="12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Nice.org.uk. 2022. 1 Recommendations | Pressure ulcers: prevention and management | Guidance | NICE. [online] Available at: &lt;https://www.nice.org.uk/guidance/cg179/chapter/1-Recommendations#prevention-adults&gt; [Accessed 17 March 2022].</a:t>
            </a:r>
            <a:endParaRPr lang="en-GB" sz="1200" kern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1000"/>
              </a:spcBef>
            </a:pPr>
            <a:r>
              <a:rPr lang="en-GB" sz="12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NMC.  (2018a).  </a:t>
            </a:r>
            <a:r>
              <a:rPr lang="en-GB" sz="1200" i="1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Code Professional standards of practice and behaviour for nurses, midwives and nursing associates.  </a:t>
            </a:r>
            <a:r>
              <a:rPr lang="en-GB" sz="12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(Updated to reflect the regulation of nursing associates: 10 October 2018).  London: NMC.  Available at: </a:t>
            </a:r>
            <a:r>
              <a:rPr lang="en-GB" sz="1200" u="sng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https://www.nmc.org.uk/globalassets/sitedocuments/nmc-publications/nmc-code.pdf</a:t>
            </a:r>
            <a:r>
              <a:rPr lang="en-GB" sz="12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  (Accessed: 17th March, 2022). 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1000"/>
              </a:spcBef>
            </a:pPr>
            <a:r>
              <a:rPr lang="en-GB" sz="1200" kern="12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Parahoo, K. (2014) Nursing research : principles, process and issues. Third edition. Basingstoke: Palgrave Macmillan.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1000"/>
              </a:spcBef>
            </a:pPr>
            <a:r>
              <a:rPr lang="en-GB" sz="120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Times New Roman" panose="02020603050405020304" pitchFamily="18" charset="0"/>
              </a:rPr>
              <a:t>Parisod</a:t>
            </a:r>
            <a:r>
              <a:rPr lang="en-GB" sz="12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Times New Roman" panose="02020603050405020304" pitchFamily="18" charset="0"/>
              </a:rPr>
              <a:t>, </a:t>
            </a:r>
            <a:r>
              <a:rPr lang="en-GB" sz="120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Times New Roman" panose="02020603050405020304" pitchFamily="18" charset="0"/>
              </a:rPr>
              <a:t>Holopainen</a:t>
            </a:r>
            <a:r>
              <a:rPr lang="en-GB" sz="12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Times New Roman" panose="02020603050405020304" pitchFamily="18" charset="0"/>
              </a:rPr>
              <a:t>, A., </a:t>
            </a:r>
            <a:r>
              <a:rPr lang="en-GB" sz="120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Times New Roman" panose="02020603050405020304" pitchFamily="18" charset="0"/>
              </a:rPr>
              <a:t>Kielo</a:t>
            </a:r>
            <a:r>
              <a:rPr lang="en-GB" sz="1200" dirty="0" err="1">
                <a:solidFill>
                  <a:srgbClr val="3A3A3A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Cambria Math" panose="02040503050406030204" pitchFamily="18" charset="0"/>
              </a:rPr>
              <a:t>‐</a:t>
            </a:r>
            <a:r>
              <a:rPr lang="en-GB" sz="120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Times New Roman" panose="02020603050405020304" pitchFamily="18" charset="0"/>
              </a:rPr>
              <a:t>Viljamaa</a:t>
            </a:r>
            <a:r>
              <a:rPr lang="en-GB" sz="12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Times New Roman" panose="02020603050405020304" pitchFamily="18" charset="0"/>
              </a:rPr>
              <a:t>, E., </a:t>
            </a:r>
            <a:r>
              <a:rPr lang="en-GB" sz="120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Times New Roman" panose="02020603050405020304" pitchFamily="18" charset="0"/>
              </a:rPr>
              <a:t>Puukka</a:t>
            </a:r>
            <a:r>
              <a:rPr lang="en-GB" sz="12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Times New Roman" panose="02020603050405020304" pitchFamily="18" charset="0"/>
              </a:rPr>
              <a:t>, P., </a:t>
            </a:r>
            <a:r>
              <a:rPr lang="en-GB" sz="120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Times New Roman" panose="02020603050405020304" pitchFamily="18" charset="0"/>
              </a:rPr>
              <a:t>Beeckman</a:t>
            </a:r>
            <a:r>
              <a:rPr lang="en-GB" sz="12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Times New Roman" panose="02020603050405020304" pitchFamily="18" charset="0"/>
              </a:rPr>
              <a:t>, D., &amp; </a:t>
            </a:r>
            <a:r>
              <a:rPr lang="en-GB" sz="120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Times New Roman" panose="02020603050405020304" pitchFamily="18" charset="0"/>
              </a:rPr>
              <a:t>Haavisto</a:t>
            </a:r>
            <a:r>
              <a:rPr lang="en-GB" sz="12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Times New Roman" panose="02020603050405020304" pitchFamily="18" charset="0"/>
              </a:rPr>
              <a:t>, E. (2022). Attitudes of nursing staff towards pressure ulcer prevention in primary and specialised health care: A correlational cross</a:t>
            </a:r>
            <a:r>
              <a:rPr lang="en-GB" sz="1200" dirty="0">
                <a:solidFill>
                  <a:srgbClr val="3A3A3A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Cambria Math" panose="02040503050406030204" pitchFamily="18" charset="0"/>
              </a:rPr>
              <a:t>‐</a:t>
            </a:r>
            <a:r>
              <a:rPr lang="en-GB" sz="12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Times New Roman" panose="02020603050405020304" pitchFamily="18" charset="0"/>
              </a:rPr>
              <a:t>sectional study. 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Wound Journal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19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(2), 399–410.</a:t>
            </a:r>
          </a:p>
          <a:p>
            <a:pPr>
              <a:spcBef>
                <a:spcPts val="1000"/>
              </a:spcBef>
            </a:pPr>
            <a:r>
              <a:rPr lang="en-GB" sz="12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Pickler R. H. (2018). </a:t>
            </a:r>
            <a:r>
              <a:rPr lang="en-GB" sz="1200" dirty="0" err="1">
                <a:solidFill>
                  <a:srgbClr val="30303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Honoring</a:t>
            </a:r>
            <a:r>
              <a:rPr lang="en-GB" sz="12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the past, pursuing the future. </a:t>
            </a:r>
            <a:r>
              <a:rPr lang="en-GB" sz="1200" i="1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Nursing Research</a:t>
            </a:r>
            <a:r>
              <a:rPr lang="en-GB" sz="1200" dirty="0">
                <a:solidFill>
                  <a:srgbClr val="30303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 67(1), 1–2. 10.1097/NNR.0000000000000255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1000"/>
              </a:spcBef>
            </a:pPr>
            <a:r>
              <a:rPr lang="en-GB" sz="120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Times New Roman" panose="02020603050405020304" pitchFamily="18" charset="0"/>
              </a:rPr>
              <a:t>Wonham</a:t>
            </a:r>
            <a:r>
              <a:rPr lang="en-GB" sz="12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Times New Roman" panose="02020603050405020304" pitchFamily="18" charset="0"/>
              </a:rPr>
              <a:t>, L. and Cornish, L. (2017) ‘P-157</a:t>
            </a:r>
            <a:r>
              <a:rPr lang="en-GB" sz="12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 </a:t>
            </a:r>
            <a:r>
              <a:rPr lang="en-GB" sz="12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Times New Roman" panose="02020603050405020304" pitchFamily="18" charset="0"/>
              </a:rPr>
              <a:t>Improving the patient experience of wound/pressure ulcer care in a hospice setting’, 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BMJ supportive &amp; palliative care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7(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Suppl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2), p. A66</a:t>
            </a:r>
          </a:p>
          <a:p>
            <a:pPr>
              <a:spcBef>
                <a:spcPts val="1000"/>
              </a:spcBef>
            </a:pPr>
            <a:r>
              <a:rPr lang="en-GB" sz="12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Zumla</a:t>
            </a:r>
            <a:r>
              <a:rPr lang="en-GB" sz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A. and </a:t>
            </a:r>
            <a:r>
              <a:rPr lang="en-GB" sz="12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Lulat</a:t>
            </a:r>
            <a:r>
              <a:rPr lang="en-GB" sz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A. (1989) Honey-a remedy rediscovered. 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the Royal Society of Medicine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82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(7), pp.384-385.</a:t>
            </a:r>
          </a:p>
        </p:txBody>
      </p:sp>
    </p:spTree>
    <p:extLst>
      <p:ext uri="{BB962C8B-B14F-4D97-AF65-F5344CB8AC3E}">
        <p14:creationId xmlns:p14="http://schemas.microsoft.com/office/powerpoint/2010/main" val="966460718"/>
      </p:ext>
    </p:extLst>
  </p:cSld>
  <p:clrMapOvr>
    <a:masterClrMapping/>
  </p:clrMapOvr>
  <p:transition spd="slow">
    <p:push dir="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4972</TotalTime>
  <Words>1558</Words>
  <Application>Microsoft Office PowerPoint</Application>
  <PresentationFormat>Widescreen</PresentationFormat>
  <Paragraphs>110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8" baseType="lpstr">
      <vt:lpstr>Arial</vt:lpstr>
      <vt:lpstr>Arial</vt:lpstr>
      <vt:lpstr>BlinkMacSystemFont</vt:lpstr>
      <vt:lpstr>Calibri</vt:lpstr>
      <vt:lpstr>Cambria Math</vt:lpstr>
      <vt:lpstr>Century Gothic</vt:lpstr>
      <vt:lpstr>interfaceregular</vt:lpstr>
      <vt:lpstr>Perpetua</vt:lpstr>
      <vt:lpstr>Source Sans Pro</vt:lpstr>
      <vt:lpstr>Times New Roman</vt:lpstr>
      <vt:lpstr>Wingdings</vt:lpstr>
      <vt:lpstr>Wingdings 3</vt:lpstr>
      <vt:lpstr>Ion Boardroom</vt:lpstr>
      <vt:lpstr>Research and  Evidence-Based  Practice</vt:lpstr>
      <vt:lpstr>Introduction.</vt:lpstr>
      <vt:lpstr>Definition.</vt:lpstr>
      <vt:lpstr>What’s the purpose to EBP?</vt:lpstr>
      <vt:lpstr>History of EBP.</vt:lpstr>
      <vt:lpstr>Pros and Cons.</vt:lpstr>
      <vt:lpstr>Topic of Discussion.</vt:lpstr>
      <vt:lpstr>Research on Pressure area prevention.</vt:lpstr>
      <vt:lpstr>Pressure ulcer care</vt:lpstr>
      <vt:lpstr>Your future use.</vt:lpstr>
      <vt:lpstr>Policy and guidelines.</vt:lpstr>
      <vt:lpstr>Conclusion.</vt:lpstr>
      <vt:lpstr>PowerPoint Presentation</vt:lpstr>
      <vt:lpstr>Reference List.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Evidence Based  Research</dc:title>
  <dc:creator>Annamarie Hodge</dc:creator>
  <cp:lastModifiedBy>Annamarie Hodge</cp:lastModifiedBy>
  <cp:revision>14</cp:revision>
  <dcterms:created xsi:type="dcterms:W3CDTF">2022-02-08T07:40:45Z</dcterms:created>
  <dcterms:modified xsi:type="dcterms:W3CDTF">2022-03-18T18:47:20Z</dcterms:modified>
</cp:coreProperties>
</file>