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2" r:id="rId2"/>
    <p:sldId id="256" r:id="rId3"/>
    <p:sldId id="258" r:id="rId4"/>
    <p:sldId id="257" r:id="rId5"/>
    <p:sldId id="259" r:id="rId6"/>
    <p:sldId id="260" r:id="rId7"/>
    <p:sldId id="261" r:id="rId8"/>
    <p:sldId id="263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6742" autoAdjust="0"/>
  </p:normalViewPr>
  <p:slideViewPr>
    <p:cSldViewPr>
      <p:cViewPr varScale="1">
        <p:scale>
          <a:sx n="88" d="100"/>
          <a:sy n="88" d="100"/>
        </p:scale>
        <p:origin x="1386" y="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83CBBE-89B7-4A81-94C8-96356F7C58E1}" type="datetimeFigureOut">
              <a:rPr lang="en-GB" smtClean="0"/>
              <a:t>14/04/2016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B3F72F3-C266-4F8A-9D2A-CC1A6C3D375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57126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6083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 dirty="0" smtClean="0"/>
          </a:p>
        </p:txBody>
      </p:sp>
      <p:sp>
        <p:nvSpPr>
          <p:cNvPr id="6148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9839A69-3B45-4E6C-9174-417A6B285429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en-GB" dirty="0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defTabSz="912559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742" indent="-285670" defTabSz="912559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2682" indent="-228536" defTabSz="912559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599754" indent="-228536" defTabSz="912559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6827" indent="-228536" defTabSz="912559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3898" indent="-228536" defTabSz="912559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0971" indent="-228536" defTabSz="912559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8044" indent="-228536" defTabSz="912559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5116" indent="-228536" defTabSz="912559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eaLnBrk="1" hangingPunct="1"/>
            <a:fld id="{4FADE65D-016C-45EA-9EFB-378BA1761E07}" type="slidenum">
              <a:rPr lang="en-GB" altLang="en-US" smtClean="0"/>
              <a:pPr eaLnBrk="1" hangingPunct="1"/>
              <a:t>8</a:t>
            </a:fld>
            <a:endParaRPr lang="en-GB" altLang="en-US" smtClean="0"/>
          </a:p>
        </p:txBody>
      </p:sp>
      <p:sp>
        <p:nvSpPr>
          <p:cNvPr id="952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95236" name="Rectangle 3"/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en-GB" altLang="en-US" dirty="0" smtClean="0"/>
              <a:t>	</a:t>
            </a: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A93AC-6CD2-4A99-81E4-09F5D797097C}" type="datetimeFigureOut">
              <a:rPr lang="en-GB" smtClean="0"/>
              <a:t>14/04/2016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25D9D4-2B1F-4178-8F25-868940E2BF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99442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A93AC-6CD2-4A99-81E4-09F5D797097C}" type="datetimeFigureOut">
              <a:rPr lang="en-GB" smtClean="0"/>
              <a:t>14/04/2016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25D9D4-2B1F-4178-8F25-868940E2BF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05795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A93AC-6CD2-4A99-81E4-09F5D797097C}" type="datetimeFigureOut">
              <a:rPr lang="en-GB" smtClean="0"/>
              <a:t>14/04/2016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25D9D4-2B1F-4178-8F25-868940E2BF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16282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A93AC-6CD2-4A99-81E4-09F5D797097C}" type="datetimeFigureOut">
              <a:rPr lang="en-GB" smtClean="0"/>
              <a:t>14/04/2016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25D9D4-2B1F-4178-8F25-868940E2BF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227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A93AC-6CD2-4A99-81E4-09F5D797097C}" type="datetimeFigureOut">
              <a:rPr lang="en-GB" smtClean="0"/>
              <a:t>14/04/2016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25D9D4-2B1F-4178-8F25-868940E2BF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33635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A93AC-6CD2-4A99-81E4-09F5D797097C}" type="datetimeFigureOut">
              <a:rPr lang="en-GB" smtClean="0"/>
              <a:t>14/04/2016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25D9D4-2B1F-4178-8F25-868940E2BF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06449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A93AC-6CD2-4A99-81E4-09F5D797097C}" type="datetimeFigureOut">
              <a:rPr lang="en-GB" smtClean="0"/>
              <a:t>14/04/2016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25D9D4-2B1F-4178-8F25-868940E2BF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068115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A93AC-6CD2-4A99-81E4-09F5D797097C}" type="datetimeFigureOut">
              <a:rPr lang="en-GB" smtClean="0"/>
              <a:t>14/04/2016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25D9D4-2B1F-4178-8F25-868940E2BF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44878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A93AC-6CD2-4A99-81E4-09F5D797097C}" type="datetimeFigureOut">
              <a:rPr lang="en-GB" smtClean="0"/>
              <a:t>14/04/2016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25D9D4-2B1F-4178-8F25-868940E2BF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29409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A93AC-6CD2-4A99-81E4-09F5D797097C}" type="datetimeFigureOut">
              <a:rPr lang="en-GB" smtClean="0"/>
              <a:t>14/04/2016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25D9D4-2B1F-4178-8F25-868940E2BF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70238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6A93AC-6CD2-4A99-81E4-09F5D797097C}" type="datetimeFigureOut">
              <a:rPr lang="en-GB" smtClean="0"/>
              <a:t>14/04/2016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25D9D4-2B1F-4178-8F25-868940E2BF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72970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6A93AC-6CD2-4A99-81E4-09F5D797097C}" type="datetimeFigureOut">
              <a:rPr lang="en-GB" smtClean="0"/>
              <a:t>14/04/2016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25D9D4-2B1F-4178-8F25-868940E2BF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68453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image" Target="../media/image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itle 1"/>
          <p:cNvSpPr>
            <a:spLocks noGrp="1"/>
          </p:cNvSpPr>
          <p:nvPr>
            <p:ph type="ctrTitle"/>
          </p:nvPr>
        </p:nvSpPr>
        <p:spPr>
          <a:xfrm>
            <a:off x="395288" y="2349500"/>
            <a:ext cx="8496300" cy="3816350"/>
          </a:xfrm>
        </p:spPr>
        <p:txBody>
          <a:bodyPr>
            <a:normAutofit fontScale="90000"/>
          </a:bodyPr>
          <a:lstStyle/>
          <a:p>
            <a:pPr>
              <a:defRPr/>
            </a:pPr>
            <a:r>
              <a:rPr lang="en-GB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Skills for the Workplace Program</a:t>
            </a:r>
            <a:r>
              <a:rPr lang="en-GB" altLang="en-US" sz="4000" dirty="0"/>
              <a:t/>
            </a:r>
            <a:br>
              <a:rPr lang="en-GB" altLang="en-US" sz="4000" dirty="0"/>
            </a:br>
            <a:r>
              <a:rPr lang="en-GB" altLang="en-US" sz="4000" dirty="0"/>
              <a:t/>
            </a:r>
            <a:br>
              <a:rPr lang="en-GB" altLang="en-US" sz="4000" dirty="0"/>
            </a:br>
            <a:r>
              <a:rPr lang="en-GB" dirty="0" smtClean="0"/>
              <a:t>EMPL5006</a:t>
            </a:r>
            <a:r>
              <a:rPr lang="en-GB" sz="4000" b="1" dirty="0" smtClean="0"/>
              <a:t> </a:t>
            </a:r>
            <a:r>
              <a:rPr lang="en-GB" sz="4000" b="1" u="sng" dirty="0"/>
              <a:t/>
            </a:r>
            <a:br>
              <a:rPr lang="en-GB" sz="4000" b="1" u="sng" dirty="0"/>
            </a:br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Knowledge and </a:t>
            </a:r>
            <a:b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Information </a:t>
            </a:r>
            <a:r>
              <a:rPr lang="en-GB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Management</a:t>
            </a:r>
            <a:br>
              <a:rPr lang="en-GB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Force Field Exercise</a:t>
            </a:r>
            <a:r>
              <a:rPr lang="en-GB" altLang="en-US" sz="2000" dirty="0" smtClean="0"/>
              <a:t/>
            </a:r>
            <a:br>
              <a:rPr lang="en-GB" altLang="en-US" sz="2000" dirty="0" smtClean="0"/>
            </a:br>
            <a:r>
              <a:rPr lang="en-GB" altLang="en-US" sz="2000" dirty="0"/>
              <a:t/>
            </a:r>
            <a:br>
              <a:rPr lang="en-GB" altLang="en-US" sz="2000" dirty="0"/>
            </a:br>
            <a:r>
              <a:rPr lang="en-GB" altLang="en-US" sz="4000" dirty="0"/>
              <a:t/>
            </a:r>
            <a:br>
              <a:rPr lang="en-GB" altLang="en-US" sz="4000" dirty="0"/>
            </a:br>
            <a:endParaRPr lang="en-GB" altLang="en-US" sz="2800" dirty="0" smtClean="0"/>
          </a:p>
        </p:txBody>
      </p:sp>
      <p:pic>
        <p:nvPicPr>
          <p:cNvPr id="2051" name="Picture 1" descr="TSD_logo20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7400" y="260350"/>
            <a:ext cx="2886075" cy="1081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557958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Force Field Analysis Exercise</a:t>
            </a:r>
            <a:endParaRPr lang="en-GB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EMPL5006 Knowledge and Information Management</a:t>
            </a:r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7625" y="60325"/>
            <a:ext cx="1408113" cy="525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67643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Force Field Analysis Exercise</a:t>
            </a:r>
            <a:endParaRPr lang="en-GB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55576" y="1600200"/>
            <a:ext cx="7931224" cy="4525963"/>
          </a:xfrm>
        </p:spPr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en-GB" dirty="0"/>
              <a:t>Consider the driving and restraining forces of change </a:t>
            </a:r>
            <a:r>
              <a:rPr lang="en-GB" sz="2400" dirty="0"/>
              <a:t>(as described by Lewin 1943</a:t>
            </a:r>
            <a:r>
              <a:rPr lang="en-GB" sz="2400" dirty="0" smtClean="0"/>
              <a:t>)</a:t>
            </a:r>
          </a:p>
          <a:p>
            <a:pPr marL="0" indent="0">
              <a:buNone/>
              <a:defRPr/>
            </a:pPr>
            <a:endParaRPr lang="en-GB" sz="800" dirty="0"/>
          </a:p>
          <a:p>
            <a:pPr marL="0" indent="0">
              <a:buNone/>
              <a:defRPr/>
            </a:pPr>
            <a:r>
              <a:rPr lang="en-GB" dirty="0"/>
              <a:t>Draw a Force Field Analysis diagram </a:t>
            </a:r>
            <a:r>
              <a:rPr lang="en-GB" dirty="0" smtClean="0"/>
              <a:t>of reasons which can drive KIM and reasons which can restrain KIM in your </a:t>
            </a:r>
            <a:r>
              <a:rPr lang="en-GB" dirty="0"/>
              <a:t>own </a:t>
            </a:r>
            <a:r>
              <a:rPr lang="en-GB" dirty="0" smtClean="0"/>
              <a:t>workplace</a:t>
            </a:r>
          </a:p>
          <a:p>
            <a:pPr marL="0" indent="0">
              <a:buNone/>
              <a:defRPr/>
            </a:pPr>
            <a:endParaRPr lang="en-GB" sz="800" dirty="0"/>
          </a:p>
          <a:p>
            <a:pPr marL="0" indent="0">
              <a:buNone/>
              <a:defRPr/>
            </a:pPr>
            <a:r>
              <a:rPr lang="en-GB" dirty="0"/>
              <a:t>Illustrate </a:t>
            </a:r>
            <a:r>
              <a:rPr lang="en-GB" dirty="0" smtClean="0"/>
              <a:t>at least 3 </a:t>
            </a:r>
            <a:r>
              <a:rPr lang="en-GB" dirty="0"/>
              <a:t>driving forces and 3 restraining forces , 1 Strong, 1 </a:t>
            </a:r>
            <a:r>
              <a:rPr lang="en-GB" dirty="0" smtClean="0"/>
              <a:t>Moderate and  1 </a:t>
            </a:r>
            <a:r>
              <a:rPr lang="en-GB" dirty="0"/>
              <a:t>Weak.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7625" y="60325"/>
            <a:ext cx="1408113" cy="525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124888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en-GB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Force Field Analysis</a:t>
            </a:r>
            <a:endParaRPr lang="en-GB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124744"/>
            <a:ext cx="8424936" cy="52565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ight Arrow 3"/>
          <p:cNvSpPr/>
          <p:nvPr/>
        </p:nvSpPr>
        <p:spPr>
          <a:xfrm>
            <a:off x="467544" y="2317460"/>
            <a:ext cx="3240360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ight Arrow 4"/>
          <p:cNvSpPr/>
          <p:nvPr/>
        </p:nvSpPr>
        <p:spPr>
          <a:xfrm>
            <a:off x="467544" y="3140968"/>
            <a:ext cx="3240360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ight Arrow 5"/>
          <p:cNvSpPr/>
          <p:nvPr/>
        </p:nvSpPr>
        <p:spPr>
          <a:xfrm>
            <a:off x="467544" y="4005064"/>
            <a:ext cx="3240360" cy="43204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Left Arrow 6"/>
          <p:cNvSpPr/>
          <p:nvPr/>
        </p:nvSpPr>
        <p:spPr>
          <a:xfrm>
            <a:off x="5436096" y="2281456"/>
            <a:ext cx="3096344" cy="396044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Left Arrow 7"/>
          <p:cNvSpPr/>
          <p:nvPr/>
        </p:nvSpPr>
        <p:spPr>
          <a:xfrm>
            <a:off x="5436096" y="3140968"/>
            <a:ext cx="3096344" cy="36004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Left Arrow 8"/>
          <p:cNvSpPr/>
          <p:nvPr/>
        </p:nvSpPr>
        <p:spPr>
          <a:xfrm>
            <a:off x="5436096" y="4005064"/>
            <a:ext cx="3096344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7625" y="60325"/>
            <a:ext cx="1408113" cy="525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Right Arrow 10"/>
          <p:cNvSpPr/>
          <p:nvPr/>
        </p:nvSpPr>
        <p:spPr>
          <a:xfrm>
            <a:off x="467544" y="4930663"/>
            <a:ext cx="3240360" cy="43204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ight Arrow 11"/>
          <p:cNvSpPr/>
          <p:nvPr/>
        </p:nvSpPr>
        <p:spPr>
          <a:xfrm>
            <a:off x="467544" y="5949280"/>
            <a:ext cx="3240360" cy="43204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Left Arrow 12"/>
          <p:cNvSpPr/>
          <p:nvPr/>
        </p:nvSpPr>
        <p:spPr>
          <a:xfrm>
            <a:off x="5436096" y="4930663"/>
            <a:ext cx="3096344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Left Arrow 13"/>
          <p:cNvSpPr/>
          <p:nvPr/>
        </p:nvSpPr>
        <p:spPr>
          <a:xfrm>
            <a:off x="5436096" y="5949280"/>
            <a:ext cx="3096344" cy="432048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300595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Discussion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584" y="1484784"/>
            <a:ext cx="7859216" cy="49251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Based on your shared findings, what do you consider to be the main challenges to change in an organisational setting</a:t>
            </a:r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marL="0" indent="0">
              <a:buNone/>
            </a:pPr>
            <a:endParaRPr lang="en-GB" sz="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>
              <a:buNone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Consider your own workplaces in answering this question</a:t>
            </a:r>
          </a:p>
          <a:p>
            <a:pPr marL="457200" lvl="1" indent="0">
              <a:buNone/>
            </a:pPr>
            <a:endParaRPr lang="en-GB" sz="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>
              <a:buNone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Were there any shared common driving and restraining forces</a:t>
            </a:r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marL="457200" lvl="1" indent="0">
              <a:buNone/>
            </a:pPr>
            <a:endParaRPr lang="en-GB" sz="4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>
              <a:buNone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Are the driving forces and restraining forces different in the public and private sector</a:t>
            </a:r>
            <a:r>
              <a:rPr lang="en-GB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endParaRPr lang="en-GB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7625" y="60325"/>
            <a:ext cx="1408113" cy="525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280121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Examples Forces for Change</a:t>
            </a:r>
            <a:endParaRPr lang="en-GB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584" y="1600200"/>
            <a:ext cx="7859216" cy="485313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smtClean="0"/>
              <a:t>Appropriate Information Systems</a:t>
            </a:r>
          </a:p>
          <a:p>
            <a:pPr marL="0" indent="0">
              <a:buNone/>
            </a:pPr>
            <a:endParaRPr lang="en-GB" sz="800" dirty="0" smtClean="0"/>
          </a:p>
          <a:p>
            <a:pPr marL="0" indent="0">
              <a:buNone/>
            </a:pPr>
            <a:r>
              <a:rPr lang="en-GB" dirty="0" smtClean="0"/>
              <a:t>Continuous Professional Development</a:t>
            </a:r>
          </a:p>
          <a:p>
            <a:pPr marL="0" indent="0">
              <a:buNone/>
            </a:pPr>
            <a:endParaRPr lang="en-GB" sz="800" dirty="0" smtClean="0"/>
          </a:p>
          <a:p>
            <a:pPr marL="0" indent="0">
              <a:buNone/>
            </a:pPr>
            <a:r>
              <a:rPr lang="en-GB" dirty="0" smtClean="0"/>
              <a:t>KIM Strategy (if there is one)</a:t>
            </a:r>
          </a:p>
          <a:p>
            <a:pPr marL="0" indent="0">
              <a:buNone/>
            </a:pPr>
            <a:endParaRPr lang="en-GB" sz="900" dirty="0" smtClean="0"/>
          </a:p>
          <a:p>
            <a:pPr marL="0" indent="0">
              <a:buNone/>
            </a:pPr>
            <a:r>
              <a:rPr lang="en-GB" dirty="0" smtClean="0"/>
              <a:t>Return on Investment (Value for Money)</a:t>
            </a:r>
          </a:p>
          <a:p>
            <a:pPr marL="0" indent="0">
              <a:buNone/>
            </a:pPr>
            <a:endParaRPr lang="en-GB" sz="900" dirty="0" smtClean="0"/>
          </a:p>
          <a:p>
            <a:pPr marL="0" indent="0">
              <a:buNone/>
            </a:pPr>
            <a:r>
              <a:rPr lang="en-GB" dirty="0" smtClean="0"/>
              <a:t>Resources Allocated</a:t>
            </a:r>
          </a:p>
          <a:p>
            <a:pPr marL="0" indent="0">
              <a:buNone/>
            </a:pPr>
            <a:endParaRPr lang="en-GB" sz="900" dirty="0" smtClean="0"/>
          </a:p>
          <a:p>
            <a:pPr marL="0" indent="0">
              <a:buNone/>
            </a:pPr>
            <a:r>
              <a:rPr lang="en-GB" dirty="0" smtClean="0"/>
              <a:t>Internet and Intranet</a:t>
            </a:r>
          </a:p>
          <a:p>
            <a:pPr marL="0" indent="0">
              <a:buNone/>
            </a:pPr>
            <a:endParaRPr lang="en-GB" sz="900" dirty="0" smtClean="0"/>
          </a:p>
          <a:p>
            <a:pPr marL="0" indent="0">
              <a:buNone/>
            </a:pPr>
            <a:r>
              <a:rPr lang="en-GB" dirty="0" smtClean="0"/>
              <a:t>Training and Awareness Raising</a:t>
            </a:r>
            <a:endParaRPr lang="en-GB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7625" y="60325"/>
            <a:ext cx="1408113" cy="525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602740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Example Forces Against Change</a:t>
            </a:r>
            <a:endParaRPr lang="en-GB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755576" y="1916832"/>
            <a:ext cx="3741812" cy="453650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800" dirty="0" smtClean="0"/>
              <a:t>Culture</a:t>
            </a:r>
          </a:p>
          <a:p>
            <a:pPr marL="0" indent="0">
              <a:buNone/>
            </a:pPr>
            <a:r>
              <a:rPr lang="en-GB" sz="2800" dirty="0" smtClean="0"/>
              <a:t>Time</a:t>
            </a:r>
          </a:p>
          <a:p>
            <a:pPr marL="0" indent="0">
              <a:buNone/>
            </a:pPr>
            <a:r>
              <a:rPr lang="en-GB" sz="2800" dirty="0" smtClean="0"/>
              <a:t>Resources</a:t>
            </a:r>
          </a:p>
          <a:p>
            <a:pPr marL="0" indent="0">
              <a:buNone/>
            </a:pPr>
            <a:r>
              <a:rPr lang="en-GB" sz="2800" dirty="0" smtClean="0"/>
              <a:t>Access to relevant information</a:t>
            </a:r>
          </a:p>
          <a:p>
            <a:pPr marL="0" indent="0">
              <a:buNone/>
            </a:pPr>
            <a:r>
              <a:rPr lang="en-GB" sz="2800" dirty="0" smtClean="0"/>
              <a:t>Protectionism</a:t>
            </a:r>
          </a:p>
          <a:p>
            <a:pPr marL="0" indent="0">
              <a:buNone/>
            </a:pPr>
            <a:r>
              <a:rPr lang="en-GB" sz="2800" dirty="0" smtClean="0"/>
              <a:t>Ways of Working</a:t>
            </a:r>
          </a:p>
          <a:p>
            <a:pPr marL="0" indent="0">
              <a:buNone/>
            </a:pPr>
            <a:r>
              <a:rPr lang="en-GB" sz="2800" dirty="0" smtClean="0"/>
              <a:t>Lack of skills/knowledge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932040" y="1916832"/>
            <a:ext cx="4041775" cy="395128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800" dirty="0" smtClean="0"/>
              <a:t>Day Job</a:t>
            </a:r>
          </a:p>
          <a:p>
            <a:pPr marL="0" indent="0">
              <a:buNone/>
            </a:pPr>
            <a:r>
              <a:rPr lang="en-GB" sz="2800" dirty="0" smtClean="0"/>
              <a:t>Focus and Priorities</a:t>
            </a:r>
          </a:p>
          <a:p>
            <a:pPr marL="0" indent="0">
              <a:buNone/>
            </a:pPr>
            <a:r>
              <a:rPr lang="en-GB" sz="2800" dirty="0" smtClean="0"/>
              <a:t>Return on Investment (Value for Money)</a:t>
            </a:r>
          </a:p>
          <a:p>
            <a:pPr marL="0" indent="0">
              <a:buNone/>
            </a:pPr>
            <a:r>
              <a:rPr lang="en-GB" sz="2800" dirty="0" smtClean="0"/>
              <a:t>Apathy</a:t>
            </a:r>
          </a:p>
          <a:p>
            <a:pPr marL="0" indent="0">
              <a:buNone/>
            </a:pPr>
            <a:r>
              <a:rPr lang="en-GB" sz="2800" dirty="0" smtClean="0"/>
              <a:t>Risk Avers Culture</a:t>
            </a:r>
          </a:p>
          <a:p>
            <a:pPr marL="0" indent="0">
              <a:buNone/>
            </a:pPr>
            <a:r>
              <a:rPr lang="en-GB" sz="2800" dirty="0" smtClean="0"/>
              <a:t>Mind-set</a:t>
            </a:r>
          </a:p>
          <a:p>
            <a:pPr marL="0" indent="0">
              <a:buNone/>
            </a:pPr>
            <a:r>
              <a:rPr lang="en-GB" sz="2800" dirty="0" smtClean="0"/>
              <a:t>Confusing Amount of Data</a:t>
            </a:r>
            <a:endParaRPr lang="en-GB" sz="28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7625" y="60325"/>
            <a:ext cx="1408113" cy="525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888816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Slide Number Placeholder 5"/>
          <p:cNvSpPr txBox="1">
            <a:spLocks noGrp="1"/>
          </p:cNvSpPr>
          <p:nvPr/>
        </p:nvSpPr>
        <p:spPr bwMode="auto">
          <a:xfrm>
            <a:off x="4314825" y="6462713"/>
            <a:ext cx="493713" cy="341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cs typeface="Arial" pitchFamily="34" charset="0"/>
              </a:defRPr>
            </a:lvl9pPr>
          </a:lstStyle>
          <a:p>
            <a:pPr algn="ctr" eaLnBrk="1" hangingPunct="1"/>
            <a:fld id="{397E3530-4B15-4C58-9B0B-4018F83B9E0A}" type="slidenum">
              <a:rPr lang="en-GB" altLang="en-US" sz="1400" b="1">
                <a:solidFill>
                  <a:schemeClr val="bg1"/>
                </a:solidFill>
              </a:rPr>
              <a:pPr algn="ctr" eaLnBrk="1" hangingPunct="1"/>
              <a:t>8</a:t>
            </a:fld>
            <a:endParaRPr lang="en-GB" altLang="en-US" sz="1400" b="1">
              <a:solidFill>
                <a:schemeClr val="bg1"/>
              </a:solidFill>
            </a:endParaRPr>
          </a:p>
        </p:txBody>
      </p:sp>
      <p:sp>
        <p:nvSpPr>
          <p:cNvPr id="10" name="Rectangle 6"/>
          <p:cNvSpPr>
            <a:spLocks noGrp="1" noChangeArrowheads="1"/>
          </p:cNvSpPr>
          <p:nvPr>
            <p:ph type="title"/>
          </p:nvPr>
        </p:nvSpPr>
        <p:spPr>
          <a:xfrm>
            <a:off x="0" y="188640"/>
            <a:ext cx="7669212" cy="1079500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3600" b="1" u="none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Any Questions</a:t>
            </a:r>
          </a:p>
        </p:txBody>
      </p:sp>
      <p:pic>
        <p:nvPicPr>
          <p:cNvPr id="62468" name="Picture 2" descr="http://www.rightfit.ie/wp-content/uploads/2012/03/killing_question1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2095500"/>
            <a:ext cx="4762500" cy="4762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2469" name="Picture 4" descr="http://sd.keepcalm-o-matic.co.uk/i/thank-you-for-your-attention-any-questions-12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825" y="4659313"/>
            <a:ext cx="1908175" cy="22248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Rectangle 5"/>
          <p:cNvSpPr/>
          <p:nvPr/>
        </p:nvSpPr>
        <p:spPr>
          <a:xfrm>
            <a:off x="0" y="476250"/>
            <a:ext cx="1547813" cy="1152525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GB"/>
          </a:p>
        </p:txBody>
      </p:sp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7625" y="60325"/>
            <a:ext cx="1408113" cy="525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3EA6BA6-A53F-4E90-B1FA-0FC7F4298048}" type="slidenum">
              <a:rPr lang="en-GB" smtClean="0"/>
              <a:pPr>
                <a:defRPr/>
              </a:pPr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959000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52</TotalTime>
  <Words>215</Words>
  <Application>Microsoft Office PowerPoint</Application>
  <PresentationFormat>On-screen Show (4:3)</PresentationFormat>
  <Paragraphs>53</Paragraphs>
  <Slides>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1" baseType="lpstr">
      <vt:lpstr>Arial</vt:lpstr>
      <vt:lpstr>Calibri</vt:lpstr>
      <vt:lpstr>Office Theme</vt:lpstr>
      <vt:lpstr>Skills for the Workplace Program  EMPL5006  Knowledge and  Information Management  Force Field Exercise   </vt:lpstr>
      <vt:lpstr>Force Field Analysis Exercise</vt:lpstr>
      <vt:lpstr>Force Field Analysis Exercise</vt:lpstr>
      <vt:lpstr>Force Field Analysis</vt:lpstr>
      <vt:lpstr>Discussion</vt:lpstr>
      <vt:lpstr>Examples Forces for Change</vt:lpstr>
      <vt:lpstr>Example Forces Against Change</vt:lpstr>
      <vt:lpstr>Any Questions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Force Field Analysis Exercise</dc:title>
  <dc:creator>Glenn Behenna</dc:creator>
  <cp:lastModifiedBy>Julia Ault</cp:lastModifiedBy>
  <cp:revision>7</cp:revision>
  <dcterms:created xsi:type="dcterms:W3CDTF">2015-03-26T19:18:10Z</dcterms:created>
  <dcterms:modified xsi:type="dcterms:W3CDTF">2016-04-14T12:13:16Z</dcterms:modified>
</cp:coreProperties>
</file>