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1" r:id="rId4"/>
    <p:sldMasterId id="2147483672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</p:sldIdLst>
  <p:sldSz cy="5143500" cx="9144000"/>
  <p:notesSz cx="6858000" cy="9144000"/>
  <p:embeddedFontLst>
    <p:embeddedFont>
      <p:font typeface="Roboto"/>
      <p:regular r:id="rId36"/>
      <p:bold r:id="rId37"/>
      <p:italic r:id="rId38"/>
      <p:boldItalic r:id="rId39"/>
    </p:embeddedFont>
    <p:embeddedFont>
      <p:font typeface="DM Serif Text"/>
      <p:regular r:id="rId40"/>
      <p:italic r:id="rId41"/>
    </p:embeddedFont>
    <p:embeddedFont>
      <p:font typeface="DM Serif Display"/>
      <p:regular r:id="rId42"/>
      <p:italic r:id="rId4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DMSerifText-regular.fntdata"/><Relationship Id="rId20" Type="http://schemas.openxmlformats.org/officeDocument/2006/relationships/slide" Target="slides/slide14.xml"/><Relationship Id="rId42" Type="http://schemas.openxmlformats.org/officeDocument/2006/relationships/font" Target="fonts/DMSerifDisplay-regular.fntdata"/><Relationship Id="rId41" Type="http://schemas.openxmlformats.org/officeDocument/2006/relationships/font" Target="fonts/DMSerifText-italic.fntdata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43" Type="http://schemas.openxmlformats.org/officeDocument/2006/relationships/font" Target="fonts/DMSerifDisplay-italic.fntdata"/><Relationship Id="rId24" Type="http://schemas.openxmlformats.org/officeDocument/2006/relationships/slide" Target="slides/slide18.xml"/><Relationship Id="rId23" Type="http://schemas.openxmlformats.org/officeDocument/2006/relationships/slide" Target="slides/slide17.xml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26" Type="http://schemas.openxmlformats.org/officeDocument/2006/relationships/slide" Target="slides/slide20.xml"/><Relationship Id="rId25" Type="http://schemas.openxmlformats.org/officeDocument/2006/relationships/slide" Target="slides/slide19.xml"/><Relationship Id="rId28" Type="http://schemas.openxmlformats.org/officeDocument/2006/relationships/slide" Target="slides/slide22.xml"/><Relationship Id="rId27" Type="http://schemas.openxmlformats.org/officeDocument/2006/relationships/slide" Target="slides/slide21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29" Type="http://schemas.openxmlformats.org/officeDocument/2006/relationships/slide" Target="slides/slide23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1" Type="http://schemas.openxmlformats.org/officeDocument/2006/relationships/slide" Target="slides/slide25.xml"/><Relationship Id="rId30" Type="http://schemas.openxmlformats.org/officeDocument/2006/relationships/slide" Target="slides/slide24.xml"/><Relationship Id="rId11" Type="http://schemas.openxmlformats.org/officeDocument/2006/relationships/slide" Target="slides/slide5.xml"/><Relationship Id="rId33" Type="http://schemas.openxmlformats.org/officeDocument/2006/relationships/slide" Target="slides/slide27.xml"/><Relationship Id="rId10" Type="http://schemas.openxmlformats.org/officeDocument/2006/relationships/slide" Target="slides/slide4.xml"/><Relationship Id="rId32" Type="http://schemas.openxmlformats.org/officeDocument/2006/relationships/slide" Target="slides/slide26.xml"/><Relationship Id="rId13" Type="http://schemas.openxmlformats.org/officeDocument/2006/relationships/slide" Target="slides/slide7.xml"/><Relationship Id="rId35" Type="http://schemas.openxmlformats.org/officeDocument/2006/relationships/slide" Target="slides/slide29.xml"/><Relationship Id="rId12" Type="http://schemas.openxmlformats.org/officeDocument/2006/relationships/slide" Target="slides/slide6.xml"/><Relationship Id="rId34" Type="http://schemas.openxmlformats.org/officeDocument/2006/relationships/slide" Target="slides/slide28.xml"/><Relationship Id="rId15" Type="http://schemas.openxmlformats.org/officeDocument/2006/relationships/slide" Target="slides/slide9.xml"/><Relationship Id="rId37" Type="http://schemas.openxmlformats.org/officeDocument/2006/relationships/font" Target="fonts/Roboto-bold.fntdata"/><Relationship Id="rId14" Type="http://schemas.openxmlformats.org/officeDocument/2006/relationships/slide" Target="slides/slide8.xml"/><Relationship Id="rId36" Type="http://schemas.openxmlformats.org/officeDocument/2006/relationships/font" Target="fonts/Roboto-regular.fntdata"/><Relationship Id="rId17" Type="http://schemas.openxmlformats.org/officeDocument/2006/relationships/slide" Target="slides/slide11.xml"/><Relationship Id="rId39" Type="http://schemas.openxmlformats.org/officeDocument/2006/relationships/font" Target="fonts/Roboto-boldItalic.fntdata"/><Relationship Id="rId16" Type="http://schemas.openxmlformats.org/officeDocument/2006/relationships/slide" Target="slides/slide10.xml"/><Relationship Id="rId38" Type="http://schemas.openxmlformats.org/officeDocument/2006/relationships/font" Target="fonts/Roboto-italic.fntdata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e4bcaef96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e4bcaef96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978f84ad4a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978f84ad4a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e4bcaef967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ge4bcaef967_0_76:notes"/>
          <p:cNvSpPr/>
          <p:nvPr>
            <p:ph idx="2" type="sldImg"/>
          </p:nvPr>
        </p:nvSpPr>
        <p:spPr>
          <a:xfrm>
            <a:off x="382231" y="685800"/>
            <a:ext cx="6093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978f84ad4a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978f84ad4a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3978f84ad4a_0_1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3978f84ad4a_0_1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8c0c09f5e2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8c0c09f5e2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8c0c09f5e2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8c0c09f5e2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341216626e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341216626e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3978f84ad4a_0_2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3978f84ad4a_0_2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978f84ad4a_0_29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978f84ad4a_0_2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3978f84ad4a_0_3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3978f84ad4a_0_3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3978f84ad4a_0_4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3978f84ad4a_0_4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3978f84ad4a_0_5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3978f84ad4a_0_5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g8c27c1f4a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" name="Google Shape;216;g8c27c1f4a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978f84ad4a_0_9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g3978f84ad4a_0_9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3978f84ad4a_0_7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" name="Google Shape;228;g3978f84ad4a_0_7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3978f84ad4a_0_7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3978f84ad4a_0_7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3978f84ad4a_0_7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3978f84ad4a_0_7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g3978f84ad4a_0_7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" name="Google Shape;253;g3978f84ad4a_0_7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g3978f84ad4a_0_79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g3978f84ad4a_0_7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3978f84ad4a_0_8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9" name="Google Shape;269;g3978f84ad4a_0_8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3978f84ad4a_0_8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g3978f84ad4a_0_8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g3978f84ad4a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4" name="Google Shape;284;g3978f84ad4a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3978f84ad4a_0_8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3978f84ad4a_0_8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8663aa81b6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4" name="Google Shape;304;g8663aa81b6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g3978f84ad4a_0_10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0" name="Google Shape;310;g3978f84ad4a_0_10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e4bcaef967_0_1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e4bcaef967_0_1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307ef727c1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307ef727c1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e4bcaef967_0_2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e4bcaef967_0_2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5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7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0" name="Google Shape;40;p7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" name="Google Shape;41;p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44" name="Google Shape;44;p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9" name="Google Shape;49;p9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" name="Google Shape;50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0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0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56" name="Google Shape;56;p1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3"/>
          <p:cNvSpPr txBox="1"/>
          <p:nvPr>
            <p:ph type="title"/>
          </p:nvPr>
        </p:nvSpPr>
        <p:spPr>
          <a:xfrm>
            <a:off x="457201" y="0"/>
            <a:ext cx="8229600" cy="1200300"/>
          </a:xfrm>
          <a:prstGeom prst="rect">
            <a:avLst/>
          </a:prstGeom>
          <a:noFill/>
          <a:ln>
            <a:noFill/>
          </a:ln>
        </p:spPr>
        <p:txBody>
          <a:bodyPr anchorCtr="0" anchor="b" bIns="37275" lIns="74550" spcFirstLastPara="1" rIns="74550" wrap="square" tIns="37275">
            <a:noAutofit/>
          </a:bodyPr>
          <a:lstStyle>
            <a:lvl1pPr lvl="0" rtl="0" algn="ctr">
              <a:lnSpc>
                <a:spcPct val="262722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65" name="Google Shape;65;p13"/>
          <p:cNvSpPr txBox="1"/>
          <p:nvPr>
            <p:ph idx="1" type="body"/>
          </p:nvPr>
        </p:nvSpPr>
        <p:spPr>
          <a:xfrm>
            <a:off x="457201" y="1200151"/>
            <a:ext cx="8229600" cy="3394500"/>
          </a:xfrm>
          <a:prstGeom prst="rect">
            <a:avLst/>
          </a:prstGeom>
          <a:noFill/>
          <a:ln>
            <a:noFill/>
          </a:ln>
        </p:spPr>
        <p:txBody>
          <a:bodyPr anchorCtr="0" anchor="t" bIns="37275" lIns="74550" spcFirstLastPara="1" rIns="74550" wrap="square" tIns="37275">
            <a:noAutofit/>
          </a:bodyPr>
          <a:lstStyle>
            <a:lvl1pPr indent="-342900" lvl="0" marL="457200" rtl="0" algn="l">
              <a:spcBef>
                <a:spcPts val="360"/>
              </a:spcBef>
              <a:spcAft>
                <a:spcPts val="0"/>
              </a:spcAft>
              <a:buClr>
                <a:srgbClr val="7F7F7F"/>
              </a:buClr>
              <a:buSzPts val="1800"/>
              <a:buChar char="●"/>
              <a:defRPr/>
            </a:lvl1pPr>
            <a:lvl2pPr indent="-342900" lvl="1" marL="9144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800"/>
              <a:buChar char="○"/>
              <a:defRPr/>
            </a:lvl2pPr>
            <a:lvl3pPr indent="-342900" lvl="2" marL="13716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800"/>
              <a:buChar char="■"/>
              <a:defRPr/>
            </a:lvl3pPr>
            <a:lvl4pPr indent="-342900" lvl="3" marL="18288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800"/>
              <a:buChar char="●"/>
              <a:defRPr/>
            </a:lvl4pPr>
            <a:lvl5pPr indent="-311150" lvl="4" marL="22860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300"/>
              <a:buChar char="○"/>
              <a:defRPr/>
            </a:lvl5pPr>
            <a:lvl6pPr indent="-311150" lvl="5" marL="27432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300"/>
              <a:buChar char="■"/>
              <a:defRPr/>
            </a:lvl6pPr>
            <a:lvl7pPr indent="-311150" lvl="6" marL="32004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300"/>
              <a:buChar char="●"/>
              <a:defRPr/>
            </a:lvl7pPr>
            <a:lvl8pPr indent="-311150" lvl="7" marL="3657600" rtl="0" algn="l">
              <a:spcBef>
                <a:spcPts val="1600"/>
              </a:spcBef>
              <a:spcAft>
                <a:spcPts val="0"/>
              </a:spcAft>
              <a:buClr>
                <a:srgbClr val="7F7F7F"/>
              </a:buClr>
              <a:buSzPts val="1300"/>
              <a:buChar char="○"/>
              <a:defRPr/>
            </a:lvl8pPr>
            <a:lvl9pPr indent="-311150" lvl="8" marL="4114800" rtl="0" algn="l">
              <a:spcBef>
                <a:spcPts val="1600"/>
              </a:spcBef>
              <a:spcAft>
                <a:spcPts val="1600"/>
              </a:spcAft>
              <a:buClr>
                <a:srgbClr val="7F7F7F"/>
              </a:buClr>
              <a:buSzPts val="1300"/>
              <a:buFont typeface="Arial"/>
              <a:buChar char="•"/>
              <a:defRPr/>
            </a:lvl9pPr>
          </a:lstStyle>
          <a:p/>
        </p:txBody>
      </p:sp>
      <p:sp>
        <p:nvSpPr>
          <p:cNvPr id="66" name="Google Shape;66;p13"/>
          <p:cNvSpPr txBox="1"/>
          <p:nvPr>
            <p:ph idx="10" type="dt"/>
          </p:nvPr>
        </p:nvSpPr>
        <p:spPr>
          <a:xfrm>
            <a:off x="6363347" y="4767263"/>
            <a:ext cx="20859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7275" lIns="74550" spcFirstLastPara="1" rIns="37275" wrap="square" tIns="3727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3"/>
          <p:cNvSpPr txBox="1"/>
          <p:nvPr>
            <p:ph idx="11" type="ftr"/>
          </p:nvPr>
        </p:nvSpPr>
        <p:spPr>
          <a:xfrm>
            <a:off x="659166" y="4767263"/>
            <a:ext cx="28479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7275" lIns="37275" spcFirstLastPara="1" rIns="74550" wrap="square" tIns="37275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3"/>
          <p:cNvSpPr txBox="1"/>
          <p:nvPr>
            <p:ph idx="12" type="sldNum"/>
          </p:nvPr>
        </p:nvSpPr>
        <p:spPr>
          <a:xfrm>
            <a:off x="8543279" y="4767263"/>
            <a:ext cx="561900" cy="273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7275" lIns="22350" spcFirstLastPara="1" rIns="37275" wrap="square" tIns="37275">
            <a:noAutofit/>
          </a:bodyPr>
          <a:lstStyle>
            <a:lvl1pPr indent="0" lvl="0" marL="0" rtl="0" algn="l">
              <a:spcBef>
                <a:spcPts val="0"/>
              </a:spcBef>
              <a:buNone/>
              <a:defRPr/>
            </a:lvl1pPr>
            <a:lvl2pPr indent="0" lvl="1" marL="0" rtl="0" algn="l">
              <a:spcBef>
                <a:spcPts val="0"/>
              </a:spcBef>
              <a:buNone/>
              <a:defRPr/>
            </a:lvl2pPr>
            <a:lvl3pPr indent="0" lvl="2" marL="0" rtl="0" algn="l">
              <a:spcBef>
                <a:spcPts val="0"/>
              </a:spcBef>
              <a:buNone/>
              <a:defRPr/>
            </a:lvl3pPr>
            <a:lvl4pPr indent="0" lvl="3" marL="0" rtl="0" algn="l">
              <a:spcBef>
                <a:spcPts val="0"/>
              </a:spcBef>
              <a:buNone/>
              <a:defRPr/>
            </a:lvl4pPr>
            <a:lvl5pPr indent="0" lvl="4" marL="0" rtl="0" algn="l">
              <a:spcBef>
                <a:spcPts val="0"/>
              </a:spcBef>
              <a:buNone/>
              <a:defRPr/>
            </a:lvl5pPr>
            <a:lvl6pPr indent="0" lvl="5" marL="0" rtl="0" algn="l">
              <a:spcBef>
                <a:spcPts val="0"/>
              </a:spcBef>
              <a:buNone/>
              <a:defRPr/>
            </a:lvl6pPr>
            <a:lvl7pPr indent="0" lvl="6" marL="0" rtl="0" algn="l">
              <a:spcBef>
                <a:spcPts val="0"/>
              </a:spcBef>
              <a:buNone/>
              <a:defRPr/>
            </a:lvl7pPr>
            <a:lvl8pPr indent="0" lvl="7" marL="0" rtl="0" algn="l">
              <a:spcBef>
                <a:spcPts val="0"/>
              </a:spcBef>
              <a:buNone/>
              <a:defRPr/>
            </a:lvl8pPr>
            <a:lvl9pPr indent="0" lvl="8" marL="0" rtl="0" algn="l">
              <a:spcBef>
                <a:spcPts val="0"/>
              </a:spcBef>
              <a:buNone/>
              <a:defRPr/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5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75" name="Google Shape;75;p1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76" name="Google Shape;76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79" name="Google Shape;79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2" name="Google Shape;82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83" name="Google Shape;83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6" name="Google Shape;86;p1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87" name="Google Shape;87;p1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88" name="Google Shape;88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1" name="Google Shape;91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0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4" name="Google Shape;94;p2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95" name="Google Shape;95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1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98" name="Google Shape;98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2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2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02" name="Google Shape;102;p22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03" name="Google Shape;103;p22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04" name="Google Shape;104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3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107" name="Google Shape;107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24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10" name="Google Shape;110;p24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11" name="Google Shape;111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5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4" Type="http://schemas.openxmlformats.org/officeDocument/2006/relationships/theme" Target="../theme/theme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23.xml"/><Relationship Id="rId1" Type="http://schemas.openxmlformats.org/officeDocument/2006/relationships/image" Target="../media/image5.jpg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1" name="Google Shape;7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72" name="Google Shape;72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4.jpg"/><Relationship Id="rId4" Type="http://schemas.openxmlformats.org/officeDocument/2006/relationships/image" Target="../media/image30.jpg"/><Relationship Id="rId5" Type="http://schemas.openxmlformats.org/officeDocument/2006/relationships/image" Target="../media/image14.png"/><Relationship Id="rId6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6.jpg"/><Relationship Id="rId4" Type="http://schemas.openxmlformats.org/officeDocument/2006/relationships/image" Target="../media/image8.png"/><Relationship Id="rId5" Type="http://schemas.openxmlformats.org/officeDocument/2006/relationships/image" Target="../media/image25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6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3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3.png"/><Relationship Id="rId4" Type="http://schemas.openxmlformats.org/officeDocument/2006/relationships/image" Target="../media/image16.png"/><Relationship Id="rId5" Type="http://schemas.openxmlformats.org/officeDocument/2006/relationships/image" Target="../media/image9.png"/><Relationship Id="rId6" Type="http://schemas.openxmlformats.org/officeDocument/2006/relationships/image" Target="../media/image10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7.png"/><Relationship Id="rId4" Type="http://schemas.openxmlformats.org/officeDocument/2006/relationships/image" Target="../media/image12.jpg"/><Relationship Id="rId5" Type="http://schemas.openxmlformats.org/officeDocument/2006/relationships/image" Target="../media/image1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png"/><Relationship Id="rId4" Type="http://schemas.openxmlformats.org/officeDocument/2006/relationships/image" Target="../media/image20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3.jpg"/><Relationship Id="rId4" Type="http://schemas.openxmlformats.org/officeDocument/2006/relationships/image" Target="../media/image48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2.jp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2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52.png"/><Relationship Id="rId4" Type="http://schemas.openxmlformats.org/officeDocument/2006/relationships/image" Target="../media/image1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8.png"/><Relationship Id="rId4" Type="http://schemas.openxmlformats.org/officeDocument/2006/relationships/image" Target="../media/image29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2.jp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19.png"/><Relationship Id="rId4" Type="http://schemas.openxmlformats.org/officeDocument/2006/relationships/image" Target="../media/image21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6.png"/><Relationship Id="rId4" Type="http://schemas.openxmlformats.org/officeDocument/2006/relationships/image" Target="../media/image47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51.jpg"/><Relationship Id="rId4" Type="http://schemas.openxmlformats.org/officeDocument/2006/relationships/image" Target="../media/image32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43.png"/><Relationship Id="rId4" Type="http://schemas.openxmlformats.org/officeDocument/2006/relationships/image" Target="../media/image44.png"/><Relationship Id="rId5" Type="http://schemas.openxmlformats.org/officeDocument/2006/relationships/image" Target="../media/image49.png"/><Relationship Id="rId6" Type="http://schemas.openxmlformats.org/officeDocument/2006/relationships/image" Target="../media/image38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4.jpg"/><Relationship Id="rId4" Type="http://schemas.openxmlformats.org/officeDocument/2006/relationships/image" Target="../media/image35.jpg"/><Relationship Id="rId5" Type="http://schemas.openxmlformats.org/officeDocument/2006/relationships/image" Target="../media/image27.jpg"/><Relationship Id="rId6" Type="http://schemas.openxmlformats.org/officeDocument/2006/relationships/image" Target="../media/image40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31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9.png"/><Relationship Id="rId4" Type="http://schemas.openxmlformats.org/officeDocument/2006/relationships/image" Target="../media/image36.jp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41.png"/><Relationship Id="rId4" Type="http://schemas.openxmlformats.org/officeDocument/2006/relationships/image" Target="../media/image50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8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6"/>
          <p:cNvSpPr txBox="1"/>
          <p:nvPr>
            <p:ph idx="4294967295" type="ctrTitle"/>
          </p:nvPr>
        </p:nvSpPr>
        <p:spPr>
          <a:xfrm>
            <a:off x="390525" y="2104950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300">
                <a:latin typeface="DM Serif Display"/>
                <a:ea typeface="DM Serif Display"/>
                <a:cs typeface="DM Serif Display"/>
                <a:sym typeface="DM Serif Display"/>
              </a:rPr>
              <a:t>Digital Marketing Made Simple</a:t>
            </a:r>
            <a:endParaRPr sz="48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119" name="Google Shape;119;p26"/>
          <p:cNvSpPr txBox="1"/>
          <p:nvPr>
            <p:ph idx="4294967295" type="subTitle"/>
          </p:nvPr>
        </p:nvSpPr>
        <p:spPr>
          <a:xfrm>
            <a:off x="390525" y="3324896"/>
            <a:ext cx="8222100" cy="747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Aled Nelmes</a:t>
            </a:r>
            <a:endParaRPr sz="24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24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aled@lumenseo.co.uk</a:t>
            </a:r>
            <a:endParaRPr sz="24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120" name="Google Shape;120;p26"/>
          <p:cNvPicPr preferRelativeResize="0"/>
          <p:nvPr/>
        </p:nvPicPr>
        <p:blipFill rotWithShape="1">
          <a:blip r:embed="rId3">
            <a:alphaModFix/>
          </a:blip>
          <a:srcRect b="31142" l="0" r="0" t="31138"/>
          <a:stretch/>
        </p:blipFill>
        <p:spPr>
          <a:xfrm>
            <a:off x="6006400" y="3203551"/>
            <a:ext cx="3075301" cy="16409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7325" y="1066875"/>
            <a:ext cx="4073513" cy="2717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2925" y="2966800"/>
            <a:ext cx="687299" cy="6013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79225" y="1066875"/>
            <a:ext cx="3889450" cy="27169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7" title="images (27).jpeg"/>
          <p:cNvPicPr preferRelativeResize="0"/>
          <p:nvPr/>
        </p:nvPicPr>
        <p:blipFill rotWithShape="1">
          <a:blip r:embed="rId6">
            <a:alphaModFix/>
          </a:blip>
          <a:srcRect b="26859" l="0" r="0" t="27780"/>
          <a:stretch/>
        </p:blipFill>
        <p:spPr>
          <a:xfrm>
            <a:off x="4927650" y="3126549"/>
            <a:ext cx="1152275" cy="522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2"/>
        </a:solidFill>
      </p:bgPr>
    </p:bg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28"/>
          <p:cNvPicPr preferRelativeResize="0"/>
          <p:nvPr/>
        </p:nvPicPr>
        <p:blipFill rotWithShape="1">
          <a:blip r:embed="rId3">
            <a:alphaModFix/>
          </a:blip>
          <a:srcRect b="0" l="389" r="38798" t="0"/>
          <a:stretch/>
        </p:blipFill>
        <p:spPr>
          <a:xfrm>
            <a:off x="3104375" y="0"/>
            <a:ext cx="60866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28"/>
          <p:cNvSpPr txBox="1"/>
          <p:nvPr>
            <p:ph type="title"/>
          </p:nvPr>
        </p:nvSpPr>
        <p:spPr>
          <a:xfrm>
            <a:off x="249400" y="135150"/>
            <a:ext cx="2808000" cy="633600"/>
          </a:xfrm>
          <a:prstGeom prst="rect">
            <a:avLst/>
          </a:prstGeom>
          <a:noFill/>
          <a:ln>
            <a:noFill/>
          </a:ln>
        </p:spPr>
        <p:txBody>
          <a:bodyPr anchorCtr="0" anchor="b" bIns="37275" lIns="74550" spcFirstLastPara="1" rIns="74550" wrap="square" tIns="37275">
            <a:noAutofit/>
          </a:bodyPr>
          <a:lstStyle/>
          <a:p>
            <a:pPr indent="0" lvl="0" marL="0" rtl="0" algn="ctr">
              <a:lnSpc>
                <a:spcPct val="107477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Arial"/>
              <a:buNone/>
            </a:pPr>
            <a:r>
              <a:rPr lang="en-GB" sz="42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Contents</a:t>
            </a:r>
            <a:endParaRPr sz="42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135" name="Google Shape;135;p28"/>
          <p:cNvSpPr txBox="1"/>
          <p:nvPr>
            <p:ph idx="1" type="body"/>
          </p:nvPr>
        </p:nvSpPr>
        <p:spPr>
          <a:xfrm>
            <a:off x="4325525" y="1297200"/>
            <a:ext cx="4624800" cy="4587600"/>
          </a:xfrm>
          <a:prstGeom prst="rect">
            <a:avLst/>
          </a:prstGeom>
          <a:noFill/>
          <a:ln>
            <a:noFill/>
          </a:ln>
        </p:spPr>
        <p:txBody>
          <a:bodyPr anchorCtr="0" anchor="t" bIns="37275" lIns="74550" spcFirstLastPara="1" rIns="74550" wrap="square" tIns="37275">
            <a:noAutofit/>
          </a:bodyPr>
          <a:lstStyle/>
          <a:p>
            <a:pPr indent="0" lvl="0" marL="0" rtl="0" algn="l">
              <a:spcBef>
                <a:spcPts val="56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GB" sz="2400">
                <a:latin typeface="DM Serif Text"/>
                <a:ea typeface="DM Serif Text"/>
                <a:cs typeface="DM Serif Text"/>
                <a:sym typeface="DM Serif Text"/>
              </a:rPr>
              <a:t>Your Target Market</a:t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GB" sz="2400">
                <a:latin typeface="DM Serif Text"/>
                <a:ea typeface="DM Serif Text"/>
                <a:cs typeface="DM Serif Text"/>
                <a:sym typeface="DM Serif Text"/>
              </a:rPr>
              <a:t>Value Proposition Canvas</a:t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GB" sz="2400">
                <a:latin typeface="DM Serif Text"/>
                <a:ea typeface="DM Serif Text"/>
                <a:cs typeface="DM Serif Text"/>
                <a:sym typeface="DM Serif Text"/>
              </a:rPr>
              <a:t>Marketing Funnel</a:t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GB" sz="2400">
                <a:latin typeface="DM Serif Text"/>
                <a:ea typeface="DM Serif Text"/>
                <a:cs typeface="DM Serif Text"/>
                <a:sym typeface="DM Serif Text"/>
              </a:rPr>
              <a:t>The 3 Rules</a:t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</a:pPr>
            <a:r>
              <a:rPr lang="en-GB" sz="2400">
                <a:latin typeface="DM Serif Text"/>
                <a:ea typeface="DM Serif Text"/>
                <a:cs typeface="DM Serif Text"/>
                <a:sym typeface="DM Serif Text"/>
              </a:rPr>
              <a:t>Q&amp;A</a:t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136" name="Google Shape;136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80575" y="1387792"/>
            <a:ext cx="446850" cy="446850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28"/>
          <p:cNvSpPr txBox="1"/>
          <p:nvPr/>
        </p:nvSpPr>
        <p:spPr>
          <a:xfrm>
            <a:off x="-1364525" y="0"/>
            <a:ext cx="4795200" cy="134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5800">
              <a:solidFill>
                <a:srgbClr val="FFFFFF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138" name="Google Shape;138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80563" y="2006055"/>
            <a:ext cx="446850" cy="44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80575" y="2624292"/>
            <a:ext cx="446850" cy="44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80575" y="3242542"/>
            <a:ext cx="446850" cy="446850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28"/>
          <p:cNvSpPr txBox="1"/>
          <p:nvPr/>
        </p:nvSpPr>
        <p:spPr>
          <a:xfrm>
            <a:off x="3750075" y="43200"/>
            <a:ext cx="4795200" cy="134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8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Contents</a:t>
            </a:r>
            <a:endParaRPr sz="58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142" name="Google Shape;142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780575" y="3860792"/>
            <a:ext cx="446850" cy="44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8" title="Aled_DS_9531 (3)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343069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693425"/>
            <a:ext cx="8839200" cy="375666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30"/>
          <p:cNvSpPr/>
          <p:nvPr/>
        </p:nvSpPr>
        <p:spPr>
          <a:xfrm rot="-5400000">
            <a:off x="4358700" y="-55450"/>
            <a:ext cx="426600" cy="6621600"/>
          </a:xfrm>
          <a:prstGeom prst="leftBracket">
            <a:avLst>
              <a:gd fmla="val 66506" name="adj"/>
            </a:avLst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30"/>
          <p:cNvSpPr txBox="1"/>
          <p:nvPr/>
        </p:nvSpPr>
        <p:spPr>
          <a:xfrm>
            <a:off x="584125" y="353350"/>
            <a:ext cx="7870800" cy="134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Marketing Confidence</a:t>
            </a:r>
            <a:endParaRPr sz="42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155" name="Google Shape;155;p30"/>
          <p:cNvSpPr txBox="1"/>
          <p:nvPr>
            <p:ph idx="4294967295" type="subTitle"/>
          </p:nvPr>
        </p:nvSpPr>
        <p:spPr>
          <a:xfrm>
            <a:off x="6840975" y="1590350"/>
            <a:ext cx="2027100" cy="14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>
                <a:solidFill>
                  <a:schemeClr val="lt1"/>
                </a:solidFill>
                <a:latin typeface="DM Serif Text"/>
                <a:ea typeface="DM Serif Text"/>
                <a:cs typeface="DM Serif Text"/>
                <a:sym typeface="DM Serif Text"/>
              </a:rPr>
              <a:t>5 - Very confident with targeting and strategy, just here for the vibes.</a:t>
            </a:r>
            <a:endParaRPr>
              <a:solidFill>
                <a:schemeClr val="lt1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156" name="Google Shape;156;p30"/>
          <p:cNvSpPr txBox="1"/>
          <p:nvPr>
            <p:ph idx="4294967295" type="subTitle"/>
          </p:nvPr>
        </p:nvSpPr>
        <p:spPr>
          <a:xfrm>
            <a:off x="492925" y="2181925"/>
            <a:ext cx="2027100" cy="14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>
                <a:solidFill>
                  <a:schemeClr val="lt1"/>
                </a:solidFill>
                <a:latin typeface="DM Serif Text"/>
                <a:ea typeface="DM Serif Text"/>
                <a:cs typeface="DM Serif Text"/>
                <a:sym typeface="DM Serif Text"/>
              </a:rPr>
              <a:t>1 - Not confident at all.</a:t>
            </a:r>
            <a:endParaRPr>
              <a:solidFill>
                <a:schemeClr val="lt1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>
                <a:latin typeface="DM Serif Display"/>
                <a:ea typeface="DM Serif Display"/>
                <a:cs typeface="DM Serif Display"/>
                <a:sym typeface="DM Serif Display"/>
              </a:rPr>
              <a:t>Identifying Your Target Market</a:t>
            </a:r>
            <a:endParaRPr sz="42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162" name="Google Shape;162;p31"/>
          <p:cNvSpPr txBox="1"/>
          <p:nvPr>
            <p:ph idx="1" type="body"/>
          </p:nvPr>
        </p:nvSpPr>
        <p:spPr>
          <a:xfrm>
            <a:off x="414600" y="2100800"/>
            <a:ext cx="57000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31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DM Serif Text"/>
              <a:buAutoNum type="arabicPeriod"/>
            </a:pPr>
            <a:r>
              <a:rPr lang="en-GB" sz="32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Identify w</a:t>
            </a:r>
            <a:r>
              <a:rPr lang="en-GB" sz="32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ho they are</a:t>
            </a:r>
            <a:endParaRPr sz="32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431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DM Serif Text"/>
              <a:buAutoNum type="arabicPeriod"/>
            </a:pPr>
            <a:r>
              <a:rPr lang="en-GB" sz="32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Identify and summarise your value proposition (USP)</a:t>
            </a:r>
            <a:endParaRPr sz="32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163" name="Google Shape;163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81550" y="1872900"/>
            <a:ext cx="2015016" cy="3018824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32"/>
          <p:cNvSpPr txBox="1"/>
          <p:nvPr>
            <p:ph type="title"/>
          </p:nvPr>
        </p:nvSpPr>
        <p:spPr>
          <a:xfrm>
            <a:off x="306150" y="148725"/>
            <a:ext cx="2808000" cy="75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latin typeface="DM Serif Display"/>
                <a:ea typeface="DM Serif Display"/>
                <a:cs typeface="DM Serif Display"/>
                <a:sym typeface="DM Serif Display"/>
              </a:rPr>
              <a:t>Who they are...</a:t>
            </a:r>
            <a:endParaRPr sz="30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169" name="Google Shape;169;p32"/>
          <p:cNvSpPr txBox="1"/>
          <p:nvPr/>
        </p:nvSpPr>
        <p:spPr>
          <a:xfrm>
            <a:off x="306150" y="995025"/>
            <a:ext cx="5847600" cy="388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Demographics 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- Age 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- Gender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- Income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Geographic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Char char="-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Location 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Char char="-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Urban or rural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Psychographic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Char char="-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Desires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DM Serif Text"/>
              <a:buChar char="-"/>
            </a:pPr>
            <a:r>
              <a:rPr lang="en-GB" sz="2400">
                <a:solidFill>
                  <a:srgbClr val="FFFFFF"/>
                </a:solidFill>
                <a:latin typeface="DM Serif Text"/>
                <a:ea typeface="DM Serif Text"/>
                <a:cs typeface="DM Serif Text"/>
                <a:sym typeface="DM Serif Text"/>
              </a:rPr>
              <a:t>Motivations</a:t>
            </a:r>
            <a:endParaRPr sz="2400">
              <a:solidFill>
                <a:srgbClr val="FFFFFF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170" name="Google Shape;17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91900" y="1067563"/>
            <a:ext cx="4513649" cy="30083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3"/>
          <p:cNvSpPr txBox="1"/>
          <p:nvPr>
            <p:ph idx="4294967295" type="subTitle"/>
          </p:nvPr>
        </p:nvSpPr>
        <p:spPr>
          <a:xfrm>
            <a:off x="2149800" y="348025"/>
            <a:ext cx="48444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chemeClr val="lt1"/>
                </a:solidFill>
                <a:latin typeface="DM Serif Text"/>
                <a:ea typeface="DM Serif Text"/>
                <a:cs typeface="DM Serif Text"/>
                <a:sym typeface="DM Serif Text"/>
              </a:rPr>
              <a:t>Which is best at telling the time?</a:t>
            </a:r>
            <a:endParaRPr>
              <a:solidFill>
                <a:schemeClr val="lt1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176" name="Google Shape;176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21125" y="1221375"/>
            <a:ext cx="2376215" cy="27007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177" name="Google Shape;177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95113" y="1221372"/>
            <a:ext cx="2165625" cy="270075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178" name="Google Shape;178;p33"/>
          <p:cNvSpPr txBox="1"/>
          <p:nvPr>
            <p:ph idx="4294967295" type="subTitle"/>
          </p:nvPr>
        </p:nvSpPr>
        <p:spPr>
          <a:xfrm>
            <a:off x="5823163" y="3998650"/>
            <a:ext cx="19095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chemeClr val="lt1"/>
                </a:solidFill>
                <a:latin typeface="DM Serif Text"/>
                <a:ea typeface="DM Serif Text"/>
                <a:cs typeface="DM Serif Text"/>
                <a:sym typeface="DM Serif Text"/>
              </a:rPr>
              <a:t>£31,000.00</a:t>
            </a:r>
            <a:endParaRPr>
              <a:solidFill>
                <a:schemeClr val="lt1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179" name="Google Shape;179;p33"/>
          <p:cNvSpPr txBox="1"/>
          <p:nvPr>
            <p:ph idx="4294967295" type="subTitle"/>
          </p:nvPr>
        </p:nvSpPr>
        <p:spPr>
          <a:xfrm>
            <a:off x="1354475" y="3998650"/>
            <a:ext cx="19095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lang="en-GB">
                <a:solidFill>
                  <a:schemeClr val="lt1"/>
                </a:solidFill>
                <a:latin typeface="DM Serif Text"/>
                <a:ea typeface="DM Serif Text"/>
                <a:cs typeface="DM Serif Text"/>
                <a:sym typeface="DM Serif Text"/>
              </a:rPr>
              <a:t>£19.00</a:t>
            </a:r>
            <a:endParaRPr>
              <a:solidFill>
                <a:schemeClr val="lt1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3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600">
                <a:latin typeface="DM Serif Display"/>
                <a:ea typeface="DM Serif Display"/>
                <a:cs typeface="DM Serif Display"/>
                <a:sym typeface="DM Serif Display"/>
              </a:rPr>
              <a:t>Market Segments</a:t>
            </a:r>
            <a:endParaRPr/>
          </a:p>
        </p:txBody>
      </p:sp>
      <p:sp>
        <p:nvSpPr>
          <p:cNvPr id="185" name="Google Shape;185;p34"/>
          <p:cNvSpPr txBox="1"/>
          <p:nvPr>
            <p:ph idx="1" type="body"/>
          </p:nvPr>
        </p:nvSpPr>
        <p:spPr>
          <a:xfrm>
            <a:off x="471900" y="2037725"/>
            <a:ext cx="3494700" cy="279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7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Primary</a:t>
            </a:r>
            <a:endParaRPr b="1" sz="27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Long-term customer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Consistent need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Majority of marketing budget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186" name="Google Shape;186;p34"/>
          <p:cNvSpPr txBox="1"/>
          <p:nvPr>
            <p:ph idx="2" type="body"/>
          </p:nvPr>
        </p:nvSpPr>
        <p:spPr>
          <a:xfrm>
            <a:off x="5111476" y="2037725"/>
            <a:ext cx="3766500" cy="279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7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Emerging</a:t>
            </a:r>
            <a:endParaRPr b="1" sz="27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Curious about your product/service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Coming into wealth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Adopting new habits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DM Serif Text"/>
              <a:buChar char="●"/>
            </a:pPr>
            <a:r>
              <a:rPr lang="en-GB" sz="18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Higher risk, higher rewards</a:t>
            </a:r>
            <a:endParaRPr sz="18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oogle Shape;191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9350" y="255750"/>
            <a:ext cx="2809651" cy="1691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72625" y="527175"/>
            <a:ext cx="3039701" cy="300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3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77020" y="2136245"/>
            <a:ext cx="1668037" cy="300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35" title="images.jfif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039632" y="2215887"/>
            <a:ext cx="1600200" cy="2847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9650" y="881325"/>
            <a:ext cx="4046025" cy="3380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36" title="hq720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35150" y="436725"/>
            <a:ext cx="4343524" cy="2444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3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27500" y="2971224"/>
            <a:ext cx="1946826" cy="19579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Google Shape;206;p3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5934075" cy="476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37" title="RussianRainbowGathering_4Aug2005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58575" y="747713"/>
            <a:ext cx="2381250" cy="3571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" name="Google Shape;212;p38" title="737400.jf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4838700" cy="4838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38" title="EDIT_ES-23-scaled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30600" y="1288425"/>
            <a:ext cx="3848100" cy="25666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39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500">
                <a:latin typeface="DM Serif Text"/>
                <a:ea typeface="DM Serif Text"/>
                <a:cs typeface="DM Serif Text"/>
                <a:sym typeface="DM Serif Text"/>
              </a:rPr>
              <a:t>Now you know...</a:t>
            </a:r>
            <a:endParaRPr sz="45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219" name="Google Shape;219;p39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M Serif Text"/>
              <a:buAutoNum type="arabicPeriod"/>
            </a:pPr>
            <a:r>
              <a:rPr lang="en-GB" sz="27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Who they are</a:t>
            </a:r>
            <a:endParaRPr sz="27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4000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700"/>
              <a:buFont typeface="DM Serif Text"/>
              <a:buAutoNum type="arabicPeriod"/>
            </a:pPr>
            <a:r>
              <a:rPr lang="en-GB" sz="27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Their problem you can solve</a:t>
            </a:r>
            <a:endParaRPr sz="27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27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rPr b="1" lang="en-GB" sz="27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Now… how do you reach them?</a:t>
            </a:r>
            <a:endParaRPr b="1" sz="27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4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>
                <a:latin typeface="DM Serif Text"/>
                <a:ea typeface="DM Serif Text"/>
                <a:cs typeface="DM Serif Text"/>
                <a:sym typeface="DM Serif Text"/>
              </a:rPr>
              <a:t>The Marketing Funnel</a:t>
            </a:r>
            <a:endParaRPr sz="32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25" name="Google Shape;225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66838" y="756650"/>
            <a:ext cx="5689416" cy="42196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4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>
                <a:latin typeface="DM Serif Text"/>
                <a:ea typeface="DM Serif Text"/>
                <a:cs typeface="DM Serif Text"/>
                <a:sym typeface="DM Serif Text"/>
              </a:rPr>
              <a:t>The Marketing Funnel</a:t>
            </a:r>
            <a:endParaRPr sz="32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31" name="Google Shape;231;p4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66838" y="756650"/>
            <a:ext cx="5689416" cy="42196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32" name="Google Shape;232;p41"/>
          <p:cNvSpPr/>
          <p:nvPr/>
        </p:nvSpPr>
        <p:spPr>
          <a:xfrm>
            <a:off x="2620500" y="1000275"/>
            <a:ext cx="3903000" cy="1201800"/>
          </a:xfrm>
          <a:prstGeom prst="bracketPair">
            <a:avLst/>
          </a:prstGeom>
          <a:noFill/>
          <a:ln cap="flat" cmpd="sng" w="76200">
            <a:solidFill>
              <a:srgbClr val="8E7CC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42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425450" lvl="0" marL="457200" rtl="0" algn="l">
              <a:spcBef>
                <a:spcPts val="0"/>
              </a:spcBef>
              <a:spcAft>
                <a:spcPts val="0"/>
              </a:spcAft>
              <a:buSzPts val="3100"/>
              <a:buFont typeface="DM Serif Display"/>
              <a:buAutoNum type="arabicPeriod"/>
            </a:pPr>
            <a:r>
              <a:rPr lang="en-GB" sz="3100">
                <a:latin typeface="DM Serif Display"/>
                <a:ea typeface="DM Serif Display"/>
                <a:cs typeface="DM Serif Display"/>
                <a:sym typeface="DM Serif Display"/>
              </a:rPr>
              <a:t>Awareness</a:t>
            </a:r>
            <a:endParaRPr sz="31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238" name="Google Shape;238;p42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Work </a:t>
            </a:r>
            <a:r>
              <a:rPr b="1" lang="en-GB" sz="2000">
                <a:latin typeface="DM Serif Text"/>
                <a:ea typeface="DM Serif Text"/>
                <a:cs typeface="DM Serif Text"/>
                <a:sym typeface="DM Serif Text"/>
              </a:rPr>
              <a:t>harder </a:t>
            </a: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on </a:t>
            </a:r>
            <a:r>
              <a:rPr b="1" lang="en-GB" sz="2000">
                <a:latin typeface="DM Serif Text"/>
                <a:ea typeface="DM Serif Text"/>
                <a:cs typeface="DM Serif Text"/>
                <a:sym typeface="DM Serif Text"/>
              </a:rPr>
              <a:t>fewer </a:t>
            </a: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channels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DM Serif Text"/>
              <a:buChar char="●"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Where are your market spending their time?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SzPts val="2000"/>
              <a:buFont typeface="DM Serif Text"/>
              <a:buChar char="●"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¾ rule - every fourth post should be totally experimental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39" name="Google Shape;239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303524" y="2143201"/>
            <a:ext cx="1687676" cy="30002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517476" y="418800"/>
            <a:ext cx="1259775" cy="12597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41" name="Google Shape;241;p42"/>
          <p:cNvSpPr txBox="1"/>
          <p:nvPr/>
        </p:nvSpPr>
        <p:spPr>
          <a:xfrm>
            <a:off x="3614825" y="151800"/>
            <a:ext cx="3321900" cy="44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Social Media</a:t>
            </a:r>
            <a:endParaRPr b="1"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Instagram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Facebook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TikTok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Pay-Per-Click</a:t>
            </a:r>
            <a:endParaRPr b="1"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Google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Instagram ads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Youtube Ads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Other</a:t>
            </a:r>
            <a:endParaRPr b="1"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Influencer marketing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DM Serif Text"/>
              <a:buChar char="-"/>
            </a:pPr>
            <a:r>
              <a:rPr lang="en-GB" sz="2100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Personal brand</a:t>
            </a:r>
            <a:endParaRPr sz="2100"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43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latin typeface="DM Serif Display"/>
                <a:ea typeface="DM Serif Display"/>
                <a:cs typeface="DM Serif Display"/>
                <a:sym typeface="DM Serif Display"/>
              </a:rPr>
              <a:t>2. Consideration</a:t>
            </a:r>
            <a:endParaRPr sz="28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247" name="Google Shape;247;p43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Now that they know about you, how do you keep them listening?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How do you help their decision making?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248" name="Google Shape;248;p43"/>
          <p:cNvSpPr txBox="1"/>
          <p:nvPr/>
        </p:nvSpPr>
        <p:spPr>
          <a:xfrm>
            <a:off x="3795050" y="357800"/>
            <a:ext cx="4597200" cy="198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DM Serif Display"/>
              <a:buAutoNum type="arabicPeriod"/>
            </a:pPr>
            <a:r>
              <a:rPr lang="en-GB" sz="28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Before/After Photos</a:t>
            </a:r>
            <a:endParaRPr sz="28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DM Serif Display"/>
              <a:buAutoNum type="arabicPeriod"/>
            </a:pPr>
            <a:r>
              <a:rPr lang="en-GB" sz="28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Reviews</a:t>
            </a:r>
            <a:endParaRPr sz="28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DM Serif Display"/>
              <a:buAutoNum type="arabicPeriod"/>
            </a:pPr>
            <a:r>
              <a:rPr lang="en-GB" sz="28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Awards</a:t>
            </a:r>
            <a:endParaRPr sz="28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-4064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DM Serif Display"/>
              <a:buAutoNum type="arabicPeriod"/>
            </a:pPr>
            <a:r>
              <a:rPr lang="en-GB" sz="28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Re-targeting</a:t>
            </a:r>
            <a:endParaRPr sz="28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249" name="Google Shape;249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98027" y="2720500"/>
            <a:ext cx="3280851" cy="16432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50" name="Google Shape;250;p43" title="Screenshot_20260330-123555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26775" y="1988500"/>
            <a:ext cx="1680175" cy="29892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44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>
                <a:latin typeface="DM Serif Text"/>
                <a:ea typeface="DM Serif Text"/>
                <a:cs typeface="DM Serif Text"/>
                <a:sym typeface="DM Serif Text"/>
              </a:rPr>
              <a:t>The Marketing Funnel</a:t>
            </a:r>
            <a:endParaRPr sz="32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56" name="Google Shape;256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66838" y="756650"/>
            <a:ext cx="5689416" cy="42196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57" name="Google Shape;257;p44"/>
          <p:cNvSpPr/>
          <p:nvPr/>
        </p:nvSpPr>
        <p:spPr>
          <a:xfrm>
            <a:off x="2560050" y="2460650"/>
            <a:ext cx="3903000" cy="2209800"/>
          </a:xfrm>
          <a:prstGeom prst="bracketPair">
            <a:avLst/>
          </a:prstGeom>
          <a:noFill/>
          <a:ln cap="flat" cmpd="sng" w="76200">
            <a:solidFill>
              <a:srgbClr val="8E7CC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45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300">
                <a:latin typeface="DM Serif Display"/>
                <a:ea typeface="DM Serif Display"/>
                <a:cs typeface="DM Serif Display"/>
                <a:sym typeface="DM Serif Display"/>
              </a:rPr>
              <a:t>3. Conversion</a:t>
            </a:r>
            <a:endParaRPr sz="33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263" name="Google Shape;263;p45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So they are convinced…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2000">
                <a:latin typeface="DM Serif Text"/>
                <a:ea typeface="DM Serif Text"/>
                <a:cs typeface="DM Serif Text"/>
                <a:sym typeface="DM Serif Text"/>
              </a:rPr>
              <a:t>Don’t lose them at the final hurdle.</a:t>
            </a:r>
            <a:endParaRPr sz="20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264" name="Google Shape;264;p45"/>
          <p:cNvSpPr txBox="1"/>
          <p:nvPr/>
        </p:nvSpPr>
        <p:spPr>
          <a:xfrm>
            <a:off x="3522775" y="103625"/>
            <a:ext cx="5469000" cy="543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chemeClr val="dk2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Call-to-Action</a:t>
            </a:r>
            <a:endParaRPr b="1" sz="24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400">
              <a:solidFill>
                <a:schemeClr val="dk2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“</a:t>
            </a:r>
            <a:r>
              <a:rPr lang="en-GB">
                <a:solidFill>
                  <a:schemeClr val="dk2"/>
                </a:solidFill>
                <a:highlight>
                  <a:srgbClr val="FFFFFF"/>
                </a:highlight>
                <a:latin typeface="DM Serif Text"/>
                <a:ea typeface="DM Serif Text"/>
                <a:cs typeface="DM Serif Text"/>
                <a:sym typeface="DM Serif Text"/>
              </a:rPr>
              <a:t>An exhortation or stimulus to do something in order to achieve an aim or deal with a problem”</a:t>
            </a:r>
            <a:endParaRPr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erif Text"/>
              <a:buAutoNum type="arabicPeriod"/>
            </a:pPr>
            <a:r>
              <a:rPr lang="en-GB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Decide on your CTA</a:t>
            </a:r>
            <a:endParaRPr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erif Text"/>
              <a:buAutoNum type="arabicPeriod"/>
            </a:pPr>
            <a:r>
              <a:rPr lang="en-GB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Ensure a CTA is in all content</a:t>
            </a:r>
            <a:endParaRPr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M Serif Text"/>
              <a:buAutoNum type="arabicPeriod"/>
            </a:pPr>
            <a:r>
              <a:rPr lang="en-GB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Make that CTA easy</a:t>
            </a:r>
            <a:endParaRPr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2"/>
                </a:solidFill>
                <a:latin typeface="DM Serif Text"/>
                <a:ea typeface="DM Serif Text"/>
                <a:cs typeface="DM Serif Text"/>
                <a:sym typeface="DM Serif Text"/>
              </a:rPr>
              <a:t>Does your call-to-action suit your target market?</a:t>
            </a:r>
            <a:endParaRPr>
              <a:solidFill>
                <a:schemeClr val="dk2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65" name="Google Shape;265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02150" y="3296125"/>
            <a:ext cx="5310244" cy="165140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66" name="Google Shape;266;p4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07696" y="3652950"/>
            <a:ext cx="1444750" cy="10459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1" name="Google Shape;271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93200" y="1808425"/>
            <a:ext cx="6059424" cy="3218476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sp>
        <p:nvSpPr>
          <p:cNvPr id="272" name="Google Shape;272;p4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latin typeface="DM Serif Display"/>
                <a:ea typeface="DM Serif Display"/>
                <a:cs typeface="DM Serif Display"/>
                <a:sym typeface="DM Serif Display"/>
              </a:rPr>
              <a:t>We Should Create</a:t>
            </a:r>
            <a:endParaRPr sz="38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273" name="Google Shape;273;p4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1900" y="2537450"/>
            <a:ext cx="1980475" cy="1760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47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latin typeface="DM Serif Display"/>
                <a:ea typeface="DM Serif Display"/>
                <a:cs typeface="DM Serif Display"/>
                <a:sym typeface="DM Serif Display"/>
              </a:rPr>
              <a:t>4. Loyalty</a:t>
            </a:r>
            <a:endParaRPr sz="38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279" name="Google Shape;279;p47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How do you encourage a repeat purchase?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For example: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Push notifications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Email marketing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Points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Call-backs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Loyalty cards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80" name="Google Shape;280;p47"/>
          <p:cNvPicPr preferRelativeResize="0"/>
          <p:nvPr/>
        </p:nvPicPr>
        <p:blipFill rotWithShape="1">
          <a:blip r:embed="rId3">
            <a:alphaModFix/>
          </a:blip>
          <a:srcRect b="7558" l="0" r="0" t="20250"/>
          <a:stretch/>
        </p:blipFill>
        <p:spPr>
          <a:xfrm>
            <a:off x="4789300" y="2375650"/>
            <a:ext cx="2610400" cy="251267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281" name="Google Shape;281;p4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33375" y="170200"/>
            <a:ext cx="4122225" cy="193092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48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700">
                <a:latin typeface="DM Serif Display"/>
                <a:ea typeface="DM Serif Display"/>
                <a:cs typeface="DM Serif Display"/>
                <a:sym typeface="DM Serif Display"/>
              </a:rPr>
              <a:t>5. Advocacy</a:t>
            </a:r>
            <a:endParaRPr sz="37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287" name="Google Shape;287;p48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Advocacy done right will snowball your business growth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Merchandise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Refer a friend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Word of Mouth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DM Serif Text"/>
              <a:buChar char="-"/>
            </a:pPr>
            <a:r>
              <a:rPr lang="en-GB" sz="1800">
                <a:latin typeface="DM Serif Text"/>
                <a:ea typeface="DM Serif Text"/>
                <a:cs typeface="DM Serif Text"/>
                <a:sym typeface="DM Serif Text"/>
              </a:rPr>
              <a:t>Influencer Marketing</a:t>
            </a:r>
            <a:endParaRPr sz="18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288" name="Google Shape;288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79275" y="439200"/>
            <a:ext cx="1387150" cy="1387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9" name="Google Shape;289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37450" y="229525"/>
            <a:ext cx="2112450" cy="1806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0" name="Google Shape;290;p4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870925" y="2228450"/>
            <a:ext cx="2445501" cy="2445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91" name="Google Shape;291;p4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511463" y="2489875"/>
            <a:ext cx="2522774" cy="2139429"/>
          </a:xfrm>
          <a:prstGeom prst="rect">
            <a:avLst/>
          </a:prstGeom>
          <a:noFill/>
          <a:ln>
            <a:noFill/>
          </a:ln>
        </p:spPr>
      </p:pic>
      <p:sp>
        <p:nvSpPr>
          <p:cNvPr id="292" name="Google Shape;292;p48"/>
          <p:cNvSpPr txBox="1"/>
          <p:nvPr/>
        </p:nvSpPr>
        <p:spPr>
          <a:xfrm>
            <a:off x="3989000" y="3685575"/>
            <a:ext cx="1998300" cy="62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rPr>
              <a:t>“Become a Gymshark athlete”</a:t>
            </a:r>
            <a:endParaRPr>
              <a:solidFill>
                <a:schemeClr val="lt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49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800">
                <a:latin typeface="DM Serif Display"/>
                <a:ea typeface="DM Serif Display"/>
                <a:cs typeface="DM Serif Display"/>
                <a:sym typeface="DM Serif Display"/>
              </a:rPr>
              <a:t>Community brings them back</a:t>
            </a:r>
            <a:endParaRPr sz="38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298" name="Google Shape;298;p49" title="download (1).jfif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0438" y="2837425"/>
            <a:ext cx="1642070" cy="2052601"/>
          </a:xfrm>
          <a:prstGeom prst="rect">
            <a:avLst/>
          </a:prstGeom>
          <a:noFill/>
          <a:ln>
            <a:noFill/>
          </a:ln>
          <a:effectLst>
            <a:outerShdw blurRad="49326" rotWithShape="0" algn="bl" dir="5400000" dist="16442">
              <a:srgbClr val="000000">
                <a:alpha val="50000"/>
              </a:srgbClr>
            </a:outerShdw>
          </a:effectLst>
        </p:spPr>
      </p:pic>
      <p:pic>
        <p:nvPicPr>
          <p:cNvPr id="299" name="Google Shape;299;p49" title="download.jfif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14134" y="2837425"/>
            <a:ext cx="3502327" cy="2052601"/>
          </a:xfrm>
          <a:prstGeom prst="rect">
            <a:avLst/>
          </a:prstGeom>
          <a:noFill/>
          <a:ln>
            <a:noFill/>
          </a:ln>
          <a:effectLst>
            <a:outerShdw blurRad="49326" rotWithShape="0" algn="bl" dir="5400000" dist="16442">
              <a:srgbClr val="000000">
                <a:alpha val="50000"/>
              </a:srgbClr>
            </a:outerShdw>
          </a:effectLst>
        </p:spPr>
      </p:pic>
      <p:pic>
        <p:nvPicPr>
          <p:cNvPr id="300" name="Google Shape;300;p49" title="Screenshot-2024-12-30-at-16.41.32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698092" y="2837425"/>
            <a:ext cx="3077370" cy="2052599"/>
          </a:xfrm>
          <a:prstGeom prst="rect">
            <a:avLst/>
          </a:prstGeom>
          <a:noFill/>
          <a:ln>
            <a:noFill/>
          </a:ln>
          <a:effectLst>
            <a:outerShdw blurRad="49326" rotWithShape="0" algn="bl" dir="5400000" dist="16442">
              <a:srgbClr val="000000">
                <a:alpha val="50000"/>
              </a:srgbClr>
            </a:outerShdw>
          </a:effectLst>
        </p:spPr>
      </p:pic>
      <p:pic>
        <p:nvPicPr>
          <p:cNvPr id="301" name="Google Shape;301;p49" title="0x0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618913" y="1848725"/>
            <a:ext cx="1928075" cy="14460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5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50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700">
                <a:latin typeface="DM Serif Text"/>
                <a:ea typeface="DM Serif Text"/>
                <a:cs typeface="DM Serif Text"/>
                <a:sym typeface="DM Serif Text"/>
              </a:rPr>
              <a:t>Check out Behind The Diary...</a:t>
            </a:r>
            <a:endParaRPr sz="27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307" name="Google Shape;307;p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013" y="748375"/>
            <a:ext cx="7779982" cy="421965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51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700">
                <a:latin typeface="DM Serif Text"/>
                <a:ea typeface="DM Serif Text"/>
                <a:cs typeface="DM Serif Text"/>
                <a:sym typeface="DM Serif Text"/>
              </a:rPr>
              <a:t>Further Reading…</a:t>
            </a:r>
            <a:endParaRPr sz="27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313" name="Google Shape;313;p5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87575" y="745350"/>
            <a:ext cx="2679818" cy="4219651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  <p:pic>
        <p:nvPicPr>
          <p:cNvPr id="314" name="Google Shape;314;p51" title="51ArMO7zhiL._UF1000,1000_QL80_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67918" y="745350"/>
            <a:ext cx="2734333" cy="42196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52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500">
                <a:latin typeface="DM Serif Display"/>
                <a:ea typeface="DM Serif Display"/>
                <a:cs typeface="DM Serif Display"/>
                <a:sym typeface="DM Serif Display"/>
              </a:rPr>
              <a:t>Your Next Steps...</a:t>
            </a:r>
            <a:endParaRPr sz="4500"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320" name="Google Shape;320;p52"/>
          <p:cNvSpPr txBox="1"/>
          <p:nvPr/>
        </p:nvSpPr>
        <p:spPr>
          <a:xfrm>
            <a:off x="6306900" y="4280750"/>
            <a:ext cx="3000000" cy="51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600">
                <a:solidFill>
                  <a:srgbClr val="333333"/>
                </a:solidFill>
                <a:latin typeface="DM Serif Text"/>
                <a:ea typeface="DM Serif Text"/>
                <a:cs typeface="DM Serif Text"/>
                <a:sym typeface="DM Serif Text"/>
              </a:rPr>
              <a:t>+447711052211</a:t>
            </a:r>
            <a:endParaRPr sz="2600">
              <a:solidFill>
                <a:srgbClr val="333333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321" name="Google Shape;321;p52"/>
          <p:cNvSpPr txBox="1"/>
          <p:nvPr/>
        </p:nvSpPr>
        <p:spPr>
          <a:xfrm>
            <a:off x="5589175" y="4280750"/>
            <a:ext cx="870000" cy="71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/>
              <a:t>📞</a:t>
            </a:r>
            <a:endParaRPr sz="3000"/>
          </a:p>
        </p:txBody>
      </p:sp>
      <p:sp>
        <p:nvSpPr>
          <p:cNvPr id="322" name="Google Shape;322;p52"/>
          <p:cNvSpPr txBox="1"/>
          <p:nvPr/>
        </p:nvSpPr>
        <p:spPr>
          <a:xfrm>
            <a:off x="6349710" y="3361212"/>
            <a:ext cx="2773200" cy="47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333333"/>
                </a:solidFill>
                <a:latin typeface="DM Serif Text"/>
                <a:ea typeface="DM Serif Text"/>
                <a:cs typeface="DM Serif Text"/>
                <a:sym typeface="DM Serif Text"/>
              </a:rPr>
              <a:t>/alednelmes</a:t>
            </a:r>
            <a:endParaRPr sz="2500">
              <a:solidFill>
                <a:srgbClr val="33333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333333"/>
                </a:solidFill>
                <a:latin typeface="DM Serif Text"/>
                <a:ea typeface="DM Serif Text"/>
                <a:cs typeface="DM Serif Text"/>
                <a:sym typeface="DM Serif Text"/>
              </a:rPr>
              <a:t>/lumen.seo </a:t>
            </a:r>
            <a:endParaRPr sz="2500">
              <a:solidFill>
                <a:srgbClr val="33333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5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323" name="Google Shape;323;p5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29263" y="3551836"/>
            <a:ext cx="601810" cy="601814"/>
          </a:xfrm>
          <a:prstGeom prst="rect">
            <a:avLst/>
          </a:prstGeom>
          <a:noFill/>
          <a:ln>
            <a:noFill/>
          </a:ln>
        </p:spPr>
      </p:pic>
      <p:sp>
        <p:nvSpPr>
          <p:cNvPr id="324" name="Google Shape;324;p52"/>
          <p:cNvSpPr txBox="1"/>
          <p:nvPr/>
        </p:nvSpPr>
        <p:spPr>
          <a:xfrm>
            <a:off x="6349700" y="2857988"/>
            <a:ext cx="3000000" cy="51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rgbClr val="333333"/>
                </a:solidFill>
                <a:latin typeface="DM Serif Text"/>
                <a:ea typeface="DM Serif Text"/>
                <a:cs typeface="DM Serif Text"/>
                <a:sym typeface="DM Serif Text"/>
              </a:rPr>
              <a:t>‘Aled Nelmes’</a:t>
            </a:r>
            <a:endParaRPr sz="2500">
              <a:solidFill>
                <a:srgbClr val="333333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pic>
        <p:nvPicPr>
          <p:cNvPr id="325" name="Google Shape;325;p5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71425" y="2857988"/>
            <a:ext cx="517499" cy="517499"/>
          </a:xfrm>
          <a:prstGeom prst="rect">
            <a:avLst/>
          </a:prstGeom>
          <a:noFill/>
          <a:ln>
            <a:noFill/>
          </a:ln>
        </p:spPr>
      </p:pic>
      <p:sp>
        <p:nvSpPr>
          <p:cNvPr id="326" name="Google Shape;326;p52"/>
          <p:cNvSpPr txBox="1"/>
          <p:nvPr/>
        </p:nvSpPr>
        <p:spPr>
          <a:xfrm>
            <a:off x="6306900" y="2092925"/>
            <a:ext cx="4298400" cy="87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rgbClr val="333333"/>
                </a:solidFill>
                <a:latin typeface="DM Serif Text"/>
                <a:ea typeface="DM Serif Text"/>
                <a:cs typeface="DM Serif Text"/>
                <a:sym typeface="DM Serif Text"/>
              </a:rPr>
              <a:t>aled@lumenseo.co.uk</a:t>
            </a:r>
            <a:endParaRPr sz="2100">
              <a:solidFill>
                <a:srgbClr val="33333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rgbClr val="333333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327" name="Google Shape;327;p52"/>
          <p:cNvSpPr txBox="1"/>
          <p:nvPr/>
        </p:nvSpPr>
        <p:spPr>
          <a:xfrm>
            <a:off x="5343025" y="1985675"/>
            <a:ext cx="1362300" cy="108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190500" marR="482600" rtl="0" algn="l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4000"/>
              <a:t>📧</a:t>
            </a:r>
            <a:r>
              <a:rPr b="1" lang="en-GB" sz="4000"/>
              <a:t> </a:t>
            </a:r>
            <a:endParaRPr b="1" sz="4000"/>
          </a:p>
        </p:txBody>
      </p:sp>
      <p:sp>
        <p:nvSpPr>
          <p:cNvPr id="328" name="Google Shape;328;p52"/>
          <p:cNvSpPr txBox="1"/>
          <p:nvPr/>
        </p:nvSpPr>
        <p:spPr>
          <a:xfrm>
            <a:off x="179650" y="1903425"/>
            <a:ext cx="5217600" cy="338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737373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737373"/>
                </a:solidFill>
                <a:latin typeface="DM Serif Text"/>
                <a:ea typeface="DM Serif Text"/>
                <a:cs typeface="DM Serif Text"/>
                <a:sym typeface="DM Serif Text"/>
              </a:rPr>
              <a:t>Identify your target market</a:t>
            </a:r>
            <a:endParaRPr sz="2400">
              <a:solidFill>
                <a:srgbClr val="73737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737373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737373"/>
                </a:solidFill>
                <a:latin typeface="DM Serif Text"/>
                <a:ea typeface="DM Serif Text"/>
                <a:cs typeface="DM Serif Text"/>
                <a:sym typeface="DM Serif Text"/>
              </a:rPr>
              <a:t>Create your marketing funnel</a:t>
            </a:r>
            <a:endParaRPr sz="2400">
              <a:solidFill>
                <a:srgbClr val="73737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737373"/>
                </a:solidFill>
                <a:latin typeface="DM Serif Text"/>
                <a:ea typeface="DM Serif Text"/>
                <a:cs typeface="DM Serif Text"/>
                <a:sym typeface="DM Serif Text"/>
              </a:rPr>
              <a:t>Get experimenting</a:t>
            </a:r>
            <a:endParaRPr sz="2400">
              <a:solidFill>
                <a:srgbClr val="73737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737373"/>
              </a:buClr>
              <a:buSzPts val="2400"/>
              <a:buFont typeface="DM Serif Text"/>
              <a:buAutoNum type="arabicPeriod"/>
            </a:pPr>
            <a:r>
              <a:rPr lang="en-GB" sz="2400">
                <a:solidFill>
                  <a:srgbClr val="737373"/>
                </a:solidFill>
                <a:latin typeface="DM Serif Text"/>
                <a:ea typeface="DM Serif Text"/>
                <a:cs typeface="DM Serif Text"/>
                <a:sym typeface="DM Serif Text"/>
              </a:rPr>
              <a:t>Free SEO audit in 24 hours?</a:t>
            </a:r>
            <a:endParaRPr sz="2400">
              <a:solidFill>
                <a:srgbClr val="73737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737373"/>
              </a:buClr>
              <a:buSzPts val="2400"/>
              <a:buFont typeface="DM Serif Text"/>
              <a:buChar char="-"/>
            </a:pPr>
            <a:r>
              <a:rPr lang="en-GB" sz="2400">
                <a:solidFill>
                  <a:srgbClr val="737373"/>
                </a:solidFill>
                <a:latin typeface="DM Serif Text"/>
                <a:ea typeface="DM Serif Text"/>
                <a:cs typeface="DM Serif Text"/>
                <a:sym typeface="DM Serif Text"/>
              </a:rPr>
              <a:t>Send your website to aled@lumenseo.co.uk</a:t>
            </a:r>
            <a:endParaRPr sz="2400">
              <a:solidFill>
                <a:srgbClr val="737373"/>
              </a:solidFill>
              <a:latin typeface="DM Serif Text"/>
              <a:ea typeface="DM Serif Text"/>
              <a:cs typeface="DM Serif Text"/>
              <a:sym typeface="DM Serif Text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b="1" sz="2200">
              <a:solidFill>
                <a:srgbClr val="666666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53"/>
          <p:cNvSpPr txBox="1"/>
          <p:nvPr/>
        </p:nvSpPr>
        <p:spPr>
          <a:xfrm>
            <a:off x="1135050" y="1899438"/>
            <a:ext cx="6873900" cy="134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Q &amp; A </a:t>
            </a:r>
            <a:endParaRPr sz="77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334" name="Google Shape;334;p5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21525" y="3737290"/>
            <a:ext cx="1300950" cy="1300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54"/>
          <p:cNvSpPr txBox="1"/>
          <p:nvPr/>
        </p:nvSpPr>
        <p:spPr>
          <a:xfrm>
            <a:off x="1135050" y="1227150"/>
            <a:ext cx="6873900" cy="134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0">
                <a:solidFill>
                  <a:schemeClr val="lt1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Thank you lovely people.</a:t>
            </a:r>
            <a:endParaRPr sz="70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000">
              <a:solidFill>
                <a:schemeClr val="lt1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pic>
        <p:nvPicPr>
          <p:cNvPr id="340" name="Google Shape;340;p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21525" y="3737290"/>
            <a:ext cx="1300950" cy="1300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