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60" r:id="rId4"/>
    <p:sldId id="261" r:id="rId5"/>
    <p:sldId id="262" r:id="rId6"/>
    <p:sldId id="271" r:id="rId7"/>
    <p:sldId id="265" r:id="rId8"/>
    <p:sldId id="266"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9" d="100"/>
          <a:sy n="109" d="100"/>
        </p:scale>
        <p:origin x="67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2EFAC-55BC-4972-8D78-4248A30196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970CEB-BCBF-4A08-9171-041CF49C39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2528FF-965B-4D75-B864-40AFFD468E7D}"/>
              </a:ext>
            </a:extLst>
          </p:cNvPr>
          <p:cNvSpPr>
            <a:spLocks noGrp="1"/>
          </p:cNvSpPr>
          <p:nvPr>
            <p:ph type="dt" sz="half" idx="10"/>
          </p:nvPr>
        </p:nvSpPr>
        <p:spPr/>
        <p:txBody>
          <a:bodyPr/>
          <a:lstStyle/>
          <a:p>
            <a:fld id="{7D9FF28C-6CA1-45E7-9874-9D1A4BDF2D08}" type="datetimeFigureOut">
              <a:rPr lang="en-GB" smtClean="0"/>
              <a:t>10/12/2022</a:t>
            </a:fld>
            <a:endParaRPr lang="en-GB"/>
          </a:p>
        </p:txBody>
      </p:sp>
      <p:sp>
        <p:nvSpPr>
          <p:cNvPr id="5" name="Footer Placeholder 4">
            <a:extLst>
              <a:ext uri="{FF2B5EF4-FFF2-40B4-BE49-F238E27FC236}">
                <a16:creationId xmlns:a16="http://schemas.microsoft.com/office/drawing/2014/main" id="{6D2267DF-9AB9-4D6E-85DC-DE62E4A9D8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2BDC6F-5A51-444C-BECA-2C4FDA17D3FD}"/>
              </a:ext>
            </a:extLst>
          </p:cNvPr>
          <p:cNvSpPr>
            <a:spLocks noGrp="1"/>
          </p:cNvSpPr>
          <p:nvPr>
            <p:ph type="sldNum" sz="quarter" idx="12"/>
          </p:nvPr>
        </p:nvSpPr>
        <p:spPr/>
        <p:txBody>
          <a:bodyPr/>
          <a:lstStyle/>
          <a:p>
            <a:fld id="{8EE0E081-3B95-43FA-8782-F012D45A6840}" type="slidenum">
              <a:rPr lang="en-GB" smtClean="0"/>
              <a:t>‹#›</a:t>
            </a:fld>
            <a:endParaRPr lang="en-GB"/>
          </a:p>
        </p:txBody>
      </p:sp>
    </p:spTree>
    <p:extLst>
      <p:ext uri="{BB962C8B-B14F-4D97-AF65-F5344CB8AC3E}">
        <p14:creationId xmlns:p14="http://schemas.microsoft.com/office/powerpoint/2010/main" val="784745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52618-C6B1-4724-9723-E682BA22DF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31C39B-6C09-42C1-AB2E-F3B73A72EB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AC2D6F-30B8-432C-9980-AF54D68DB36D}"/>
              </a:ext>
            </a:extLst>
          </p:cNvPr>
          <p:cNvSpPr>
            <a:spLocks noGrp="1"/>
          </p:cNvSpPr>
          <p:nvPr>
            <p:ph type="dt" sz="half" idx="10"/>
          </p:nvPr>
        </p:nvSpPr>
        <p:spPr/>
        <p:txBody>
          <a:bodyPr/>
          <a:lstStyle/>
          <a:p>
            <a:fld id="{7D9FF28C-6CA1-45E7-9874-9D1A4BDF2D08}" type="datetimeFigureOut">
              <a:rPr lang="en-GB" smtClean="0"/>
              <a:t>10/12/2022</a:t>
            </a:fld>
            <a:endParaRPr lang="en-GB"/>
          </a:p>
        </p:txBody>
      </p:sp>
      <p:sp>
        <p:nvSpPr>
          <p:cNvPr id="5" name="Footer Placeholder 4">
            <a:extLst>
              <a:ext uri="{FF2B5EF4-FFF2-40B4-BE49-F238E27FC236}">
                <a16:creationId xmlns:a16="http://schemas.microsoft.com/office/drawing/2014/main" id="{D2F54960-ACD1-4D0F-B391-714040D8BE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19F49F-627E-4912-A3A7-3DBE99DD9BDB}"/>
              </a:ext>
            </a:extLst>
          </p:cNvPr>
          <p:cNvSpPr>
            <a:spLocks noGrp="1"/>
          </p:cNvSpPr>
          <p:nvPr>
            <p:ph type="sldNum" sz="quarter" idx="12"/>
          </p:nvPr>
        </p:nvSpPr>
        <p:spPr/>
        <p:txBody>
          <a:bodyPr/>
          <a:lstStyle/>
          <a:p>
            <a:fld id="{8EE0E081-3B95-43FA-8782-F012D45A6840}" type="slidenum">
              <a:rPr lang="en-GB" smtClean="0"/>
              <a:t>‹#›</a:t>
            </a:fld>
            <a:endParaRPr lang="en-GB"/>
          </a:p>
        </p:txBody>
      </p:sp>
    </p:spTree>
    <p:extLst>
      <p:ext uri="{BB962C8B-B14F-4D97-AF65-F5344CB8AC3E}">
        <p14:creationId xmlns:p14="http://schemas.microsoft.com/office/powerpoint/2010/main" val="323922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F5FA0-6CE2-4AA4-A709-52BF991C3A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E0E265-2D14-4975-9B4A-DCBD140DBE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06E6A9-BEF7-489D-9390-C42DC9BD802A}"/>
              </a:ext>
            </a:extLst>
          </p:cNvPr>
          <p:cNvSpPr>
            <a:spLocks noGrp="1"/>
          </p:cNvSpPr>
          <p:nvPr>
            <p:ph type="dt" sz="half" idx="10"/>
          </p:nvPr>
        </p:nvSpPr>
        <p:spPr/>
        <p:txBody>
          <a:bodyPr/>
          <a:lstStyle/>
          <a:p>
            <a:fld id="{7D9FF28C-6CA1-45E7-9874-9D1A4BDF2D08}" type="datetimeFigureOut">
              <a:rPr lang="en-GB" smtClean="0"/>
              <a:t>10/12/2022</a:t>
            </a:fld>
            <a:endParaRPr lang="en-GB"/>
          </a:p>
        </p:txBody>
      </p:sp>
      <p:sp>
        <p:nvSpPr>
          <p:cNvPr id="5" name="Footer Placeholder 4">
            <a:extLst>
              <a:ext uri="{FF2B5EF4-FFF2-40B4-BE49-F238E27FC236}">
                <a16:creationId xmlns:a16="http://schemas.microsoft.com/office/drawing/2014/main" id="{E57C3E2E-A7A7-4CD9-AF73-53D5B136BC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7DFC80-312B-43CE-BDD3-543DE2657CFE}"/>
              </a:ext>
            </a:extLst>
          </p:cNvPr>
          <p:cNvSpPr>
            <a:spLocks noGrp="1"/>
          </p:cNvSpPr>
          <p:nvPr>
            <p:ph type="sldNum" sz="quarter" idx="12"/>
          </p:nvPr>
        </p:nvSpPr>
        <p:spPr/>
        <p:txBody>
          <a:bodyPr/>
          <a:lstStyle/>
          <a:p>
            <a:fld id="{8EE0E081-3B95-43FA-8782-F012D45A6840}" type="slidenum">
              <a:rPr lang="en-GB" smtClean="0"/>
              <a:t>‹#›</a:t>
            </a:fld>
            <a:endParaRPr lang="en-GB"/>
          </a:p>
        </p:txBody>
      </p:sp>
    </p:spTree>
    <p:extLst>
      <p:ext uri="{BB962C8B-B14F-4D97-AF65-F5344CB8AC3E}">
        <p14:creationId xmlns:p14="http://schemas.microsoft.com/office/powerpoint/2010/main" val="1642008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31DE0-6E62-446D-8E52-6B022D030A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75BFAF-8273-47F2-B456-BB139149FC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700C5FE-E239-4F00-B832-49304F9CC0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0A46E5-6F69-4AE7-A4C9-65012B2D2B69}"/>
              </a:ext>
            </a:extLst>
          </p:cNvPr>
          <p:cNvSpPr>
            <a:spLocks noGrp="1"/>
          </p:cNvSpPr>
          <p:nvPr>
            <p:ph type="dt" sz="half" idx="10"/>
          </p:nvPr>
        </p:nvSpPr>
        <p:spPr/>
        <p:txBody>
          <a:bodyPr/>
          <a:lstStyle/>
          <a:p>
            <a:fld id="{7D9FF28C-6CA1-45E7-9874-9D1A4BDF2D08}" type="datetimeFigureOut">
              <a:rPr lang="en-GB" smtClean="0"/>
              <a:t>10/12/2022</a:t>
            </a:fld>
            <a:endParaRPr lang="en-GB"/>
          </a:p>
        </p:txBody>
      </p:sp>
      <p:sp>
        <p:nvSpPr>
          <p:cNvPr id="6" name="Footer Placeholder 5">
            <a:extLst>
              <a:ext uri="{FF2B5EF4-FFF2-40B4-BE49-F238E27FC236}">
                <a16:creationId xmlns:a16="http://schemas.microsoft.com/office/drawing/2014/main" id="{97A32898-9570-4B5A-B63B-0BCFB5207A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305221-A8B3-49EE-A8BC-282C06A2B0FF}"/>
              </a:ext>
            </a:extLst>
          </p:cNvPr>
          <p:cNvSpPr>
            <a:spLocks noGrp="1"/>
          </p:cNvSpPr>
          <p:nvPr>
            <p:ph type="sldNum" sz="quarter" idx="12"/>
          </p:nvPr>
        </p:nvSpPr>
        <p:spPr/>
        <p:txBody>
          <a:bodyPr/>
          <a:lstStyle/>
          <a:p>
            <a:fld id="{8EE0E081-3B95-43FA-8782-F012D45A6840}" type="slidenum">
              <a:rPr lang="en-GB" smtClean="0"/>
              <a:t>‹#›</a:t>
            </a:fld>
            <a:endParaRPr lang="en-GB"/>
          </a:p>
        </p:txBody>
      </p:sp>
    </p:spTree>
    <p:extLst>
      <p:ext uri="{BB962C8B-B14F-4D97-AF65-F5344CB8AC3E}">
        <p14:creationId xmlns:p14="http://schemas.microsoft.com/office/powerpoint/2010/main" val="334038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DF290-43C1-4CEE-9F59-5CC195B2D6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055F69-19F0-401B-9692-F83F4F945B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13A85C6-83E2-476D-A873-5263B69504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961BFFB-8837-4D59-9E7C-BA654B302E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303368-447D-4B4F-8DA0-B6C8605355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BA5E22-EC70-403E-8346-73CF99AD6DEA}"/>
              </a:ext>
            </a:extLst>
          </p:cNvPr>
          <p:cNvSpPr>
            <a:spLocks noGrp="1"/>
          </p:cNvSpPr>
          <p:nvPr>
            <p:ph type="dt" sz="half" idx="10"/>
          </p:nvPr>
        </p:nvSpPr>
        <p:spPr/>
        <p:txBody>
          <a:bodyPr/>
          <a:lstStyle/>
          <a:p>
            <a:fld id="{7D9FF28C-6CA1-45E7-9874-9D1A4BDF2D08}" type="datetimeFigureOut">
              <a:rPr lang="en-GB" smtClean="0"/>
              <a:t>10/12/2022</a:t>
            </a:fld>
            <a:endParaRPr lang="en-GB"/>
          </a:p>
        </p:txBody>
      </p:sp>
      <p:sp>
        <p:nvSpPr>
          <p:cNvPr id="8" name="Footer Placeholder 7">
            <a:extLst>
              <a:ext uri="{FF2B5EF4-FFF2-40B4-BE49-F238E27FC236}">
                <a16:creationId xmlns:a16="http://schemas.microsoft.com/office/drawing/2014/main" id="{87384807-5C89-4C86-B7E2-2D1AAB3FF0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4DF3D6-05AA-4C4F-839C-539F92E90AB3}"/>
              </a:ext>
            </a:extLst>
          </p:cNvPr>
          <p:cNvSpPr>
            <a:spLocks noGrp="1"/>
          </p:cNvSpPr>
          <p:nvPr>
            <p:ph type="sldNum" sz="quarter" idx="12"/>
          </p:nvPr>
        </p:nvSpPr>
        <p:spPr/>
        <p:txBody>
          <a:bodyPr/>
          <a:lstStyle/>
          <a:p>
            <a:fld id="{8EE0E081-3B95-43FA-8782-F012D45A6840}" type="slidenum">
              <a:rPr lang="en-GB" smtClean="0"/>
              <a:t>‹#›</a:t>
            </a:fld>
            <a:endParaRPr lang="en-GB"/>
          </a:p>
        </p:txBody>
      </p:sp>
    </p:spTree>
    <p:extLst>
      <p:ext uri="{BB962C8B-B14F-4D97-AF65-F5344CB8AC3E}">
        <p14:creationId xmlns:p14="http://schemas.microsoft.com/office/powerpoint/2010/main" val="3633822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25F86-C38B-4A29-8AE0-0985065E0E6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A7F37E-2433-4289-A6B0-389423406B3D}"/>
              </a:ext>
            </a:extLst>
          </p:cNvPr>
          <p:cNvSpPr>
            <a:spLocks noGrp="1"/>
          </p:cNvSpPr>
          <p:nvPr>
            <p:ph type="dt" sz="half" idx="10"/>
          </p:nvPr>
        </p:nvSpPr>
        <p:spPr/>
        <p:txBody>
          <a:bodyPr/>
          <a:lstStyle/>
          <a:p>
            <a:fld id="{7D9FF28C-6CA1-45E7-9874-9D1A4BDF2D08}" type="datetimeFigureOut">
              <a:rPr lang="en-GB" smtClean="0"/>
              <a:t>10/12/2022</a:t>
            </a:fld>
            <a:endParaRPr lang="en-GB"/>
          </a:p>
        </p:txBody>
      </p:sp>
      <p:sp>
        <p:nvSpPr>
          <p:cNvPr id="4" name="Footer Placeholder 3">
            <a:extLst>
              <a:ext uri="{FF2B5EF4-FFF2-40B4-BE49-F238E27FC236}">
                <a16:creationId xmlns:a16="http://schemas.microsoft.com/office/drawing/2014/main" id="{3DE68F73-DDF3-4511-AFB4-CA574BFF70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C465E3-F23D-4EDF-8F01-678265F5A700}"/>
              </a:ext>
            </a:extLst>
          </p:cNvPr>
          <p:cNvSpPr>
            <a:spLocks noGrp="1"/>
          </p:cNvSpPr>
          <p:nvPr>
            <p:ph type="sldNum" sz="quarter" idx="12"/>
          </p:nvPr>
        </p:nvSpPr>
        <p:spPr/>
        <p:txBody>
          <a:bodyPr/>
          <a:lstStyle/>
          <a:p>
            <a:fld id="{8EE0E081-3B95-43FA-8782-F012D45A6840}" type="slidenum">
              <a:rPr lang="en-GB" smtClean="0"/>
              <a:t>‹#›</a:t>
            </a:fld>
            <a:endParaRPr lang="en-GB"/>
          </a:p>
        </p:txBody>
      </p:sp>
    </p:spTree>
    <p:extLst>
      <p:ext uri="{BB962C8B-B14F-4D97-AF65-F5344CB8AC3E}">
        <p14:creationId xmlns:p14="http://schemas.microsoft.com/office/powerpoint/2010/main" val="86654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905F45-B4FE-4043-B8CC-E9E3E91DEBC0}"/>
              </a:ext>
            </a:extLst>
          </p:cNvPr>
          <p:cNvSpPr>
            <a:spLocks noGrp="1"/>
          </p:cNvSpPr>
          <p:nvPr>
            <p:ph type="dt" sz="half" idx="10"/>
          </p:nvPr>
        </p:nvSpPr>
        <p:spPr/>
        <p:txBody>
          <a:bodyPr/>
          <a:lstStyle/>
          <a:p>
            <a:fld id="{7D9FF28C-6CA1-45E7-9874-9D1A4BDF2D08}" type="datetimeFigureOut">
              <a:rPr lang="en-GB" smtClean="0"/>
              <a:t>10/12/2022</a:t>
            </a:fld>
            <a:endParaRPr lang="en-GB"/>
          </a:p>
        </p:txBody>
      </p:sp>
      <p:sp>
        <p:nvSpPr>
          <p:cNvPr id="3" name="Footer Placeholder 2">
            <a:extLst>
              <a:ext uri="{FF2B5EF4-FFF2-40B4-BE49-F238E27FC236}">
                <a16:creationId xmlns:a16="http://schemas.microsoft.com/office/drawing/2014/main" id="{70A30A70-4ED9-4E46-9F95-9CDFEFFA9E9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1492115-DF7A-4FC1-BF87-8BA965D3C37A}"/>
              </a:ext>
            </a:extLst>
          </p:cNvPr>
          <p:cNvSpPr>
            <a:spLocks noGrp="1"/>
          </p:cNvSpPr>
          <p:nvPr>
            <p:ph type="sldNum" sz="quarter" idx="12"/>
          </p:nvPr>
        </p:nvSpPr>
        <p:spPr/>
        <p:txBody>
          <a:bodyPr/>
          <a:lstStyle/>
          <a:p>
            <a:fld id="{8EE0E081-3B95-43FA-8782-F012D45A6840}" type="slidenum">
              <a:rPr lang="en-GB" smtClean="0"/>
              <a:t>‹#›</a:t>
            </a:fld>
            <a:endParaRPr lang="en-GB"/>
          </a:p>
        </p:txBody>
      </p:sp>
    </p:spTree>
    <p:extLst>
      <p:ext uri="{BB962C8B-B14F-4D97-AF65-F5344CB8AC3E}">
        <p14:creationId xmlns:p14="http://schemas.microsoft.com/office/powerpoint/2010/main" val="1605294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31B9C-0598-4812-AC7B-B46E47CD36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B7B0057-25FC-42A2-9419-4852D8AECA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EF839A-7CE7-4876-B474-DABB3F55E3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0936FD-0F26-44BA-B912-5A01368FA675}"/>
              </a:ext>
            </a:extLst>
          </p:cNvPr>
          <p:cNvSpPr>
            <a:spLocks noGrp="1"/>
          </p:cNvSpPr>
          <p:nvPr>
            <p:ph type="dt" sz="half" idx="10"/>
          </p:nvPr>
        </p:nvSpPr>
        <p:spPr/>
        <p:txBody>
          <a:bodyPr/>
          <a:lstStyle/>
          <a:p>
            <a:fld id="{7D9FF28C-6CA1-45E7-9874-9D1A4BDF2D08}" type="datetimeFigureOut">
              <a:rPr lang="en-GB" smtClean="0"/>
              <a:t>10/12/2022</a:t>
            </a:fld>
            <a:endParaRPr lang="en-GB"/>
          </a:p>
        </p:txBody>
      </p:sp>
      <p:sp>
        <p:nvSpPr>
          <p:cNvPr id="6" name="Footer Placeholder 5">
            <a:extLst>
              <a:ext uri="{FF2B5EF4-FFF2-40B4-BE49-F238E27FC236}">
                <a16:creationId xmlns:a16="http://schemas.microsoft.com/office/drawing/2014/main" id="{9F700252-593A-43AC-A55D-C867CCDF5B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22A4F4-02F0-49F4-B822-BC3B10968775}"/>
              </a:ext>
            </a:extLst>
          </p:cNvPr>
          <p:cNvSpPr>
            <a:spLocks noGrp="1"/>
          </p:cNvSpPr>
          <p:nvPr>
            <p:ph type="sldNum" sz="quarter" idx="12"/>
          </p:nvPr>
        </p:nvSpPr>
        <p:spPr/>
        <p:txBody>
          <a:bodyPr/>
          <a:lstStyle/>
          <a:p>
            <a:fld id="{8EE0E081-3B95-43FA-8782-F012D45A6840}" type="slidenum">
              <a:rPr lang="en-GB" smtClean="0"/>
              <a:t>‹#›</a:t>
            </a:fld>
            <a:endParaRPr lang="en-GB"/>
          </a:p>
        </p:txBody>
      </p:sp>
    </p:spTree>
    <p:extLst>
      <p:ext uri="{BB962C8B-B14F-4D97-AF65-F5344CB8AC3E}">
        <p14:creationId xmlns:p14="http://schemas.microsoft.com/office/powerpoint/2010/main" val="624954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47565-149C-46AA-B29C-FBA0A534CC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AA46D96-DA62-4221-B9A6-FF0F60BD42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7CD86D-AAB3-45B1-8C10-29F7F2312C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01301B-57DD-4D0E-AF64-120D1219F841}"/>
              </a:ext>
            </a:extLst>
          </p:cNvPr>
          <p:cNvSpPr>
            <a:spLocks noGrp="1"/>
          </p:cNvSpPr>
          <p:nvPr>
            <p:ph type="dt" sz="half" idx="10"/>
          </p:nvPr>
        </p:nvSpPr>
        <p:spPr/>
        <p:txBody>
          <a:bodyPr/>
          <a:lstStyle/>
          <a:p>
            <a:fld id="{7D9FF28C-6CA1-45E7-9874-9D1A4BDF2D08}" type="datetimeFigureOut">
              <a:rPr lang="en-GB" smtClean="0"/>
              <a:t>10/12/2022</a:t>
            </a:fld>
            <a:endParaRPr lang="en-GB"/>
          </a:p>
        </p:txBody>
      </p:sp>
      <p:sp>
        <p:nvSpPr>
          <p:cNvPr id="6" name="Footer Placeholder 5">
            <a:extLst>
              <a:ext uri="{FF2B5EF4-FFF2-40B4-BE49-F238E27FC236}">
                <a16:creationId xmlns:a16="http://schemas.microsoft.com/office/drawing/2014/main" id="{C2BC656C-0EC3-4934-86F8-E0E95ED04B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2CF4C2-70E0-465C-A68C-D2B4901974AA}"/>
              </a:ext>
            </a:extLst>
          </p:cNvPr>
          <p:cNvSpPr>
            <a:spLocks noGrp="1"/>
          </p:cNvSpPr>
          <p:nvPr>
            <p:ph type="sldNum" sz="quarter" idx="12"/>
          </p:nvPr>
        </p:nvSpPr>
        <p:spPr/>
        <p:txBody>
          <a:bodyPr/>
          <a:lstStyle/>
          <a:p>
            <a:fld id="{8EE0E081-3B95-43FA-8782-F012D45A6840}" type="slidenum">
              <a:rPr lang="en-GB" smtClean="0"/>
              <a:t>‹#›</a:t>
            </a:fld>
            <a:endParaRPr lang="en-GB"/>
          </a:p>
        </p:txBody>
      </p:sp>
    </p:spTree>
    <p:extLst>
      <p:ext uri="{BB962C8B-B14F-4D97-AF65-F5344CB8AC3E}">
        <p14:creationId xmlns:p14="http://schemas.microsoft.com/office/powerpoint/2010/main" val="1195429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C41A6-9167-4EA8-B6F1-A9D3D31BD38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A2C286-B9BF-4332-A679-FD5C8C4578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540566-772B-4647-A874-0F0002649739}"/>
              </a:ext>
            </a:extLst>
          </p:cNvPr>
          <p:cNvSpPr>
            <a:spLocks noGrp="1"/>
          </p:cNvSpPr>
          <p:nvPr>
            <p:ph type="dt" sz="half" idx="10"/>
          </p:nvPr>
        </p:nvSpPr>
        <p:spPr/>
        <p:txBody>
          <a:bodyPr/>
          <a:lstStyle/>
          <a:p>
            <a:fld id="{7D9FF28C-6CA1-45E7-9874-9D1A4BDF2D08}" type="datetimeFigureOut">
              <a:rPr lang="en-GB" smtClean="0"/>
              <a:t>10/12/2022</a:t>
            </a:fld>
            <a:endParaRPr lang="en-GB"/>
          </a:p>
        </p:txBody>
      </p:sp>
      <p:sp>
        <p:nvSpPr>
          <p:cNvPr id="5" name="Footer Placeholder 4">
            <a:extLst>
              <a:ext uri="{FF2B5EF4-FFF2-40B4-BE49-F238E27FC236}">
                <a16:creationId xmlns:a16="http://schemas.microsoft.com/office/drawing/2014/main" id="{B8A2808D-E76C-4C1E-8EA5-0EC983DA7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EF08C5-8A83-4E1B-85EC-B0F2D623D780}"/>
              </a:ext>
            </a:extLst>
          </p:cNvPr>
          <p:cNvSpPr>
            <a:spLocks noGrp="1"/>
          </p:cNvSpPr>
          <p:nvPr>
            <p:ph type="sldNum" sz="quarter" idx="12"/>
          </p:nvPr>
        </p:nvSpPr>
        <p:spPr/>
        <p:txBody>
          <a:bodyPr/>
          <a:lstStyle/>
          <a:p>
            <a:fld id="{8EE0E081-3B95-43FA-8782-F012D45A6840}" type="slidenum">
              <a:rPr lang="en-GB" smtClean="0"/>
              <a:t>‹#›</a:t>
            </a:fld>
            <a:endParaRPr lang="en-GB"/>
          </a:p>
        </p:txBody>
      </p:sp>
    </p:spTree>
    <p:extLst>
      <p:ext uri="{BB962C8B-B14F-4D97-AF65-F5344CB8AC3E}">
        <p14:creationId xmlns:p14="http://schemas.microsoft.com/office/powerpoint/2010/main" val="156055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BEEC87-7E62-43F3-B05F-E19859E1D8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190C9A-364B-4942-9436-444612BCF4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CACB07-579E-4D64-A05A-720B6F207EF4}"/>
              </a:ext>
            </a:extLst>
          </p:cNvPr>
          <p:cNvSpPr>
            <a:spLocks noGrp="1"/>
          </p:cNvSpPr>
          <p:nvPr>
            <p:ph type="dt" sz="half" idx="10"/>
          </p:nvPr>
        </p:nvSpPr>
        <p:spPr/>
        <p:txBody>
          <a:bodyPr/>
          <a:lstStyle/>
          <a:p>
            <a:fld id="{7D9FF28C-6CA1-45E7-9874-9D1A4BDF2D08}" type="datetimeFigureOut">
              <a:rPr lang="en-GB" smtClean="0"/>
              <a:t>10/12/2022</a:t>
            </a:fld>
            <a:endParaRPr lang="en-GB"/>
          </a:p>
        </p:txBody>
      </p:sp>
      <p:sp>
        <p:nvSpPr>
          <p:cNvPr id="5" name="Footer Placeholder 4">
            <a:extLst>
              <a:ext uri="{FF2B5EF4-FFF2-40B4-BE49-F238E27FC236}">
                <a16:creationId xmlns:a16="http://schemas.microsoft.com/office/drawing/2014/main" id="{7F8365D2-C987-446B-ACBA-82AF987A81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189269-1F02-4289-A6D0-93BA1AAA89E9}"/>
              </a:ext>
            </a:extLst>
          </p:cNvPr>
          <p:cNvSpPr>
            <a:spLocks noGrp="1"/>
          </p:cNvSpPr>
          <p:nvPr>
            <p:ph type="sldNum" sz="quarter" idx="12"/>
          </p:nvPr>
        </p:nvSpPr>
        <p:spPr/>
        <p:txBody>
          <a:bodyPr/>
          <a:lstStyle/>
          <a:p>
            <a:fld id="{8EE0E081-3B95-43FA-8782-F012D45A6840}" type="slidenum">
              <a:rPr lang="en-GB" smtClean="0"/>
              <a:t>‹#›</a:t>
            </a:fld>
            <a:endParaRPr lang="en-GB"/>
          </a:p>
        </p:txBody>
      </p:sp>
    </p:spTree>
    <p:extLst>
      <p:ext uri="{BB962C8B-B14F-4D97-AF65-F5344CB8AC3E}">
        <p14:creationId xmlns:p14="http://schemas.microsoft.com/office/powerpoint/2010/main" val="3557665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11B19A-DCF3-4F59-91B4-462B81F844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7077A7-5BE1-4BDE-BCDA-F8206EEB3B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3FCA88-0070-404C-BE73-E686193E19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9FF28C-6CA1-45E7-9874-9D1A4BDF2D08}" type="datetimeFigureOut">
              <a:rPr lang="en-GB" smtClean="0"/>
              <a:t>10/12/2022</a:t>
            </a:fld>
            <a:endParaRPr lang="en-GB"/>
          </a:p>
        </p:txBody>
      </p:sp>
      <p:sp>
        <p:nvSpPr>
          <p:cNvPr id="5" name="Footer Placeholder 4">
            <a:extLst>
              <a:ext uri="{FF2B5EF4-FFF2-40B4-BE49-F238E27FC236}">
                <a16:creationId xmlns:a16="http://schemas.microsoft.com/office/drawing/2014/main" id="{17F881AF-C4D5-44D5-8B70-1C57A45EC5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FCD0BA2-51AD-4A9D-86B6-31FA8F0B14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E0E081-3B95-43FA-8782-F012D45A6840}" type="slidenum">
              <a:rPr lang="en-GB" smtClean="0"/>
              <a:t>‹#›</a:t>
            </a:fld>
            <a:endParaRPr lang="en-GB"/>
          </a:p>
        </p:txBody>
      </p:sp>
    </p:spTree>
    <p:extLst>
      <p:ext uri="{BB962C8B-B14F-4D97-AF65-F5344CB8AC3E}">
        <p14:creationId xmlns:p14="http://schemas.microsoft.com/office/powerpoint/2010/main" val="41478519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F8044E-A07A-4002-BC81-E3D6CB654B19}"/>
              </a:ext>
            </a:extLst>
          </p:cNvPr>
          <p:cNvPicPr>
            <a:picLocks noChangeAspect="1"/>
          </p:cNvPicPr>
          <p:nvPr/>
        </p:nvPicPr>
        <p:blipFill rotWithShape="1">
          <a:blip r:embed="rId2">
            <a:extLst>
              <a:ext uri="{28A0092B-C50C-407E-A947-70E740481C1C}">
                <a14:useLocalDpi xmlns:a14="http://schemas.microsoft.com/office/drawing/2010/main" val="0"/>
              </a:ext>
            </a:extLst>
          </a:blip>
          <a:srcRect t="15914"/>
          <a:stretch/>
        </p:blipFill>
        <p:spPr bwMode="auto">
          <a:xfrm>
            <a:off x="0" y="0"/>
            <a:ext cx="12191999" cy="6861056"/>
          </a:xfrm>
          <a:prstGeom prst="rect">
            <a:avLst/>
          </a:prstGeom>
          <a:noFill/>
        </p:spPr>
      </p:pic>
      <p:sp>
        <p:nvSpPr>
          <p:cNvPr id="5" name="TextBox 4">
            <a:extLst>
              <a:ext uri="{FF2B5EF4-FFF2-40B4-BE49-F238E27FC236}">
                <a16:creationId xmlns:a16="http://schemas.microsoft.com/office/drawing/2014/main" id="{DB7D881E-7394-44BF-89C4-74CB7706A444}"/>
              </a:ext>
            </a:extLst>
          </p:cNvPr>
          <p:cNvSpPr txBox="1"/>
          <p:nvPr/>
        </p:nvSpPr>
        <p:spPr>
          <a:xfrm>
            <a:off x="4869713" y="566678"/>
            <a:ext cx="6723320" cy="2246769"/>
          </a:xfrm>
          <a:prstGeom prst="rect">
            <a:avLst/>
          </a:prstGeom>
          <a:noFill/>
        </p:spPr>
        <p:txBody>
          <a:bodyPr wrap="square" rtlCol="0">
            <a:spAutoFit/>
          </a:bodyPr>
          <a:lstStyle/>
          <a:p>
            <a:pPr algn="ctr"/>
            <a:r>
              <a:rPr lang="en-GB" sz="2800" dirty="0">
                <a:latin typeface="+mj-lt"/>
              </a:rPr>
              <a:t>Joshua Edward Watson - 1900149</a:t>
            </a:r>
          </a:p>
          <a:p>
            <a:pPr algn="ctr"/>
            <a:r>
              <a:rPr lang="en-GB" sz="2800" dirty="0">
                <a:latin typeface="+mj-lt"/>
              </a:rPr>
              <a:t>MSc Motorcycle Engineering </a:t>
            </a:r>
          </a:p>
          <a:p>
            <a:pPr algn="ctr"/>
            <a:r>
              <a:rPr lang="en-GB" sz="2800" dirty="0">
                <a:latin typeface="+mj-lt"/>
              </a:rPr>
              <a:t>Hybrid Powertrain and Controls ACEA7007</a:t>
            </a:r>
          </a:p>
          <a:p>
            <a:pPr algn="ctr"/>
            <a:r>
              <a:rPr lang="en-GB" sz="2800" dirty="0">
                <a:latin typeface="+mj-lt"/>
              </a:rPr>
              <a:t>Hybrid Vehicle Presentation</a:t>
            </a:r>
          </a:p>
          <a:p>
            <a:pPr algn="ctr"/>
            <a:r>
              <a:rPr lang="en-GB" sz="2800" dirty="0">
                <a:latin typeface="+mj-lt"/>
              </a:rPr>
              <a:t>11/12/2022</a:t>
            </a:r>
          </a:p>
        </p:txBody>
      </p:sp>
      <p:pic>
        <p:nvPicPr>
          <p:cNvPr id="6" name="Picture 5">
            <a:extLst>
              <a:ext uri="{FF2B5EF4-FFF2-40B4-BE49-F238E27FC236}">
                <a16:creationId xmlns:a16="http://schemas.microsoft.com/office/drawing/2014/main" id="{88D31A93-D5BD-7A7A-9420-C6D23C7C8536}"/>
              </a:ext>
            </a:extLst>
          </p:cNvPr>
          <p:cNvPicPr>
            <a:picLocks noChangeAspect="1"/>
          </p:cNvPicPr>
          <p:nvPr/>
        </p:nvPicPr>
        <p:blipFill rotWithShape="1">
          <a:blip r:embed="rId3">
            <a:extLst>
              <a:ext uri="{28A0092B-C50C-407E-A947-70E740481C1C}">
                <a14:useLocalDpi xmlns:a14="http://schemas.microsoft.com/office/drawing/2010/main" val="0"/>
              </a:ext>
            </a:extLst>
          </a:blip>
          <a:srcRect l="8245" t="19568" r="8628" b="19464"/>
          <a:stretch/>
        </p:blipFill>
        <p:spPr>
          <a:xfrm>
            <a:off x="8904178" y="2813447"/>
            <a:ext cx="1307507" cy="674042"/>
          </a:xfrm>
          <a:prstGeom prst="rect">
            <a:avLst/>
          </a:prstGeom>
        </p:spPr>
      </p:pic>
      <p:pic>
        <p:nvPicPr>
          <p:cNvPr id="8" name="Picture 7" descr="Text, letter&#10;&#10;Description automatically generated">
            <a:extLst>
              <a:ext uri="{FF2B5EF4-FFF2-40B4-BE49-F238E27FC236}">
                <a16:creationId xmlns:a16="http://schemas.microsoft.com/office/drawing/2014/main" id="{E1593997-E70B-1F9F-8563-762FB0640BAF}"/>
              </a:ext>
            </a:extLst>
          </p:cNvPr>
          <p:cNvPicPr>
            <a:picLocks noChangeAspect="1"/>
          </p:cNvPicPr>
          <p:nvPr/>
        </p:nvPicPr>
        <p:blipFill rotWithShape="1">
          <a:blip r:embed="rId4">
            <a:extLst>
              <a:ext uri="{28A0092B-C50C-407E-A947-70E740481C1C}">
                <a14:useLocalDpi xmlns:a14="http://schemas.microsoft.com/office/drawing/2010/main" val="0"/>
              </a:ext>
            </a:extLst>
          </a:blip>
          <a:srcRect l="20060" t="28616" r="17464" b="28916"/>
          <a:stretch/>
        </p:blipFill>
        <p:spPr>
          <a:xfrm>
            <a:off x="6248147" y="2813447"/>
            <a:ext cx="1983226" cy="674042"/>
          </a:xfrm>
          <a:prstGeom prst="rect">
            <a:avLst/>
          </a:prstGeom>
        </p:spPr>
      </p:pic>
    </p:spTree>
    <p:extLst>
      <p:ext uri="{BB962C8B-B14F-4D97-AF65-F5344CB8AC3E}">
        <p14:creationId xmlns:p14="http://schemas.microsoft.com/office/powerpoint/2010/main" val="1116617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F8044E-A07A-4002-BC81-E3D6CB654B19}"/>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15914"/>
          <a:stretch/>
        </p:blipFill>
        <p:spPr bwMode="auto">
          <a:xfrm>
            <a:off x="0" y="0"/>
            <a:ext cx="12191999" cy="6861056"/>
          </a:xfrm>
          <a:prstGeom prst="rect">
            <a:avLst/>
          </a:prstGeom>
          <a:noFill/>
        </p:spPr>
      </p:pic>
      <p:sp>
        <p:nvSpPr>
          <p:cNvPr id="2" name="TextBox 1">
            <a:extLst>
              <a:ext uri="{FF2B5EF4-FFF2-40B4-BE49-F238E27FC236}">
                <a16:creationId xmlns:a16="http://schemas.microsoft.com/office/drawing/2014/main" id="{5CD92906-E09B-4A99-8500-FE8E3427E515}"/>
              </a:ext>
            </a:extLst>
          </p:cNvPr>
          <p:cNvSpPr txBox="1"/>
          <p:nvPr/>
        </p:nvSpPr>
        <p:spPr>
          <a:xfrm>
            <a:off x="5186939" y="0"/>
            <a:ext cx="1818120" cy="461665"/>
          </a:xfrm>
          <a:prstGeom prst="rect">
            <a:avLst/>
          </a:prstGeom>
          <a:noFill/>
        </p:spPr>
        <p:txBody>
          <a:bodyPr wrap="square" rtlCol="0">
            <a:spAutoFit/>
          </a:bodyPr>
          <a:lstStyle/>
          <a:p>
            <a:pPr algn="ctr"/>
            <a:r>
              <a:rPr lang="en-GB" sz="2400" dirty="0">
                <a:latin typeface="+mj-lt"/>
              </a:rPr>
              <a:t>Introduction</a:t>
            </a:r>
          </a:p>
        </p:txBody>
      </p:sp>
      <p:sp>
        <p:nvSpPr>
          <p:cNvPr id="3" name="TextBox 2">
            <a:extLst>
              <a:ext uri="{FF2B5EF4-FFF2-40B4-BE49-F238E27FC236}">
                <a16:creationId xmlns:a16="http://schemas.microsoft.com/office/drawing/2014/main" id="{8934CFE8-C8FB-9D4D-2634-94BDD97D88E6}"/>
              </a:ext>
            </a:extLst>
          </p:cNvPr>
          <p:cNvSpPr txBox="1"/>
          <p:nvPr/>
        </p:nvSpPr>
        <p:spPr>
          <a:xfrm>
            <a:off x="1974077" y="600522"/>
            <a:ext cx="8243844" cy="3291350"/>
          </a:xfrm>
          <a:prstGeom prst="rect">
            <a:avLst/>
          </a:prstGeom>
          <a:noFill/>
        </p:spPr>
        <p:txBody>
          <a:bodyPr wrap="square" numCol="1" rtlCol="0">
            <a:spAutoFit/>
          </a:bodyPr>
          <a:lstStyle/>
          <a:p>
            <a:r>
              <a:rPr lang="en-GB" sz="1400" dirty="0"/>
              <a:t>The aim of this presentation is to break the current FIM [1] electric land speed record of 110.389mph over a one mile long salt flat. The record attempt will be completed using an F1 sidecar that falls within Group B1, Division B, Type VII of the 2022 FIM Land Speed Records Regulations [2]. </a:t>
            </a:r>
          </a:p>
          <a:p>
            <a:endParaRPr lang="en-GB" sz="1400" dirty="0"/>
          </a:p>
          <a:p>
            <a:r>
              <a:rPr lang="en-GB" sz="1400" dirty="0"/>
              <a:t>Currently, the record is held by Kevin Clemens of the USA. The record stands at an average speed of 110.389mph (177.653kmh) and was set in 2016 at the Bonneville salt flats using a Baker formula one sidecar [3].</a:t>
            </a:r>
          </a:p>
          <a:p>
            <a:endParaRPr lang="en-GB" sz="1400" dirty="0"/>
          </a:p>
          <a:p>
            <a:pPr>
              <a:lnSpc>
                <a:spcPct val="107000"/>
              </a:lnSpc>
              <a:spcAft>
                <a:spcPts val="800"/>
              </a:spcAft>
            </a:pPr>
            <a:r>
              <a:rPr lang="en-GB" sz="1400" dirty="0"/>
              <a:t>Various things had to be established for the attempt to achieve any success. This included specifying an adequate energy storage system and cooling systems (if required), and establishing parameters that would be critical for calculations including rolling resistance coefficient of a tyre on a salt flat, and frontal area of the sidecar in </a:t>
            </a:r>
            <a:r>
              <a:rPr lang="en-GB" sz="1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a:t>
            </a:r>
            <a:r>
              <a:rPr lang="en-GB" sz="1400" baseline="30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2</a:t>
            </a:r>
            <a:r>
              <a:rPr lang="en-GB" sz="1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400" dirty="0"/>
              <a:t>Figures 1 and 2 below outline various constants and specifications that were used throughout the record attempt.</a:t>
            </a:r>
          </a:p>
        </p:txBody>
      </p:sp>
      <p:pic>
        <p:nvPicPr>
          <p:cNvPr id="10" name="Picture 9" descr="Table&#10;&#10;Description automatically generated">
            <a:extLst>
              <a:ext uri="{FF2B5EF4-FFF2-40B4-BE49-F238E27FC236}">
                <a16:creationId xmlns:a16="http://schemas.microsoft.com/office/drawing/2014/main" id="{841E81E7-A0D9-A515-F8D9-7FE0877034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4077" y="4030729"/>
            <a:ext cx="3181794" cy="1781424"/>
          </a:xfrm>
          <a:prstGeom prst="rect">
            <a:avLst/>
          </a:prstGeom>
        </p:spPr>
      </p:pic>
      <p:pic>
        <p:nvPicPr>
          <p:cNvPr id="13" name="Picture 12" descr="Table&#10;&#10;Description automatically generated">
            <a:extLst>
              <a:ext uri="{FF2B5EF4-FFF2-40B4-BE49-F238E27FC236}">
                <a16:creationId xmlns:a16="http://schemas.microsoft.com/office/drawing/2014/main" id="{0D593DE4-9FD4-DFFB-C04B-134472C6E5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78013" y="3778437"/>
            <a:ext cx="2739908" cy="2286008"/>
          </a:xfrm>
          <a:prstGeom prst="rect">
            <a:avLst/>
          </a:prstGeom>
        </p:spPr>
      </p:pic>
      <p:sp>
        <p:nvSpPr>
          <p:cNvPr id="14" name="TextBox 13">
            <a:extLst>
              <a:ext uri="{FF2B5EF4-FFF2-40B4-BE49-F238E27FC236}">
                <a16:creationId xmlns:a16="http://schemas.microsoft.com/office/drawing/2014/main" id="{82507518-EB17-52C7-D9F8-F112FE8F47CF}"/>
              </a:ext>
            </a:extLst>
          </p:cNvPr>
          <p:cNvSpPr txBox="1"/>
          <p:nvPr/>
        </p:nvSpPr>
        <p:spPr>
          <a:xfrm>
            <a:off x="2949676" y="5812153"/>
            <a:ext cx="1230596" cy="523220"/>
          </a:xfrm>
          <a:prstGeom prst="rect">
            <a:avLst/>
          </a:prstGeom>
          <a:noFill/>
        </p:spPr>
        <p:txBody>
          <a:bodyPr wrap="square" rtlCol="0">
            <a:spAutoFit/>
          </a:bodyPr>
          <a:lstStyle/>
          <a:p>
            <a:r>
              <a:rPr lang="en-GB" sz="1000" b="1" dirty="0"/>
              <a:t>Figure 1 : </a:t>
            </a:r>
            <a:r>
              <a:rPr lang="en-GB" sz="1000" dirty="0"/>
              <a:t>Constants </a:t>
            </a:r>
          </a:p>
          <a:p>
            <a:endParaRPr lang="en-GB" dirty="0"/>
          </a:p>
        </p:txBody>
      </p:sp>
      <p:sp>
        <p:nvSpPr>
          <p:cNvPr id="15" name="TextBox 14">
            <a:extLst>
              <a:ext uri="{FF2B5EF4-FFF2-40B4-BE49-F238E27FC236}">
                <a16:creationId xmlns:a16="http://schemas.microsoft.com/office/drawing/2014/main" id="{1927E177-549C-C891-CC81-9E6D36237289}"/>
              </a:ext>
            </a:extLst>
          </p:cNvPr>
          <p:cNvSpPr txBox="1"/>
          <p:nvPr/>
        </p:nvSpPr>
        <p:spPr>
          <a:xfrm>
            <a:off x="7929515" y="6064445"/>
            <a:ext cx="1836903" cy="523220"/>
          </a:xfrm>
          <a:prstGeom prst="rect">
            <a:avLst/>
          </a:prstGeom>
          <a:noFill/>
        </p:spPr>
        <p:txBody>
          <a:bodyPr wrap="square" rtlCol="0">
            <a:spAutoFit/>
          </a:bodyPr>
          <a:lstStyle/>
          <a:p>
            <a:r>
              <a:rPr lang="en-GB" sz="1000" b="1" dirty="0"/>
              <a:t>Figure 2 : </a:t>
            </a:r>
            <a:r>
              <a:rPr lang="en-GB" sz="1000" dirty="0"/>
              <a:t>Sidecar specifications</a:t>
            </a:r>
          </a:p>
          <a:p>
            <a:endParaRPr lang="en-GB" dirty="0"/>
          </a:p>
        </p:txBody>
      </p:sp>
    </p:spTree>
    <p:extLst>
      <p:ext uri="{BB962C8B-B14F-4D97-AF65-F5344CB8AC3E}">
        <p14:creationId xmlns:p14="http://schemas.microsoft.com/office/powerpoint/2010/main" val="2405647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F8044E-A07A-4002-BC81-E3D6CB654B19}"/>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15914"/>
          <a:stretch/>
        </p:blipFill>
        <p:spPr bwMode="auto">
          <a:xfrm>
            <a:off x="0" y="0"/>
            <a:ext cx="12191999" cy="6861056"/>
          </a:xfrm>
          <a:prstGeom prst="rect">
            <a:avLst/>
          </a:prstGeom>
          <a:noFill/>
        </p:spPr>
      </p:pic>
      <p:sp>
        <p:nvSpPr>
          <p:cNvPr id="2" name="TextBox 1">
            <a:extLst>
              <a:ext uri="{FF2B5EF4-FFF2-40B4-BE49-F238E27FC236}">
                <a16:creationId xmlns:a16="http://schemas.microsoft.com/office/drawing/2014/main" id="{E633F261-7557-4F80-9F57-953566988CF0}"/>
              </a:ext>
            </a:extLst>
          </p:cNvPr>
          <p:cNvSpPr txBox="1"/>
          <p:nvPr/>
        </p:nvSpPr>
        <p:spPr>
          <a:xfrm>
            <a:off x="5127117" y="0"/>
            <a:ext cx="1937764" cy="461665"/>
          </a:xfrm>
          <a:prstGeom prst="rect">
            <a:avLst/>
          </a:prstGeom>
          <a:noFill/>
        </p:spPr>
        <p:txBody>
          <a:bodyPr wrap="square" rtlCol="0">
            <a:spAutoFit/>
          </a:bodyPr>
          <a:lstStyle/>
          <a:p>
            <a:r>
              <a:rPr lang="en-GB" sz="2400" dirty="0">
                <a:latin typeface="+mj-lt"/>
                <a:ea typeface="Cambria" panose="02040503050406030204" pitchFamily="18" charset="0"/>
              </a:rPr>
              <a:t>Methodology</a:t>
            </a:r>
          </a:p>
        </p:txBody>
      </p:sp>
      <p:sp>
        <p:nvSpPr>
          <p:cNvPr id="6" name="TextBox 5">
            <a:extLst>
              <a:ext uri="{FF2B5EF4-FFF2-40B4-BE49-F238E27FC236}">
                <a16:creationId xmlns:a16="http://schemas.microsoft.com/office/drawing/2014/main" id="{F17FC0BF-D1D9-AA1D-597D-546551B5A2CD}"/>
              </a:ext>
            </a:extLst>
          </p:cNvPr>
          <p:cNvSpPr txBox="1"/>
          <p:nvPr/>
        </p:nvSpPr>
        <p:spPr>
          <a:xfrm>
            <a:off x="-1" y="401844"/>
            <a:ext cx="12109391" cy="6555641"/>
          </a:xfrm>
          <a:prstGeom prst="rect">
            <a:avLst/>
          </a:prstGeom>
          <a:noFill/>
        </p:spPr>
        <p:txBody>
          <a:bodyPr wrap="square" numCol="4" spcCol="180000" rtlCol="0">
            <a:spAutoFit/>
          </a:bodyPr>
          <a:lstStyle/>
          <a:p>
            <a:r>
              <a:rPr lang="en-GB" sz="1200" dirty="0"/>
              <a:t>To conduct the record attempt, it was necessary to specify a suitable energy storage system that would be suitable for use on the sidecar to complete the record attempt over two, one mile runs. Upon completion of the two runs, an average speed would be taken across both runs. </a:t>
            </a:r>
          </a:p>
          <a:p>
            <a:endParaRPr lang="en-GB" sz="1200" dirty="0"/>
          </a:p>
          <a:p>
            <a:r>
              <a:rPr lang="en-GB" sz="1200" dirty="0"/>
              <a:t>It was pre-specified that an Emrax 268 medium voltage motor [4] would be used, which is a compact axial flux permanent magnet synchronous electric motor. It was paired with a Sevcon Gen4 Size10 AC Motor Controller [5]. </a:t>
            </a:r>
          </a:p>
          <a:p>
            <a:endParaRPr lang="en-GB" sz="1200" dirty="0"/>
          </a:p>
          <a:p>
            <a:endParaRPr lang="en-GB" sz="1200" dirty="0"/>
          </a:p>
          <a:p>
            <a:endParaRPr lang="en-GB" sz="1200" dirty="0"/>
          </a:p>
          <a:p>
            <a:endParaRPr lang="en-GB" sz="1200" dirty="0"/>
          </a:p>
          <a:p>
            <a:endParaRPr lang="en-GB" sz="1200" dirty="0"/>
          </a:p>
          <a:p>
            <a:pPr algn="ctr"/>
            <a:endParaRPr lang="en-GB" sz="1050" b="1" dirty="0"/>
          </a:p>
          <a:p>
            <a:pPr algn="ctr"/>
            <a:r>
              <a:rPr lang="en-GB" sz="1000" b="1" dirty="0"/>
              <a:t>Figure 3 : </a:t>
            </a:r>
            <a:r>
              <a:rPr lang="en-GB" sz="1000" dirty="0"/>
              <a:t>Sevcon Gen4 Size10 AC controller [5].</a:t>
            </a:r>
          </a:p>
          <a:p>
            <a:pPr algn="ctr"/>
            <a:endParaRPr lang="en-GB" sz="1050" dirty="0"/>
          </a:p>
          <a:p>
            <a:r>
              <a:rPr lang="en-GB" sz="1200" dirty="0"/>
              <a:t>[4] lists three versions of the Emrax 268 motor based on cooling options, Air Cooled (AC), Liquid Cooled (LC), and Combined Cooling (CC). Due to the context of the record attempt, it was decided that the LC variation was most suitable since the AC motor only has an Ingress Protection (IP) rating of IP21 which according to an IP chart, states that the motor would be protected against a solid object greater than 12.5mm and vertically dropped particles of water with limited ingress permitted over a 10 minute period. An IP21 rating suggests that the motor is not dust resistant, where this record attempt would generate a certain level of dust due to the environment in which the attempt would be conducted. An LC motor would be more suitable since it has an IP65 rating. The IP65 rating shows that the motor would be dust tight with no dust ingress for a period ranging from 2-8 hours, and can withstand jets of water for a duration of 3 minutes [6].</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pPr algn="ctr"/>
            <a:endParaRPr lang="en-GB" sz="1050" b="1" dirty="0"/>
          </a:p>
          <a:p>
            <a:pPr algn="ctr"/>
            <a:endParaRPr lang="en-GB" sz="1050" b="1" dirty="0"/>
          </a:p>
          <a:p>
            <a:pPr algn="ctr"/>
            <a:r>
              <a:rPr lang="en-GB" sz="1000" b="1" dirty="0"/>
              <a:t>Figure 4 : </a:t>
            </a:r>
            <a:r>
              <a:rPr lang="en-GB" sz="1000" dirty="0"/>
              <a:t>Emrax 268 electric motor [4].</a:t>
            </a:r>
          </a:p>
          <a:p>
            <a:endParaRPr lang="en-GB" sz="1200" dirty="0"/>
          </a:p>
          <a:p>
            <a:r>
              <a:rPr lang="en-GB" sz="1200" b="1" dirty="0">
                <a:latin typeface="+mj-lt"/>
              </a:rPr>
              <a:t>Peak and Continuous Power</a:t>
            </a:r>
          </a:p>
          <a:p>
            <a:r>
              <a:rPr lang="en-GB" sz="1200" dirty="0"/>
              <a:t>It was important to understand the differences between peak and continuous power that the electric motor would provide. </a:t>
            </a:r>
          </a:p>
          <a:p>
            <a:endParaRPr lang="en-GB" sz="1200" dirty="0"/>
          </a:p>
          <a:p>
            <a:r>
              <a:rPr lang="en-GB" sz="1200" dirty="0"/>
              <a:t>Peak power is the peak amount of power that the motor can supply and maintain for a short time period whereas continuous power is the amount of power that can be delivered for a much longer time period, normally in hours [7]. </a:t>
            </a:r>
          </a:p>
          <a:p>
            <a:endParaRPr lang="en-GB" sz="1200" dirty="0"/>
          </a:p>
          <a:p>
            <a:r>
              <a:rPr lang="en-GB" sz="1200" dirty="0"/>
              <a:t>The Emrax 268 LC motor can maintain peak power of 210kW at a motor speed of 4500rpm for 2 minutes, and provides continuous power of 100kW [4]. For the record attempt, it was decided that peak power would be used for the initial acceleration phase to bring the sidecar up to speed as it crossed the start line of the 1 mile run, where it would then switch to continuous power where it could maintain this speed for the entire run.</a:t>
            </a:r>
          </a:p>
          <a:p>
            <a:endParaRPr lang="en-GB" sz="1200" dirty="0"/>
          </a:p>
          <a:p>
            <a:r>
              <a:rPr lang="en-GB" sz="1200" b="1" dirty="0">
                <a:latin typeface="+mj-lt"/>
              </a:rPr>
              <a:t>Motor Cooling Systems</a:t>
            </a:r>
          </a:p>
          <a:p>
            <a:r>
              <a:rPr lang="en-GB" sz="1200" dirty="0"/>
              <a:t>There were three main types of liquid cooling systems found:</a:t>
            </a:r>
          </a:p>
          <a:p>
            <a:endParaRPr lang="en-GB" sz="1200" dirty="0"/>
          </a:p>
          <a:p>
            <a:pPr marL="285750" indent="-285750">
              <a:buFont typeface="Arial" panose="020B0604020202020204" pitchFamily="34" charset="0"/>
              <a:buChar char="•"/>
            </a:pPr>
            <a:r>
              <a:rPr lang="en-GB" sz="1200" dirty="0"/>
              <a:t>Single Phase Immersive</a:t>
            </a:r>
          </a:p>
          <a:p>
            <a:pPr marL="285750" indent="-285750">
              <a:buFont typeface="Arial" panose="020B0604020202020204" pitchFamily="34" charset="0"/>
              <a:buChar char="•"/>
            </a:pPr>
            <a:r>
              <a:rPr lang="en-GB" sz="1200" dirty="0"/>
              <a:t>Dual Phase Immersive</a:t>
            </a:r>
          </a:p>
          <a:p>
            <a:pPr marL="285750" indent="-285750">
              <a:buFont typeface="Arial" panose="020B0604020202020204" pitchFamily="34" charset="0"/>
              <a:buChar char="•"/>
            </a:pPr>
            <a:r>
              <a:rPr lang="en-GB" sz="1200" dirty="0"/>
              <a:t>Heat Exchanger &amp; Pump</a:t>
            </a:r>
          </a:p>
          <a:p>
            <a:endParaRPr lang="en-GB" sz="1200" dirty="0"/>
          </a:p>
          <a:p>
            <a:r>
              <a:rPr lang="en-GB" sz="1200" dirty="0"/>
              <a:t>Single and dual phase immersive cooling systems work in a similar way to each other in that they both have the motor fully immersed in a tank containing a non-conductive liquid medium. Single phase requires an electric pump to move this medium to a cooling device which cools the medium which is then pumped back around the motor.</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pPr algn="ctr"/>
            <a:r>
              <a:rPr lang="en-GB" sz="1000" b="1" dirty="0"/>
              <a:t>Figure 5 : </a:t>
            </a:r>
            <a:r>
              <a:rPr lang="en-GB" sz="1000" dirty="0"/>
              <a:t>Single phase immersive cooling [8]. </a:t>
            </a:r>
          </a:p>
          <a:p>
            <a:endParaRPr lang="en-GB" sz="1200" dirty="0"/>
          </a:p>
          <a:p>
            <a:r>
              <a:rPr lang="en-GB" sz="1200" dirty="0"/>
              <a:t>Dual phase immersive cooling requires a totally sealed tank which is filled with a medium possessing a low boiling point so that heat generated turns this liquid into a vapour. This vapour then passes through a change returning it to liquid state and removing any heat. This vapour condenses at the top of the tank through condenser coils and then returns back into the immersive tank.</a:t>
            </a:r>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pPr algn="ctr"/>
            <a:r>
              <a:rPr lang="en-GB" sz="1000" b="1" dirty="0"/>
              <a:t>Figure 6 : </a:t>
            </a:r>
            <a:r>
              <a:rPr lang="en-GB" sz="1000" dirty="0"/>
              <a:t>Dual phase immersive cooling [8]. </a:t>
            </a:r>
          </a:p>
          <a:p>
            <a:endParaRPr lang="en-GB" sz="1400" dirty="0"/>
          </a:p>
          <a:p>
            <a:r>
              <a:rPr lang="en-GB" sz="1200" dirty="0"/>
              <a:t>A Heat exchanger and electric pump cooling system requires a radiator to cool the medium, an electric coolant pump to circulate coolant through the system, and relevant hardware i.e. fluid hoses, fittings and mounting brackets. Typically a mixture containing glycol would be used in these systems.  To be suitable for use with the Emrax 268 motor, an electric coolant pump with minimum flow capability of 6l/min and temperature rating of 50</a:t>
            </a:r>
            <a:r>
              <a:rPr lang="en-GB" sz="1200" b="0" i="0" dirty="0">
                <a:effectLst/>
              </a:rPr>
              <a:t>°C would be needed.</a:t>
            </a:r>
            <a:endParaRPr lang="en-GB" sz="1200" dirty="0"/>
          </a:p>
          <a:p>
            <a:endParaRPr lang="en-GB" sz="1400" dirty="0"/>
          </a:p>
        </p:txBody>
      </p:sp>
      <p:pic>
        <p:nvPicPr>
          <p:cNvPr id="9" name="Picture 8" descr="A picture containing engine&#10;&#10;Description automatically generated">
            <a:extLst>
              <a:ext uri="{FF2B5EF4-FFF2-40B4-BE49-F238E27FC236}">
                <a16:creationId xmlns:a16="http://schemas.microsoft.com/office/drawing/2014/main" id="{3FD6C8EA-A107-511E-FC8D-2430649DC581}"/>
              </a:ext>
            </a:extLst>
          </p:cNvPr>
          <p:cNvPicPr>
            <a:picLocks noGrp="1" noRot="1" noChangeAspect="1" noMove="1" noResize="1" noEditPoints="1" noAdjustHandles="1" noChangeArrowheads="1" noChangeShapeType="1" noCrop="1"/>
          </p:cNvPicPr>
          <p:nvPr/>
        </p:nvPicPr>
        <p:blipFill rotWithShape="1">
          <a:blip r:embed="rId3">
            <a:extLst>
              <a:ext uri="{28A0092B-C50C-407E-A947-70E740481C1C}">
                <a14:useLocalDpi xmlns:a14="http://schemas.microsoft.com/office/drawing/2010/main" val="0"/>
              </a:ext>
            </a:extLst>
          </a:blip>
          <a:srcRect l="6229" t="1691" r="5960" b="1691"/>
          <a:stretch/>
        </p:blipFill>
        <p:spPr>
          <a:xfrm>
            <a:off x="3798865" y="2208556"/>
            <a:ext cx="1225702" cy="1348631"/>
          </a:xfrm>
          <a:prstGeom prst="rect">
            <a:avLst/>
          </a:prstGeom>
        </p:spPr>
      </p:pic>
      <p:pic>
        <p:nvPicPr>
          <p:cNvPr id="11" name="Picture 10" descr="A picture containing handcart&#10;&#10;Description automatically generated">
            <a:extLst>
              <a:ext uri="{FF2B5EF4-FFF2-40B4-BE49-F238E27FC236}">
                <a16:creationId xmlns:a16="http://schemas.microsoft.com/office/drawing/2014/main" id="{1EC1C0B6-68B2-F781-E2D1-EC4BB3AFF79E}"/>
              </a:ext>
            </a:extLst>
          </p:cNvPr>
          <p:cNvPicPr>
            <a:picLocks noGrp="1" noRot="1" noChangeAspect="1" noMove="1" noResize="1" noEditPoints="1" noAdjustHandles="1" noChangeArrowheads="1" noChangeShapeType="1" noCrop="1"/>
          </p:cNvPicPr>
          <p:nvPr/>
        </p:nvPicPr>
        <p:blipFill rotWithShape="1">
          <a:blip r:embed="rId4">
            <a:extLst>
              <a:ext uri="{28A0092B-C50C-407E-A947-70E740481C1C}">
                <a14:useLocalDpi xmlns:a14="http://schemas.microsoft.com/office/drawing/2010/main" val="0"/>
              </a:ext>
            </a:extLst>
          </a:blip>
          <a:srcRect l="4115" t="3901" r="4051" b="9324"/>
          <a:stretch/>
        </p:blipFill>
        <p:spPr>
          <a:xfrm>
            <a:off x="632387" y="3054426"/>
            <a:ext cx="1613590" cy="1005522"/>
          </a:xfrm>
          <a:prstGeom prst="rect">
            <a:avLst/>
          </a:prstGeom>
        </p:spPr>
      </p:pic>
      <p:pic>
        <p:nvPicPr>
          <p:cNvPr id="15" name="Picture 14" descr="Diagram&#10;&#10;Description automatically generated">
            <a:extLst>
              <a:ext uri="{FF2B5EF4-FFF2-40B4-BE49-F238E27FC236}">
                <a16:creationId xmlns:a16="http://schemas.microsoft.com/office/drawing/2014/main" id="{30F052B5-9A34-5716-3B9E-F22A044FB732}"/>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tretch>
            <a:fillRect/>
          </a:stretch>
        </p:blipFill>
        <p:spPr>
          <a:xfrm>
            <a:off x="6447993" y="5055255"/>
            <a:ext cx="2306395" cy="1400901"/>
          </a:xfrm>
          <a:prstGeom prst="rect">
            <a:avLst/>
          </a:prstGeom>
        </p:spPr>
      </p:pic>
      <p:pic>
        <p:nvPicPr>
          <p:cNvPr id="17" name="Picture 16" descr="Diagram&#10;&#10;Description automatically generated">
            <a:extLst>
              <a:ext uri="{FF2B5EF4-FFF2-40B4-BE49-F238E27FC236}">
                <a16:creationId xmlns:a16="http://schemas.microsoft.com/office/drawing/2014/main" id="{DB1F0E80-D259-F01D-AABF-3C0A68D5FE2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556678" y="2398300"/>
            <a:ext cx="2002935" cy="1480431"/>
          </a:xfrm>
          <a:prstGeom prst="rect">
            <a:avLst/>
          </a:prstGeom>
        </p:spPr>
      </p:pic>
    </p:spTree>
    <p:extLst>
      <p:ext uri="{BB962C8B-B14F-4D97-AF65-F5344CB8AC3E}">
        <p14:creationId xmlns:p14="http://schemas.microsoft.com/office/powerpoint/2010/main" val="903214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F8044E-A07A-4002-BC81-E3D6CB654B19}"/>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15914"/>
          <a:stretch/>
        </p:blipFill>
        <p:spPr bwMode="auto">
          <a:xfrm>
            <a:off x="1" y="0"/>
            <a:ext cx="12191999" cy="6861056"/>
          </a:xfrm>
          <a:prstGeom prst="rect">
            <a:avLst/>
          </a:prstGeom>
          <a:noFill/>
        </p:spPr>
      </p:pic>
      <p:sp>
        <p:nvSpPr>
          <p:cNvPr id="2" name="TextBox 1">
            <a:extLst>
              <a:ext uri="{FF2B5EF4-FFF2-40B4-BE49-F238E27FC236}">
                <a16:creationId xmlns:a16="http://schemas.microsoft.com/office/drawing/2014/main" id="{32F1633E-6F4C-4F55-BCC1-4E30349E9906}"/>
              </a:ext>
            </a:extLst>
          </p:cNvPr>
          <p:cNvSpPr txBox="1"/>
          <p:nvPr/>
        </p:nvSpPr>
        <p:spPr>
          <a:xfrm>
            <a:off x="4200969" y="0"/>
            <a:ext cx="3790062" cy="461665"/>
          </a:xfrm>
          <a:prstGeom prst="rect">
            <a:avLst/>
          </a:prstGeom>
          <a:noFill/>
        </p:spPr>
        <p:txBody>
          <a:bodyPr wrap="square" rtlCol="0">
            <a:spAutoFit/>
          </a:bodyPr>
          <a:lstStyle/>
          <a:p>
            <a:r>
              <a:rPr lang="en-GB" sz="2400" dirty="0">
                <a:latin typeface="+mj-lt"/>
              </a:rPr>
              <a:t>Results via Decision Matrices</a:t>
            </a:r>
          </a:p>
        </p:txBody>
      </p:sp>
      <p:sp>
        <p:nvSpPr>
          <p:cNvPr id="6" name="TextBox 5">
            <a:extLst>
              <a:ext uri="{FF2B5EF4-FFF2-40B4-BE49-F238E27FC236}">
                <a16:creationId xmlns:a16="http://schemas.microsoft.com/office/drawing/2014/main" id="{674B946D-F298-B44E-9DA1-626A46DAB4A2}"/>
              </a:ext>
            </a:extLst>
          </p:cNvPr>
          <p:cNvSpPr txBox="1"/>
          <p:nvPr/>
        </p:nvSpPr>
        <p:spPr>
          <a:xfrm>
            <a:off x="18533" y="461665"/>
            <a:ext cx="5580404" cy="6255329"/>
          </a:xfrm>
          <a:prstGeom prst="rect">
            <a:avLst/>
          </a:prstGeom>
          <a:noFill/>
        </p:spPr>
        <p:txBody>
          <a:bodyPr wrap="square" numCol="2" spcCol="180000" rtlCol="0">
            <a:spAutoFit/>
          </a:bodyPr>
          <a:lstStyle/>
          <a:p>
            <a:r>
              <a:rPr lang="en-GB" sz="1200" dirty="0"/>
              <a:t>Decision matrices were created to aid with decisions that needed to be made regarding the variation of motor to be used, energy storage system, and cooling system requirements.</a:t>
            </a:r>
          </a:p>
          <a:p>
            <a:endParaRPr lang="en-GB" sz="1200" dirty="0"/>
          </a:p>
          <a:p>
            <a:r>
              <a:rPr lang="en-GB" sz="1200" dirty="0"/>
              <a:t>These decision matrices were weighted on criteria based on how important it was felt that criteria was to the success of the project on a scale of 1-5. 1 being least important and 5 being most important. </a:t>
            </a:r>
          </a:p>
          <a:p>
            <a:endParaRPr lang="en-GB" sz="1200" dirty="0"/>
          </a:p>
          <a:p>
            <a:r>
              <a:rPr lang="en-GB" sz="1200" dirty="0"/>
              <a:t>The following decision matrix was generated to confirm that the Emrax 268 LC motor would be the most suitable motor for use within the context of this record attempt. </a:t>
            </a:r>
          </a:p>
          <a:p>
            <a:endParaRPr lang="en-GB" sz="1200" dirty="0"/>
          </a:p>
          <a:p>
            <a:r>
              <a:rPr lang="en-GB" sz="1200" dirty="0"/>
              <a:t>Figure 7 shows how each motor was assigned a rating based on specified criteria, which the LC motor returned the highest average value across the criteria, confirming that this motor variation would be most suitable for this use.</a:t>
            </a:r>
          </a:p>
          <a:p>
            <a:endParaRPr lang="en-GB" sz="1200" dirty="0"/>
          </a:p>
          <a:p>
            <a:r>
              <a:rPr lang="en-GB" sz="1200" dirty="0"/>
              <a:t>Once the motor variation had been specified, it was necessary to identify a suitable cooling system that would be paired with the LC motor to maintain a suitable temperature and prevent the motor from overheating. </a:t>
            </a:r>
          </a:p>
          <a:p>
            <a:endParaRPr lang="en-GB" sz="1200" dirty="0"/>
          </a:p>
          <a:p>
            <a:endParaRPr lang="en-GB" sz="1200" dirty="0"/>
          </a:p>
          <a:p>
            <a:r>
              <a:rPr lang="en-GB" sz="1200" dirty="0"/>
              <a:t>Figure 8 shows a decision matrix generated to assist in identifying a suitable liquid cooling system. Results were generated based on feasibility of fitting it to the sidecar, space required, mass, cooling impact, and cost. The results show that a heat exchanger and electric pump would be the most suitable decision. </a:t>
            </a:r>
          </a:p>
          <a:p>
            <a:endParaRPr lang="en-GB" sz="1200" dirty="0"/>
          </a:p>
          <a:p>
            <a:r>
              <a:rPr lang="en-GB" sz="1200" dirty="0"/>
              <a:t>On the following slide, proposed energy storage system and make up is presented. A decision matrix was consulted originally to outline what would contribute to the energy storage system. Options considered were:</a:t>
            </a:r>
          </a:p>
          <a:p>
            <a:endParaRPr lang="en-GB" sz="1200" dirty="0"/>
          </a:p>
          <a:p>
            <a:pPr marL="285750" indent="-285750">
              <a:buFont typeface="Arial" panose="020B0604020202020204" pitchFamily="34" charset="0"/>
              <a:buChar char="•"/>
            </a:pPr>
            <a:r>
              <a:rPr lang="en-GB" sz="1200" dirty="0"/>
              <a:t>Lithium-Ion batteries</a:t>
            </a:r>
          </a:p>
          <a:p>
            <a:pPr marL="285750" indent="-285750">
              <a:buFont typeface="Arial" panose="020B0604020202020204" pitchFamily="34" charset="0"/>
              <a:buChar char="•"/>
            </a:pPr>
            <a:r>
              <a:rPr lang="en-GB" sz="1200" dirty="0"/>
              <a:t>Lead-Acid batteries</a:t>
            </a:r>
          </a:p>
          <a:p>
            <a:pPr marL="285750" indent="-285750">
              <a:buFont typeface="Arial" panose="020B0604020202020204" pitchFamily="34" charset="0"/>
              <a:buChar char="•"/>
            </a:pPr>
            <a:r>
              <a:rPr lang="en-GB" sz="1200" dirty="0"/>
              <a:t>Hydrogen fuel cells</a:t>
            </a:r>
          </a:p>
          <a:p>
            <a:pPr marL="285750" indent="-285750">
              <a:buFont typeface="Arial" panose="020B0604020202020204" pitchFamily="34" charset="0"/>
              <a:buChar char="•"/>
            </a:pPr>
            <a:r>
              <a:rPr lang="en-GB" sz="1200" dirty="0"/>
              <a:t>Ultracapacitors</a:t>
            </a:r>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p:txBody>
      </p:sp>
      <p:pic>
        <p:nvPicPr>
          <p:cNvPr id="9" name="Picture 8" descr="Table&#10;&#10;Description automatically generated">
            <a:extLst>
              <a:ext uri="{FF2B5EF4-FFF2-40B4-BE49-F238E27FC236}">
                <a16:creationId xmlns:a16="http://schemas.microsoft.com/office/drawing/2014/main" id="{28C85E08-774B-4775-027C-AE0FF133DCE9}"/>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5973036" y="811662"/>
            <a:ext cx="5838569" cy="1173657"/>
          </a:xfrm>
          <a:prstGeom prst="rect">
            <a:avLst/>
          </a:prstGeom>
        </p:spPr>
      </p:pic>
      <p:sp>
        <p:nvSpPr>
          <p:cNvPr id="10" name="TextBox 9">
            <a:extLst>
              <a:ext uri="{FF2B5EF4-FFF2-40B4-BE49-F238E27FC236}">
                <a16:creationId xmlns:a16="http://schemas.microsoft.com/office/drawing/2014/main" id="{DB8CEF39-0004-5AB0-6E05-14139183F86B}"/>
              </a:ext>
            </a:extLst>
          </p:cNvPr>
          <p:cNvSpPr txBox="1"/>
          <p:nvPr/>
        </p:nvSpPr>
        <p:spPr>
          <a:xfrm>
            <a:off x="7394444" y="1985319"/>
            <a:ext cx="3195509" cy="430887"/>
          </a:xfrm>
          <a:prstGeom prst="rect">
            <a:avLst/>
          </a:prstGeom>
          <a:noFill/>
        </p:spPr>
        <p:txBody>
          <a:bodyPr wrap="square" rtlCol="0">
            <a:spAutoFit/>
          </a:bodyPr>
          <a:lstStyle/>
          <a:p>
            <a:pPr algn="ctr"/>
            <a:r>
              <a:rPr lang="en-GB" sz="1100" b="1" dirty="0"/>
              <a:t>Figure 7 : </a:t>
            </a:r>
            <a:r>
              <a:rPr lang="en-GB" sz="1100" dirty="0"/>
              <a:t>Emrax 268 motor variation decision matrix.</a:t>
            </a:r>
          </a:p>
          <a:p>
            <a:endParaRPr lang="en-GB" sz="1100" dirty="0"/>
          </a:p>
        </p:txBody>
      </p:sp>
      <p:sp>
        <p:nvSpPr>
          <p:cNvPr id="13" name="TextBox 12">
            <a:extLst>
              <a:ext uri="{FF2B5EF4-FFF2-40B4-BE49-F238E27FC236}">
                <a16:creationId xmlns:a16="http://schemas.microsoft.com/office/drawing/2014/main" id="{52ADF105-DCF6-1E04-C321-34177371C8A8}"/>
              </a:ext>
            </a:extLst>
          </p:cNvPr>
          <p:cNvSpPr txBox="1"/>
          <p:nvPr/>
        </p:nvSpPr>
        <p:spPr>
          <a:xfrm>
            <a:off x="7297714" y="3861570"/>
            <a:ext cx="3195509" cy="430887"/>
          </a:xfrm>
          <a:prstGeom prst="rect">
            <a:avLst/>
          </a:prstGeom>
          <a:noFill/>
        </p:spPr>
        <p:txBody>
          <a:bodyPr wrap="square" rtlCol="0">
            <a:spAutoFit/>
          </a:bodyPr>
          <a:lstStyle/>
          <a:p>
            <a:pPr algn="ctr"/>
            <a:r>
              <a:rPr lang="en-GB" sz="1100" b="1" dirty="0"/>
              <a:t>Figure 8 : </a:t>
            </a:r>
            <a:r>
              <a:rPr lang="en-GB" sz="1100" dirty="0"/>
              <a:t>Liquid cooling systems decision matrix.</a:t>
            </a:r>
          </a:p>
          <a:p>
            <a:endParaRPr lang="en-GB" sz="1100" dirty="0"/>
          </a:p>
        </p:txBody>
      </p:sp>
      <p:pic>
        <p:nvPicPr>
          <p:cNvPr id="15" name="Picture 14" descr="Table&#10;&#10;Description automatically generated">
            <a:extLst>
              <a:ext uri="{FF2B5EF4-FFF2-40B4-BE49-F238E27FC236}">
                <a16:creationId xmlns:a16="http://schemas.microsoft.com/office/drawing/2014/main" id="{681EE919-7E3D-B521-DAD9-2CDF61D9344A}"/>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tretch>
            <a:fillRect/>
          </a:stretch>
        </p:blipFill>
        <p:spPr>
          <a:xfrm>
            <a:off x="5973036" y="2671415"/>
            <a:ext cx="5838569" cy="1211778"/>
          </a:xfrm>
          <a:prstGeom prst="rect">
            <a:avLst/>
          </a:prstGeom>
        </p:spPr>
      </p:pic>
      <p:pic>
        <p:nvPicPr>
          <p:cNvPr id="17" name="Picture 16" descr="Table&#10;&#10;Description automatically generated">
            <a:extLst>
              <a:ext uri="{FF2B5EF4-FFF2-40B4-BE49-F238E27FC236}">
                <a16:creationId xmlns:a16="http://schemas.microsoft.com/office/drawing/2014/main" id="{416A5BA2-4915-700E-B3E2-7B6D6C08B299}"/>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tretch>
            <a:fillRect/>
          </a:stretch>
        </p:blipFill>
        <p:spPr>
          <a:xfrm>
            <a:off x="5973036" y="4599549"/>
            <a:ext cx="5844864" cy="1226323"/>
          </a:xfrm>
          <a:prstGeom prst="rect">
            <a:avLst/>
          </a:prstGeom>
        </p:spPr>
      </p:pic>
      <p:sp>
        <p:nvSpPr>
          <p:cNvPr id="18" name="TextBox 17">
            <a:extLst>
              <a:ext uri="{FF2B5EF4-FFF2-40B4-BE49-F238E27FC236}">
                <a16:creationId xmlns:a16="http://schemas.microsoft.com/office/drawing/2014/main" id="{F082594F-E21C-2907-0DAA-5BFD691FABFD}"/>
              </a:ext>
            </a:extLst>
          </p:cNvPr>
          <p:cNvSpPr txBox="1"/>
          <p:nvPr/>
        </p:nvSpPr>
        <p:spPr>
          <a:xfrm>
            <a:off x="7394444" y="5842771"/>
            <a:ext cx="3195509" cy="430887"/>
          </a:xfrm>
          <a:prstGeom prst="rect">
            <a:avLst/>
          </a:prstGeom>
          <a:noFill/>
        </p:spPr>
        <p:txBody>
          <a:bodyPr wrap="square" rtlCol="0">
            <a:spAutoFit/>
          </a:bodyPr>
          <a:lstStyle/>
          <a:p>
            <a:pPr algn="ctr"/>
            <a:r>
              <a:rPr lang="en-GB" sz="1100" b="1" dirty="0"/>
              <a:t>Figure 9 : </a:t>
            </a:r>
            <a:r>
              <a:rPr lang="en-GB" sz="1100" dirty="0"/>
              <a:t>Energy storage systems decision matrix.</a:t>
            </a:r>
          </a:p>
          <a:p>
            <a:endParaRPr lang="en-GB" sz="1100" dirty="0"/>
          </a:p>
        </p:txBody>
      </p:sp>
    </p:spTree>
    <p:extLst>
      <p:ext uri="{BB962C8B-B14F-4D97-AF65-F5344CB8AC3E}">
        <p14:creationId xmlns:p14="http://schemas.microsoft.com/office/powerpoint/2010/main" val="3357500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F8044E-A07A-4002-BC81-E3D6CB654B19}"/>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15914"/>
          <a:stretch/>
        </p:blipFill>
        <p:spPr bwMode="auto">
          <a:xfrm>
            <a:off x="1" y="-3056"/>
            <a:ext cx="12191999" cy="6861056"/>
          </a:xfrm>
          <a:prstGeom prst="rect">
            <a:avLst/>
          </a:prstGeom>
          <a:noFill/>
        </p:spPr>
      </p:pic>
      <p:sp>
        <p:nvSpPr>
          <p:cNvPr id="2" name="TextBox 1">
            <a:extLst>
              <a:ext uri="{FF2B5EF4-FFF2-40B4-BE49-F238E27FC236}">
                <a16:creationId xmlns:a16="http://schemas.microsoft.com/office/drawing/2014/main" id="{4A2B6F20-DFF1-444A-B7AC-2E3A19D1D56D}"/>
              </a:ext>
            </a:extLst>
          </p:cNvPr>
          <p:cNvSpPr txBox="1"/>
          <p:nvPr/>
        </p:nvSpPr>
        <p:spPr>
          <a:xfrm>
            <a:off x="4829084" y="0"/>
            <a:ext cx="2533829" cy="461665"/>
          </a:xfrm>
          <a:prstGeom prst="rect">
            <a:avLst/>
          </a:prstGeom>
          <a:noFill/>
        </p:spPr>
        <p:txBody>
          <a:bodyPr wrap="square" rtlCol="0">
            <a:spAutoFit/>
          </a:bodyPr>
          <a:lstStyle/>
          <a:p>
            <a:r>
              <a:rPr lang="en-GB" sz="2400" dirty="0">
                <a:latin typeface="+mj-lt"/>
              </a:rPr>
              <a:t>Proposed Solution</a:t>
            </a:r>
          </a:p>
        </p:txBody>
      </p:sp>
      <p:sp>
        <p:nvSpPr>
          <p:cNvPr id="6" name="TextBox 5">
            <a:extLst>
              <a:ext uri="{FF2B5EF4-FFF2-40B4-BE49-F238E27FC236}">
                <a16:creationId xmlns:a16="http://schemas.microsoft.com/office/drawing/2014/main" id="{2C561A90-0194-7C38-7555-180172DC0E8F}"/>
              </a:ext>
            </a:extLst>
          </p:cNvPr>
          <p:cNvSpPr txBox="1"/>
          <p:nvPr/>
        </p:nvSpPr>
        <p:spPr>
          <a:xfrm>
            <a:off x="68364" y="675119"/>
            <a:ext cx="12041027" cy="6093150"/>
          </a:xfrm>
          <a:prstGeom prst="rect">
            <a:avLst/>
          </a:prstGeom>
          <a:noFill/>
        </p:spPr>
        <p:txBody>
          <a:bodyPr wrap="square" numCol="4" spcCol="180000" rtlCol="0">
            <a:spAutoFit/>
          </a:bodyPr>
          <a:lstStyle/>
          <a:p>
            <a:r>
              <a:rPr lang="en-GB" sz="1200" dirty="0"/>
              <a:t>The proposed solution for the effort to break the record was a combination of information and decision matrices results from previous slides. As previously specified, a liquid cooled Emrax 268 medium voltage motor would be used. A Sevcon Gen4 Size10 AC controller would be utilised on the sidecar. </a:t>
            </a:r>
          </a:p>
          <a:p>
            <a:endParaRPr lang="en-GB" sz="1200" dirty="0"/>
          </a:p>
          <a:p>
            <a:r>
              <a:rPr lang="en-GB" sz="1200" dirty="0"/>
              <a:t>As investigation has found, the utilisation of a heat exchanger and electric pump cooling system would be beneficial for ensuring that the motor remained within a safe operating temperature for the entirety of the record attempt. The proposed cooling system would be built up using a Bosch PAD2 electric coolant pump [9]. The Bosch pump would be paired with an EVEA XL radiator for water cooling electric motors [10]. This radiator has a mass of 3.2kg, and measures 430x330mm which makes it ideal for use on the sidecar. Various miscellaneous fittings and coolant hoses would be needed to connect the cooling system together. Fitment to the Emrax motor is shown below.</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pPr algn="ctr"/>
            <a:r>
              <a:rPr lang="en-GB" sz="1000" b="1" dirty="0"/>
              <a:t>Figure 10 : </a:t>
            </a:r>
            <a:r>
              <a:rPr lang="en-GB" sz="1000" dirty="0"/>
              <a:t>Coolant pipe mounting point on Emrax 268 motor [4].</a:t>
            </a:r>
          </a:p>
          <a:p>
            <a:r>
              <a:rPr lang="en-GB" sz="1200" dirty="0"/>
              <a:t>Following consultation of energy storage system decision matrix shown on the previous slide, It was decided that a combination of lithium-ion batteries and ultracapacitors would be used to conduct the record attempt. </a:t>
            </a:r>
          </a:p>
          <a:p>
            <a:endParaRPr lang="en-GB" sz="1200" dirty="0"/>
          </a:p>
          <a:p>
            <a:r>
              <a:rPr lang="en-GB" sz="1200" dirty="0"/>
              <a:t>Research was carried out to identify suitable lithium batteries and ultracapacitors. It was important that the lithium batteries had a reasonable capacity so that there would be less of them needed in the storage system, therefore reducing the mass that the energy storage system contributes to overall mass. </a:t>
            </a:r>
          </a:p>
          <a:p>
            <a:endParaRPr lang="en-GB" sz="1200" dirty="0"/>
          </a:p>
          <a:p>
            <a:r>
              <a:rPr lang="en-GB" sz="1200" dirty="0"/>
              <a:t>Duracell CRV3 lithium batteries were selected, specifications of a singular battery can be seen below.</a:t>
            </a:r>
          </a:p>
          <a:p>
            <a:endParaRPr lang="en-GB" sz="1200" dirty="0"/>
          </a:p>
          <a:p>
            <a:endParaRPr lang="en-GB" sz="1200" dirty="0"/>
          </a:p>
          <a:p>
            <a:endParaRPr lang="en-GB" sz="1200" dirty="0"/>
          </a:p>
          <a:p>
            <a:endParaRPr lang="en-GB" sz="1200" dirty="0"/>
          </a:p>
          <a:p>
            <a:endParaRPr lang="en-GB" sz="1200" dirty="0"/>
          </a:p>
          <a:p>
            <a:pPr algn="ctr"/>
            <a:r>
              <a:rPr lang="en-GB" sz="1000" b="1" dirty="0"/>
              <a:t>Figure 11 : </a:t>
            </a:r>
            <a:r>
              <a:rPr lang="en-GB" sz="1000" dirty="0"/>
              <a:t>Duracell CRV3 lithium battery specification [11]</a:t>
            </a:r>
          </a:p>
          <a:p>
            <a:endParaRPr lang="en-GB" sz="1200" b="0" i="0" u="none" strike="noStrike" baseline="0" dirty="0"/>
          </a:p>
          <a:p>
            <a:r>
              <a:rPr lang="en-GB" sz="1200" b="0" i="0" u="none" strike="noStrike" baseline="0" dirty="0"/>
              <a:t>LS Materials LSUC002R7C1200FEA ultracapacitors were selected for use due to their high capacitance mainly, also because of their low mass which obviously reduces the overall mass of the storage system. Specifications of these ultracapacitors can be seen </a:t>
            </a:r>
            <a:r>
              <a:rPr lang="en-GB" sz="1200" dirty="0"/>
              <a:t>across the page</a:t>
            </a:r>
            <a:r>
              <a:rPr lang="en-GB" sz="1200" b="0" i="0" u="none" strike="noStrike" baseline="0" dirty="0"/>
              <a:t>.</a:t>
            </a:r>
          </a:p>
          <a:p>
            <a:endParaRPr lang="en-GB" sz="1200" dirty="0"/>
          </a:p>
          <a:p>
            <a:endParaRPr lang="en-GB" sz="1200" b="0" i="0" u="none" strike="noStrike" baseline="0" dirty="0"/>
          </a:p>
          <a:p>
            <a:endParaRPr lang="en-GB" sz="1200" dirty="0"/>
          </a:p>
          <a:p>
            <a:endParaRPr lang="en-GB" sz="1200" dirty="0"/>
          </a:p>
          <a:p>
            <a:endParaRPr lang="en-GB" sz="1200" dirty="0"/>
          </a:p>
          <a:p>
            <a:pPr algn="ctr"/>
            <a:r>
              <a:rPr lang="en-GB" sz="1000" b="1" dirty="0"/>
              <a:t>Figure 12 : </a:t>
            </a:r>
            <a:r>
              <a:rPr lang="en-GB" sz="1000" b="0" i="0" u="none" strike="noStrike" baseline="0" dirty="0"/>
              <a:t>LS Materials LSUC002R7C1200FEA ultracapacitor specification [12].</a:t>
            </a:r>
          </a:p>
          <a:p>
            <a:endParaRPr lang="en-GB" sz="1000" dirty="0"/>
          </a:p>
          <a:p>
            <a:r>
              <a:rPr lang="en-GB" sz="1000" dirty="0"/>
              <a:t>Using calculations within MATLAB, the overall construction of the energy storage system could be established. This information can be seen below.</a:t>
            </a:r>
          </a:p>
          <a:p>
            <a:endParaRPr lang="en-GB" sz="10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pPr algn="ctr"/>
            <a:endParaRPr lang="en-GB" sz="1000" b="1" dirty="0"/>
          </a:p>
          <a:p>
            <a:pPr algn="ctr"/>
            <a:r>
              <a:rPr lang="en-GB" sz="1000" b="1" dirty="0"/>
              <a:t>Figure 13 : </a:t>
            </a:r>
            <a:r>
              <a:rPr lang="en-GB" sz="1000" b="0" i="0" u="none" strike="noStrike" baseline="0" dirty="0"/>
              <a:t>Summary of batteries used within proposed energy storage system.</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pPr algn="ctr"/>
            <a:endParaRPr lang="en-GB" sz="1000" b="1" dirty="0"/>
          </a:p>
          <a:p>
            <a:pPr algn="ctr"/>
            <a:r>
              <a:rPr lang="en-GB" sz="1000" b="1" dirty="0"/>
              <a:t>Figure 14 : </a:t>
            </a:r>
            <a:r>
              <a:rPr lang="en-GB" sz="1000" b="0" i="0" u="none" strike="noStrike" baseline="0" dirty="0"/>
              <a:t>Summary of ultracapacitors used within proposed energy storage system.</a:t>
            </a:r>
          </a:p>
          <a:p>
            <a:endParaRPr lang="en-GB" sz="1200" dirty="0"/>
          </a:p>
          <a:p>
            <a:r>
              <a:rPr lang="en-GB" sz="1200" dirty="0"/>
              <a:t>Total mass of the proposed energy storage system combining lithium batteries and ultracapacitors was 210.43Kg. This value is heavy, however this will be discussed further in the conclusions section of this presentation.</a:t>
            </a:r>
          </a:p>
          <a:p>
            <a:endParaRPr lang="en-GB" sz="1200" dirty="0"/>
          </a:p>
        </p:txBody>
      </p:sp>
      <p:pic>
        <p:nvPicPr>
          <p:cNvPr id="10" name="Picture 9" descr="A picture containing shape&#10;&#10;Description automatically generated">
            <a:extLst>
              <a:ext uri="{FF2B5EF4-FFF2-40B4-BE49-F238E27FC236}">
                <a16:creationId xmlns:a16="http://schemas.microsoft.com/office/drawing/2014/main" id="{5A33CD4D-8459-50DC-D98B-F0815161E8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655" y="5138410"/>
            <a:ext cx="1843335" cy="1257976"/>
          </a:xfrm>
          <a:prstGeom prst="rect">
            <a:avLst/>
          </a:prstGeom>
        </p:spPr>
      </p:pic>
      <p:pic>
        <p:nvPicPr>
          <p:cNvPr id="16" name="Picture 15" descr="Table&#10;&#10;Description automatically generated">
            <a:extLst>
              <a:ext uri="{FF2B5EF4-FFF2-40B4-BE49-F238E27FC236}">
                <a16:creationId xmlns:a16="http://schemas.microsoft.com/office/drawing/2014/main" id="{4A168EA9-30FA-1A85-8797-F89D2F2C3E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08538" y="4033991"/>
            <a:ext cx="2005415" cy="895677"/>
          </a:xfrm>
          <a:prstGeom prst="rect">
            <a:avLst/>
          </a:prstGeom>
        </p:spPr>
      </p:pic>
      <p:pic>
        <p:nvPicPr>
          <p:cNvPr id="18" name="Picture 17" descr="Table&#10;&#10;Description automatically generated">
            <a:extLst>
              <a:ext uri="{FF2B5EF4-FFF2-40B4-BE49-F238E27FC236}">
                <a16:creationId xmlns:a16="http://schemas.microsoft.com/office/drawing/2014/main" id="{A2D25632-0081-6D4A-6467-338AE430BAD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70926" y="781990"/>
            <a:ext cx="2236411" cy="854360"/>
          </a:xfrm>
          <a:prstGeom prst="rect">
            <a:avLst/>
          </a:prstGeom>
        </p:spPr>
      </p:pic>
      <p:pic>
        <p:nvPicPr>
          <p:cNvPr id="20" name="Picture 19" descr="Table&#10;&#10;Description automatically generated">
            <a:extLst>
              <a:ext uri="{FF2B5EF4-FFF2-40B4-BE49-F238E27FC236}">
                <a16:creationId xmlns:a16="http://schemas.microsoft.com/office/drawing/2014/main" id="{5CCDCABC-A397-E03D-8D60-D2324888437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47052" y="2595830"/>
            <a:ext cx="2301977" cy="1466227"/>
          </a:xfrm>
          <a:prstGeom prst="rect">
            <a:avLst/>
          </a:prstGeom>
        </p:spPr>
      </p:pic>
      <p:pic>
        <p:nvPicPr>
          <p:cNvPr id="22" name="Picture 21" descr="Table&#10;&#10;Description automatically generated">
            <a:extLst>
              <a:ext uri="{FF2B5EF4-FFF2-40B4-BE49-F238E27FC236}">
                <a16:creationId xmlns:a16="http://schemas.microsoft.com/office/drawing/2014/main" id="{DB2C15F0-EBA1-B13A-B66A-ABEEF9103AA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47052" y="4503107"/>
            <a:ext cx="2367545" cy="1520373"/>
          </a:xfrm>
          <a:prstGeom prst="rect">
            <a:avLst/>
          </a:prstGeom>
        </p:spPr>
      </p:pic>
    </p:spTree>
    <p:extLst>
      <p:ext uri="{BB962C8B-B14F-4D97-AF65-F5344CB8AC3E}">
        <p14:creationId xmlns:p14="http://schemas.microsoft.com/office/powerpoint/2010/main" val="176185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F8044E-A07A-4002-BC81-E3D6CB654B19}"/>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15914"/>
          <a:stretch/>
        </p:blipFill>
        <p:spPr bwMode="auto">
          <a:xfrm>
            <a:off x="0" y="0"/>
            <a:ext cx="12191999" cy="6861056"/>
          </a:xfrm>
          <a:prstGeom prst="rect">
            <a:avLst/>
          </a:prstGeom>
          <a:noFill/>
        </p:spPr>
      </p:pic>
      <p:sp>
        <p:nvSpPr>
          <p:cNvPr id="2" name="TextBox 1">
            <a:extLst>
              <a:ext uri="{FF2B5EF4-FFF2-40B4-BE49-F238E27FC236}">
                <a16:creationId xmlns:a16="http://schemas.microsoft.com/office/drawing/2014/main" id="{32F1633E-6F4C-4F55-BCC1-4E30349E9906}"/>
              </a:ext>
            </a:extLst>
          </p:cNvPr>
          <p:cNvSpPr txBox="1"/>
          <p:nvPr/>
        </p:nvSpPr>
        <p:spPr>
          <a:xfrm>
            <a:off x="4953351" y="0"/>
            <a:ext cx="2285295" cy="461665"/>
          </a:xfrm>
          <a:prstGeom prst="rect">
            <a:avLst/>
          </a:prstGeom>
          <a:noFill/>
        </p:spPr>
        <p:txBody>
          <a:bodyPr wrap="square" rtlCol="0">
            <a:spAutoFit/>
          </a:bodyPr>
          <a:lstStyle/>
          <a:p>
            <a:r>
              <a:rPr lang="en-GB" sz="2400" dirty="0">
                <a:latin typeface="+mj-lt"/>
              </a:rPr>
              <a:t>Graphical Results </a:t>
            </a:r>
          </a:p>
        </p:txBody>
      </p:sp>
      <p:pic>
        <p:nvPicPr>
          <p:cNvPr id="5" name="Picture 4" descr="Chart, line chart&#10;&#10;Description automatically generated">
            <a:extLst>
              <a:ext uri="{FF2B5EF4-FFF2-40B4-BE49-F238E27FC236}">
                <a16:creationId xmlns:a16="http://schemas.microsoft.com/office/drawing/2014/main" id="{14B89024-D16A-5A9C-BB83-8551CAFAA7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19686" y="774159"/>
            <a:ext cx="6174423" cy="5309681"/>
          </a:xfrm>
          <a:prstGeom prst="rect">
            <a:avLst/>
          </a:prstGeom>
        </p:spPr>
      </p:pic>
      <p:sp>
        <p:nvSpPr>
          <p:cNvPr id="7" name="TextBox 6">
            <a:extLst>
              <a:ext uri="{FF2B5EF4-FFF2-40B4-BE49-F238E27FC236}">
                <a16:creationId xmlns:a16="http://schemas.microsoft.com/office/drawing/2014/main" id="{76E2FEE8-24A8-97E5-F33F-1DB3654F8D61}"/>
              </a:ext>
            </a:extLst>
          </p:cNvPr>
          <p:cNvSpPr txBox="1"/>
          <p:nvPr/>
        </p:nvSpPr>
        <p:spPr>
          <a:xfrm>
            <a:off x="76912" y="914400"/>
            <a:ext cx="5614587" cy="5632311"/>
          </a:xfrm>
          <a:prstGeom prst="rect">
            <a:avLst/>
          </a:prstGeom>
          <a:noFill/>
        </p:spPr>
        <p:txBody>
          <a:bodyPr wrap="square" rtlCol="0">
            <a:spAutoFit/>
          </a:bodyPr>
          <a:lstStyle/>
          <a:p>
            <a:r>
              <a:rPr lang="en-GB" sz="1200" dirty="0"/>
              <a:t>Across the page, an energy storage level plot showing ultracapacitor level, battery level, and sidecar velocity can be seen. The plot also shows two dotted horizontal lines that represent the current land speed record [3] in green, and the attempted record carried out within this presentation of 183.6km/h (114.083mph) over the run, represented In black. </a:t>
            </a:r>
          </a:p>
          <a:p>
            <a:endParaRPr lang="en-GB" dirty="0"/>
          </a:p>
          <a:p>
            <a:r>
              <a:rPr lang="en-GB" sz="1200" dirty="0"/>
              <a:t>The plot shows that the first 8 seconds of the run is completed using the ultracapacitor portion of the energy storage system until the sidecar reaches 32.2843kmh. Theoretically this is because the ultracapacitor reaches its peak output quickly and allows the sidecar to accelerate faster in the initial seconds of the run. After 8 seconds the system switches to the battery portion of the storage system to complete the remainder of the run. The plot shows that at 37 seconds, the battery level begins to drop much faster as the sidecar reaches its maximum speed of 187.345kmh (116.410mph) indicating that the system would be successful in beating the current land speed record of 177.6kmh. </a:t>
            </a:r>
          </a:p>
          <a:p>
            <a:endParaRPr lang="en-GB" sz="1200" dirty="0"/>
          </a:p>
          <a:p>
            <a:r>
              <a:rPr lang="en-GB" sz="1200" dirty="0"/>
              <a:t>As per the brief for this attempt, it was specified that the sidecar must complete a run in both directions. After consultation of the 2022 FIM land speed records regulations, item 1.27 ‘Change of Parts’ [2] states that ‘Electrical vehicles may recharge their batteries during the record attempt or may replace their batteries (and keep the same type and quantity).’ [2]. Item 1.29.1 ‘Short Distance Records’ [2] also specifies that ‘A short distance land speed world record attempt consists of two consecutive timed runs in opposite directions, within a period of two hours’. [2]. This then led to the decision that upon completion of the first run, the energy storage system would be replaced with a secondary pack of the same type and quantity within the two hour period to then return in the opposite direction, completing another run. This time period would also allow adequate time for the motor, controller and auxiliary equipment to cool sufficiently before completing a second run.</a:t>
            </a:r>
          </a:p>
          <a:p>
            <a:endParaRPr lang="en-GB" dirty="0"/>
          </a:p>
        </p:txBody>
      </p:sp>
      <p:sp>
        <p:nvSpPr>
          <p:cNvPr id="8" name="TextBox 7">
            <a:extLst>
              <a:ext uri="{FF2B5EF4-FFF2-40B4-BE49-F238E27FC236}">
                <a16:creationId xmlns:a16="http://schemas.microsoft.com/office/drawing/2014/main" id="{D1EF9FC1-F976-418F-55A7-CC85E870A11E}"/>
              </a:ext>
            </a:extLst>
          </p:cNvPr>
          <p:cNvSpPr txBox="1"/>
          <p:nvPr/>
        </p:nvSpPr>
        <p:spPr>
          <a:xfrm>
            <a:off x="5819686" y="6130876"/>
            <a:ext cx="6174423" cy="530915"/>
          </a:xfrm>
          <a:prstGeom prst="rect">
            <a:avLst/>
          </a:prstGeom>
          <a:noFill/>
        </p:spPr>
        <p:txBody>
          <a:bodyPr wrap="square" rtlCol="0">
            <a:spAutoFit/>
          </a:bodyPr>
          <a:lstStyle/>
          <a:p>
            <a:r>
              <a:rPr lang="en-GB" sz="1000" b="1" dirty="0"/>
              <a:t>Figure 15 : </a:t>
            </a:r>
            <a:r>
              <a:rPr lang="en-GB" sz="1000" b="0" i="0" u="none" strike="noStrike" baseline="0" dirty="0"/>
              <a:t>Energy storage level and sidecar velocity vs time plot produced within MATLAB software.</a:t>
            </a:r>
          </a:p>
          <a:p>
            <a:endParaRPr lang="en-GB" dirty="0"/>
          </a:p>
        </p:txBody>
      </p:sp>
    </p:spTree>
    <p:extLst>
      <p:ext uri="{BB962C8B-B14F-4D97-AF65-F5344CB8AC3E}">
        <p14:creationId xmlns:p14="http://schemas.microsoft.com/office/powerpoint/2010/main" val="2758846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F8044E-A07A-4002-BC81-E3D6CB654B19}"/>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15914"/>
          <a:stretch/>
        </p:blipFill>
        <p:spPr bwMode="auto">
          <a:xfrm>
            <a:off x="0" y="0"/>
            <a:ext cx="12191999" cy="6861056"/>
          </a:xfrm>
          <a:prstGeom prst="rect">
            <a:avLst/>
          </a:prstGeom>
          <a:noFill/>
        </p:spPr>
      </p:pic>
      <p:sp>
        <p:nvSpPr>
          <p:cNvPr id="2" name="TextBox 1">
            <a:extLst>
              <a:ext uri="{FF2B5EF4-FFF2-40B4-BE49-F238E27FC236}">
                <a16:creationId xmlns:a16="http://schemas.microsoft.com/office/drawing/2014/main" id="{4A2B6F20-DFF1-444A-B7AC-2E3A19D1D56D}"/>
              </a:ext>
            </a:extLst>
          </p:cNvPr>
          <p:cNvSpPr txBox="1"/>
          <p:nvPr/>
        </p:nvSpPr>
        <p:spPr>
          <a:xfrm>
            <a:off x="5313345" y="0"/>
            <a:ext cx="1565307" cy="461665"/>
          </a:xfrm>
          <a:prstGeom prst="rect">
            <a:avLst/>
          </a:prstGeom>
          <a:noFill/>
        </p:spPr>
        <p:txBody>
          <a:bodyPr wrap="square" rtlCol="0">
            <a:spAutoFit/>
          </a:bodyPr>
          <a:lstStyle/>
          <a:p>
            <a:r>
              <a:rPr lang="en-GB" sz="2400" dirty="0">
                <a:latin typeface="+mj-lt"/>
              </a:rPr>
              <a:t>Conclusion</a:t>
            </a:r>
          </a:p>
        </p:txBody>
      </p:sp>
      <p:sp>
        <p:nvSpPr>
          <p:cNvPr id="5" name="TextBox 4">
            <a:extLst>
              <a:ext uri="{FF2B5EF4-FFF2-40B4-BE49-F238E27FC236}">
                <a16:creationId xmlns:a16="http://schemas.microsoft.com/office/drawing/2014/main" id="{878A9ECA-80E1-FDC1-C323-249451EFE87E}"/>
              </a:ext>
            </a:extLst>
          </p:cNvPr>
          <p:cNvSpPr txBox="1"/>
          <p:nvPr/>
        </p:nvSpPr>
        <p:spPr>
          <a:xfrm>
            <a:off x="94004" y="649480"/>
            <a:ext cx="11887200" cy="5632311"/>
          </a:xfrm>
          <a:prstGeom prst="rect">
            <a:avLst/>
          </a:prstGeom>
          <a:noFill/>
        </p:spPr>
        <p:txBody>
          <a:bodyPr wrap="square" rtlCol="0">
            <a:spAutoFit/>
          </a:bodyPr>
          <a:lstStyle/>
          <a:p>
            <a:r>
              <a:rPr lang="en-GB" dirty="0"/>
              <a:t>Following review of the work presented within this presentation, there are some key points that can conclude the record attempt, they are outlined below:</a:t>
            </a:r>
          </a:p>
          <a:p>
            <a:endParaRPr lang="en-GB" dirty="0"/>
          </a:p>
          <a:p>
            <a:pPr marL="285750" indent="-285750">
              <a:buFont typeface="Arial" panose="020B0604020202020204" pitchFamily="34" charset="0"/>
              <a:buChar char="•"/>
            </a:pPr>
            <a:r>
              <a:rPr lang="en-GB" dirty="0"/>
              <a:t>An energy storage system was suitably identified and specifications were determined to suit the requirements of the sidecar to complete a land speed record attempt.</a:t>
            </a:r>
          </a:p>
          <a:p>
            <a:pPr marL="285750" indent="-285750">
              <a:buFont typeface="Arial" panose="020B0604020202020204" pitchFamily="34" charset="0"/>
              <a:buChar char="•"/>
            </a:pPr>
            <a:r>
              <a:rPr lang="en-GB" dirty="0"/>
              <a:t>The sidecar would be able to achieve a theoretical top speed (</a:t>
            </a:r>
            <a:r>
              <a:rPr lang="en-GB" sz="1800" dirty="0"/>
              <a:t>116.410mph), beating the existing land speed record by 6.021mph. </a:t>
            </a:r>
          </a:p>
          <a:p>
            <a:pPr marL="285750" indent="-285750">
              <a:buFont typeface="Arial" panose="020B0604020202020204" pitchFamily="34" charset="0"/>
              <a:buChar char="•"/>
            </a:pPr>
            <a:r>
              <a:rPr lang="en-GB" dirty="0"/>
              <a:t>There were some issues with battery level calculations toward the end of the run, (visible in slide 7) due to calculations taking battery level to stay constant when peak speed is reached. This issue at time of completion of this presentation was still unresolved. This issue would be discovered In more detail in further work.</a:t>
            </a:r>
          </a:p>
          <a:p>
            <a:pPr marL="285750" indent="-285750">
              <a:buFont typeface="Arial" panose="020B0604020202020204" pitchFamily="34" charset="0"/>
              <a:buChar char="•"/>
            </a:pPr>
            <a:r>
              <a:rPr lang="en-GB" dirty="0"/>
              <a:t>As mentioned previous, the energy storage system specified had a total mass that was considerably heavy (210.43Kg) when compared with the storage system used by Kevin Clemens on the existing land speed record holding sidecar, which was ½ of a Nissan Leaf battery pack which had a mass of just 90.72Kg [13]. This suggests that if a lighter energy storage system could be specified, then this attempt could be repeated to achieve a higher theoretical top speed, further beating the existing record.</a:t>
            </a:r>
          </a:p>
          <a:p>
            <a:pPr marL="285750" indent="-285750">
              <a:buFont typeface="Arial" panose="020B0604020202020204" pitchFamily="34" charset="0"/>
              <a:buChar char="•"/>
            </a:pPr>
            <a:endParaRPr lang="en-GB" dirty="0"/>
          </a:p>
          <a:p>
            <a:r>
              <a:rPr lang="en-GB" dirty="0"/>
              <a:t>Overall, the author is generally satisfied with the outcome of this attempt. There were some positive outcomes that provide motivation for further attempts to better the result, and there were some negative outcomes which have been fairly highlighted within this conclusion. These negative outcomes were things that could be evaluated and hopefully solved if there were to be further attempts.</a:t>
            </a:r>
          </a:p>
        </p:txBody>
      </p:sp>
    </p:spTree>
    <p:extLst>
      <p:ext uri="{BB962C8B-B14F-4D97-AF65-F5344CB8AC3E}">
        <p14:creationId xmlns:p14="http://schemas.microsoft.com/office/powerpoint/2010/main" val="2148100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F8044E-A07A-4002-BC81-E3D6CB654B19}"/>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15914"/>
          <a:stretch/>
        </p:blipFill>
        <p:spPr bwMode="auto">
          <a:xfrm>
            <a:off x="0" y="0"/>
            <a:ext cx="12191999" cy="6861056"/>
          </a:xfrm>
          <a:prstGeom prst="rect">
            <a:avLst/>
          </a:prstGeom>
          <a:noFill/>
        </p:spPr>
      </p:pic>
      <p:sp>
        <p:nvSpPr>
          <p:cNvPr id="2" name="TextBox 1">
            <a:extLst>
              <a:ext uri="{FF2B5EF4-FFF2-40B4-BE49-F238E27FC236}">
                <a16:creationId xmlns:a16="http://schemas.microsoft.com/office/drawing/2014/main" id="{4A2B6F20-DFF1-444A-B7AC-2E3A19D1D56D}"/>
              </a:ext>
            </a:extLst>
          </p:cNvPr>
          <p:cNvSpPr txBox="1"/>
          <p:nvPr/>
        </p:nvSpPr>
        <p:spPr>
          <a:xfrm>
            <a:off x="5301061" y="0"/>
            <a:ext cx="1589876" cy="461665"/>
          </a:xfrm>
          <a:prstGeom prst="rect">
            <a:avLst/>
          </a:prstGeom>
          <a:noFill/>
        </p:spPr>
        <p:txBody>
          <a:bodyPr wrap="square" rtlCol="0">
            <a:spAutoFit/>
          </a:bodyPr>
          <a:lstStyle/>
          <a:p>
            <a:r>
              <a:rPr lang="en-GB" sz="2400" dirty="0">
                <a:latin typeface="+mj-lt"/>
              </a:rPr>
              <a:t>References</a:t>
            </a:r>
          </a:p>
        </p:txBody>
      </p:sp>
      <p:sp>
        <p:nvSpPr>
          <p:cNvPr id="7" name="Rectangle 1">
            <a:extLst>
              <a:ext uri="{FF2B5EF4-FFF2-40B4-BE49-F238E27FC236}">
                <a16:creationId xmlns:a16="http://schemas.microsoft.com/office/drawing/2014/main" id="{59F07B14-C08B-6EA5-CD7D-C5C14007E1A5}"/>
              </a:ext>
            </a:extLst>
          </p:cNvPr>
          <p:cNvSpPr>
            <a:spLocks noChangeArrowheads="1"/>
          </p:cNvSpPr>
          <p:nvPr/>
        </p:nvSpPr>
        <p:spPr bwMode="auto">
          <a:xfrm>
            <a:off x="0" y="1374591"/>
            <a:ext cx="12001500" cy="41088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[1]	“Home | FIM.” https://www.fim-moto.com/en/ (accessed Dec. 11, 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[2]	“Sporting Appendices: 1. Provisional Course/Track Map 2. Rider Entry Application form-Short distance 3. Rider Entry Application form-Long distance 4. Template Timing Sheet for results 2.20.”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[3]	“Results - World records.” https://results.fim.ch/wrecord/wrframe?idwrc=109 (accessed Dec. 11, 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[4]	“EU l support@emrax.com l +386 82053853 EMRAX 268 High Voltage EMRAX 268 Medium Voltage EMRAX 268 Low Voltage AC = Air cooled LC = Liquid cooled CC = Combined cooled (Air + liquid)”.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[5]	BorgWarner, “Explore our Technologies AC Motor Controller Gen4 Size 10,” 2016.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[6]	“Axair-fans-IP-guide.jpg (900×1266).” https://www.axair-fans.co.uk/wp-content/uploads/2022/01/Axair-fans-IP-guide.jpg (accessed Dec. 11, 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[7]	“What is Peak Power? - </a:t>
            </a:r>
            <a:r>
              <a:rPr kumimoji="0" lang="en-GB" altLang="en-US" sz="1100" b="0" i="0" u="none" strike="noStrike" cap="none" normalizeH="0" baseline="0" dirty="0" err="1">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Sunpower</a:t>
            </a: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UK.” https://www.sunpower-uk.com/glossary/what-is-peak-power/ (accessed Dec. 11, 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[8]	“Two-phase and Single-phase Liquid Immersion Cooling - GIGABYTE Global.” https://www.gigabyte.com/Article/two-phase-and-single-phase-liquid-immersion-cooling (accessed Dec. 11, 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[9]	“PAD2 electric coolant pump.” https://www.bosch-mobility-solutions.com/en/solutions/pumps/electrical-coolant-pump-pad2/ (accessed Dec. 11, 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[10]	“Extra-large liquid cooler for </a:t>
            </a:r>
            <a:r>
              <a:rPr kumimoji="0" lang="en-GB" altLang="en-US" sz="1100" b="0" i="0" u="none" strike="noStrike" cap="none" normalizeH="0" baseline="0" dirty="0" err="1">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gokart</a:t>
            </a: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r>
              <a:rPr kumimoji="0" lang="en-GB" altLang="en-US" sz="1100" b="0" i="0" u="none" strike="noStrike" cap="none" normalizeH="0" baseline="0" dirty="0" err="1">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atv</a:t>
            </a: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and bikes.” https://evea-kartmasters.fr/en/radiators-and-fans/868-240mm-radiator-for-liquid-cooling-of-electric-motors.html (accessed Dec. 11, 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[11]	“Battery”.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[12]	“LS Materials Ultracapacitor Alternatives to Maxwell | RELL Power.” https://www.rellpower.com/manufacturers/ls-materials/ultracapacitor_alternatives_maxwell/ (accessed Dec. 11, 2022).</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[13]	“Setting a Land Speed Record with a Sidecar Motorcycle - IEEE Spectrum.” https://spectrum.ieee.org/setting-a-land-speed-record-with-a-sidecar-motorcycle (accessed Dec. 11, 2022).</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278881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2486</TotalTime>
  <Words>2799</Words>
  <Application>Microsoft Office PowerPoint</Application>
  <PresentationFormat>Widescreen</PresentationFormat>
  <Paragraphs>200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Josh Watson</dc:creator>
  <cp:lastModifiedBy>Josh Watson</cp:lastModifiedBy>
  <cp:revision>38</cp:revision>
  <dcterms:created xsi:type="dcterms:W3CDTF">2021-12-03T20:28:12Z</dcterms:created>
  <dcterms:modified xsi:type="dcterms:W3CDTF">2022-12-11T21:05:28Z</dcterms:modified>
</cp:coreProperties>
</file>