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56" r:id="rId5"/>
    <p:sldId id="277" r:id="rId6"/>
    <p:sldId id="257" r:id="rId7"/>
    <p:sldId id="278" r:id="rId8"/>
    <p:sldId id="273" r:id="rId9"/>
    <p:sldId id="276" r:id="rId10"/>
    <p:sldId id="274" r:id="rId11"/>
    <p:sldId id="258" r:id="rId12"/>
    <p:sldId id="279" r:id="rId13"/>
    <p:sldId id="259" r:id="rId14"/>
    <p:sldId id="260" r:id="rId15"/>
    <p:sldId id="261" r:id="rId16"/>
    <p:sldId id="262" r:id="rId17"/>
    <p:sldId id="270" r:id="rId18"/>
    <p:sldId id="263" r:id="rId19"/>
    <p:sldId id="264" r:id="rId20"/>
    <p:sldId id="265" r:id="rId21"/>
    <p:sldId id="266" r:id="rId22"/>
    <p:sldId id="267" r:id="rId23"/>
    <p:sldId id="268" r:id="rId24"/>
    <p:sldId id="269" r:id="rId25"/>
    <p:sldId id="275"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972" autoAdjust="0"/>
  </p:normalViewPr>
  <p:slideViewPr>
    <p:cSldViewPr>
      <p:cViewPr varScale="1">
        <p:scale>
          <a:sx n="75" d="100"/>
          <a:sy n="75" d="100"/>
        </p:scale>
        <p:origin x="1245"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CFB687-9ED4-41D9-B83C-A36E1EC768AB}"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6025AC4C-DDD4-4228-9EF8-81C484094D72}">
      <dgm:prSet phldrT="[Text]"/>
      <dgm:spPr/>
      <dgm:t>
        <a:bodyPr/>
        <a:lstStyle/>
        <a:p>
          <a:r>
            <a:rPr lang="en-GB" dirty="0" err="1" smtClean="0">
              <a:solidFill>
                <a:srgbClr val="FFFF00"/>
              </a:solidFill>
            </a:rPr>
            <a:t>Pedwar</a:t>
          </a:r>
          <a:r>
            <a:rPr lang="en-GB" dirty="0" smtClean="0">
              <a:solidFill>
                <a:srgbClr val="FFFF00"/>
              </a:solidFill>
            </a:rPr>
            <a:t> </a:t>
          </a:r>
          <a:r>
            <a:rPr lang="en-GB" dirty="0" err="1" smtClean="0">
              <a:solidFill>
                <a:srgbClr val="FFFF00"/>
              </a:solidFill>
            </a:rPr>
            <a:t>Anian</a:t>
          </a:r>
          <a:r>
            <a:rPr lang="en-GB" dirty="0" smtClean="0">
              <a:solidFill>
                <a:srgbClr val="FFFF00"/>
              </a:solidFill>
            </a:rPr>
            <a:t> </a:t>
          </a:r>
          <a:r>
            <a:rPr lang="en-GB" dirty="0" smtClean="0"/>
            <a:t>Four Temperaments</a:t>
          </a:r>
          <a:endParaRPr lang="en-GB" dirty="0"/>
        </a:p>
      </dgm:t>
    </dgm:pt>
    <dgm:pt modelId="{41408A60-BD72-4D25-AF98-5BE83D512410}" type="parTrans" cxnId="{E9FD9E30-9765-44AC-A1AD-9B049C2B2085}">
      <dgm:prSet/>
      <dgm:spPr/>
      <dgm:t>
        <a:bodyPr/>
        <a:lstStyle/>
        <a:p>
          <a:endParaRPr lang="en-GB"/>
        </a:p>
      </dgm:t>
    </dgm:pt>
    <dgm:pt modelId="{78380F25-F846-4B6E-8BC2-7C96BB5D513C}" type="sibTrans" cxnId="{E9FD9E30-9765-44AC-A1AD-9B049C2B2085}">
      <dgm:prSet/>
      <dgm:spPr/>
      <dgm:t>
        <a:bodyPr/>
        <a:lstStyle/>
        <a:p>
          <a:endParaRPr lang="en-GB"/>
        </a:p>
      </dgm:t>
    </dgm:pt>
    <dgm:pt modelId="{690D765C-84E7-4509-A9A0-8A035DEE012B}">
      <dgm:prSet phldrT="[Text]"/>
      <dgm:spPr/>
      <dgm:t>
        <a:bodyPr/>
        <a:lstStyle/>
        <a:p>
          <a:r>
            <a:rPr lang="en-GB" dirty="0" err="1" smtClean="0">
              <a:solidFill>
                <a:srgbClr val="FFFF00"/>
              </a:solidFill>
            </a:rPr>
            <a:t>Melancolaidd</a:t>
          </a:r>
          <a:endParaRPr lang="en-GB" dirty="0" smtClean="0">
            <a:solidFill>
              <a:srgbClr val="FFFF00"/>
            </a:solidFill>
          </a:endParaRPr>
        </a:p>
        <a:p>
          <a:r>
            <a:rPr lang="en-GB" dirty="0" smtClean="0"/>
            <a:t>Melancholic</a:t>
          </a:r>
          <a:endParaRPr lang="en-GB" dirty="0"/>
        </a:p>
      </dgm:t>
    </dgm:pt>
    <dgm:pt modelId="{189462BF-F0B5-45B5-96FC-1B9177479E0F}" type="parTrans" cxnId="{32F7B553-ACBA-4FEB-BD69-CC2DCA936FFB}">
      <dgm:prSet/>
      <dgm:spPr/>
      <dgm:t>
        <a:bodyPr/>
        <a:lstStyle/>
        <a:p>
          <a:endParaRPr lang="en-GB"/>
        </a:p>
      </dgm:t>
    </dgm:pt>
    <dgm:pt modelId="{BF09A7AA-94F0-400B-964E-99E18A4762E1}" type="sibTrans" cxnId="{32F7B553-ACBA-4FEB-BD69-CC2DCA936FFB}">
      <dgm:prSet/>
      <dgm:spPr/>
      <dgm:t>
        <a:bodyPr/>
        <a:lstStyle/>
        <a:p>
          <a:endParaRPr lang="en-GB"/>
        </a:p>
      </dgm:t>
    </dgm:pt>
    <dgm:pt modelId="{B92AB8E9-E4F7-41FA-B6C2-55409C247545}">
      <dgm:prSet phldrT="[Text]"/>
      <dgm:spPr/>
      <dgm:t>
        <a:bodyPr/>
        <a:lstStyle/>
        <a:p>
          <a:r>
            <a:rPr lang="en-GB" dirty="0" err="1" smtClean="0">
              <a:solidFill>
                <a:srgbClr val="FFFF00"/>
              </a:solidFill>
            </a:rPr>
            <a:t>Fflemmatig</a:t>
          </a:r>
          <a:endParaRPr lang="en-GB" dirty="0" smtClean="0">
            <a:solidFill>
              <a:srgbClr val="FFFF00"/>
            </a:solidFill>
          </a:endParaRPr>
        </a:p>
        <a:p>
          <a:r>
            <a:rPr lang="en-GB" dirty="0" smtClean="0"/>
            <a:t>Phlegmatic</a:t>
          </a:r>
          <a:endParaRPr lang="en-GB" dirty="0"/>
        </a:p>
      </dgm:t>
    </dgm:pt>
    <dgm:pt modelId="{1D755F45-1E3F-40FC-BD49-7ACB12DF899E}" type="parTrans" cxnId="{0490ED6C-59A6-455A-B318-EC5689D78859}">
      <dgm:prSet/>
      <dgm:spPr/>
      <dgm:t>
        <a:bodyPr/>
        <a:lstStyle/>
        <a:p>
          <a:endParaRPr lang="en-GB"/>
        </a:p>
      </dgm:t>
    </dgm:pt>
    <dgm:pt modelId="{A6ED6756-7794-4FA6-8D7F-CBFCD606EA36}" type="sibTrans" cxnId="{0490ED6C-59A6-455A-B318-EC5689D78859}">
      <dgm:prSet/>
      <dgm:spPr/>
      <dgm:t>
        <a:bodyPr/>
        <a:lstStyle/>
        <a:p>
          <a:endParaRPr lang="en-GB"/>
        </a:p>
      </dgm:t>
    </dgm:pt>
    <dgm:pt modelId="{845E89C8-C4A8-4B98-AFB3-C791098D753B}">
      <dgm:prSet phldrT="[Text]"/>
      <dgm:spPr/>
      <dgm:t>
        <a:bodyPr/>
        <a:lstStyle/>
        <a:p>
          <a:r>
            <a:rPr lang="en-GB" dirty="0" err="1" smtClean="0">
              <a:solidFill>
                <a:srgbClr val="FFFF00"/>
              </a:solidFill>
            </a:rPr>
            <a:t>Coleric</a:t>
          </a:r>
          <a:endParaRPr lang="en-GB" dirty="0" smtClean="0">
            <a:solidFill>
              <a:srgbClr val="FFFF00"/>
            </a:solidFill>
          </a:endParaRPr>
        </a:p>
        <a:p>
          <a:r>
            <a:rPr lang="en-GB" dirty="0" smtClean="0"/>
            <a:t>Choleric</a:t>
          </a:r>
          <a:endParaRPr lang="en-GB" dirty="0"/>
        </a:p>
      </dgm:t>
    </dgm:pt>
    <dgm:pt modelId="{1D570665-86BA-49DB-9783-0836AF99AF95}" type="parTrans" cxnId="{F51990CC-E770-428E-9845-8BD780BBB5C5}">
      <dgm:prSet/>
      <dgm:spPr/>
      <dgm:t>
        <a:bodyPr/>
        <a:lstStyle/>
        <a:p>
          <a:endParaRPr lang="en-GB"/>
        </a:p>
      </dgm:t>
    </dgm:pt>
    <dgm:pt modelId="{CD4DDA34-6658-44D4-91C8-CBFDD79EF800}" type="sibTrans" cxnId="{F51990CC-E770-428E-9845-8BD780BBB5C5}">
      <dgm:prSet/>
      <dgm:spPr/>
      <dgm:t>
        <a:bodyPr/>
        <a:lstStyle/>
        <a:p>
          <a:endParaRPr lang="en-GB"/>
        </a:p>
      </dgm:t>
    </dgm:pt>
    <dgm:pt modelId="{BEDE93BE-EA5A-4338-8D26-AF1C3FE09F53}">
      <dgm:prSet phldrT="[Text]"/>
      <dgm:spPr/>
      <dgm:t>
        <a:bodyPr/>
        <a:lstStyle/>
        <a:p>
          <a:r>
            <a:rPr lang="en-GB" dirty="0" smtClean="0">
              <a:solidFill>
                <a:srgbClr val="FFFF00"/>
              </a:solidFill>
            </a:rPr>
            <a:t>Sanguine</a:t>
          </a:r>
        </a:p>
        <a:p>
          <a:r>
            <a:rPr lang="en-GB" dirty="0" smtClean="0"/>
            <a:t>Sanguine</a:t>
          </a:r>
          <a:endParaRPr lang="en-GB" dirty="0"/>
        </a:p>
      </dgm:t>
    </dgm:pt>
    <dgm:pt modelId="{20EDB3A8-FD11-468F-92FF-3D3BF1AE3565}" type="parTrans" cxnId="{2C7A949F-7A76-4A30-B670-D15EF0E92EAA}">
      <dgm:prSet/>
      <dgm:spPr/>
      <dgm:t>
        <a:bodyPr/>
        <a:lstStyle/>
        <a:p>
          <a:endParaRPr lang="en-GB"/>
        </a:p>
      </dgm:t>
    </dgm:pt>
    <dgm:pt modelId="{DDE78AB6-00F1-4C82-85D6-CBAF3F5BA34F}" type="sibTrans" cxnId="{2C7A949F-7A76-4A30-B670-D15EF0E92EAA}">
      <dgm:prSet/>
      <dgm:spPr/>
      <dgm:t>
        <a:bodyPr/>
        <a:lstStyle/>
        <a:p>
          <a:endParaRPr lang="en-GB"/>
        </a:p>
      </dgm:t>
    </dgm:pt>
    <dgm:pt modelId="{BBC922D1-8F4C-4B88-A6F1-F6A5C7BC00E4}" type="pres">
      <dgm:prSet presAssocID="{D6CFB687-9ED4-41D9-B83C-A36E1EC768AB}" presName="Name0" presStyleCnt="0">
        <dgm:presLayoutVars>
          <dgm:chMax val="1"/>
          <dgm:dir/>
          <dgm:animLvl val="ctr"/>
          <dgm:resizeHandles val="exact"/>
        </dgm:presLayoutVars>
      </dgm:prSet>
      <dgm:spPr/>
      <dgm:t>
        <a:bodyPr/>
        <a:lstStyle/>
        <a:p>
          <a:endParaRPr lang="en-GB"/>
        </a:p>
      </dgm:t>
    </dgm:pt>
    <dgm:pt modelId="{21BE2776-8C69-45ED-8A20-1185826538A2}" type="pres">
      <dgm:prSet presAssocID="{6025AC4C-DDD4-4228-9EF8-81C484094D72}" presName="centerShape" presStyleLbl="node0" presStyleIdx="0" presStyleCnt="1"/>
      <dgm:spPr/>
      <dgm:t>
        <a:bodyPr/>
        <a:lstStyle/>
        <a:p>
          <a:endParaRPr lang="en-GB"/>
        </a:p>
      </dgm:t>
    </dgm:pt>
    <dgm:pt modelId="{C7EC8F21-322F-4759-8A61-D632895C0517}" type="pres">
      <dgm:prSet presAssocID="{690D765C-84E7-4509-A9A0-8A035DEE012B}" presName="node" presStyleLbl="node1" presStyleIdx="0" presStyleCnt="4" custScaleX="130277" custScaleY="134690">
        <dgm:presLayoutVars>
          <dgm:bulletEnabled val="1"/>
        </dgm:presLayoutVars>
      </dgm:prSet>
      <dgm:spPr/>
      <dgm:t>
        <a:bodyPr/>
        <a:lstStyle/>
        <a:p>
          <a:endParaRPr lang="en-GB"/>
        </a:p>
      </dgm:t>
    </dgm:pt>
    <dgm:pt modelId="{CFB2F195-CF1B-4E8E-BC4E-5CE92D6D88E6}" type="pres">
      <dgm:prSet presAssocID="{690D765C-84E7-4509-A9A0-8A035DEE012B}" presName="dummy" presStyleCnt="0"/>
      <dgm:spPr/>
    </dgm:pt>
    <dgm:pt modelId="{664A6BCA-B3AE-4677-BB24-3F2D5EB330A6}" type="pres">
      <dgm:prSet presAssocID="{BF09A7AA-94F0-400B-964E-99E18A4762E1}" presName="sibTrans" presStyleLbl="sibTrans2D1" presStyleIdx="0" presStyleCnt="4"/>
      <dgm:spPr/>
      <dgm:t>
        <a:bodyPr/>
        <a:lstStyle/>
        <a:p>
          <a:endParaRPr lang="en-GB"/>
        </a:p>
      </dgm:t>
    </dgm:pt>
    <dgm:pt modelId="{901B566E-ADA4-45F7-8EDB-C66BCBD7334D}" type="pres">
      <dgm:prSet presAssocID="{B92AB8E9-E4F7-41FA-B6C2-55409C247545}" presName="node" presStyleLbl="node1" presStyleIdx="1" presStyleCnt="4" custScaleX="115485" custScaleY="140929">
        <dgm:presLayoutVars>
          <dgm:bulletEnabled val="1"/>
        </dgm:presLayoutVars>
      </dgm:prSet>
      <dgm:spPr/>
      <dgm:t>
        <a:bodyPr/>
        <a:lstStyle/>
        <a:p>
          <a:endParaRPr lang="en-GB"/>
        </a:p>
      </dgm:t>
    </dgm:pt>
    <dgm:pt modelId="{1C53D893-9F0A-4A6D-ACAA-59F66D4CF446}" type="pres">
      <dgm:prSet presAssocID="{B92AB8E9-E4F7-41FA-B6C2-55409C247545}" presName="dummy" presStyleCnt="0"/>
      <dgm:spPr/>
    </dgm:pt>
    <dgm:pt modelId="{EB5D3836-7F15-47EE-AE61-14241C833A53}" type="pres">
      <dgm:prSet presAssocID="{A6ED6756-7794-4FA6-8D7F-CBFCD606EA36}" presName="sibTrans" presStyleLbl="sibTrans2D1" presStyleIdx="1" presStyleCnt="4"/>
      <dgm:spPr/>
      <dgm:t>
        <a:bodyPr/>
        <a:lstStyle/>
        <a:p>
          <a:endParaRPr lang="en-GB"/>
        </a:p>
      </dgm:t>
    </dgm:pt>
    <dgm:pt modelId="{56B9026F-3156-43F2-A175-06F21DFE8C97}" type="pres">
      <dgm:prSet presAssocID="{845E89C8-C4A8-4B98-AFB3-C791098D753B}" presName="node" presStyleLbl="node1" presStyleIdx="2" presStyleCnt="4" custScaleX="130277" custScaleY="123668">
        <dgm:presLayoutVars>
          <dgm:bulletEnabled val="1"/>
        </dgm:presLayoutVars>
      </dgm:prSet>
      <dgm:spPr/>
      <dgm:t>
        <a:bodyPr/>
        <a:lstStyle/>
        <a:p>
          <a:endParaRPr lang="en-GB"/>
        </a:p>
      </dgm:t>
    </dgm:pt>
    <dgm:pt modelId="{F467981C-CFE8-45FB-A375-E25E328CED48}" type="pres">
      <dgm:prSet presAssocID="{845E89C8-C4A8-4B98-AFB3-C791098D753B}" presName="dummy" presStyleCnt="0"/>
      <dgm:spPr/>
    </dgm:pt>
    <dgm:pt modelId="{AD16DF82-B7BB-4E5A-83C3-36DD70AFA781}" type="pres">
      <dgm:prSet presAssocID="{CD4DDA34-6658-44D4-91C8-CBFDD79EF800}" presName="sibTrans" presStyleLbl="sibTrans2D1" presStyleIdx="2" presStyleCnt="4"/>
      <dgm:spPr/>
      <dgm:t>
        <a:bodyPr/>
        <a:lstStyle/>
        <a:p>
          <a:endParaRPr lang="en-GB"/>
        </a:p>
      </dgm:t>
    </dgm:pt>
    <dgm:pt modelId="{8112C095-4606-4C9C-99CB-E511BBBD6B06}" type="pres">
      <dgm:prSet presAssocID="{BEDE93BE-EA5A-4338-8D26-AF1C3FE09F53}" presName="node" presStyleLbl="node1" presStyleIdx="3" presStyleCnt="4">
        <dgm:presLayoutVars>
          <dgm:bulletEnabled val="1"/>
        </dgm:presLayoutVars>
      </dgm:prSet>
      <dgm:spPr/>
      <dgm:t>
        <a:bodyPr/>
        <a:lstStyle/>
        <a:p>
          <a:endParaRPr lang="en-GB"/>
        </a:p>
      </dgm:t>
    </dgm:pt>
    <dgm:pt modelId="{4C61D778-2B80-4260-88C1-E45F189E91BE}" type="pres">
      <dgm:prSet presAssocID="{BEDE93BE-EA5A-4338-8D26-AF1C3FE09F53}" presName="dummy" presStyleCnt="0"/>
      <dgm:spPr/>
    </dgm:pt>
    <dgm:pt modelId="{B66E7B05-F126-4B9D-897B-4548225C2A72}" type="pres">
      <dgm:prSet presAssocID="{DDE78AB6-00F1-4C82-85D6-CBAF3F5BA34F}" presName="sibTrans" presStyleLbl="sibTrans2D1" presStyleIdx="3" presStyleCnt="4"/>
      <dgm:spPr/>
      <dgm:t>
        <a:bodyPr/>
        <a:lstStyle/>
        <a:p>
          <a:endParaRPr lang="en-GB"/>
        </a:p>
      </dgm:t>
    </dgm:pt>
  </dgm:ptLst>
  <dgm:cxnLst>
    <dgm:cxn modelId="{0490ED6C-59A6-455A-B318-EC5689D78859}" srcId="{6025AC4C-DDD4-4228-9EF8-81C484094D72}" destId="{B92AB8E9-E4F7-41FA-B6C2-55409C247545}" srcOrd="1" destOrd="0" parTransId="{1D755F45-1E3F-40FC-BD49-7ACB12DF899E}" sibTransId="{A6ED6756-7794-4FA6-8D7F-CBFCD606EA36}"/>
    <dgm:cxn modelId="{32F7B553-ACBA-4FEB-BD69-CC2DCA936FFB}" srcId="{6025AC4C-DDD4-4228-9EF8-81C484094D72}" destId="{690D765C-84E7-4509-A9A0-8A035DEE012B}" srcOrd="0" destOrd="0" parTransId="{189462BF-F0B5-45B5-96FC-1B9177479E0F}" sibTransId="{BF09A7AA-94F0-400B-964E-99E18A4762E1}"/>
    <dgm:cxn modelId="{2501D5DB-D4C4-4C96-8E9E-5BF061CBFFDD}" type="presOf" srcId="{BF09A7AA-94F0-400B-964E-99E18A4762E1}" destId="{664A6BCA-B3AE-4677-BB24-3F2D5EB330A6}" srcOrd="0" destOrd="0" presId="urn:microsoft.com/office/officeart/2005/8/layout/radial6"/>
    <dgm:cxn modelId="{51E37145-AE8B-4428-9E57-843D51EF3088}" type="presOf" srcId="{DDE78AB6-00F1-4C82-85D6-CBAF3F5BA34F}" destId="{B66E7B05-F126-4B9D-897B-4548225C2A72}" srcOrd="0" destOrd="0" presId="urn:microsoft.com/office/officeart/2005/8/layout/radial6"/>
    <dgm:cxn modelId="{100539F0-4055-42B4-B6D2-5DC115DAF049}" type="presOf" srcId="{CD4DDA34-6658-44D4-91C8-CBFDD79EF800}" destId="{AD16DF82-B7BB-4E5A-83C3-36DD70AFA781}" srcOrd="0" destOrd="0" presId="urn:microsoft.com/office/officeart/2005/8/layout/radial6"/>
    <dgm:cxn modelId="{B335DF69-843B-4AAD-B58F-F2B7D8BD22E5}" type="presOf" srcId="{B92AB8E9-E4F7-41FA-B6C2-55409C247545}" destId="{901B566E-ADA4-45F7-8EDB-C66BCBD7334D}" srcOrd="0" destOrd="0" presId="urn:microsoft.com/office/officeart/2005/8/layout/radial6"/>
    <dgm:cxn modelId="{34609C21-DF1D-4853-B761-07B35B62C563}" type="presOf" srcId="{845E89C8-C4A8-4B98-AFB3-C791098D753B}" destId="{56B9026F-3156-43F2-A175-06F21DFE8C97}" srcOrd="0" destOrd="0" presId="urn:microsoft.com/office/officeart/2005/8/layout/radial6"/>
    <dgm:cxn modelId="{50EFBC89-D1F2-4E29-8109-6AFA6851891A}" type="presOf" srcId="{D6CFB687-9ED4-41D9-B83C-A36E1EC768AB}" destId="{BBC922D1-8F4C-4B88-A6F1-F6A5C7BC00E4}" srcOrd="0" destOrd="0" presId="urn:microsoft.com/office/officeart/2005/8/layout/radial6"/>
    <dgm:cxn modelId="{F51990CC-E770-428E-9845-8BD780BBB5C5}" srcId="{6025AC4C-DDD4-4228-9EF8-81C484094D72}" destId="{845E89C8-C4A8-4B98-AFB3-C791098D753B}" srcOrd="2" destOrd="0" parTransId="{1D570665-86BA-49DB-9783-0836AF99AF95}" sibTransId="{CD4DDA34-6658-44D4-91C8-CBFDD79EF800}"/>
    <dgm:cxn modelId="{6FE07DBF-FB8D-4D1D-A1B4-49E70EE22198}" type="presOf" srcId="{6025AC4C-DDD4-4228-9EF8-81C484094D72}" destId="{21BE2776-8C69-45ED-8A20-1185826538A2}" srcOrd="0" destOrd="0" presId="urn:microsoft.com/office/officeart/2005/8/layout/radial6"/>
    <dgm:cxn modelId="{D4C6032C-E998-4F8A-BEF2-FF11B01A3D61}" type="presOf" srcId="{A6ED6756-7794-4FA6-8D7F-CBFCD606EA36}" destId="{EB5D3836-7F15-47EE-AE61-14241C833A53}" srcOrd="0" destOrd="0" presId="urn:microsoft.com/office/officeart/2005/8/layout/radial6"/>
    <dgm:cxn modelId="{6DA71F5A-5F46-475F-845C-9BE3C9CFECE3}" type="presOf" srcId="{BEDE93BE-EA5A-4338-8D26-AF1C3FE09F53}" destId="{8112C095-4606-4C9C-99CB-E511BBBD6B06}" srcOrd="0" destOrd="0" presId="urn:microsoft.com/office/officeart/2005/8/layout/radial6"/>
    <dgm:cxn modelId="{A05E8FC5-3EF6-4597-BB7B-9C6287E6942E}" type="presOf" srcId="{690D765C-84E7-4509-A9A0-8A035DEE012B}" destId="{C7EC8F21-322F-4759-8A61-D632895C0517}" srcOrd="0" destOrd="0" presId="urn:microsoft.com/office/officeart/2005/8/layout/radial6"/>
    <dgm:cxn modelId="{E9FD9E30-9765-44AC-A1AD-9B049C2B2085}" srcId="{D6CFB687-9ED4-41D9-B83C-A36E1EC768AB}" destId="{6025AC4C-DDD4-4228-9EF8-81C484094D72}" srcOrd="0" destOrd="0" parTransId="{41408A60-BD72-4D25-AF98-5BE83D512410}" sibTransId="{78380F25-F846-4B6E-8BC2-7C96BB5D513C}"/>
    <dgm:cxn modelId="{2C7A949F-7A76-4A30-B670-D15EF0E92EAA}" srcId="{6025AC4C-DDD4-4228-9EF8-81C484094D72}" destId="{BEDE93BE-EA5A-4338-8D26-AF1C3FE09F53}" srcOrd="3" destOrd="0" parTransId="{20EDB3A8-FD11-468F-92FF-3D3BF1AE3565}" sibTransId="{DDE78AB6-00F1-4C82-85D6-CBAF3F5BA34F}"/>
    <dgm:cxn modelId="{8E2C8E4F-5AD0-4A5E-9FDA-10CA19C8A2FB}" type="presParOf" srcId="{BBC922D1-8F4C-4B88-A6F1-F6A5C7BC00E4}" destId="{21BE2776-8C69-45ED-8A20-1185826538A2}" srcOrd="0" destOrd="0" presId="urn:microsoft.com/office/officeart/2005/8/layout/radial6"/>
    <dgm:cxn modelId="{698092A8-AA59-47E3-A9B3-34A7DF7755DB}" type="presParOf" srcId="{BBC922D1-8F4C-4B88-A6F1-F6A5C7BC00E4}" destId="{C7EC8F21-322F-4759-8A61-D632895C0517}" srcOrd="1" destOrd="0" presId="urn:microsoft.com/office/officeart/2005/8/layout/radial6"/>
    <dgm:cxn modelId="{72D2906F-CBC1-4346-A2C3-4AB1C8D3A5AC}" type="presParOf" srcId="{BBC922D1-8F4C-4B88-A6F1-F6A5C7BC00E4}" destId="{CFB2F195-CF1B-4E8E-BC4E-5CE92D6D88E6}" srcOrd="2" destOrd="0" presId="urn:microsoft.com/office/officeart/2005/8/layout/radial6"/>
    <dgm:cxn modelId="{AD6338E6-5E16-4B67-B13A-7B83689C04BB}" type="presParOf" srcId="{BBC922D1-8F4C-4B88-A6F1-F6A5C7BC00E4}" destId="{664A6BCA-B3AE-4677-BB24-3F2D5EB330A6}" srcOrd="3" destOrd="0" presId="urn:microsoft.com/office/officeart/2005/8/layout/radial6"/>
    <dgm:cxn modelId="{DCA309DA-7306-4F1C-BDAB-CC08924CB5BD}" type="presParOf" srcId="{BBC922D1-8F4C-4B88-A6F1-F6A5C7BC00E4}" destId="{901B566E-ADA4-45F7-8EDB-C66BCBD7334D}" srcOrd="4" destOrd="0" presId="urn:microsoft.com/office/officeart/2005/8/layout/radial6"/>
    <dgm:cxn modelId="{A7020F04-60A8-4302-990D-77F90C8183F8}" type="presParOf" srcId="{BBC922D1-8F4C-4B88-A6F1-F6A5C7BC00E4}" destId="{1C53D893-9F0A-4A6D-ACAA-59F66D4CF446}" srcOrd="5" destOrd="0" presId="urn:microsoft.com/office/officeart/2005/8/layout/radial6"/>
    <dgm:cxn modelId="{FCE0C1A6-00AF-49D0-B3B2-F253AB577994}" type="presParOf" srcId="{BBC922D1-8F4C-4B88-A6F1-F6A5C7BC00E4}" destId="{EB5D3836-7F15-47EE-AE61-14241C833A53}" srcOrd="6" destOrd="0" presId="urn:microsoft.com/office/officeart/2005/8/layout/radial6"/>
    <dgm:cxn modelId="{9D14D61E-4745-43A5-8569-D0CA170D2221}" type="presParOf" srcId="{BBC922D1-8F4C-4B88-A6F1-F6A5C7BC00E4}" destId="{56B9026F-3156-43F2-A175-06F21DFE8C97}" srcOrd="7" destOrd="0" presId="urn:microsoft.com/office/officeart/2005/8/layout/radial6"/>
    <dgm:cxn modelId="{BB7A59A5-8AB1-4E7A-BE0C-C9F79F808F24}" type="presParOf" srcId="{BBC922D1-8F4C-4B88-A6F1-F6A5C7BC00E4}" destId="{F467981C-CFE8-45FB-A375-E25E328CED48}" srcOrd="8" destOrd="0" presId="urn:microsoft.com/office/officeart/2005/8/layout/radial6"/>
    <dgm:cxn modelId="{6B2B4241-FC10-4564-B7F0-B4B4D37B8D5E}" type="presParOf" srcId="{BBC922D1-8F4C-4B88-A6F1-F6A5C7BC00E4}" destId="{AD16DF82-B7BB-4E5A-83C3-36DD70AFA781}" srcOrd="9" destOrd="0" presId="urn:microsoft.com/office/officeart/2005/8/layout/radial6"/>
    <dgm:cxn modelId="{3FC067A3-7DC9-41D3-BB49-15EA92B75DF7}" type="presParOf" srcId="{BBC922D1-8F4C-4B88-A6F1-F6A5C7BC00E4}" destId="{8112C095-4606-4C9C-99CB-E511BBBD6B06}" srcOrd="10" destOrd="0" presId="urn:microsoft.com/office/officeart/2005/8/layout/radial6"/>
    <dgm:cxn modelId="{CD266D60-FECC-440B-8D4E-19B2D520B33F}" type="presParOf" srcId="{BBC922D1-8F4C-4B88-A6F1-F6A5C7BC00E4}" destId="{4C61D778-2B80-4260-88C1-E45F189E91BE}" srcOrd="11" destOrd="0" presId="urn:microsoft.com/office/officeart/2005/8/layout/radial6"/>
    <dgm:cxn modelId="{8DC1F6BF-3D1C-4FA0-8EE2-8C23F788B2EA}" type="presParOf" srcId="{BBC922D1-8F4C-4B88-A6F1-F6A5C7BC00E4}" destId="{B66E7B05-F126-4B9D-897B-4548225C2A72}"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88F3EE-0617-4355-A85E-A57ABD7A2969}"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GB"/>
        </a:p>
      </dgm:t>
    </dgm:pt>
    <dgm:pt modelId="{C8BFAFBE-A0D8-438D-BACA-573897BD2E5D}">
      <dgm:prSet phldrT="[Text]"/>
      <dgm:spPr/>
      <dgm:t>
        <a:bodyPr/>
        <a:lstStyle/>
        <a:p>
          <a:r>
            <a:rPr lang="en-GB" dirty="0" err="1" smtClean="0">
              <a:solidFill>
                <a:srgbClr val="FFFF00"/>
              </a:solidFill>
            </a:rPr>
            <a:t>Grymoedd</a:t>
          </a:r>
          <a:r>
            <a:rPr lang="en-GB" dirty="0" smtClean="0">
              <a:solidFill>
                <a:srgbClr val="FFFF00"/>
              </a:solidFill>
            </a:rPr>
            <a:t> </a:t>
          </a:r>
          <a:r>
            <a:rPr lang="en-GB" dirty="0" err="1" smtClean="0">
              <a:solidFill>
                <a:srgbClr val="FFFF00"/>
              </a:solidFill>
            </a:rPr>
            <a:t>Cosmig</a:t>
          </a:r>
          <a:endParaRPr lang="en-GB" dirty="0" smtClean="0">
            <a:solidFill>
              <a:srgbClr val="FFFF00"/>
            </a:solidFill>
          </a:endParaRPr>
        </a:p>
        <a:p>
          <a:r>
            <a:rPr lang="en-GB" dirty="0" smtClean="0"/>
            <a:t>Cosmic Forces</a:t>
          </a:r>
          <a:endParaRPr lang="en-GB" dirty="0"/>
        </a:p>
      </dgm:t>
    </dgm:pt>
    <dgm:pt modelId="{1BDC5D8D-4CC6-49BB-83AB-058388E2514C}" type="parTrans" cxnId="{A240F563-D9D5-4BD2-AD44-1264E59A1FEC}">
      <dgm:prSet/>
      <dgm:spPr/>
      <dgm:t>
        <a:bodyPr/>
        <a:lstStyle/>
        <a:p>
          <a:endParaRPr lang="en-GB"/>
        </a:p>
      </dgm:t>
    </dgm:pt>
    <dgm:pt modelId="{159EC86B-AB65-41AA-99A5-ABB9105B0925}" type="sibTrans" cxnId="{A240F563-D9D5-4BD2-AD44-1264E59A1FEC}">
      <dgm:prSet/>
      <dgm:spPr/>
      <dgm:t>
        <a:bodyPr/>
        <a:lstStyle/>
        <a:p>
          <a:endParaRPr lang="en-GB"/>
        </a:p>
      </dgm:t>
    </dgm:pt>
    <dgm:pt modelId="{269D3439-234C-4170-95B0-884748FAAEDD}">
      <dgm:prSet phldrT="[Text]"/>
      <dgm:spPr/>
      <dgm:t>
        <a:bodyPr/>
        <a:lstStyle/>
        <a:p>
          <a:r>
            <a:rPr lang="en-GB" dirty="0" err="1" smtClean="0">
              <a:solidFill>
                <a:srgbClr val="FFFF00"/>
              </a:solidFill>
            </a:rPr>
            <a:t>Corfforol</a:t>
          </a:r>
          <a:endParaRPr lang="en-GB" dirty="0" smtClean="0">
            <a:solidFill>
              <a:srgbClr val="FFFF00"/>
            </a:solidFill>
          </a:endParaRPr>
        </a:p>
        <a:p>
          <a:r>
            <a:rPr lang="en-GB" dirty="0" smtClean="0"/>
            <a:t>Physical</a:t>
          </a:r>
          <a:endParaRPr lang="en-GB" dirty="0"/>
        </a:p>
      </dgm:t>
    </dgm:pt>
    <dgm:pt modelId="{CDB6ED72-7A5D-4758-8A29-F6D2D1DBE2C0}" type="parTrans" cxnId="{E24C772B-29B4-47ED-8433-D108AB567B12}">
      <dgm:prSet/>
      <dgm:spPr/>
      <dgm:t>
        <a:bodyPr/>
        <a:lstStyle/>
        <a:p>
          <a:endParaRPr lang="en-GB"/>
        </a:p>
      </dgm:t>
    </dgm:pt>
    <dgm:pt modelId="{26E1B0CA-AAF6-47FF-88A7-D12C20CC97B8}" type="sibTrans" cxnId="{E24C772B-29B4-47ED-8433-D108AB567B12}">
      <dgm:prSet/>
      <dgm:spPr/>
      <dgm:t>
        <a:bodyPr/>
        <a:lstStyle/>
        <a:p>
          <a:endParaRPr lang="en-GB"/>
        </a:p>
      </dgm:t>
    </dgm:pt>
    <dgm:pt modelId="{958A3520-3175-40B7-8286-DDE8C3BD6938}">
      <dgm:prSet phldrT="[Text]"/>
      <dgm:spPr/>
      <dgm:t>
        <a:bodyPr/>
        <a:lstStyle/>
        <a:p>
          <a:r>
            <a:rPr lang="en-GB" dirty="0" err="1" smtClean="0">
              <a:solidFill>
                <a:srgbClr val="FFFF00"/>
              </a:solidFill>
            </a:rPr>
            <a:t>Etheraidd</a:t>
          </a:r>
          <a:endParaRPr lang="en-GB" dirty="0" smtClean="0">
            <a:solidFill>
              <a:srgbClr val="FFFF00"/>
            </a:solidFill>
          </a:endParaRPr>
        </a:p>
        <a:p>
          <a:r>
            <a:rPr lang="en-GB" dirty="0" smtClean="0"/>
            <a:t>Ethereal</a:t>
          </a:r>
          <a:endParaRPr lang="en-GB" dirty="0"/>
        </a:p>
      </dgm:t>
    </dgm:pt>
    <dgm:pt modelId="{526767A6-5E5C-4FFA-A627-503F9B12C83F}" type="parTrans" cxnId="{AF54B5C0-D696-439F-BFD6-FFA549F7CBF1}">
      <dgm:prSet/>
      <dgm:spPr/>
      <dgm:t>
        <a:bodyPr/>
        <a:lstStyle/>
        <a:p>
          <a:endParaRPr lang="en-GB"/>
        </a:p>
      </dgm:t>
    </dgm:pt>
    <dgm:pt modelId="{DD421D43-460C-4E62-A3CB-5ADB67B71974}" type="sibTrans" cxnId="{AF54B5C0-D696-439F-BFD6-FFA549F7CBF1}">
      <dgm:prSet/>
      <dgm:spPr/>
      <dgm:t>
        <a:bodyPr/>
        <a:lstStyle/>
        <a:p>
          <a:endParaRPr lang="en-GB"/>
        </a:p>
      </dgm:t>
    </dgm:pt>
    <dgm:pt modelId="{396A5755-A743-4127-B257-8E039DE61F7D}">
      <dgm:prSet phldrT="[Text]"/>
      <dgm:spPr/>
      <dgm:t>
        <a:bodyPr/>
        <a:lstStyle/>
        <a:p>
          <a:r>
            <a:rPr lang="en-GB" dirty="0" smtClean="0">
              <a:solidFill>
                <a:srgbClr val="FFFF00"/>
              </a:solidFill>
            </a:rPr>
            <a:t>Astral</a:t>
          </a:r>
        </a:p>
        <a:p>
          <a:r>
            <a:rPr lang="en-GB" dirty="0" smtClean="0"/>
            <a:t>Astral</a:t>
          </a:r>
          <a:endParaRPr lang="en-GB" dirty="0"/>
        </a:p>
      </dgm:t>
    </dgm:pt>
    <dgm:pt modelId="{5A56AB77-A54A-4690-B8BB-83AFABFE8576}" type="parTrans" cxnId="{4C20EB92-9F1C-4A7D-9AB2-8B39A6ED6F1B}">
      <dgm:prSet/>
      <dgm:spPr/>
      <dgm:t>
        <a:bodyPr/>
        <a:lstStyle/>
        <a:p>
          <a:endParaRPr lang="en-GB"/>
        </a:p>
      </dgm:t>
    </dgm:pt>
    <dgm:pt modelId="{1336AC2F-2E29-49E2-A1B5-400B1B15EE71}" type="sibTrans" cxnId="{4C20EB92-9F1C-4A7D-9AB2-8B39A6ED6F1B}">
      <dgm:prSet/>
      <dgm:spPr/>
      <dgm:t>
        <a:bodyPr/>
        <a:lstStyle/>
        <a:p>
          <a:endParaRPr lang="en-GB"/>
        </a:p>
      </dgm:t>
    </dgm:pt>
    <dgm:pt modelId="{C6612F40-B717-411D-90C9-94CE2AD6BCEF}">
      <dgm:prSet phldrT="[Text]"/>
      <dgm:spPr/>
      <dgm:t>
        <a:bodyPr/>
        <a:lstStyle/>
        <a:p>
          <a:r>
            <a:rPr lang="en-GB" dirty="0" err="1" smtClean="0">
              <a:solidFill>
                <a:srgbClr val="FFFF00"/>
              </a:solidFill>
            </a:rPr>
            <a:t>Ysbrydol</a:t>
          </a:r>
          <a:endParaRPr lang="en-GB" dirty="0" smtClean="0">
            <a:solidFill>
              <a:srgbClr val="FFFF00"/>
            </a:solidFill>
          </a:endParaRPr>
        </a:p>
        <a:p>
          <a:r>
            <a:rPr lang="en-GB" dirty="0" smtClean="0"/>
            <a:t>Spiritual</a:t>
          </a:r>
          <a:endParaRPr lang="en-GB" dirty="0"/>
        </a:p>
      </dgm:t>
    </dgm:pt>
    <dgm:pt modelId="{ABBDE07A-F1A6-4BAC-A547-A1B9239147F8}" type="parTrans" cxnId="{617DA21B-04F5-4F3C-8916-4DC036B07F5E}">
      <dgm:prSet/>
      <dgm:spPr/>
      <dgm:t>
        <a:bodyPr/>
        <a:lstStyle/>
        <a:p>
          <a:endParaRPr lang="en-GB"/>
        </a:p>
      </dgm:t>
    </dgm:pt>
    <dgm:pt modelId="{F13D139D-5497-4FBB-A92B-F1E0BA24416B}" type="sibTrans" cxnId="{617DA21B-04F5-4F3C-8916-4DC036B07F5E}">
      <dgm:prSet/>
      <dgm:spPr/>
      <dgm:t>
        <a:bodyPr/>
        <a:lstStyle/>
        <a:p>
          <a:endParaRPr lang="en-GB"/>
        </a:p>
      </dgm:t>
    </dgm:pt>
    <dgm:pt modelId="{F2695323-AE8A-4505-9873-3D0F7DC0961B}" type="pres">
      <dgm:prSet presAssocID="{6C88F3EE-0617-4355-A85E-A57ABD7A2969}" presName="Name0" presStyleCnt="0">
        <dgm:presLayoutVars>
          <dgm:chMax val="1"/>
          <dgm:dir/>
          <dgm:animLvl val="ctr"/>
          <dgm:resizeHandles val="exact"/>
        </dgm:presLayoutVars>
      </dgm:prSet>
      <dgm:spPr/>
      <dgm:t>
        <a:bodyPr/>
        <a:lstStyle/>
        <a:p>
          <a:endParaRPr lang="en-GB"/>
        </a:p>
      </dgm:t>
    </dgm:pt>
    <dgm:pt modelId="{59ABEE52-CE54-4436-BCCD-E3D6987A17A9}" type="pres">
      <dgm:prSet presAssocID="{C8BFAFBE-A0D8-438D-BACA-573897BD2E5D}" presName="centerShape" presStyleLbl="node0" presStyleIdx="0" presStyleCnt="1"/>
      <dgm:spPr/>
      <dgm:t>
        <a:bodyPr/>
        <a:lstStyle/>
        <a:p>
          <a:endParaRPr lang="en-GB"/>
        </a:p>
      </dgm:t>
    </dgm:pt>
    <dgm:pt modelId="{2E49B6A7-4AB4-4AA0-9EB3-C882E1119AC2}" type="pres">
      <dgm:prSet presAssocID="{CDB6ED72-7A5D-4758-8A29-F6D2D1DBE2C0}" presName="parTrans" presStyleLbl="sibTrans2D1" presStyleIdx="0" presStyleCnt="4"/>
      <dgm:spPr/>
      <dgm:t>
        <a:bodyPr/>
        <a:lstStyle/>
        <a:p>
          <a:endParaRPr lang="en-GB"/>
        </a:p>
      </dgm:t>
    </dgm:pt>
    <dgm:pt modelId="{B5CB714F-F50F-4F0A-BD59-422126B9FCE2}" type="pres">
      <dgm:prSet presAssocID="{CDB6ED72-7A5D-4758-8A29-F6D2D1DBE2C0}" presName="connectorText" presStyleLbl="sibTrans2D1" presStyleIdx="0" presStyleCnt="4"/>
      <dgm:spPr/>
      <dgm:t>
        <a:bodyPr/>
        <a:lstStyle/>
        <a:p>
          <a:endParaRPr lang="en-GB"/>
        </a:p>
      </dgm:t>
    </dgm:pt>
    <dgm:pt modelId="{36715880-F26A-404C-9E57-21025CC6C67A}" type="pres">
      <dgm:prSet presAssocID="{269D3439-234C-4170-95B0-884748FAAEDD}" presName="node" presStyleLbl="node1" presStyleIdx="0" presStyleCnt="4">
        <dgm:presLayoutVars>
          <dgm:bulletEnabled val="1"/>
        </dgm:presLayoutVars>
      </dgm:prSet>
      <dgm:spPr/>
      <dgm:t>
        <a:bodyPr/>
        <a:lstStyle/>
        <a:p>
          <a:endParaRPr lang="en-GB"/>
        </a:p>
      </dgm:t>
    </dgm:pt>
    <dgm:pt modelId="{A2B30C64-B68A-4F7D-B946-CC53AD1BCA3D}" type="pres">
      <dgm:prSet presAssocID="{526767A6-5E5C-4FFA-A627-503F9B12C83F}" presName="parTrans" presStyleLbl="sibTrans2D1" presStyleIdx="1" presStyleCnt="4"/>
      <dgm:spPr/>
      <dgm:t>
        <a:bodyPr/>
        <a:lstStyle/>
        <a:p>
          <a:endParaRPr lang="en-GB"/>
        </a:p>
      </dgm:t>
    </dgm:pt>
    <dgm:pt modelId="{529E749B-C023-4CF9-A2B5-9EE3EACF81A7}" type="pres">
      <dgm:prSet presAssocID="{526767A6-5E5C-4FFA-A627-503F9B12C83F}" presName="connectorText" presStyleLbl="sibTrans2D1" presStyleIdx="1" presStyleCnt="4"/>
      <dgm:spPr/>
      <dgm:t>
        <a:bodyPr/>
        <a:lstStyle/>
        <a:p>
          <a:endParaRPr lang="en-GB"/>
        </a:p>
      </dgm:t>
    </dgm:pt>
    <dgm:pt modelId="{C7B5F21D-34D7-47CD-A5C1-A7524D706F96}" type="pres">
      <dgm:prSet presAssocID="{958A3520-3175-40B7-8286-DDE8C3BD6938}" presName="node" presStyleLbl="node1" presStyleIdx="1" presStyleCnt="4">
        <dgm:presLayoutVars>
          <dgm:bulletEnabled val="1"/>
        </dgm:presLayoutVars>
      </dgm:prSet>
      <dgm:spPr/>
      <dgm:t>
        <a:bodyPr/>
        <a:lstStyle/>
        <a:p>
          <a:endParaRPr lang="en-GB"/>
        </a:p>
      </dgm:t>
    </dgm:pt>
    <dgm:pt modelId="{0A6A126D-0064-41E5-BD3A-5ECB2D570D29}" type="pres">
      <dgm:prSet presAssocID="{5A56AB77-A54A-4690-B8BB-83AFABFE8576}" presName="parTrans" presStyleLbl="sibTrans2D1" presStyleIdx="2" presStyleCnt="4"/>
      <dgm:spPr/>
      <dgm:t>
        <a:bodyPr/>
        <a:lstStyle/>
        <a:p>
          <a:endParaRPr lang="en-GB"/>
        </a:p>
      </dgm:t>
    </dgm:pt>
    <dgm:pt modelId="{8A8F5AED-94BE-486E-88FC-E9EE747F5F4B}" type="pres">
      <dgm:prSet presAssocID="{5A56AB77-A54A-4690-B8BB-83AFABFE8576}" presName="connectorText" presStyleLbl="sibTrans2D1" presStyleIdx="2" presStyleCnt="4"/>
      <dgm:spPr/>
      <dgm:t>
        <a:bodyPr/>
        <a:lstStyle/>
        <a:p>
          <a:endParaRPr lang="en-GB"/>
        </a:p>
      </dgm:t>
    </dgm:pt>
    <dgm:pt modelId="{3CCC1A74-8EAB-4439-B3BD-C093DEBD73EE}" type="pres">
      <dgm:prSet presAssocID="{396A5755-A743-4127-B257-8E039DE61F7D}" presName="node" presStyleLbl="node1" presStyleIdx="2" presStyleCnt="4">
        <dgm:presLayoutVars>
          <dgm:bulletEnabled val="1"/>
        </dgm:presLayoutVars>
      </dgm:prSet>
      <dgm:spPr/>
      <dgm:t>
        <a:bodyPr/>
        <a:lstStyle/>
        <a:p>
          <a:endParaRPr lang="en-GB"/>
        </a:p>
      </dgm:t>
    </dgm:pt>
    <dgm:pt modelId="{29857B6E-3094-4DFC-9D5B-DBE23A5B97D6}" type="pres">
      <dgm:prSet presAssocID="{ABBDE07A-F1A6-4BAC-A547-A1B9239147F8}" presName="parTrans" presStyleLbl="sibTrans2D1" presStyleIdx="3" presStyleCnt="4"/>
      <dgm:spPr/>
      <dgm:t>
        <a:bodyPr/>
        <a:lstStyle/>
        <a:p>
          <a:endParaRPr lang="en-GB"/>
        </a:p>
      </dgm:t>
    </dgm:pt>
    <dgm:pt modelId="{D178FACC-6FB9-445E-B8DB-DFBDAA904FB7}" type="pres">
      <dgm:prSet presAssocID="{ABBDE07A-F1A6-4BAC-A547-A1B9239147F8}" presName="connectorText" presStyleLbl="sibTrans2D1" presStyleIdx="3" presStyleCnt="4"/>
      <dgm:spPr/>
      <dgm:t>
        <a:bodyPr/>
        <a:lstStyle/>
        <a:p>
          <a:endParaRPr lang="en-GB"/>
        </a:p>
      </dgm:t>
    </dgm:pt>
    <dgm:pt modelId="{E05048B2-9FEE-4044-825A-8B0F9325648B}" type="pres">
      <dgm:prSet presAssocID="{C6612F40-B717-411D-90C9-94CE2AD6BCEF}" presName="node" presStyleLbl="node1" presStyleIdx="3" presStyleCnt="4">
        <dgm:presLayoutVars>
          <dgm:bulletEnabled val="1"/>
        </dgm:presLayoutVars>
      </dgm:prSet>
      <dgm:spPr/>
      <dgm:t>
        <a:bodyPr/>
        <a:lstStyle/>
        <a:p>
          <a:endParaRPr lang="en-GB"/>
        </a:p>
      </dgm:t>
    </dgm:pt>
  </dgm:ptLst>
  <dgm:cxnLst>
    <dgm:cxn modelId="{16166249-3ABD-4F50-A922-876017106BDA}" type="presOf" srcId="{C6612F40-B717-411D-90C9-94CE2AD6BCEF}" destId="{E05048B2-9FEE-4044-825A-8B0F9325648B}" srcOrd="0" destOrd="0" presId="urn:microsoft.com/office/officeart/2005/8/layout/radial5"/>
    <dgm:cxn modelId="{C859F973-8A24-4562-B761-2DA23E764B09}" type="presOf" srcId="{526767A6-5E5C-4FFA-A627-503F9B12C83F}" destId="{529E749B-C023-4CF9-A2B5-9EE3EACF81A7}" srcOrd="1" destOrd="0" presId="urn:microsoft.com/office/officeart/2005/8/layout/radial5"/>
    <dgm:cxn modelId="{AF54B5C0-D696-439F-BFD6-FFA549F7CBF1}" srcId="{C8BFAFBE-A0D8-438D-BACA-573897BD2E5D}" destId="{958A3520-3175-40B7-8286-DDE8C3BD6938}" srcOrd="1" destOrd="0" parTransId="{526767A6-5E5C-4FFA-A627-503F9B12C83F}" sibTransId="{DD421D43-460C-4E62-A3CB-5ADB67B71974}"/>
    <dgm:cxn modelId="{B2CDFEB3-B86B-41E3-9C52-A492374AD003}" type="presOf" srcId="{CDB6ED72-7A5D-4758-8A29-F6D2D1DBE2C0}" destId="{2E49B6A7-4AB4-4AA0-9EB3-C882E1119AC2}" srcOrd="0" destOrd="0" presId="urn:microsoft.com/office/officeart/2005/8/layout/radial5"/>
    <dgm:cxn modelId="{4C20EB92-9F1C-4A7D-9AB2-8B39A6ED6F1B}" srcId="{C8BFAFBE-A0D8-438D-BACA-573897BD2E5D}" destId="{396A5755-A743-4127-B257-8E039DE61F7D}" srcOrd="2" destOrd="0" parTransId="{5A56AB77-A54A-4690-B8BB-83AFABFE8576}" sibTransId="{1336AC2F-2E29-49E2-A1B5-400B1B15EE71}"/>
    <dgm:cxn modelId="{300E9077-6D18-4A77-AF36-9556E2B0FC20}" type="presOf" srcId="{6C88F3EE-0617-4355-A85E-A57ABD7A2969}" destId="{F2695323-AE8A-4505-9873-3D0F7DC0961B}" srcOrd="0" destOrd="0" presId="urn:microsoft.com/office/officeart/2005/8/layout/radial5"/>
    <dgm:cxn modelId="{5782C9D3-E6F6-4C5F-9235-3EF39B158A18}" type="presOf" srcId="{396A5755-A743-4127-B257-8E039DE61F7D}" destId="{3CCC1A74-8EAB-4439-B3BD-C093DEBD73EE}" srcOrd="0" destOrd="0" presId="urn:microsoft.com/office/officeart/2005/8/layout/radial5"/>
    <dgm:cxn modelId="{E24C772B-29B4-47ED-8433-D108AB567B12}" srcId="{C8BFAFBE-A0D8-438D-BACA-573897BD2E5D}" destId="{269D3439-234C-4170-95B0-884748FAAEDD}" srcOrd="0" destOrd="0" parTransId="{CDB6ED72-7A5D-4758-8A29-F6D2D1DBE2C0}" sibTransId="{26E1B0CA-AAF6-47FF-88A7-D12C20CC97B8}"/>
    <dgm:cxn modelId="{625BA455-E7E6-4293-876B-721793D57BBD}" type="presOf" srcId="{CDB6ED72-7A5D-4758-8A29-F6D2D1DBE2C0}" destId="{B5CB714F-F50F-4F0A-BD59-422126B9FCE2}" srcOrd="1" destOrd="0" presId="urn:microsoft.com/office/officeart/2005/8/layout/radial5"/>
    <dgm:cxn modelId="{1922848C-7AF7-4FEF-B81F-ACC4393F63FE}" type="presOf" srcId="{958A3520-3175-40B7-8286-DDE8C3BD6938}" destId="{C7B5F21D-34D7-47CD-A5C1-A7524D706F96}" srcOrd="0" destOrd="0" presId="urn:microsoft.com/office/officeart/2005/8/layout/radial5"/>
    <dgm:cxn modelId="{A91D5B9D-82D5-46DD-89B4-1C717B0C790A}" type="presOf" srcId="{526767A6-5E5C-4FFA-A627-503F9B12C83F}" destId="{A2B30C64-B68A-4F7D-B946-CC53AD1BCA3D}" srcOrd="0" destOrd="0" presId="urn:microsoft.com/office/officeart/2005/8/layout/radial5"/>
    <dgm:cxn modelId="{617DA21B-04F5-4F3C-8916-4DC036B07F5E}" srcId="{C8BFAFBE-A0D8-438D-BACA-573897BD2E5D}" destId="{C6612F40-B717-411D-90C9-94CE2AD6BCEF}" srcOrd="3" destOrd="0" parTransId="{ABBDE07A-F1A6-4BAC-A547-A1B9239147F8}" sibTransId="{F13D139D-5497-4FBB-A92B-F1E0BA24416B}"/>
    <dgm:cxn modelId="{A240F563-D9D5-4BD2-AD44-1264E59A1FEC}" srcId="{6C88F3EE-0617-4355-A85E-A57ABD7A2969}" destId="{C8BFAFBE-A0D8-438D-BACA-573897BD2E5D}" srcOrd="0" destOrd="0" parTransId="{1BDC5D8D-4CC6-49BB-83AB-058388E2514C}" sibTransId="{159EC86B-AB65-41AA-99A5-ABB9105B0925}"/>
    <dgm:cxn modelId="{3AA72DAF-B32D-4F17-9028-5C62288FA8EA}" type="presOf" srcId="{5A56AB77-A54A-4690-B8BB-83AFABFE8576}" destId="{0A6A126D-0064-41E5-BD3A-5ECB2D570D29}" srcOrd="0" destOrd="0" presId="urn:microsoft.com/office/officeart/2005/8/layout/radial5"/>
    <dgm:cxn modelId="{F996292C-30CA-4ADA-8798-A752722BBBCB}" type="presOf" srcId="{C8BFAFBE-A0D8-438D-BACA-573897BD2E5D}" destId="{59ABEE52-CE54-4436-BCCD-E3D6987A17A9}" srcOrd="0" destOrd="0" presId="urn:microsoft.com/office/officeart/2005/8/layout/radial5"/>
    <dgm:cxn modelId="{CB649E44-5CD4-4896-99B8-3A62537B36E8}" type="presOf" srcId="{ABBDE07A-F1A6-4BAC-A547-A1B9239147F8}" destId="{D178FACC-6FB9-445E-B8DB-DFBDAA904FB7}" srcOrd="1" destOrd="0" presId="urn:microsoft.com/office/officeart/2005/8/layout/radial5"/>
    <dgm:cxn modelId="{952C4C80-0ADE-472B-891A-CD0184570E0C}" type="presOf" srcId="{ABBDE07A-F1A6-4BAC-A547-A1B9239147F8}" destId="{29857B6E-3094-4DFC-9D5B-DBE23A5B97D6}" srcOrd="0" destOrd="0" presId="urn:microsoft.com/office/officeart/2005/8/layout/radial5"/>
    <dgm:cxn modelId="{9F97D1DD-C1C6-487A-826C-B26751E32BAA}" type="presOf" srcId="{5A56AB77-A54A-4690-B8BB-83AFABFE8576}" destId="{8A8F5AED-94BE-486E-88FC-E9EE747F5F4B}" srcOrd="1" destOrd="0" presId="urn:microsoft.com/office/officeart/2005/8/layout/radial5"/>
    <dgm:cxn modelId="{6E3E45D0-CBDD-4EEB-A5ED-F1012EE904E3}" type="presOf" srcId="{269D3439-234C-4170-95B0-884748FAAEDD}" destId="{36715880-F26A-404C-9E57-21025CC6C67A}" srcOrd="0" destOrd="0" presId="urn:microsoft.com/office/officeart/2005/8/layout/radial5"/>
    <dgm:cxn modelId="{F7007240-B0E8-4BAB-B36F-37E7E62D38C5}" type="presParOf" srcId="{F2695323-AE8A-4505-9873-3D0F7DC0961B}" destId="{59ABEE52-CE54-4436-BCCD-E3D6987A17A9}" srcOrd="0" destOrd="0" presId="urn:microsoft.com/office/officeart/2005/8/layout/radial5"/>
    <dgm:cxn modelId="{EB63B53D-D216-4A65-8F49-5819B6AF1ECF}" type="presParOf" srcId="{F2695323-AE8A-4505-9873-3D0F7DC0961B}" destId="{2E49B6A7-4AB4-4AA0-9EB3-C882E1119AC2}" srcOrd="1" destOrd="0" presId="urn:microsoft.com/office/officeart/2005/8/layout/radial5"/>
    <dgm:cxn modelId="{6A7B4D96-5CA7-4497-89C5-7631D365868C}" type="presParOf" srcId="{2E49B6A7-4AB4-4AA0-9EB3-C882E1119AC2}" destId="{B5CB714F-F50F-4F0A-BD59-422126B9FCE2}" srcOrd="0" destOrd="0" presId="urn:microsoft.com/office/officeart/2005/8/layout/radial5"/>
    <dgm:cxn modelId="{E1DBAD47-FBBF-4F3C-9B67-2F6AD510BA67}" type="presParOf" srcId="{F2695323-AE8A-4505-9873-3D0F7DC0961B}" destId="{36715880-F26A-404C-9E57-21025CC6C67A}" srcOrd="2" destOrd="0" presId="urn:microsoft.com/office/officeart/2005/8/layout/radial5"/>
    <dgm:cxn modelId="{2A9C4A11-E948-440B-A55D-DC7B66B17278}" type="presParOf" srcId="{F2695323-AE8A-4505-9873-3D0F7DC0961B}" destId="{A2B30C64-B68A-4F7D-B946-CC53AD1BCA3D}" srcOrd="3" destOrd="0" presId="urn:microsoft.com/office/officeart/2005/8/layout/radial5"/>
    <dgm:cxn modelId="{50A1EDB8-EEB4-47A4-AAC5-F6F548EA4D9E}" type="presParOf" srcId="{A2B30C64-B68A-4F7D-B946-CC53AD1BCA3D}" destId="{529E749B-C023-4CF9-A2B5-9EE3EACF81A7}" srcOrd="0" destOrd="0" presId="urn:microsoft.com/office/officeart/2005/8/layout/radial5"/>
    <dgm:cxn modelId="{DEEB9978-9B2E-44EE-AED1-2898B1CFAEF9}" type="presParOf" srcId="{F2695323-AE8A-4505-9873-3D0F7DC0961B}" destId="{C7B5F21D-34D7-47CD-A5C1-A7524D706F96}" srcOrd="4" destOrd="0" presId="urn:microsoft.com/office/officeart/2005/8/layout/radial5"/>
    <dgm:cxn modelId="{0741DD55-0608-4EFD-B72B-1F7AE4126CF9}" type="presParOf" srcId="{F2695323-AE8A-4505-9873-3D0F7DC0961B}" destId="{0A6A126D-0064-41E5-BD3A-5ECB2D570D29}" srcOrd="5" destOrd="0" presId="urn:microsoft.com/office/officeart/2005/8/layout/radial5"/>
    <dgm:cxn modelId="{9CF0D75F-C2DD-4649-ADF7-022E1B465B5A}" type="presParOf" srcId="{0A6A126D-0064-41E5-BD3A-5ECB2D570D29}" destId="{8A8F5AED-94BE-486E-88FC-E9EE747F5F4B}" srcOrd="0" destOrd="0" presId="urn:microsoft.com/office/officeart/2005/8/layout/radial5"/>
    <dgm:cxn modelId="{5AB5CC18-017C-4BD0-BD01-12307D009E25}" type="presParOf" srcId="{F2695323-AE8A-4505-9873-3D0F7DC0961B}" destId="{3CCC1A74-8EAB-4439-B3BD-C093DEBD73EE}" srcOrd="6" destOrd="0" presId="urn:microsoft.com/office/officeart/2005/8/layout/radial5"/>
    <dgm:cxn modelId="{F7DA8237-69AA-44CB-ACD4-D847564A4007}" type="presParOf" srcId="{F2695323-AE8A-4505-9873-3D0F7DC0961B}" destId="{29857B6E-3094-4DFC-9D5B-DBE23A5B97D6}" srcOrd="7" destOrd="0" presId="urn:microsoft.com/office/officeart/2005/8/layout/radial5"/>
    <dgm:cxn modelId="{6E3937FB-887C-4802-B5D3-975E87AE55FF}" type="presParOf" srcId="{29857B6E-3094-4DFC-9D5B-DBE23A5B97D6}" destId="{D178FACC-6FB9-445E-B8DB-DFBDAA904FB7}" srcOrd="0" destOrd="0" presId="urn:microsoft.com/office/officeart/2005/8/layout/radial5"/>
    <dgm:cxn modelId="{84AB4948-25E1-4939-BC35-5A348B0EE147}" type="presParOf" srcId="{F2695323-AE8A-4505-9873-3D0F7DC0961B}" destId="{E05048B2-9FEE-4044-825A-8B0F9325648B}" srcOrd="8"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E31535-4A16-4E00-A249-BE4A8877FCE0}"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FB47458F-6B64-4AC7-9027-DEC2453F4171}">
      <dgm:prSet phldrT="[Text]"/>
      <dgm:spPr/>
      <dgm:t>
        <a:bodyPr/>
        <a:lstStyle/>
        <a:p>
          <a:r>
            <a:rPr lang="en-GB" dirty="0" smtClean="0">
              <a:solidFill>
                <a:srgbClr val="FFFF00"/>
              </a:solidFill>
            </a:rPr>
            <a:t>Y cam </a:t>
          </a:r>
          <a:r>
            <a:rPr lang="en-GB" dirty="0" err="1" smtClean="0">
              <a:solidFill>
                <a:srgbClr val="FFFF00"/>
              </a:solidFill>
            </a:rPr>
            <a:t>parod</a:t>
          </a:r>
          <a:endParaRPr lang="en-GB" dirty="0" smtClean="0">
            <a:solidFill>
              <a:srgbClr val="FFFF00"/>
            </a:solidFill>
          </a:endParaRPr>
        </a:p>
        <a:p>
          <a:r>
            <a:rPr lang="en-GB" dirty="0" smtClean="0"/>
            <a:t>Willing Stage</a:t>
          </a:r>
          <a:endParaRPr lang="en-GB" dirty="0"/>
        </a:p>
      </dgm:t>
    </dgm:pt>
    <dgm:pt modelId="{1C0B140D-01E5-4499-ACE6-09A6CB218B6A}" type="parTrans" cxnId="{F04279BC-D27B-438B-AF97-A2805654023D}">
      <dgm:prSet/>
      <dgm:spPr/>
      <dgm:t>
        <a:bodyPr/>
        <a:lstStyle/>
        <a:p>
          <a:endParaRPr lang="en-GB"/>
        </a:p>
      </dgm:t>
    </dgm:pt>
    <dgm:pt modelId="{EED12B9C-CA0C-4F4B-B4E1-DFDA4B4B2E1A}" type="sibTrans" cxnId="{F04279BC-D27B-438B-AF97-A2805654023D}">
      <dgm:prSet/>
      <dgm:spPr/>
      <dgm:t>
        <a:bodyPr/>
        <a:lstStyle/>
        <a:p>
          <a:endParaRPr lang="en-GB"/>
        </a:p>
      </dgm:t>
    </dgm:pt>
    <dgm:pt modelId="{F15B5F19-EF67-43F3-BBBA-4EB897D8E4A8}">
      <dgm:prSet phldrT="[Text]"/>
      <dgm:spPr/>
      <dgm:t>
        <a:bodyPr/>
        <a:lstStyle/>
        <a:p>
          <a:r>
            <a:rPr lang="en-GB" dirty="0" smtClean="0"/>
            <a:t>imitation and physical activity.</a:t>
          </a:r>
          <a:endParaRPr lang="en-GB" dirty="0"/>
        </a:p>
      </dgm:t>
    </dgm:pt>
    <dgm:pt modelId="{F47A2C34-3472-438F-984D-E9E76BAC4208}" type="parTrans" cxnId="{F60E644F-D784-408E-A9B9-35A40358F56A}">
      <dgm:prSet/>
      <dgm:spPr/>
      <dgm:t>
        <a:bodyPr/>
        <a:lstStyle/>
        <a:p>
          <a:endParaRPr lang="en-GB"/>
        </a:p>
      </dgm:t>
    </dgm:pt>
    <dgm:pt modelId="{DFE33360-2D37-4ADF-9276-66FCAA9FB502}" type="sibTrans" cxnId="{F60E644F-D784-408E-A9B9-35A40358F56A}">
      <dgm:prSet/>
      <dgm:spPr/>
      <dgm:t>
        <a:bodyPr/>
        <a:lstStyle/>
        <a:p>
          <a:endParaRPr lang="en-GB"/>
        </a:p>
      </dgm:t>
    </dgm:pt>
    <dgm:pt modelId="{C1B47608-6548-4E8A-908E-58D5F90DFEAF}">
      <dgm:prSet phldrT="[Text]"/>
      <dgm:spPr/>
      <dgm:t>
        <a:bodyPr/>
        <a:lstStyle/>
        <a:p>
          <a:r>
            <a:rPr lang="en-GB" dirty="0" err="1" smtClean="0">
              <a:solidFill>
                <a:srgbClr val="FFFF00"/>
              </a:solidFill>
            </a:rPr>
            <a:t>Aesthetig</a:t>
          </a:r>
          <a:endParaRPr lang="en-GB" dirty="0" smtClean="0">
            <a:solidFill>
              <a:srgbClr val="FFFF00"/>
            </a:solidFill>
          </a:endParaRPr>
        </a:p>
        <a:p>
          <a:r>
            <a:rPr lang="en-GB" dirty="0" smtClean="0"/>
            <a:t>Aesthetic</a:t>
          </a:r>
          <a:endParaRPr lang="en-GB" dirty="0"/>
        </a:p>
      </dgm:t>
    </dgm:pt>
    <dgm:pt modelId="{0288DD69-3CA9-4554-9CA1-AC466758AB51}" type="parTrans" cxnId="{ACAB12AC-E276-474D-A208-4FAF59EB01CB}">
      <dgm:prSet/>
      <dgm:spPr/>
      <dgm:t>
        <a:bodyPr/>
        <a:lstStyle/>
        <a:p>
          <a:endParaRPr lang="en-GB"/>
        </a:p>
      </dgm:t>
    </dgm:pt>
    <dgm:pt modelId="{FF093611-CD72-4B10-B667-A6FAB6B90DA6}" type="sibTrans" cxnId="{ACAB12AC-E276-474D-A208-4FAF59EB01CB}">
      <dgm:prSet/>
      <dgm:spPr/>
      <dgm:t>
        <a:bodyPr/>
        <a:lstStyle/>
        <a:p>
          <a:endParaRPr lang="en-GB"/>
        </a:p>
      </dgm:t>
    </dgm:pt>
    <dgm:pt modelId="{6D91F2CD-3F22-43AE-BB3B-A50FEEBB3298}">
      <dgm:prSet phldrT="[Text]"/>
      <dgm:spPr/>
      <dgm:t>
        <a:bodyPr/>
        <a:lstStyle/>
        <a:p>
          <a:r>
            <a:rPr lang="en-GB" dirty="0" smtClean="0"/>
            <a:t>‘feeling’ becomes dominant and the child develops aesthetic senses.</a:t>
          </a:r>
          <a:endParaRPr lang="en-GB" dirty="0"/>
        </a:p>
      </dgm:t>
    </dgm:pt>
    <dgm:pt modelId="{5C4FCF46-21C8-411D-ABAE-4D0228B16D82}" type="parTrans" cxnId="{99E82E05-1344-4C3B-BB6C-297972AB004A}">
      <dgm:prSet/>
      <dgm:spPr/>
      <dgm:t>
        <a:bodyPr/>
        <a:lstStyle/>
        <a:p>
          <a:endParaRPr lang="en-GB"/>
        </a:p>
      </dgm:t>
    </dgm:pt>
    <dgm:pt modelId="{8679F204-502F-4A2A-B1E9-1D4238EAC305}" type="sibTrans" cxnId="{99E82E05-1344-4C3B-BB6C-297972AB004A}">
      <dgm:prSet/>
      <dgm:spPr/>
      <dgm:t>
        <a:bodyPr/>
        <a:lstStyle/>
        <a:p>
          <a:endParaRPr lang="en-GB"/>
        </a:p>
      </dgm:t>
    </dgm:pt>
    <dgm:pt modelId="{27550D02-FE27-438A-8491-F444CADB133A}">
      <dgm:prSet phldrT="[Text]"/>
      <dgm:spPr/>
      <dgm:t>
        <a:bodyPr/>
        <a:lstStyle/>
        <a:p>
          <a:r>
            <a:rPr lang="en-GB" dirty="0" err="1" smtClean="0">
              <a:solidFill>
                <a:srgbClr val="FFFF00"/>
              </a:solidFill>
            </a:rPr>
            <a:t>Meddwl</a:t>
          </a:r>
          <a:r>
            <a:rPr lang="en-GB" dirty="0" smtClean="0"/>
            <a:t> </a:t>
          </a:r>
        </a:p>
        <a:p>
          <a:r>
            <a:rPr lang="en-GB" dirty="0" smtClean="0"/>
            <a:t>Thinking</a:t>
          </a:r>
          <a:endParaRPr lang="en-GB" dirty="0"/>
        </a:p>
      </dgm:t>
    </dgm:pt>
    <dgm:pt modelId="{9585EFCE-C787-449A-9F21-F942ACDCDED6}" type="parTrans" cxnId="{020A143C-CF48-44AF-A3CB-CE13E494FB76}">
      <dgm:prSet/>
      <dgm:spPr/>
      <dgm:t>
        <a:bodyPr/>
        <a:lstStyle/>
        <a:p>
          <a:endParaRPr lang="en-GB"/>
        </a:p>
      </dgm:t>
    </dgm:pt>
    <dgm:pt modelId="{14013031-8B3B-471C-B0AE-2EC1BB06FC62}" type="sibTrans" cxnId="{020A143C-CF48-44AF-A3CB-CE13E494FB76}">
      <dgm:prSet/>
      <dgm:spPr/>
      <dgm:t>
        <a:bodyPr/>
        <a:lstStyle/>
        <a:p>
          <a:endParaRPr lang="en-GB"/>
        </a:p>
      </dgm:t>
    </dgm:pt>
    <dgm:pt modelId="{90826A88-8565-4481-8812-9BFAF989245E}">
      <dgm:prSet phldrT="[Text]"/>
      <dgm:spPr/>
      <dgm:t>
        <a:bodyPr/>
        <a:lstStyle/>
        <a:p>
          <a:r>
            <a:rPr lang="en-GB" dirty="0" smtClean="0"/>
            <a:t>development of thinking and of cognitive-rational skills. </a:t>
          </a:r>
          <a:endParaRPr lang="en-GB" dirty="0"/>
        </a:p>
      </dgm:t>
    </dgm:pt>
    <dgm:pt modelId="{B8920FB3-895E-442B-A542-4AC5893C277C}" type="parTrans" cxnId="{37BC22AA-DFEE-4EDF-A2CD-B1DBC7F27B4E}">
      <dgm:prSet/>
      <dgm:spPr/>
      <dgm:t>
        <a:bodyPr/>
        <a:lstStyle/>
        <a:p>
          <a:endParaRPr lang="en-GB"/>
        </a:p>
      </dgm:t>
    </dgm:pt>
    <dgm:pt modelId="{6B4AE9EB-877D-4769-962D-C5BD44B2EA2F}" type="sibTrans" cxnId="{37BC22AA-DFEE-4EDF-A2CD-B1DBC7F27B4E}">
      <dgm:prSet/>
      <dgm:spPr/>
      <dgm:t>
        <a:bodyPr/>
        <a:lstStyle/>
        <a:p>
          <a:endParaRPr lang="en-GB"/>
        </a:p>
      </dgm:t>
    </dgm:pt>
    <dgm:pt modelId="{67FB6BE5-6A57-4105-AD44-8A3930551536}">
      <dgm:prSet phldrT="[Text]"/>
      <dgm:spPr/>
      <dgm:t>
        <a:bodyPr/>
        <a:lstStyle/>
        <a:p>
          <a:r>
            <a:rPr lang="en-GB" dirty="0" err="1" smtClean="0">
              <a:solidFill>
                <a:schemeClr val="accent3">
                  <a:lumMod val="75000"/>
                </a:schemeClr>
              </a:solidFill>
            </a:rPr>
            <a:t>Dynwared</a:t>
          </a:r>
          <a:r>
            <a:rPr lang="en-GB" dirty="0" smtClean="0">
              <a:solidFill>
                <a:schemeClr val="accent3">
                  <a:lumMod val="75000"/>
                </a:schemeClr>
              </a:solidFill>
            </a:rPr>
            <a:t> a </a:t>
          </a:r>
          <a:r>
            <a:rPr lang="en-GB" dirty="0" err="1" smtClean="0">
              <a:solidFill>
                <a:schemeClr val="accent3">
                  <a:lumMod val="75000"/>
                </a:schemeClr>
              </a:solidFill>
            </a:rPr>
            <a:t>gweithgarwch</a:t>
          </a:r>
          <a:r>
            <a:rPr lang="en-GB" dirty="0" smtClean="0">
              <a:solidFill>
                <a:schemeClr val="accent3">
                  <a:lumMod val="75000"/>
                </a:schemeClr>
              </a:solidFill>
            </a:rPr>
            <a:t> </a:t>
          </a:r>
          <a:r>
            <a:rPr lang="en-GB" dirty="0" err="1" smtClean="0">
              <a:solidFill>
                <a:schemeClr val="accent3">
                  <a:lumMod val="75000"/>
                </a:schemeClr>
              </a:solidFill>
            </a:rPr>
            <a:t>corfforol</a:t>
          </a:r>
          <a:endParaRPr lang="en-GB" dirty="0">
            <a:solidFill>
              <a:schemeClr val="accent3">
                <a:lumMod val="75000"/>
              </a:schemeClr>
            </a:solidFill>
          </a:endParaRPr>
        </a:p>
      </dgm:t>
    </dgm:pt>
    <dgm:pt modelId="{B4E7E7AB-D258-404A-906D-514BA3913DDA}" type="parTrans" cxnId="{231702DD-4ED7-4E31-845C-EE2D740DD6AE}">
      <dgm:prSet/>
      <dgm:spPr/>
    </dgm:pt>
    <dgm:pt modelId="{727C59BD-0FFA-474C-92D0-ACFFEC032824}" type="sibTrans" cxnId="{231702DD-4ED7-4E31-845C-EE2D740DD6AE}">
      <dgm:prSet/>
      <dgm:spPr/>
    </dgm:pt>
    <dgm:pt modelId="{677A0A49-C18C-494A-9163-166813B3E2CC}">
      <dgm:prSet phldrT="[Text]"/>
      <dgm:spPr/>
      <dgm:t>
        <a:bodyPr/>
        <a:lstStyle/>
        <a:p>
          <a:r>
            <a:rPr lang="en-GB" dirty="0" smtClean="0">
              <a:solidFill>
                <a:schemeClr val="accent3">
                  <a:lumMod val="75000"/>
                </a:schemeClr>
              </a:solidFill>
            </a:rPr>
            <a:t>‘</a:t>
          </a:r>
          <a:r>
            <a:rPr lang="en-GB" dirty="0" err="1" smtClean="0">
              <a:solidFill>
                <a:schemeClr val="accent3">
                  <a:lumMod val="75000"/>
                </a:schemeClr>
              </a:solidFill>
            </a:rPr>
            <a:t>teimladau</a:t>
          </a:r>
          <a:r>
            <a:rPr lang="en-GB" dirty="0" smtClean="0">
              <a:solidFill>
                <a:schemeClr val="accent3">
                  <a:lumMod val="75000"/>
                </a:schemeClr>
              </a:solidFill>
            </a:rPr>
            <a:t>’ </a:t>
          </a:r>
          <a:r>
            <a:rPr lang="en-GB" dirty="0" err="1" smtClean="0">
              <a:solidFill>
                <a:schemeClr val="accent3">
                  <a:lumMod val="75000"/>
                </a:schemeClr>
              </a:solidFill>
            </a:rPr>
            <a:t>yn</a:t>
          </a:r>
          <a:r>
            <a:rPr lang="en-GB" dirty="0" smtClean="0">
              <a:solidFill>
                <a:schemeClr val="accent3">
                  <a:lumMod val="75000"/>
                </a:schemeClr>
              </a:solidFill>
            </a:rPr>
            <a:t> </a:t>
          </a:r>
          <a:r>
            <a:rPr lang="en-GB" dirty="0" err="1" smtClean="0">
              <a:solidFill>
                <a:schemeClr val="accent3">
                  <a:lumMod val="75000"/>
                </a:schemeClr>
              </a:solidFill>
            </a:rPr>
            <a:t>dominyddu</a:t>
          </a:r>
          <a:r>
            <a:rPr lang="en-GB" dirty="0" smtClean="0">
              <a:solidFill>
                <a:schemeClr val="accent3">
                  <a:lumMod val="75000"/>
                </a:schemeClr>
              </a:solidFill>
            </a:rPr>
            <a:t> </a:t>
          </a:r>
          <a:r>
            <a:rPr lang="en-GB" dirty="0" err="1" smtClean="0">
              <a:solidFill>
                <a:schemeClr val="accent3">
                  <a:lumMod val="75000"/>
                </a:schemeClr>
              </a:solidFill>
            </a:rPr>
            <a:t>a’r</a:t>
          </a:r>
          <a:r>
            <a:rPr lang="en-GB" dirty="0" smtClean="0">
              <a:solidFill>
                <a:schemeClr val="accent3">
                  <a:lumMod val="75000"/>
                </a:schemeClr>
              </a:solidFill>
            </a:rPr>
            <a:t> </a:t>
          </a:r>
          <a:r>
            <a:rPr lang="en-GB" dirty="0" err="1" smtClean="0">
              <a:solidFill>
                <a:schemeClr val="accent3">
                  <a:lumMod val="75000"/>
                </a:schemeClr>
              </a:solidFill>
            </a:rPr>
            <a:t>plentyn</a:t>
          </a:r>
          <a:r>
            <a:rPr lang="en-GB" dirty="0" smtClean="0">
              <a:solidFill>
                <a:schemeClr val="accent3">
                  <a:lumMod val="75000"/>
                </a:schemeClr>
              </a:solidFill>
            </a:rPr>
            <a:t> </a:t>
          </a:r>
          <a:r>
            <a:rPr lang="en-GB" dirty="0" err="1" smtClean="0">
              <a:solidFill>
                <a:schemeClr val="accent3">
                  <a:lumMod val="75000"/>
                </a:schemeClr>
              </a:solidFill>
            </a:rPr>
            <a:t>yn</a:t>
          </a:r>
          <a:r>
            <a:rPr lang="en-GB" dirty="0" smtClean="0">
              <a:solidFill>
                <a:schemeClr val="accent3">
                  <a:lumMod val="75000"/>
                </a:schemeClr>
              </a:solidFill>
            </a:rPr>
            <a:t> </a:t>
          </a:r>
          <a:r>
            <a:rPr lang="en-GB" dirty="0" err="1" smtClean="0">
              <a:solidFill>
                <a:schemeClr val="accent3">
                  <a:lumMod val="75000"/>
                </a:schemeClr>
              </a:solidFill>
            </a:rPr>
            <a:t>datblygu</a:t>
          </a:r>
          <a:r>
            <a:rPr lang="en-GB" dirty="0" smtClean="0">
              <a:solidFill>
                <a:schemeClr val="accent3">
                  <a:lumMod val="75000"/>
                </a:schemeClr>
              </a:solidFill>
            </a:rPr>
            <a:t> </a:t>
          </a:r>
          <a:r>
            <a:rPr lang="en-GB" dirty="0" err="1" smtClean="0">
              <a:solidFill>
                <a:schemeClr val="accent3">
                  <a:lumMod val="75000"/>
                </a:schemeClr>
              </a:solidFill>
            </a:rPr>
            <a:t>synhwyrau</a:t>
          </a:r>
          <a:r>
            <a:rPr lang="en-GB" dirty="0" smtClean="0">
              <a:solidFill>
                <a:schemeClr val="accent3">
                  <a:lumMod val="75000"/>
                </a:schemeClr>
              </a:solidFill>
            </a:rPr>
            <a:t> </a:t>
          </a:r>
          <a:r>
            <a:rPr lang="en-GB" dirty="0" err="1" smtClean="0">
              <a:solidFill>
                <a:schemeClr val="accent3">
                  <a:lumMod val="75000"/>
                </a:schemeClr>
              </a:solidFill>
            </a:rPr>
            <a:t>aesthetig</a:t>
          </a:r>
          <a:endParaRPr lang="en-GB" dirty="0">
            <a:solidFill>
              <a:schemeClr val="accent3">
                <a:lumMod val="75000"/>
              </a:schemeClr>
            </a:solidFill>
          </a:endParaRPr>
        </a:p>
      </dgm:t>
    </dgm:pt>
    <dgm:pt modelId="{4615E61B-0A10-448A-B417-81B3B055F404}" type="parTrans" cxnId="{E66A3D7B-36CD-4471-90BA-ADCEAC395527}">
      <dgm:prSet/>
      <dgm:spPr/>
    </dgm:pt>
    <dgm:pt modelId="{2DCBD0E0-97A7-481E-904B-C2772A150884}" type="sibTrans" cxnId="{E66A3D7B-36CD-4471-90BA-ADCEAC395527}">
      <dgm:prSet/>
      <dgm:spPr/>
    </dgm:pt>
    <dgm:pt modelId="{26F22D7B-A081-4F60-82E6-61E1D69DB669}">
      <dgm:prSet phldrT="[Text]"/>
      <dgm:spPr/>
      <dgm:t>
        <a:bodyPr/>
        <a:lstStyle/>
        <a:p>
          <a:r>
            <a:rPr lang="en-GB" dirty="0" err="1" smtClean="0">
              <a:solidFill>
                <a:schemeClr val="accent3">
                  <a:lumMod val="75000"/>
                </a:schemeClr>
              </a:solidFill>
            </a:rPr>
            <a:t>Datblygu’r</a:t>
          </a:r>
          <a:r>
            <a:rPr lang="en-GB" dirty="0" smtClean="0">
              <a:solidFill>
                <a:schemeClr val="accent3">
                  <a:lumMod val="75000"/>
                </a:schemeClr>
              </a:solidFill>
            </a:rPr>
            <a:t> </a:t>
          </a:r>
          <a:r>
            <a:rPr lang="en-GB" dirty="0" err="1" smtClean="0">
              <a:solidFill>
                <a:schemeClr val="accent3">
                  <a:lumMod val="75000"/>
                </a:schemeClr>
              </a:solidFill>
            </a:rPr>
            <a:t>meddwl</a:t>
          </a:r>
          <a:r>
            <a:rPr lang="en-GB" dirty="0" smtClean="0">
              <a:solidFill>
                <a:schemeClr val="accent3">
                  <a:lumMod val="75000"/>
                </a:schemeClr>
              </a:solidFill>
            </a:rPr>
            <a:t> a </a:t>
          </a:r>
          <a:r>
            <a:rPr lang="en-GB" dirty="0" err="1" smtClean="0">
              <a:solidFill>
                <a:schemeClr val="accent3">
                  <a:lumMod val="75000"/>
                </a:schemeClr>
              </a:solidFill>
            </a:rPr>
            <a:t>sgiliau</a:t>
          </a:r>
          <a:r>
            <a:rPr lang="en-GB" dirty="0" smtClean="0">
              <a:solidFill>
                <a:schemeClr val="accent3">
                  <a:lumMod val="75000"/>
                </a:schemeClr>
              </a:solidFill>
            </a:rPr>
            <a:t> </a:t>
          </a:r>
          <a:r>
            <a:rPr lang="en-GB" dirty="0" err="1" smtClean="0">
              <a:solidFill>
                <a:schemeClr val="accent3">
                  <a:lumMod val="75000"/>
                </a:schemeClr>
              </a:solidFill>
            </a:rPr>
            <a:t>gwybyddol</a:t>
          </a:r>
          <a:r>
            <a:rPr lang="en-GB" dirty="0" smtClean="0">
              <a:solidFill>
                <a:schemeClr val="accent3">
                  <a:lumMod val="75000"/>
                </a:schemeClr>
              </a:solidFill>
            </a:rPr>
            <a:t>- </a:t>
          </a:r>
          <a:r>
            <a:rPr lang="en-GB" dirty="0" err="1" smtClean="0">
              <a:solidFill>
                <a:schemeClr val="accent3">
                  <a:lumMod val="75000"/>
                </a:schemeClr>
              </a:solidFill>
            </a:rPr>
            <a:t>rhesymol</a:t>
          </a:r>
          <a:endParaRPr lang="en-GB" dirty="0">
            <a:solidFill>
              <a:schemeClr val="accent3">
                <a:lumMod val="75000"/>
              </a:schemeClr>
            </a:solidFill>
          </a:endParaRPr>
        </a:p>
      </dgm:t>
    </dgm:pt>
    <dgm:pt modelId="{1FA87AFE-DD37-4441-ACBA-5145A6B0EDED}" type="parTrans" cxnId="{8D5C3CF2-5E47-4450-9B5F-273EDA0C83ED}">
      <dgm:prSet/>
      <dgm:spPr/>
    </dgm:pt>
    <dgm:pt modelId="{D3651729-7680-4703-A7B4-64740D51B3E0}" type="sibTrans" cxnId="{8D5C3CF2-5E47-4450-9B5F-273EDA0C83ED}">
      <dgm:prSet/>
      <dgm:spPr/>
    </dgm:pt>
    <dgm:pt modelId="{CAF87556-290E-4ABA-B52A-A5E95C349B2E}" type="pres">
      <dgm:prSet presAssocID="{EAE31535-4A16-4E00-A249-BE4A8877FCE0}" presName="Name0" presStyleCnt="0">
        <dgm:presLayoutVars>
          <dgm:dir/>
          <dgm:animLvl val="lvl"/>
          <dgm:resizeHandles val="exact"/>
        </dgm:presLayoutVars>
      </dgm:prSet>
      <dgm:spPr/>
      <dgm:t>
        <a:bodyPr/>
        <a:lstStyle/>
        <a:p>
          <a:endParaRPr lang="en-GB"/>
        </a:p>
      </dgm:t>
    </dgm:pt>
    <dgm:pt modelId="{4CE98E55-C0C7-48DF-B49D-3751DE695DD3}" type="pres">
      <dgm:prSet presAssocID="{FB47458F-6B64-4AC7-9027-DEC2453F4171}" presName="composite" presStyleCnt="0"/>
      <dgm:spPr/>
    </dgm:pt>
    <dgm:pt modelId="{FD6272BF-957F-464E-9E6F-C4AB50756A02}" type="pres">
      <dgm:prSet presAssocID="{FB47458F-6B64-4AC7-9027-DEC2453F4171}" presName="parTx" presStyleLbl="alignNode1" presStyleIdx="0" presStyleCnt="3">
        <dgm:presLayoutVars>
          <dgm:chMax val="0"/>
          <dgm:chPref val="0"/>
          <dgm:bulletEnabled val="1"/>
        </dgm:presLayoutVars>
      </dgm:prSet>
      <dgm:spPr/>
      <dgm:t>
        <a:bodyPr/>
        <a:lstStyle/>
        <a:p>
          <a:endParaRPr lang="en-GB"/>
        </a:p>
      </dgm:t>
    </dgm:pt>
    <dgm:pt modelId="{F25A3D1F-3243-41E2-8C3C-2CED503BF942}" type="pres">
      <dgm:prSet presAssocID="{FB47458F-6B64-4AC7-9027-DEC2453F4171}" presName="desTx" presStyleLbl="alignAccFollowNode1" presStyleIdx="0" presStyleCnt="3">
        <dgm:presLayoutVars>
          <dgm:bulletEnabled val="1"/>
        </dgm:presLayoutVars>
      </dgm:prSet>
      <dgm:spPr/>
      <dgm:t>
        <a:bodyPr/>
        <a:lstStyle/>
        <a:p>
          <a:endParaRPr lang="en-GB"/>
        </a:p>
      </dgm:t>
    </dgm:pt>
    <dgm:pt modelId="{9FD96057-66A5-4A06-97BA-2AFF687105C3}" type="pres">
      <dgm:prSet presAssocID="{EED12B9C-CA0C-4F4B-B4E1-DFDA4B4B2E1A}" presName="space" presStyleCnt="0"/>
      <dgm:spPr/>
    </dgm:pt>
    <dgm:pt modelId="{7D80DE85-8C89-4339-B960-FDA354FF21FE}" type="pres">
      <dgm:prSet presAssocID="{C1B47608-6548-4E8A-908E-58D5F90DFEAF}" presName="composite" presStyleCnt="0"/>
      <dgm:spPr/>
    </dgm:pt>
    <dgm:pt modelId="{8C522D47-861A-4929-924B-6FC4103D0EB8}" type="pres">
      <dgm:prSet presAssocID="{C1B47608-6548-4E8A-908E-58D5F90DFEAF}" presName="parTx" presStyleLbl="alignNode1" presStyleIdx="1" presStyleCnt="3">
        <dgm:presLayoutVars>
          <dgm:chMax val="0"/>
          <dgm:chPref val="0"/>
          <dgm:bulletEnabled val="1"/>
        </dgm:presLayoutVars>
      </dgm:prSet>
      <dgm:spPr/>
      <dgm:t>
        <a:bodyPr/>
        <a:lstStyle/>
        <a:p>
          <a:endParaRPr lang="en-GB"/>
        </a:p>
      </dgm:t>
    </dgm:pt>
    <dgm:pt modelId="{367A9624-F800-4999-8DFE-107FCD4FEA0F}" type="pres">
      <dgm:prSet presAssocID="{C1B47608-6548-4E8A-908E-58D5F90DFEAF}" presName="desTx" presStyleLbl="alignAccFollowNode1" presStyleIdx="1" presStyleCnt="3">
        <dgm:presLayoutVars>
          <dgm:bulletEnabled val="1"/>
        </dgm:presLayoutVars>
      </dgm:prSet>
      <dgm:spPr/>
      <dgm:t>
        <a:bodyPr/>
        <a:lstStyle/>
        <a:p>
          <a:endParaRPr lang="en-GB"/>
        </a:p>
      </dgm:t>
    </dgm:pt>
    <dgm:pt modelId="{75763F77-038B-4EF4-B380-346665219A30}" type="pres">
      <dgm:prSet presAssocID="{FF093611-CD72-4B10-B667-A6FAB6B90DA6}" presName="space" presStyleCnt="0"/>
      <dgm:spPr/>
    </dgm:pt>
    <dgm:pt modelId="{ACA875BD-C926-4EAA-A4A8-16613E82B269}" type="pres">
      <dgm:prSet presAssocID="{27550D02-FE27-438A-8491-F444CADB133A}" presName="composite" presStyleCnt="0"/>
      <dgm:spPr/>
    </dgm:pt>
    <dgm:pt modelId="{704ECF3F-1D24-43E2-BD15-C38756C9F621}" type="pres">
      <dgm:prSet presAssocID="{27550D02-FE27-438A-8491-F444CADB133A}" presName="parTx" presStyleLbl="alignNode1" presStyleIdx="2" presStyleCnt="3">
        <dgm:presLayoutVars>
          <dgm:chMax val="0"/>
          <dgm:chPref val="0"/>
          <dgm:bulletEnabled val="1"/>
        </dgm:presLayoutVars>
      </dgm:prSet>
      <dgm:spPr/>
      <dgm:t>
        <a:bodyPr/>
        <a:lstStyle/>
        <a:p>
          <a:endParaRPr lang="en-GB"/>
        </a:p>
      </dgm:t>
    </dgm:pt>
    <dgm:pt modelId="{8CCE314D-DD75-4A3A-9F52-E384EFE9F74B}" type="pres">
      <dgm:prSet presAssocID="{27550D02-FE27-438A-8491-F444CADB133A}" presName="desTx" presStyleLbl="alignAccFollowNode1" presStyleIdx="2" presStyleCnt="3">
        <dgm:presLayoutVars>
          <dgm:bulletEnabled val="1"/>
        </dgm:presLayoutVars>
      </dgm:prSet>
      <dgm:spPr/>
      <dgm:t>
        <a:bodyPr/>
        <a:lstStyle/>
        <a:p>
          <a:endParaRPr lang="en-GB"/>
        </a:p>
      </dgm:t>
    </dgm:pt>
  </dgm:ptLst>
  <dgm:cxnLst>
    <dgm:cxn modelId="{4C954392-99E1-4354-8942-C41B7D7DB41F}" type="presOf" srcId="{677A0A49-C18C-494A-9163-166813B3E2CC}" destId="{367A9624-F800-4999-8DFE-107FCD4FEA0F}" srcOrd="0" destOrd="0" presId="urn:microsoft.com/office/officeart/2005/8/layout/hList1"/>
    <dgm:cxn modelId="{020A143C-CF48-44AF-A3CB-CE13E494FB76}" srcId="{EAE31535-4A16-4E00-A249-BE4A8877FCE0}" destId="{27550D02-FE27-438A-8491-F444CADB133A}" srcOrd="2" destOrd="0" parTransId="{9585EFCE-C787-449A-9F21-F942ACDCDED6}" sibTransId="{14013031-8B3B-471C-B0AE-2EC1BB06FC62}"/>
    <dgm:cxn modelId="{ACAB12AC-E276-474D-A208-4FAF59EB01CB}" srcId="{EAE31535-4A16-4E00-A249-BE4A8877FCE0}" destId="{C1B47608-6548-4E8A-908E-58D5F90DFEAF}" srcOrd="1" destOrd="0" parTransId="{0288DD69-3CA9-4554-9CA1-AC466758AB51}" sibTransId="{FF093611-CD72-4B10-B667-A6FAB6B90DA6}"/>
    <dgm:cxn modelId="{E66A3D7B-36CD-4471-90BA-ADCEAC395527}" srcId="{C1B47608-6548-4E8A-908E-58D5F90DFEAF}" destId="{677A0A49-C18C-494A-9163-166813B3E2CC}" srcOrd="0" destOrd="0" parTransId="{4615E61B-0A10-448A-B417-81B3B055F404}" sibTransId="{2DCBD0E0-97A7-481E-904B-C2772A150884}"/>
    <dgm:cxn modelId="{99E82E05-1344-4C3B-BB6C-297972AB004A}" srcId="{C1B47608-6548-4E8A-908E-58D5F90DFEAF}" destId="{6D91F2CD-3F22-43AE-BB3B-A50FEEBB3298}" srcOrd="1" destOrd="0" parTransId="{5C4FCF46-21C8-411D-ABAE-4D0228B16D82}" sibTransId="{8679F204-502F-4A2A-B1E9-1D4238EAC305}"/>
    <dgm:cxn modelId="{8D5C3CF2-5E47-4450-9B5F-273EDA0C83ED}" srcId="{27550D02-FE27-438A-8491-F444CADB133A}" destId="{26F22D7B-A081-4F60-82E6-61E1D69DB669}" srcOrd="0" destOrd="0" parTransId="{1FA87AFE-DD37-4441-ACBA-5145A6B0EDED}" sibTransId="{D3651729-7680-4703-A7B4-64740D51B3E0}"/>
    <dgm:cxn modelId="{B1302592-4E71-43F4-A939-5A879B1595C0}" type="presOf" srcId="{67FB6BE5-6A57-4105-AD44-8A3930551536}" destId="{F25A3D1F-3243-41E2-8C3C-2CED503BF942}" srcOrd="0" destOrd="0" presId="urn:microsoft.com/office/officeart/2005/8/layout/hList1"/>
    <dgm:cxn modelId="{F04279BC-D27B-438B-AF97-A2805654023D}" srcId="{EAE31535-4A16-4E00-A249-BE4A8877FCE0}" destId="{FB47458F-6B64-4AC7-9027-DEC2453F4171}" srcOrd="0" destOrd="0" parTransId="{1C0B140D-01E5-4499-ACE6-09A6CB218B6A}" sibTransId="{EED12B9C-CA0C-4F4B-B4E1-DFDA4B4B2E1A}"/>
    <dgm:cxn modelId="{4ED57ED3-3308-4863-A08E-0A50EB3ABDF2}" type="presOf" srcId="{27550D02-FE27-438A-8491-F444CADB133A}" destId="{704ECF3F-1D24-43E2-BD15-C38756C9F621}" srcOrd="0" destOrd="0" presId="urn:microsoft.com/office/officeart/2005/8/layout/hList1"/>
    <dgm:cxn modelId="{6D25F6CE-4C39-49D1-811F-9C5ED98118B3}" type="presOf" srcId="{F15B5F19-EF67-43F3-BBBA-4EB897D8E4A8}" destId="{F25A3D1F-3243-41E2-8C3C-2CED503BF942}" srcOrd="0" destOrd="1" presId="urn:microsoft.com/office/officeart/2005/8/layout/hList1"/>
    <dgm:cxn modelId="{9DA50B52-29E9-4571-97E6-3747073F3596}" type="presOf" srcId="{26F22D7B-A081-4F60-82E6-61E1D69DB669}" destId="{8CCE314D-DD75-4A3A-9F52-E384EFE9F74B}" srcOrd="0" destOrd="0" presId="urn:microsoft.com/office/officeart/2005/8/layout/hList1"/>
    <dgm:cxn modelId="{37BC22AA-DFEE-4EDF-A2CD-B1DBC7F27B4E}" srcId="{27550D02-FE27-438A-8491-F444CADB133A}" destId="{90826A88-8565-4481-8812-9BFAF989245E}" srcOrd="1" destOrd="0" parTransId="{B8920FB3-895E-442B-A542-4AC5893C277C}" sibTransId="{6B4AE9EB-877D-4769-962D-C5BD44B2EA2F}"/>
    <dgm:cxn modelId="{231702DD-4ED7-4E31-845C-EE2D740DD6AE}" srcId="{FB47458F-6B64-4AC7-9027-DEC2453F4171}" destId="{67FB6BE5-6A57-4105-AD44-8A3930551536}" srcOrd="0" destOrd="0" parTransId="{B4E7E7AB-D258-404A-906D-514BA3913DDA}" sibTransId="{727C59BD-0FFA-474C-92D0-ACFFEC032824}"/>
    <dgm:cxn modelId="{F60E644F-D784-408E-A9B9-35A40358F56A}" srcId="{FB47458F-6B64-4AC7-9027-DEC2453F4171}" destId="{F15B5F19-EF67-43F3-BBBA-4EB897D8E4A8}" srcOrd="1" destOrd="0" parTransId="{F47A2C34-3472-438F-984D-E9E76BAC4208}" sibTransId="{DFE33360-2D37-4ADF-9276-66FCAA9FB502}"/>
    <dgm:cxn modelId="{FF613E5D-7F1F-4BAB-9E58-67F33EF47277}" type="presOf" srcId="{C1B47608-6548-4E8A-908E-58D5F90DFEAF}" destId="{8C522D47-861A-4929-924B-6FC4103D0EB8}" srcOrd="0" destOrd="0" presId="urn:microsoft.com/office/officeart/2005/8/layout/hList1"/>
    <dgm:cxn modelId="{90672E34-D4FA-495B-9A8C-453AB841D595}" type="presOf" srcId="{EAE31535-4A16-4E00-A249-BE4A8877FCE0}" destId="{CAF87556-290E-4ABA-B52A-A5E95C349B2E}" srcOrd="0" destOrd="0" presId="urn:microsoft.com/office/officeart/2005/8/layout/hList1"/>
    <dgm:cxn modelId="{2CF4E787-CBC8-413D-896F-F7808DDD69DB}" type="presOf" srcId="{FB47458F-6B64-4AC7-9027-DEC2453F4171}" destId="{FD6272BF-957F-464E-9E6F-C4AB50756A02}" srcOrd="0" destOrd="0" presId="urn:microsoft.com/office/officeart/2005/8/layout/hList1"/>
    <dgm:cxn modelId="{26457A8E-9193-47DF-A975-346F0628F005}" type="presOf" srcId="{90826A88-8565-4481-8812-9BFAF989245E}" destId="{8CCE314D-DD75-4A3A-9F52-E384EFE9F74B}" srcOrd="0" destOrd="1" presId="urn:microsoft.com/office/officeart/2005/8/layout/hList1"/>
    <dgm:cxn modelId="{EBC83543-0672-44A7-A1AA-FA9D02ADD8CD}" type="presOf" srcId="{6D91F2CD-3F22-43AE-BB3B-A50FEEBB3298}" destId="{367A9624-F800-4999-8DFE-107FCD4FEA0F}" srcOrd="0" destOrd="1" presId="urn:microsoft.com/office/officeart/2005/8/layout/hList1"/>
    <dgm:cxn modelId="{336F07A3-84D0-4682-8A6D-18A5A2934F31}" type="presParOf" srcId="{CAF87556-290E-4ABA-B52A-A5E95C349B2E}" destId="{4CE98E55-C0C7-48DF-B49D-3751DE695DD3}" srcOrd="0" destOrd="0" presId="urn:microsoft.com/office/officeart/2005/8/layout/hList1"/>
    <dgm:cxn modelId="{6DB36CFE-E648-4050-AEFE-C180BD4AE5A2}" type="presParOf" srcId="{4CE98E55-C0C7-48DF-B49D-3751DE695DD3}" destId="{FD6272BF-957F-464E-9E6F-C4AB50756A02}" srcOrd="0" destOrd="0" presId="urn:microsoft.com/office/officeart/2005/8/layout/hList1"/>
    <dgm:cxn modelId="{3B5FF9F9-DAF7-40A3-A9A6-1477E52DD607}" type="presParOf" srcId="{4CE98E55-C0C7-48DF-B49D-3751DE695DD3}" destId="{F25A3D1F-3243-41E2-8C3C-2CED503BF942}" srcOrd="1" destOrd="0" presId="urn:microsoft.com/office/officeart/2005/8/layout/hList1"/>
    <dgm:cxn modelId="{9FF27495-4FAD-4236-B05D-925C5705EF67}" type="presParOf" srcId="{CAF87556-290E-4ABA-B52A-A5E95C349B2E}" destId="{9FD96057-66A5-4A06-97BA-2AFF687105C3}" srcOrd="1" destOrd="0" presId="urn:microsoft.com/office/officeart/2005/8/layout/hList1"/>
    <dgm:cxn modelId="{6EA5394B-4D1A-4643-B7BE-D05631F3E027}" type="presParOf" srcId="{CAF87556-290E-4ABA-B52A-A5E95C349B2E}" destId="{7D80DE85-8C89-4339-B960-FDA354FF21FE}" srcOrd="2" destOrd="0" presId="urn:microsoft.com/office/officeart/2005/8/layout/hList1"/>
    <dgm:cxn modelId="{52B486E7-FA7D-4EF3-B2ED-DAB9AF77D00F}" type="presParOf" srcId="{7D80DE85-8C89-4339-B960-FDA354FF21FE}" destId="{8C522D47-861A-4929-924B-6FC4103D0EB8}" srcOrd="0" destOrd="0" presId="urn:microsoft.com/office/officeart/2005/8/layout/hList1"/>
    <dgm:cxn modelId="{76B5C1AF-435C-4FCF-B43E-EAB1B809808D}" type="presParOf" srcId="{7D80DE85-8C89-4339-B960-FDA354FF21FE}" destId="{367A9624-F800-4999-8DFE-107FCD4FEA0F}" srcOrd="1" destOrd="0" presId="urn:microsoft.com/office/officeart/2005/8/layout/hList1"/>
    <dgm:cxn modelId="{1E6E61F4-F419-4B80-B5DB-DBA33E8F679F}" type="presParOf" srcId="{CAF87556-290E-4ABA-B52A-A5E95C349B2E}" destId="{75763F77-038B-4EF4-B380-346665219A30}" srcOrd="3" destOrd="0" presId="urn:microsoft.com/office/officeart/2005/8/layout/hList1"/>
    <dgm:cxn modelId="{FC3F6BC4-6AF8-44B8-9906-5662CA752C1A}" type="presParOf" srcId="{CAF87556-290E-4ABA-B52A-A5E95C349B2E}" destId="{ACA875BD-C926-4EAA-A4A8-16613E82B269}" srcOrd="4" destOrd="0" presId="urn:microsoft.com/office/officeart/2005/8/layout/hList1"/>
    <dgm:cxn modelId="{6C3D1EEE-4A16-420E-9914-50532219A838}" type="presParOf" srcId="{ACA875BD-C926-4EAA-A4A8-16613E82B269}" destId="{704ECF3F-1D24-43E2-BD15-C38756C9F621}" srcOrd="0" destOrd="0" presId="urn:microsoft.com/office/officeart/2005/8/layout/hList1"/>
    <dgm:cxn modelId="{2EDF12EE-B298-48C6-A95F-6CEDF9036F99}" type="presParOf" srcId="{ACA875BD-C926-4EAA-A4A8-16613E82B269}" destId="{8CCE314D-DD75-4A3A-9F52-E384EFE9F74B}"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6E7B05-F126-4B9D-897B-4548225C2A72}">
      <dsp:nvSpPr>
        <dsp:cNvPr id="0" name=""/>
        <dsp:cNvSpPr/>
      </dsp:nvSpPr>
      <dsp:spPr>
        <a:xfrm>
          <a:off x="1933146" y="694460"/>
          <a:ext cx="4377436" cy="4377436"/>
        </a:xfrm>
        <a:prstGeom prst="blockArc">
          <a:avLst>
            <a:gd name="adj1" fmla="val 1080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D16DF82-B7BB-4E5A-83C3-36DD70AFA781}">
      <dsp:nvSpPr>
        <dsp:cNvPr id="0" name=""/>
        <dsp:cNvSpPr/>
      </dsp:nvSpPr>
      <dsp:spPr>
        <a:xfrm>
          <a:off x="1933146" y="694460"/>
          <a:ext cx="4377436" cy="4377436"/>
        </a:xfrm>
        <a:prstGeom prst="blockArc">
          <a:avLst>
            <a:gd name="adj1" fmla="val 5400000"/>
            <a:gd name="adj2" fmla="val 108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B5D3836-7F15-47EE-AE61-14241C833A53}">
      <dsp:nvSpPr>
        <dsp:cNvPr id="0" name=""/>
        <dsp:cNvSpPr/>
      </dsp:nvSpPr>
      <dsp:spPr>
        <a:xfrm>
          <a:off x="1933146" y="694460"/>
          <a:ext cx="4377436" cy="4377436"/>
        </a:xfrm>
        <a:prstGeom prst="blockArc">
          <a:avLst>
            <a:gd name="adj1" fmla="val 0"/>
            <a:gd name="adj2" fmla="val 54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64A6BCA-B3AE-4677-BB24-3F2D5EB330A6}">
      <dsp:nvSpPr>
        <dsp:cNvPr id="0" name=""/>
        <dsp:cNvSpPr/>
      </dsp:nvSpPr>
      <dsp:spPr>
        <a:xfrm>
          <a:off x="1933146" y="694460"/>
          <a:ext cx="4377436" cy="4377436"/>
        </a:xfrm>
        <a:prstGeom prst="blockArc">
          <a:avLst>
            <a:gd name="adj1" fmla="val 16200000"/>
            <a:gd name="adj2" fmla="val 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1BE2776-8C69-45ED-8A20-1185826538A2}">
      <dsp:nvSpPr>
        <dsp:cNvPr id="0" name=""/>
        <dsp:cNvSpPr/>
      </dsp:nvSpPr>
      <dsp:spPr>
        <a:xfrm>
          <a:off x="3114456" y="1875770"/>
          <a:ext cx="2014817" cy="201481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err="1" smtClean="0">
              <a:solidFill>
                <a:srgbClr val="FFFF00"/>
              </a:solidFill>
            </a:rPr>
            <a:t>Pedwar</a:t>
          </a:r>
          <a:r>
            <a:rPr lang="en-GB" sz="1600" kern="1200" dirty="0" smtClean="0">
              <a:solidFill>
                <a:srgbClr val="FFFF00"/>
              </a:solidFill>
            </a:rPr>
            <a:t> </a:t>
          </a:r>
          <a:r>
            <a:rPr lang="en-GB" sz="1600" kern="1200" dirty="0" err="1" smtClean="0">
              <a:solidFill>
                <a:srgbClr val="FFFF00"/>
              </a:solidFill>
            </a:rPr>
            <a:t>Anian</a:t>
          </a:r>
          <a:r>
            <a:rPr lang="en-GB" sz="1600" kern="1200" dirty="0" smtClean="0">
              <a:solidFill>
                <a:srgbClr val="FFFF00"/>
              </a:solidFill>
            </a:rPr>
            <a:t> </a:t>
          </a:r>
          <a:r>
            <a:rPr lang="en-GB" sz="1600" kern="1200" dirty="0" smtClean="0"/>
            <a:t>Four Temperaments</a:t>
          </a:r>
          <a:endParaRPr lang="en-GB" sz="1600" kern="1200" dirty="0"/>
        </a:p>
      </dsp:txBody>
      <dsp:txXfrm>
        <a:off x="3409519" y="2170833"/>
        <a:ext cx="1424691" cy="1424691"/>
      </dsp:txXfrm>
    </dsp:sp>
    <dsp:sp modelId="{C7EC8F21-322F-4759-8A61-D632895C0517}">
      <dsp:nvSpPr>
        <dsp:cNvPr id="0" name=""/>
        <dsp:cNvSpPr/>
      </dsp:nvSpPr>
      <dsp:spPr>
        <a:xfrm>
          <a:off x="3203169" y="-204581"/>
          <a:ext cx="1837390" cy="189963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err="1" smtClean="0">
              <a:solidFill>
                <a:srgbClr val="FFFF00"/>
              </a:solidFill>
            </a:rPr>
            <a:t>Melancolaidd</a:t>
          </a:r>
          <a:endParaRPr lang="en-GB" sz="1500" kern="1200" dirty="0" smtClean="0">
            <a:solidFill>
              <a:srgbClr val="FFFF00"/>
            </a:solidFill>
          </a:endParaRPr>
        </a:p>
        <a:p>
          <a:pPr lvl="0" algn="ctr" defTabSz="666750">
            <a:lnSpc>
              <a:spcPct val="90000"/>
            </a:lnSpc>
            <a:spcBef>
              <a:spcPct val="0"/>
            </a:spcBef>
            <a:spcAft>
              <a:spcPct val="35000"/>
            </a:spcAft>
          </a:pPr>
          <a:r>
            <a:rPr lang="en-GB" sz="1500" kern="1200" dirty="0" smtClean="0"/>
            <a:t>Melancholic</a:t>
          </a:r>
          <a:endParaRPr lang="en-GB" sz="1500" kern="1200" dirty="0"/>
        </a:p>
      </dsp:txBody>
      <dsp:txXfrm>
        <a:off x="3472249" y="73613"/>
        <a:ext cx="1299230" cy="1343242"/>
      </dsp:txXfrm>
    </dsp:sp>
    <dsp:sp modelId="{901B566E-ADA4-45F7-8EDB-C66BCBD7334D}">
      <dsp:nvSpPr>
        <dsp:cNvPr id="0" name=""/>
        <dsp:cNvSpPr/>
      </dsp:nvSpPr>
      <dsp:spPr>
        <a:xfrm>
          <a:off x="5445425" y="1889367"/>
          <a:ext cx="1628768" cy="1987623"/>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err="1" smtClean="0">
              <a:solidFill>
                <a:srgbClr val="FFFF00"/>
              </a:solidFill>
            </a:rPr>
            <a:t>Fflemmatig</a:t>
          </a:r>
          <a:endParaRPr lang="en-GB" sz="1500" kern="1200" dirty="0" smtClean="0">
            <a:solidFill>
              <a:srgbClr val="FFFF00"/>
            </a:solidFill>
          </a:endParaRPr>
        </a:p>
        <a:p>
          <a:pPr lvl="0" algn="ctr" defTabSz="666750">
            <a:lnSpc>
              <a:spcPct val="90000"/>
            </a:lnSpc>
            <a:spcBef>
              <a:spcPct val="0"/>
            </a:spcBef>
            <a:spcAft>
              <a:spcPct val="35000"/>
            </a:spcAft>
          </a:pPr>
          <a:r>
            <a:rPr lang="en-GB" sz="1500" kern="1200" dirty="0" smtClean="0"/>
            <a:t>Phlegmatic</a:t>
          </a:r>
          <a:endParaRPr lang="en-GB" sz="1500" kern="1200" dirty="0"/>
        </a:p>
      </dsp:txBody>
      <dsp:txXfrm>
        <a:off x="5683953" y="2180448"/>
        <a:ext cx="1151712" cy="1405461"/>
      </dsp:txXfrm>
    </dsp:sp>
    <dsp:sp modelId="{56B9026F-3156-43F2-A175-06F21DFE8C97}">
      <dsp:nvSpPr>
        <dsp:cNvPr id="0" name=""/>
        <dsp:cNvSpPr/>
      </dsp:nvSpPr>
      <dsp:spPr>
        <a:xfrm>
          <a:off x="3203169" y="4149034"/>
          <a:ext cx="1837390" cy="174417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err="1" smtClean="0">
              <a:solidFill>
                <a:srgbClr val="FFFF00"/>
              </a:solidFill>
            </a:rPr>
            <a:t>Coleric</a:t>
          </a:r>
          <a:endParaRPr lang="en-GB" sz="1500" kern="1200" dirty="0" smtClean="0">
            <a:solidFill>
              <a:srgbClr val="FFFF00"/>
            </a:solidFill>
          </a:endParaRPr>
        </a:p>
        <a:p>
          <a:pPr lvl="0" algn="ctr" defTabSz="666750">
            <a:lnSpc>
              <a:spcPct val="90000"/>
            </a:lnSpc>
            <a:spcBef>
              <a:spcPct val="0"/>
            </a:spcBef>
            <a:spcAft>
              <a:spcPct val="35000"/>
            </a:spcAft>
          </a:pPr>
          <a:r>
            <a:rPr lang="en-GB" sz="1500" kern="1200" dirty="0" smtClean="0"/>
            <a:t>Choleric</a:t>
          </a:r>
          <a:endParaRPr lang="en-GB" sz="1500" kern="1200" dirty="0"/>
        </a:p>
      </dsp:txBody>
      <dsp:txXfrm>
        <a:off x="3472249" y="4404463"/>
        <a:ext cx="1299230" cy="1233321"/>
      </dsp:txXfrm>
    </dsp:sp>
    <dsp:sp modelId="{8112C095-4606-4C9C-99CB-E511BBBD6B06}">
      <dsp:nvSpPr>
        <dsp:cNvPr id="0" name=""/>
        <dsp:cNvSpPr/>
      </dsp:nvSpPr>
      <dsp:spPr>
        <a:xfrm>
          <a:off x="1278733" y="2177992"/>
          <a:ext cx="1410372" cy="1410372"/>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smtClean="0">
              <a:solidFill>
                <a:srgbClr val="FFFF00"/>
              </a:solidFill>
            </a:rPr>
            <a:t>Sanguine</a:t>
          </a:r>
        </a:p>
        <a:p>
          <a:pPr lvl="0" algn="ctr" defTabSz="666750">
            <a:lnSpc>
              <a:spcPct val="90000"/>
            </a:lnSpc>
            <a:spcBef>
              <a:spcPct val="0"/>
            </a:spcBef>
            <a:spcAft>
              <a:spcPct val="35000"/>
            </a:spcAft>
          </a:pPr>
          <a:r>
            <a:rPr lang="en-GB" sz="1500" kern="1200" dirty="0" smtClean="0"/>
            <a:t>Sanguine</a:t>
          </a:r>
          <a:endParaRPr lang="en-GB" sz="1500" kern="1200" dirty="0"/>
        </a:p>
      </dsp:txBody>
      <dsp:txXfrm>
        <a:off x="1485277" y="2384536"/>
        <a:ext cx="997284" cy="9972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BEE52-CE54-4436-BCCD-E3D6987A17A9}">
      <dsp:nvSpPr>
        <dsp:cNvPr id="0" name=""/>
        <dsp:cNvSpPr/>
      </dsp:nvSpPr>
      <dsp:spPr>
        <a:xfrm>
          <a:off x="3447418" y="2043262"/>
          <a:ext cx="1458091" cy="1458091"/>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err="1" smtClean="0">
              <a:solidFill>
                <a:srgbClr val="FFFF00"/>
              </a:solidFill>
            </a:rPr>
            <a:t>Grymoedd</a:t>
          </a:r>
          <a:r>
            <a:rPr lang="en-GB" sz="1600" kern="1200" dirty="0" smtClean="0">
              <a:solidFill>
                <a:srgbClr val="FFFF00"/>
              </a:solidFill>
            </a:rPr>
            <a:t> </a:t>
          </a:r>
          <a:r>
            <a:rPr lang="en-GB" sz="1600" kern="1200" dirty="0" err="1" smtClean="0">
              <a:solidFill>
                <a:srgbClr val="FFFF00"/>
              </a:solidFill>
            </a:rPr>
            <a:t>Cosmig</a:t>
          </a:r>
          <a:endParaRPr lang="en-GB" sz="1600" kern="1200" dirty="0" smtClean="0">
            <a:solidFill>
              <a:srgbClr val="FFFF00"/>
            </a:solidFill>
          </a:endParaRPr>
        </a:p>
        <a:p>
          <a:pPr lvl="0" algn="ctr" defTabSz="711200">
            <a:lnSpc>
              <a:spcPct val="90000"/>
            </a:lnSpc>
            <a:spcBef>
              <a:spcPct val="0"/>
            </a:spcBef>
            <a:spcAft>
              <a:spcPct val="35000"/>
            </a:spcAft>
          </a:pPr>
          <a:r>
            <a:rPr lang="en-GB" sz="1600" kern="1200" dirty="0" smtClean="0"/>
            <a:t>Cosmic Forces</a:t>
          </a:r>
          <a:endParaRPr lang="en-GB" sz="1600" kern="1200" dirty="0"/>
        </a:p>
      </dsp:txBody>
      <dsp:txXfrm>
        <a:off x="3660950" y="2256794"/>
        <a:ext cx="1031027" cy="1031027"/>
      </dsp:txXfrm>
    </dsp:sp>
    <dsp:sp modelId="{2E49B6A7-4AB4-4AA0-9EB3-C882E1119AC2}">
      <dsp:nvSpPr>
        <dsp:cNvPr id="0" name=""/>
        <dsp:cNvSpPr/>
      </dsp:nvSpPr>
      <dsp:spPr>
        <a:xfrm rot="16200000">
          <a:off x="4022300" y="1513238"/>
          <a:ext cx="308326" cy="49575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068549" y="1658637"/>
        <a:ext cx="215828" cy="297451"/>
      </dsp:txXfrm>
    </dsp:sp>
    <dsp:sp modelId="{36715880-F26A-404C-9E57-21025CC6C67A}">
      <dsp:nvSpPr>
        <dsp:cNvPr id="0" name=""/>
        <dsp:cNvSpPr/>
      </dsp:nvSpPr>
      <dsp:spPr>
        <a:xfrm>
          <a:off x="3447418" y="3421"/>
          <a:ext cx="1458091" cy="1458091"/>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err="1" smtClean="0">
              <a:solidFill>
                <a:srgbClr val="FFFF00"/>
              </a:solidFill>
            </a:rPr>
            <a:t>Corfforol</a:t>
          </a:r>
          <a:endParaRPr lang="en-GB" sz="1600" kern="1200" dirty="0" smtClean="0">
            <a:solidFill>
              <a:srgbClr val="FFFF00"/>
            </a:solidFill>
          </a:endParaRPr>
        </a:p>
        <a:p>
          <a:pPr lvl="0" algn="ctr" defTabSz="711200">
            <a:lnSpc>
              <a:spcPct val="90000"/>
            </a:lnSpc>
            <a:spcBef>
              <a:spcPct val="0"/>
            </a:spcBef>
            <a:spcAft>
              <a:spcPct val="35000"/>
            </a:spcAft>
          </a:pPr>
          <a:r>
            <a:rPr lang="en-GB" sz="1600" kern="1200" dirty="0" smtClean="0"/>
            <a:t>Physical</a:t>
          </a:r>
          <a:endParaRPr lang="en-GB" sz="1600" kern="1200" dirty="0"/>
        </a:p>
      </dsp:txBody>
      <dsp:txXfrm>
        <a:off x="3660950" y="216953"/>
        <a:ext cx="1031027" cy="1031027"/>
      </dsp:txXfrm>
    </dsp:sp>
    <dsp:sp modelId="{A2B30C64-B68A-4F7D-B946-CC53AD1BCA3D}">
      <dsp:nvSpPr>
        <dsp:cNvPr id="0" name=""/>
        <dsp:cNvSpPr/>
      </dsp:nvSpPr>
      <dsp:spPr>
        <a:xfrm>
          <a:off x="5033494" y="2524432"/>
          <a:ext cx="308326" cy="495751"/>
        </a:xfrm>
        <a:prstGeom prst="rightArrow">
          <a:avLst>
            <a:gd name="adj1" fmla="val 60000"/>
            <a:gd name="adj2" fmla="val 50000"/>
          </a:avLst>
        </a:prstGeom>
        <a:solidFill>
          <a:schemeClr val="accent3">
            <a:hueOff val="-5513091"/>
            <a:satOff val="8941"/>
            <a:lumOff val="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5033494" y="2623582"/>
        <a:ext cx="215828" cy="297451"/>
      </dsp:txXfrm>
    </dsp:sp>
    <dsp:sp modelId="{C7B5F21D-34D7-47CD-A5C1-A7524D706F96}">
      <dsp:nvSpPr>
        <dsp:cNvPr id="0" name=""/>
        <dsp:cNvSpPr/>
      </dsp:nvSpPr>
      <dsp:spPr>
        <a:xfrm>
          <a:off x="5487258" y="2043262"/>
          <a:ext cx="1458091" cy="1458091"/>
        </a:xfrm>
        <a:prstGeom prst="ellipse">
          <a:avLst/>
        </a:prstGeom>
        <a:solidFill>
          <a:schemeClr val="accent3">
            <a:hueOff val="-5513091"/>
            <a:satOff val="8941"/>
            <a:lumOff val="6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err="1" smtClean="0">
              <a:solidFill>
                <a:srgbClr val="FFFF00"/>
              </a:solidFill>
            </a:rPr>
            <a:t>Etheraidd</a:t>
          </a:r>
          <a:endParaRPr lang="en-GB" sz="1600" kern="1200" dirty="0" smtClean="0">
            <a:solidFill>
              <a:srgbClr val="FFFF00"/>
            </a:solidFill>
          </a:endParaRPr>
        </a:p>
        <a:p>
          <a:pPr lvl="0" algn="ctr" defTabSz="711200">
            <a:lnSpc>
              <a:spcPct val="90000"/>
            </a:lnSpc>
            <a:spcBef>
              <a:spcPct val="0"/>
            </a:spcBef>
            <a:spcAft>
              <a:spcPct val="35000"/>
            </a:spcAft>
          </a:pPr>
          <a:r>
            <a:rPr lang="en-GB" sz="1600" kern="1200" dirty="0" smtClean="0"/>
            <a:t>Ethereal</a:t>
          </a:r>
          <a:endParaRPr lang="en-GB" sz="1600" kern="1200" dirty="0"/>
        </a:p>
      </dsp:txBody>
      <dsp:txXfrm>
        <a:off x="5700790" y="2256794"/>
        <a:ext cx="1031027" cy="1031027"/>
      </dsp:txXfrm>
    </dsp:sp>
    <dsp:sp modelId="{0A6A126D-0064-41E5-BD3A-5ECB2D570D29}">
      <dsp:nvSpPr>
        <dsp:cNvPr id="0" name=""/>
        <dsp:cNvSpPr/>
      </dsp:nvSpPr>
      <dsp:spPr>
        <a:xfrm rot="5400000">
          <a:off x="4022300" y="3535626"/>
          <a:ext cx="308326" cy="495751"/>
        </a:xfrm>
        <a:prstGeom prst="rightArrow">
          <a:avLst>
            <a:gd name="adj1" fmla="val 60000"/>
            <a:gd name="adj2" fmla="val 50000"/>
          </a:avLst>
        </a:prstGeom>
        <a:solidFill>
          <a:schemeClr val="accent3">
            <a:hueOff val="-11026182"/>
            <a:satOff val="17881"/>
            <a:lumOff val="13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4068549" y="3588527"/>
        <a:ext cx="215828" cy="297451"/>
      </dsp:txXfrm>
    </dsp:sp>
    <dsp:sp modelId="{3CCC1A74-8EAB-4439-B3BD-C093DEBD73EE}">
      <dsp:nvSpPr>
        <dsp:cNvPr id="0" name=""/>
        <dsp:cNvSpPr/>
      </dsp:nvSpPr>
      <dsp:spPr>
        <a:xfrm>
          <a:off x="3447418" y="4083102"/>
          <a:ext cx="1458091" cy="1458091"/>
        </a:xfrm>
        <a:prstGeom prst="ellipse">
          <a:avLst/>
        </a:prstGeom>
        <a:solidFill>
          <a:schemeClr val="accent3">
            <a:hueOff val="-11026182"/>
            <a:satOff val="17881"/>
            <a:lumOff val="13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rgbClr val="FFFF00"/>
              </a:solidFill>
            </a:rPr>
            <a:t>Astral</a:t>
          </a:r>
        </a:p>
        <a:p>
          <a:pPr lvl="0" algn="ctr" defTabSz="711200">
            <a:lnSpc>
              <a:spcPct val="90000"/>
            </a:lnSpc>
            <a:spcBef>
              <a:spcPct val="0"/>
            </a:spcBef>
            <a:spcAft>
              <a:spcPct val="35000"/>
            </a:spcAft>
          </a:pPr>
          <a:r>
            <a:rPr lang="en-GB" sz="1600" kern="1200" dirty="0" smtClean="0"/>
            <a:t>Astral</a:t>
          </a:r>
          <a:endParaRPr lang="en-GB" sz="1600" kern="1200" dirty="0"/>
        </a:p>
      </dsp:txBody>
      <dsp:txXfrm>
        <a:off x="3660950" y="4296634"/>
        <a:ext cx="1031027" cy="1031027"/>
      </dsp:txXfrm>
    </dsp:sp>
    <dsp:sp modelId="{29857B6E-3094-4DFC-9D5B-DBE23A5B97D6}">
      <dsp:nvSpPr>
        <dsp:cNvPr id="0" name=""/>
        <dsp:cNvSpPr/>
      </dsp:nvSpPr>
      <dsp:spPr>
        <a:xfrm rot="10800000">
          <a:off x="3011106" y="2524432"/>
          <a:ext cx="308326" cy="495751"/>
        </a:xfrm>
        <a:prstGeom prst="rightArrow">
          <a:avLst>
            <a:gd name="adj1" fmla="val 60000"/>
            <a:gd name="adj2" fmla="val 50000"/>
          </a:avLst>
        </a:prstGeom>
        <a:solidFill>
          <a:schemeClr val="accent3">
            <a:hueOff val="-16539272"/>
            <a:satOff val="26822"/>
            <a:lumOff val="1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rot="10800000">
        <a:off x="3103604" y="2623582"/>
        <a:ext cx="215828" cy="297451"/>
      </dsp:txXfrm>
    </dsp:sp>
    <dsp:sp modelId="{E05048B2-9FEE-4044-825A-8B0F9325648B}">
      <dsp:nvSpPr>
        <dsp:cNvPr id="0" name=""/>
        <dsp:cNvSpPr/>
      </dsp:nvSpPr>
      <dsp:spPr>
        <a:xfrm>
          <a:off x="1407577" y="2043262"/>
          <a:ext cx="1458091" cy="1458091"/>
        </a:xfrm>
        <a:prstGeom prst="ellipse">
          <a:avLst/>
        </a:prstGeom>
        <a:solidFill>
          <a:schemeClr val="accent3">
            <a:hueOff val="-16539272"/>
            <a:satOff val="26822"/>
            <a:lumOff val="1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err="1" smtClean="0">
              <a:solidFill>
                <a:srgbClr val="FFFF00"/>
              </a:solidFill>
            </a:rPr>
            <a:t>Ysbrydol</a:t>
          </a:r>
          <a:endParaRPr lang="en-GB" sz="1600" kern="1200" dirty="0" smtClean="0">
            <a:solidFill>
              <a:srgbClr val="FFFF00"/>
            </a:solidFill>
          </a:endParaRPr>
        </a:p>
        <a:p>
          <a:pPr lvl="0" algn="ctr" defTabSz="711200">
            <a:lnSpc>
              <a:spcPct val="90000"/>
            </a:lnSpc>
            <a:spcBef>
              <a:spcPct val="0"/>
            </a:spcBef>
            <a:spcAft>
              <a:spcPct val="35000"/>
            </a:spcAft>
          </a:pPr>
          <a:r>
            <a:rPr lang="en-GB" sz="1600" kern="1200" dirty="0" smtClean="0"/>
            <a:t>Spiritual</a:t>
          </a:r>
          <a:endParaRPr lang="en-GB" sz="1600" kern="1200" dirty="0"/>
        </a:p>
      </dsp:txBody>
      <dsp:txXfrm>
        <a:off x="1621109" y="2256794"/>
        <a:ext cx="1031027" cy="10310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272BF-957F-464E-9E6F-C4AB50756A02}">
      <dsp:nvSpPr>
        <dsp:cNvPr id="0" name=""/>
        <dsp:cNvSpPr/>
      </dsp:nvSpPr>
      <dsp:spPr>
        <a:xfrm>
          <a:off x="2655" y="235189"/>
          <a:ext cx="2588912" cy="87226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a:lnSpc>
              <a:spcPct val="90000"/>
            </a:lnSpc>
            <a:spcBef>
              <a:spcPct val="0"/>
            </a:spcBef>
            <a:spcAft>
              <a:spcPct val="35000"/>
            </a:spcAft>
          </a:pPr>
          <a:r>
            <a:rPr lang="en-GB" sz="2200" kern="1200" dirty="0" smtClean="0">
              <a:solidFill>
                <a:srgbClr val="FFFF00"/>
              </a:solidFill>
            </a:rPr>
            <a:t>Y cam </a:t>
          </a:r>
          <a:r>
            <a:rPr lang="en-GB" sz="2200" kern="1200" dirty="0" err="1" smtClean="0">
              <a:solidFill>
                <a:srgbClr val="FFFF00"/>
              </a:solidFill>
            </a:rPr>
            <a:t>parod</a:t>
          </a:r>
          <a:endParaRPr lang="en-GB" sz="2200" kern="1200" dirty="0" smtClean="0">
            <a:solidFill>
              <a:srgbClr val="FFFF00"/>
            </a:solidFill>
          </a:endParaRPr>
        </a:p>
        <a:p>
          <a:pPr lvl="0" algn="ctr" defTabSz="977900">
            <a:lnSpc>
              <a:spcPct val="90000"/>
            </a:lnSpc>
            <a:spcBef>
              <a:spcPct val="0"/>
            </a:spcBef>
            <a:spcAft>
              <a:spcPct val="35000"/>
            </a:spcAft>
          </a:pPr>
          <a:r>
            <a:rPr lang="en-GB" sz="2200" kern="1200" dirty="0" smtClean="0"/>
            <a:t>Willing Stage</a:t>
          </a:r>
          <a:endParaRPr lang="en-GB" sz="2200" kern="1200" dirty="0"/>
        </a:p>
      </dsp:txBody>
      <dsp:txXfrm>
        <a:off x="2655" y="235189"/>
        <a:ext cx="2588912" cy="872266"/>
      </dsp:txXfrm>
    </dsp:sp>
    <dsp:sp modelId="{F25A3D1F-3243-41E2-8C3C-2CED503BF942}">
      <dsp:nvSpPr>
        <dsp:cNvPr id="0" name=""/>
        <dsp:cNvSpPr/>
      </dsp:nvSpPr>
      <dsp:spPr>
        <a:xfrm>
          <a:off x="2655" y="1107456"/>
          <a:ext cx="2588912" cy="378569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err="1" smtClean="0">
              <a:solidFill>
                <a:schemeClr val="accent3">
                  <a:lumMod val="75000"/>
                </a:schemeClr>
              </a:solidFill>
            </a:rPr>
            <a:t>Dynwared</a:t>
          </a:r>
          <a:r>
            <a:rPr lang="en-GB" sz="2200" kern="1200" dirty="0" smtClean="0">
              <a:solidFill>
                <a:schemeClr val="accent3">
                  <a:lumMod val="75000"/>
                </a:schemeClr>
              </a:solidFill>
            </a:rPr>
            <a:t> a </a:t>
          </a:r>
          <a:r>
            <a:rPr lang="en-GB" sz="2200" kern="1200" dirty="0" err="1" smtClean="0">
              <a:solidFill>
                <a:schemeClr val="accent3">
                  <a:lumMod val="75000"/>
                </a:schemeClr>
              </a:solidFill>
            </a:rPr>
            <a:t>gweithgarwch</a:t>
          </a:r>
          <a:r>
            <a:rPr lang="en-GB" sz="2200" kern="1200" dirty="0" smtClean="0">
              <a:solidFill>
                <a:schemeClr val="accent3">
                  <a:lumMod val="75000"/>
                </a:schemeClr>
              </a:solidFill>
            </a:rPr>
            <a:t> </a:t>
          </a:r>
          <a:r>
            <a:rPr lang="en-GB" sz="2200" kern="1200" dirty="0" err="1" smtClean="0">
              <a:solidFill>
                <a:schemeClr val="accent3">
                  <a:lumMod val="75000"/>
                </a:schemeClr>
              </a:solidFill>
            </a:rPr>
            <a:t>corfforol</a:t>
          </a:r>
          <a:endParaRPr lang="en-GB" sz="2200" kern="1200" dirty="0">
            <a:solidFill>
              <a:schemeClr val="accent3">
                <a:lumMod val="75000"/>
              </a:schemeClr>
            </a:solidFill>
          </a:endParaRPr>
        </a:p>
        <a:p>
          <a:pPr marL="228600" lvl="1" indent="-228600" algn="l" defTabSz="977900">
            <a:lnSpc>
              <a:spcPct val="90000"/>
            </a:lnSpc>
            <a:spcBef>
              <a:spcPct val="0"/>
            </a:spcBef>
            <a:spcAft>
              <a:spcPct val="15000"/>
            </a:spcAft>
            <a:buChar char="••"/>
          </a:pPr>
          <a:r>
            <a:rPr lang="en-GB" sz="2200" kern="1200" dirty="0" smtClean="0"/>
            <a:t>imitation and physical activity.</a:t>
          </a:r>
          <a:endParaRPr lang="en-GB" sz="2200" kern="1200" dirty="0"/>
        </a:p>
      </dsp:txBody>
      <dsp:txXfrm>
        <a:off x="2655" y="1107456"/>
        <a:ext cx="2588912" cy="3785698"/>
      </dsp:txXfrm>
    </dsp:sp>
    <dsp:sp modelId="{8C522D47-861A-4929-924B-6FC4103D0EB8}">
      <dsp:nvSpPr>
        <dsp:cNvPr id="0" name=""/>
        <dsp:cNvSpPr/>
      </dsp:nvSpPr>
      <dsp:spPr>
        <a:xfrm>
          <a:off x="2954015" y="235189"/>
          <a:ext cx="2588912" cy="87226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a:lnSpc>
              <a:spcPct val="90000"/>
            </a:lnSpc>
            <a:spcBef>
              <a:spcPct val="0"/>
            </a:spcBef>
            <a:spcAft>
              <a:spcPct val="35000"/>
            </a:spcAft>
          </a:pPr>
          <a:r>
            <a:rPr lang="en-GB" sz="2200" kern="1200" dirty="0" err="1" smtClean="0">
              <a:solidFill>
                <a:srgbClr val="FFFF00"/>
              </a:solidFill>
            </a:rPr>
            <a:t>Aesthetig</a:t>
          </a:r>
          <a:endParaRPr lang="en-GB" sz="2200" kern="1200" dirty="0" smtClean="0">
            <a:solidFill>
              <a:srgbClr val="FFFF00"/>
            </a:solidFill>
          </a:endParaRPr>
        </a:p>
        <a:p>
          <a:pPr lvl="0" algn="ctr" defTabSz="977900">
            <a:lnSpc>
              <a:spcPct val="90000"/>
            </a:lnSpc>
            <a:spcBef>
              <a:spcPct val="0"/>
            </a:spcBef>
            <a:spcAft>
              <a:spcPct val="35000"/>
            </a:spcAft>
          </a:pPr>
          <a:r>
            <a:rPr lang="en-GB" sz="2200" kern="1200" dirty="0" smtClean="0"/>
            <a:t>Aesthetic</a:t>
          </a:r>
          <a:endParaRPr lang="en-GB" sz="2200" kern="1200" dirty="0"/>
        </a:p>
      </dsp:txBody>
      <dsp:txXfrm>
        <a:off x="2954015" y="235189"/>
        <a:ext cx="2588912" cy="872266"/>
      </dsp:txXfrm>
    </dsp:sp>
    <dsp:sp modelId="{367A9624-F800-4999-8DFE-107FCD4FEA0F}">
      <dsp:nvSpPr>
        <dsp:cNvPr id="0" name=""/>
        <dsp:cNvSpPr/>
      </dsp:nvSpPr>
      <dsp:spPr>
        <a:xfrm>
          <a:off x="2954015" y="1107456"/>
          <a:ext cx="2588912" cy="378569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smtClean="0">
              <a:solidFill>
                <a:schemeClr val="accent3">
                  <a:lumMod val="75000"/>
                </a:schemeClr>
              </a:solidFill>
            </a:rPr>
            <a:t>‘</a:t>
          </a:r>
          <a:r>
            <a:rPr lang="en-GB" sz="2200" kern="1200" dirty="0" err="1" smtClean="0">
              <a:solidFill>
                <a:schemeClr val="accent3">
                  <a:lumMod val="75000"/>
                </a:schemeClr>
              </a:solidFill>
            </a:rPr>
            <a:t>teimladau</a:t>
          </a:r>
          <a:r>
            <a:rPr lang="en-GB" sz="2200" kern="1200" dirty="0" smtClean="0">
              <a:solidFill>
                <a:schemeClr val="accent3">
                  <a:lumMod val="75000"/>
                </a:schemeClr>
              </a:solidFill>
            </a:rPr>
            <a:t>’ </a:t>
          </a:r>
          <a:r>
            <a:rPr lang="en-GB" sz="2200" kern="1200" dirty="0" err="1" smtClean="0">
              <a:solidFill>
                <a:schemeClr val="accent3">
                  <a:lumMod val="75000"/>
                </a:schemeClr>
              </a:solidFill>
            </a:rPr>
            <a:t>yn</a:t>
          </a:r>
          <a:r>
            <a:rPr lang="en-GB" sz="2200" kern="1200" dirty="0" smtClean="0">
              <a:solidFill>
                <a:schemeClr val="accent3">
                  <a:lumMod val="75000"/>
                </a:schemeClr>
              </a:solidFill>
            </a:rPr>
            <a:t> </a:t>
          </a:r>
          <a:r>
            <a:rPr lang="en-GB" sz="2200" kern="1200" dirty="0" err="1" smtClean="0">
              <a:solidFill>
                <a:schemeClr val="accent3">
                  <a:lumMod val="75000"/>
                </a:schemeClr>
              </a:solidFill>
            </a:rPr>
            <a:t>dominyddu</a:t>
          </a:r>
          <a:r>
            <a:rPr lang="en-GB" sz="2200" kern="1200" dirty="0" smtClean="0">
              <a:solidFill>
                <a:schemeClr val="accent3">
                  <a:lumMod val="75000"/>
                </a:schemeClr>
              </a:solidFill>
            </a:rPr>
            <a:t> </a:t>
          </a:r>
          <a:r>
            <a:rPr lang="en-GB" sz="2200" kern="1200" dirty="0" err="1" smtClean="0">
              <a:solidFill>
                <a:schemeClr val="accent3">
                  <a:lumMod val="75000"/>
                </a:schemeClr>
              </a:solidFill>
            </a:rPr>
            <a:t>a’r</a:t>
          </a:r>
          <a:r>
            <a:rPr lang="en-GB" sz="2200" kern="1200" dirty="0" smtClean="0">
              <a:solidFill>
                <a:schemeClr val="accent3">
                  <a:lumMod val="75000"/>
                </a:schemeClr>
              </a:solidFill>
            </a:rPr>
            <a:t> </a:t>
          </a:r>
          <a:r>
            <a:rPr lang="en-GB" sz="2200" kern="1200" dirty="0" err="1" smtClean="0">
              <a:solidFill>
                <a:schemeClr val="accent3">
                  <a:lumMod val="75000"/>
                </a:schemeClr>
              </a:solidFill>
            </a:rPr>
            <a:t>plentyn</a:t>
          </a:r>
          <a:r>
            <a:rPr lang="en-GB" sz="2200" kern="1200" dirty="0" smtClean="0">
              <a:solidFill>
                <a:schemeClr val="accent3">
                  <a:lumMod val="75000"/>
                </a:schemeClr>
              </a:solidFill>
            </a:rPr>
            <a:t> </a:t>
          </a:r>
          <a:r>
            <a:rPr lang="en-GB" sz="2200" kern="1200" dirty="0" err="1" smtClean="0">
              <a:solidFill>
                <a:schemeClr val="accent3">
                  <a:lumMod val="75000"/>
                </a:schemeClr>
              </a:solidFill>
            </a:rPr>
            <a:t>yn</a:t>
          </a:r>
          <a:r>
            <a:rPr lang="en-GB" sz="2200" kern="1200" dirty="0" smtClean="0">
              <a:solidFill>
                <a:schemeClr val="accent3">
                  <a:lumMod val="75000"/>
                </a:schemeClr>
              </a:solidFill>
            </a:rPr>
            <a:t> </a:t>
          </a:r>
          <a:r>
            <a:rPr lang="en-GB" sz="2200" kern="1200" dirty="0" err="1" smtClean="0">
              <a:solidFill>
                <a:schemeClr val="accent3">
                  <a:lumMod val="75000"/>
                </a:schemeClr>
              </a:solidFill>
            </a:rPr>
            <a:t>datblygu</a:t>
          </a:r>
          <a:r>
            <a:rPr lang="en-GB" sz="2200" kern="1200" dirty="0" smtClean="0">
              <a:solidFill>
                <a:schemeClr val="accent3">
                  <a:lumMod val="75000"/>
                </a:schemeClr>
              </a:solidFill>
            </a:rPr>
            <a:t> </a:t>
          </a:r>
          <a:r>
            <a:rPr lang="en-GB" sz="2200" kern="1200" dirty="0" err="1" smtClean="0">
              <a:solidFill>
                <a:schemeClr val="accent3">
                  <a:lumMod val="75000"/>
                </a:schemeClr>
              </a:solidFill>
            </a:rPr>
            <a:t>synhwyrau</a:t>
          </a:r>
          <a:r>
            <a:rPr lang="en-GB" sz="2200" kern="1200" dirty="0" smtClean="0">
              <a:solidFill>
                <a:schemeClr val="accent3">
                  <a:lumMod val="75000"/>
                </a:schemeClr>
              </a:solidFill>
            </a:rPr>
            <a:t> </a:t>
          </a:r>
          <a:r>
            <a:rPr lang="en-GB" sz="2200" kern="1200" dirty="0" err="1" smtClean="0">
              <a:solidFill>
                <a:schemeClr val="accent3">
                  <a:lumMod val="75000"/>
                </a:schemeClr>
              </a:solidFill>
            </a:rPr>
            <a:t>aesthetig</a:t>
          </a:r>
          <a:endParaRPr lang="en-GB" sz="2200" kern="1200" dirty="0">
            <a:solidFill>
              <a:schemeClr val="accent3">
                <a:lumMod val="75000"/>
              </a:schemeClr>
            </a:solidFill>
          </a:endParaRPr>
        </a:p>
        <a:p>
          <a:pPr marL="228600" lvl="1" indent="-228600" algn="l" defTabSz="977900">
            <a:lnSpc>
              <a:spcPct val="90000"/>
            </a:lnSpc>
            <a:spcBef>
              <a:spcPct val="0"/>
            </a:spcBef>
            <a:spcAft>
              <a:spcPct val="15000"/>
            </a:spcAft>
            <a:buChar char="••"/>
          </a:pPr>
          <a:r>
            <a:rPr lang="en-GB" sz="2200" kern="1200" dirty="0" smtClean="0"/>
            <a:t>‘feeling’ becomes dominant and the child develops aesthetic senses.</a:t>
          </a:r>
          <a:endParaRPr lang="en-GB" sz="2200" kern="1200" dirty="0"/>
        </a:p>
      </dsp:txBody>
      <dsp:txXfrm>
        <a:off x="2954015" y="1107456"/>
        <a:ext cx="2588912" cy="3785698"/>
      </dsp:txXfrm>
    </dsp:sp>
    <dsp:sp modelId="{704ECF3F-1D24-43E2-BD15-C38756C9F621}">
      <dsp:nvSpPr>
        <dsp:cNvPr id="0" name=""/>
        <dsp:cNvSpPr/>
      </dsp:nvSpPr>
      <dsp:spPr>
        <a:xfrm>
          <a:off x="5905376" y="235189"/>
          <a:ext cx="2588912" cy="872266"/>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lvl="0" algn="ctr" defTabSz="977900">
            <a:lnSpc>
              <a:spcPct val="90000"/>
            </a:lnSpc>
            <a:spcBef>
              <a:spcPct val="0"/>
            </a:spcBef>
            <a:spcAft>
              <a:spcPct val="35000"/>
            </a:spcAft>
          </a:pPr>
          <a:r>
            <a:rPr lang="en-GB" sz="2200" kern="1200" dirty="0" err="1" smtClean="0">
              <a:solidFill>
                <a:srgbClr val="FFFF00"/>
              </a:solidFill>
            </a:rPr>
            <a:t>Meddwl</a:t>
          </a:r>
          <a:r>
            <a:rPr lang="en-GB" sz="2200" kern="1200" dirty="0" smtClean="0"/>
            <a:t> </a:t>
          </a:r>
        </a:p>
        <a:p>
          <a:pPr lvl="0" algn="ctr" defTabSz="977900">
            <a:lnSpc>
              <a:spcPct val="90000"/>
            </a:lnSpc>
            <a:spcBef>
              <a:spcPct val="0"/>
            </a:spcBef>
            <a:spcAft>
              <a:spcPct val="35000"/>
            </a:spcAft>
          </a:pPr>
          <a:r>
            <a:rPr lang="en-GB" sz="2200" kern="1200" dirty="0" smtClean="0"/>
            <a:t>Thinking</a:t>
          </a:r>
          <a:endParaRPr lang="en-GB" sz="2200" kern="1200" dirty="0"/>
        </a:p>
      </dsp:txBody>
      <dsp:txXfrm>
        <a:off x="5905376" y="235189"/>
        <a:ext cx="2588912" cy="872266"/>
      </dsp:txXfrm>
    </dsp:sp>
    <dsp:sp modelId="{8CCE314D-DD75-4A3A-9F52-E384EFE9F74B}">
      <dsp:nvSpPr>
        <dsp:cNvPr id="0" name=""/>
        <dsp:cNvSpPr/>
      </dsp:nvSpPr>
      <dsp:spPr>
        <a:xfrm>
          <a:off x="5905376" y="1107456"/>
          <a:ext cx="2588912" cy="378569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GB" sz="2200" kern="1200" dirty="0" err="1" smtClean="0">
              <a:solidFill>
                <a:schemeClr val="accent3">
                  <a:lumMod val="75000"/>
                </a:schemeClr>
              </a:solidFill>
            </a:rPr>
            <a:t>Datblygu’r</a:t>
          </a:r>
          <a:r>
            <a:rPr lang="en-GB" sz="2200" kern="1200" dirty="0" smtClean="0">
              <a:solidFill>
                <a:schemeClr val="accent3">
                  <a:lumMod val="75000"/>
                </a:schemeClr>
              </a:solidFill>
            </a:rPr>
            <a:t> </a:t>
          </a:r>
          <a:r>
            <a:rPr lang="en-GB" sz="2200" kern="1200" dirty="0" err="1" smtClean="0">
              <a:solidFill>
                <a:schemeClr val="accent3">
                  <a:lumMod val="75000"/>
                </a:schemeClr>
              </a:solidFill>
            </a:rPr>
            <a:t>meddwl</a:t>
          </a:r>
          <a:r>
            <a:rPr lang="en-GB" sz="2200" kern="1200" dirty="0" smtClean="0">
              <a:solidFill>
                <a:schemeClr val="accent3">
                  <a:lumMod val="75000"/>
                </a:schemeClr>
              </a:solidFill>
            </a:rPr>
            <a:t> a </a:t>
          </a:r>
          <a:r>
            <a:rPr lang="en-GB" sz="2200" kern="1200" dirty="0" err="1" smtClean="0">
              <a:solidFill>
                <a:schemeClr val="accent3">
                  <a:lumMod val="75000"/>
                </a:schemeClr>
              </a:solidFill>
            </a:rPr>
            <a:t>sgiliau</a:t>
          </a:r>
          <a:r>
            <a:rPr lang="en-GB" sz="2200" kern="1200" dirty="0" smtClean="0">
              <a:solidFill>
                <a:schemeClr val="accent3">
                  <a:lumMod val="75000"/>
                </a:schemeClr>
              </a:solidFill>
            </a:rPr>
            <a:t> </a:t>
          </a:r>
          <a:r>
            <a:rPr lang="en-GB" sz="2200" kern="1200" dirty="0" err="1" smtClean="0">
              <a:solidFill>
                <a:schemeClr val="accent3">
                  <a:lumMod val="75000"/>
                </a:schemeClr>
              </a:solidFill>
            </a:rPr>
            <a:t>gwybyddol</a:t>
          </a:r>
          <a:r>
            <a:rPr lang="en-GB" sz="2200" kern="1200" dirty="0" smtClean="0">
              <a:solidFill>
                <a:schemeClr val="accent3">
                  <a:lumMod val="75000"/>
                </a:schemeClr>
              </a:solidFill>
            </a:rPr>
            <a:t>- </a:t>
          </a:r>
          <a:r>
            <a:rPr lang="en-GB" sz="2200" kern="1200" dirty="0" err="1" smtClean="0">
              <a:solidFill>
                <a:schemeClr val="accent3">
                  <a:lumMod val="75000"/>
                </a:schemeClr>
              </a:solidFill>
            </a:rPr>
            <a:t>rhesymol</a:t>
          </a:r>
          <a:endParaRPr lang="en-GB" sz="2200" kern="1200" dirty="0">
            <a:solidFill>
              <a:schemeClr val="accent3">
                <a:lumMod val="75000"/>
              </a:schemeClr>
            </a:solidFill>
          </a:endParaRPr>
        </a:p>
        <a:p>
          <a:pPr marL="228600" lvl="1" indent="-228600" algn="l" defTabSz="977900">
            <a:lnSpc>
              <a:spcPct val="90000"/>
            </a:lnSpc>
            <a:spcBef>
              <a:spcPct val="0"/>
            </a:spcBef>
            <a:spcAft>
              <a:spcPct val="15000"/>
            </a:spcAft>
            <a:buChar char="••"/>
          </a:pPr>
          <a:r>
            <a:rPr lang="en-GB" sz="2200" kern="1200" dirty="0" smtClean="0"/>
            <a:t>development of thinking and of cognitive-rational skills. </a:t>
          </a:r>
          <a:endParaRPr lang="en-GB" sz="2200" kern="1200" dirty="0"/>
        </a:p>
      </dsp:txBody>
      <dsp:txXfrm>
        <a:off x="5905376" y="1107456"/>
        <a:ext cx="2588912" cy="378569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BDE46B9-4D03-40A4-B1C0-19CD10F3BCDF}" type="datetimeFigureOut">
              <a:rPr lang="en-GB" smtClean="0"/>
              <a:pPr/>
              <a:t>30/09/2020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F5A5C9-71FE-46F8-8E71-923891BAD0A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smtClean="0"/>
              <a:t>Born in </a:t>
            </a:r>
            <a:r>
              <a:rPr lang="en-GB" sz="1200" dirty="0" err="1" smtClean="0"/>
              <a:t>Kraljevec</a:t>
            </a:r>
            <a:r>
              <a:rPr lang="en-GB" sz="1200" dirty="0" smtClean="0"/>
              <a:t> (Croatia).</a:t>
            </a:r>
          </a:p>
          <a:p>
            <a:pPr>
              <a:buFont typeface="Arial" pitchFamily="34" charset="0"/>
              <a:buChar char="•"/>
            </a:pPr>
            <a:r>
              <a:rPr lang="en-GB" sz="1200" u="sng" dirty="0" smtClean="0"/>
              <a:t>Central theme</a:t>
            </a:r>
            <a:r>
              <a:rPr lang="en-GB" sz="1200" dirty="0" smtClean="0"/>
              <a:t>: importance of the spiritual world which lies just beyond our senses.</a:t>
            </a:r>
          </a:p>
          <a:p>
            <a:pPr>
              <a:buFont typeface="Arial" pitchFamily="34" charset="0"/>
              <a:buChar char="•"/>
            </a:pPr>
            <a:r>
              <a:rPr lang="en-GB" sz="1200" dirty="0" smtClean="0"/>
              <a:t>Steiner believed in reincarnation: each newborn child has a ‘spiritual nucleus’ which they get before birth and which detaches after death to be manifested in next life on earth.</a:t>
            </a:r>
          </a:p>
          <a:p>
            <a:pPr>
              <a:buFont typeface="Arial" pitchFamily="34" charset="0"/>
              <a:buChar char="•"/>
            </a:pPr>
            <a:r>
              <a:rPr lang="en-GB" sz="1200" dirty="0" smtClean="0"/>
              <a:t>The young child is a ‘primeval being’ with a spiritual core under the surface.</a:t>
            </a:r>
          </a:p>
          <a:p>
            <a:pPr>
              <a:buFont typeface="Arial" pitchFamily="34" charset="0"/>
              <a:buChar char="•"/>
            </a:pPr>
            <a:r>
              <a:rPr lang="en-GB" sz="1200" dirty="0" smtClean="0"/>
              <a:t>Education helps to bring this core to the surface.</a:t>
            </a:r>
          </a:p>
          <a:p>
            <a:pPr>
              <a:buFont typeface="Arial" pitchFamily="34" charset="0"/>
              <a:buChar char="•"/>
            </a:pPr>
            <a:r>
              <a:rPr lang="en-GB" sz="1200" dirty="0" smtClean="0"/>
              <a:t>Education thus helps process of incarnation and reincarnation.</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sz="1200" dirty="0" smtClean="0"/>
              <a:t>Born in </a:t>
            </a:r>
            <a:r>
              <a:rPr lang="en-GB" sz="1200" dirty="0" err="1" smtClean="0"/>
              <a:t>Kraljevec</a:t>
            </a:r>
            <a:r>
              <a:rPr lang="en-GB" sz="1200" dirty="0" smtClean="0"/>
              <a:t> (Croatia).</a:t>
            </a:r>
          </a:p>
          <a:p>
            <a:pPr>
              <a:buFont typeface="Arial" pitchFamily="34" charset="0"/>
              <a:buChar char="•"/>
            </a:pPr>
            <a:r>
              <a:rPr lang="en-GB" sz="1200" u="sng" dirty="0" smtClean="0"/>
              <a:t>Central theme</a:t>
            </a:r>
            <a:r>
              <a:rPr lang="en-GB" sz="1200" dirty="0" smtClean="0"/>
              <a:t>: importance of the spiritual world which lies just beyond our senses.</a:t>
            </a:r>
          </a:p>
          <a:p>
            <a:pPr>
              <a:buFont typeface="Arial" pitchFamily="34" charset="0"/>
              <a:buChar char="•"/>
            </a:pPr>
            <a:r>
              <a:rPr lang="en-GB" sz="1200" dirty="0" smtClean="0"/>
              <a:t>Steiner believed in reincarnation: each newborn child has a ‘spiritual nucleus’ which they get before birth and which detaches after death to be manifested in next life on earth.</a:t>
            </a:r>
          </a:p>
          <a:p>
            <a:pPr>
              <a:buFont typeface="Arial" pitchFamily="34" charset="0"/>
              <a:buChar char="•"/>
            </a:pPr>
            <a:r>
              <a:rPr lang="en-GB" sz="1200" dirty="0" smtClean="0"/>
              <a:t>The young child is a ‘primeval being’ with a spiritual core under the surface.</a:t>
            </a:r>
          </a:p>
          <a:p>
            <a:pPr>
              <a:buFont typeface="Arial" pitchFamily="34" charset="0"/>
              <a:buChar char="•"/>
            </a:pPr>
            <a:r>
              <a:rPr lang="en-GB" sz="1200" dirty="0" smtClean="0"/>
              <a:t>Education helps to bring this core to the surface.</a:t>
            </a:r>
          </a:p>
          <a:p>
            <a:pPr>
              <a:buFont typeface="Arial" pitchFamily="34" charset="0"/>
              <a:buChar char="•"/>
            </a:pPr>
            <a:r>
              <a:rPr lang="en-GB" sz="1200" dirty="0" smtClean="0"/>
              <a:t>Education thus helps process of incarnation and reincarnation.</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4</a:t>
            </a:fld>
            <a:endParaRPr lang="en-GB"/>
          </a:p>
        </p:txBody>
      </p:sp>
    </p:spTree>
    <p:extLst>
      <p:ext uri="{BB962C8B-B14F-4D97-AF65-F5344CB8AC3E}">
        <p14:creationId xmlns:p14="http://schemas.microsoft.com/office/powerpoint/2010/main" val="21940118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dirty="0" smtClean="0"/>
              <a:t>Steiner believed that each individual fitted one of four temperaments:</a:t>
            </a:r>
          </a:p>
          <a:p>
            <a:pPr>
              <a:buFont typeface="Arial" pitchFamily="34" charset="0"/>
              <a:buChar char="•"/>
            </a:pPr>
            <a:r>
              <a:rPr lang="en-GB" sz="1200" dirty="0" smtClean="0"/>
              <a:t>(a) melancholic (b) phlegmatic (c) choleric    (d) sanguine</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A particular temperament is dominated by one of the four cosmic forces (physical, ethereal, astral, spiritual) in the process of reincarnation</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Task of education is to harmonize and balance out the temperament.</a:t>
            </a:r>
          </a:p>
          <a:p>
            <a:r>
              <a:rPr lang="en-GB" sz="1200" dirty="0" smtClean="0"/>
              <a:t>Child centred teaching: teachers are guardians of the Karmic (spiritual) destiny of the child</a:t>
            </a:r>
          </a:p>
          <a:p>
            <a:r>
              <a:rPr lang="en-GB" sz="1200" dirty="0" smtClean="0"/>
              <a:t>Children develop in three stages (hebdomads) of around 7 years each: </a:t>
            </a:r>
          </a:p>
          <a:p>
            <a:r>
              <a:rPr lang="en-GB" sz="1200" dirty="0" smtClean="0"/>
              <a:t>(a) 0—7:willing; (b) 7—14: aesthetic (c) 14—21 thinking</a:t>
            </a:r>
          </a:p>
          <a:p>
            <a:r>
              <a:rPr lang="en-GB" sz="1200" dirty="0" smtClean="0"/>
              <a:t>Each stage marks a new ‘birth’ in the child’s spiritual development.</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Task of education is to harmonize and balance out the temperament.</a:t>
            </a:r>
          </a:p>
          <a:p>
            <a:r>
              <a:rPr lang="en-GB" sz="1200" dirty="0" smtClean="0"/>
              <a:t>Child centred teaching: teachers are guardians of the Karmic (spiritual) destiny of the child</a:t>
            </a:r>
          </a:p>
          <a:p>
            <a:r>
              <a:rPr lang="en-GB" sz="1200" dirty="0" smtClean="0"/>
              <a:t>Children develop in three stages (hebdomads) of around 7 years each: </a:t>
            </a:r>
          </a:p>
          <a:p>
            <a:r>
              <a:rPr lang="en-GB" sz="1200" dirty="0" smtClean="0"/>
              <a:t>(a) 0—7:willing; (b) 7—14: aesthetic (c) 14—21 thinking</a:t>
            </a:r>
          </a:p>
          <a:p>
            <a:r>
              <a:rPr lang="en-GB" sz="1200" dirty="0" smtClean="0"/>
              <a:t>Each stage marks a new ‘birth’ in the child’s spiritual development.</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9</a:t>
            </a:fld>
            <a:endParaRPr lang="en-GB"/>
          </a:p>
        </p:txBody>
      </p:sp>
    </p:spTree>
    <p:extLst>
      <p:ext uri="{BB962C8B-B14F-4D97-AF65-F5344CB8AC3E}">
        <p14:creationId xmlns:p14="http://schemas.microsoft.com/office/powerpoint/2010/main" val="14034733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the ‘willing’ stage the child learns mostly by imitation and physical activity.</a:t>
            </a:r>
          </a:p>
          <a:p>
            <a:r>
              <a:rPr lang="en-GB" dirty="0" smtClean="0"/>
              <a:t>In the second stage the child continues to learn by imitation and physical activity but ‘feeling’ becomes dominant and the child develops aesthetic senses.</a:t>
            </a:r>
          </a:p>
          <a:p>
            <a:r>
              <a:rPr lang="en-GB" dirty="0" smtClean="0"/>
              <a:t>Third stage: development of thinking and of cognitive-rational skills. </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All dimensions of education—space, time, social community and world outside—given a rhythmic structure.</a:t>
            </a:r>
          </a:p>
          <a:p>
            <a:r>
              <a:rPr lang="en-GB" dirty="0" smtClean="0"/>
              <a:t>Colour of the walls develops from first to eighth year following the spectrum, </a:t>
            </a:r>
            <a:r>
              <a:rPr lang="en-GB" dirty="0" err="1" smtClean="0"/>
              <a:t>i.e</a:t>
            </a:r>
            <a:r>
              <a:rPr lang="en-GB" dirty="0" smtClean="0"/>
              <a:t> red to violet</a:t>
            </a:r>
          </a:p>
          <a:p>
            <a:r>
              <a:rPr lang="en-GB" dirty="0" smtClean="0"/>
              <a:t>Pictures develop from fairy tale to modern literature</a:t>
            </a:r>
          </a:p>
          <a:p>
            <a:r>
              <a:rPr lang="en-GB" dirty="0" smtClean="0"/>
              <a:t>Pupils seated together in order of temperament, </a:t>
            </a:r>
            <a:r>
              <a:rPr lang="en-GB" dirty="0" err="1" smtClean="0"/>
              <a:t>i.e</a:t>
            </a:r>
            <a:r>
              <a:rPr lang="en-GB" dirty="0" smtClean="0"/>
              <a:t> chatty, quiet etc</a:t>
            </a:r>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14</a:t>
            </a:fld>
            <a:endParaRPr lang="en-GB"/>
          </a:p>
        </p:txBody>
      </p:sp>
    </p:spTree>
    <p:extLst>
      <p:ext uri="{BB962C8B-B14F-4D97-AF65-F5344CB8AC3E}">
        <p14:creationId xmlns:p14="http://schemas.microsoft.com/office/powerpoint/2010/main" val="33908346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An emphasis on the all-round personality of the child.</a:t>
            </a:r>
          </a:p>
          <a:p>
            <a:r>
              <a:rPr lang="en-GB" dirty="0" smtClean="0"/>
              <a:t>A balance of cognitive, artistic-affective (emotional) and technical-practical activities.</a:t>
            </a:r>
          </a:p>
          <a:p>
            <a:r>
              <a:rPr lang="en-GB" dirty="0" smtClean="0"/>
              <a:t>Emphasis on crafts, handiwork and gardening</a:t>
            </a:r>
          </a:p>
          <a:p>
            <a:r>
              <a:rPr lang="en-GB" dirty="0" smtClean="0"/>
              <a:t>No standard text books used. Most important learning materials are ‘epoch’ textbooks prepared by pupils themselves.</a:t>
            </a:r>
          </a:p>
          <a:p>
            <a:r>
              <a:rPr lang="en-GB" dirty="0" smtClean="0"/>
              <a:t>Two modern foreign languages learned from first year.</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Unique Steiner subject—</a:t>
            </a:r>
            <a:r>
              <a:rPr lang="en-GB" dirty="0" err="1" smtClean="0"/>
              <a:t>eurythmy</a:t>
            </a:r>
            <a:r>
              <a:rPr lang="en-GB" dirty="0" smtClean="0"/>
              <a:t> (exercises practiced at beginning of class or as separate class)</a:t>
            </a:r>
          </a:p>
          <a:p>
            <a:r>
              <a:rPr lang="en-GB" dirty="0" smtClean="0"/>
              <a:t>Emphasis on story-telling as a method of teaching for all subjects (including Maths and Sciences) in earlier years.</a:t>
            </a:r>
          </a:p>
          <a:p>
            <a:r>
              <a:rPr lang="en-GB" dirty="0" smtClean="0"/>
              <a:t>National Tests: seen as not helpful to Steiner curriculum although children entered because it is thought necessary.</a:t>
            </a:r>
          </a:p>
          <a:p>
            <a:r>
              <a:rPr lang="en-GB" dirty="0" smtClean="0"/>
              <a:t>Curriculum aims to develop the child, not to make them ‘employable’.</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World-wide movement. One of the most established alternatives to mainstream schooling.</a:t>
            </a:r>
          </a:p>
          <a:p>
            <a:r>
              <a:rPr lang="en-GB" dirty="0" smtClean="0"/>
              <a:t>870 schools in 60 countries</a:t>
            </a:r>
          </a:p>
          <a:p>
            <a:r>
              <a:rPr lang="en-GB" dirty="0" smtClean="0"/>
              <a:t>Expanding fast—especially in old Eastern bloc</a:t>
            </a:r>
          </a:p>
          <a:p>
            <a:r>
              <a:rPr lang="en-GB" dirty="0" smtClean="0"/>
              <a:t>23 schools in the U.K</a:t>
            </a:r>
          </a:p>
          <a:p>
            <a:r>
              <a:rPr lang="en-GB" dirty="0" smtClean="0"/>
              <a:t>Growth in Steiner kindergartens and teacher training establishments</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Rejection of:</a:t>
            </a:r>
          </a:p>
          <a:p>
            <a:pPr>
              <a:buNone/>
            </a:pPr>
            <a:endParaRPr lang="en-GB" dirty="0" smtClean="0"/>
          </a:p>
          <a:p>
            <a:pPr lvl="1"/>
            <a:r>
              <a:rPr lang="en-GB" dirty="0" smtClean="0"/>
              <a:t>constant testing in state system</a:t>
            </a:r>
          </a:p>
          <a:p>
            <a:pPr lvl="1"/>
            <a:r>
              <a:rPr lang="en-GB" dirty="0" smtClean="0"/>
              <a:t>excessive focus on cognitive (academic) learning at expense of artistic and practical learning</a:t>
            </a:r>
          </a:p>
          <a:p>
            <a:pPr lvl="1"/>
            <a:r>
              <a:rPr lang="en-GB" dirty="0" smtClean="0"/>
              <a:t>Bureaucracy of state system</a:t>
            </a:r>
          </a:p>
          <a:p>
            <a:pPr lvl="1"/>
            <a:r>
              <a:rPr lang="en-GB" dirty="0" smtClean="0"/>
              <a:t>Lack of personal touch in the state system—children and parents not treated as individuals</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18</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great majority of parents of Steiner pupils are from the educated professional middle class (Teachers, Doctors, Lawyers).</a:t>
            </a:r>
          </a:p>
          <a:p>
            <a:r>
              <a:rPr lang="en-GB" dirty="0" smtClean="0"/>
              <a:t>They have the education and self-confidence to get heavily involved with their children’s education.</a:t>
            </a:r>
          </a:p>
          <a:p>
            <a:r>
              <a:rPr lang="en-GB" dirty="0" smtClean="0"/>
              <a:t>They also have the money to pay school fees.</a:t>
            </a:r>
          </a:p>
          <a:p>
            <a:r>
              <a:rPr lang="en-GB" dirty="0" smtClean="0"/>
              <a:t>Although there are no tests, Steiner are socially and academically selective.</a:t>
            </a:r>
          </a:p>
          <a:p>
            <a:r>
              <a:rPr lang="en-GB" dirty="0" smtClean="0"/>
              <a:t>Does this explain their success?</a:t>
            </a:r>
          </a:p>
          <a:p>
            <a:endParaRPr lang="en-GB" dirty="0"/>
          </a:p>
        </p:txBody>
      </p:sp>
      <p:sp>
        <p:nvSpPr>
          <p:cNvPr id="4" name="Slide Number Placeholder 3"/>
          <p:cNvSpPr>
            <a:spLocks noGrp="1"/>
          </p:cNvSpPr>
          <p:nvPr>
            <p:ph type="sldNum" sz="quarter" idx="10"/>
          </p:nvPr>
        </p:nvSpPr>
        <p:spPr/>
        <p:txBody>
          <a:bodyPr/>
          <a:lstStyle/>
          <a:p>
            <a:fld id="{CFF5A5C9-71FE-46F8-8E71-923891BAD0A8}"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CEBD56B9-19ED-4F5B-8E38-25F4EC87A0A2}" type="datetimeFigureOut">
              <a:rPr lang="en-GB" smtClean="0"/>
              <a:pPr/>
              <a:t>30/09/2020</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E17EB32E-78A3-4445-8A75-EBAD1AA962F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CEBD56B9-19ED-4F5B-8E38-25F4EC87A0A2}" type="datetimeFigureOut">
              <a:rPr lang="en-GB" smtClean="0"/>
              <a:pPr/>
              <a:t>30/09/2020</a:t>
            </a:fld>
            <a:endParaRPr lang="en-GB"/>
          </a:p>
        </p:txBody>
      </p:sp>
      <p:sp>
        <p:nvSpPr>
          <p:cNvPr id="27" name="Slide Number Placeholder 26"/>
          <p:cNvSpPr>
            <a:spLocks noGrp="1"/>
          </p:cNvSpPr>
          <p:nvPr>
            <p:ph type="sldNum" sz="quarter" idx="11"/>
          </p:nvPr>
        </p:nvSpPr>
        <p:spPr/>
        <p:txBody>
          <a:bodyPr rtlCol="0"/>
          <a:lstStyle/>
          <a:p>
            <a:fld id="{E17EB32E-78A3-4445-8A75-EBAD1AA962F3}" type="slidenum">
              <a:rPr lang="en-GB" smtClean="0"/>
              <a:pPr/>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CEBD56B9-19ED-4F5B-8E38-25F4EC87A0A2}" type="datetimeFigureOut">
              <a:rPr lang="en-GB" smtClean="0"/>
              <a:pPr/>
              <a:t>30/09/2020</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E17EB32E-78A3-4445-8A75-EBAD1AA962F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EBD56B9-19ED-4F5B-8E38-25F4EC87A0A2}" type="datetimeFigureOut">
              <a:rPr lang="en-GB" smtClean="0"/>
              <a:pPr/>
              <a:t>30/09/2020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7EB32E-78A3-4445-8A75-EBAD1AA962F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CEBD56B9-19ED-4F5B-8E38-25F4EC87A0A2}" type="datetimeFigureOut">
              <a:rPr lang="en-GB" smtClean="0"/>
              <a:pPr/>
              <a:t>30/09/2020</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E17EB32E-78A3-4445-8A75-EBAD1AA962F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vimeo.com/34564428"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268761"/>
            <a:ext cx="8458200" cy="2603152"/>
          </a:xfrm>
        </p:spPr>
        <p:txBody>
          <a:bodyPr>
            <a:normAutofit fontScale="90000"/>
          </a:bodyPr>
          <a:lstStyle/>
          <a:p>
            <a:r>
              <a:rPr lang="en-GB" dirty="0" err="1" smtClean="0"/>
              <a:t>Astudiaethau</a:t>
            </a:r>
            <a:r>
              <a:rPr lang="en-GB" dirty="0" smtClean="0"/>
              <a:t> </a:t>
            </a:r>
            <a:r>
              <a:rPr lang="en-GB" dirty="0" err="1" smtClean="0"/>
              <a:t>Cwricwlwm</a:t>
            </a:r>
            <a:r>
              <a:rPr lang="en-GB" dirty="0" smtClean="0"/>
              <a:t/>
            </a:r>
            <a:br>
              <a:rPr lang="en-GB" dirty="0" smtClean="0"/>
            </a:br>
            <a:r>
              <a:rPr lang="en-GB" dirty="0" smtClean="0"/>
              <a:t>Curriculum Studies</a:t>
            </a:r>
            <a:br>
              <a:rPr lang="en-GB" dirty="0" smtClean="0"/>
            </a:br>
            <a:r>
              <a:rPr lang="en-GB" dirty="0"/>
              <a:t/>
            </a:r>
            <a:br>
              <a:rPr lang="en-GB" dirty="0"/>
            </a:br>
            <a:r>
              <a:rPr lang="en-GB" sz="3600" dirty="0" err="1" smtClean="0"/>
              <a:t>Ysgolion</a:t>
            </a:r>
            <a:r>
              <a:rPr lang="en-GB" sz="3600" dirty="0" smtClean="0"/>
              <a:t> Steiner</a:t>
            </a:r>
            <a:br>
              <a:rPr lang="en-GB" sz="3600" dirty="0" smtClean="0"/>
            </a:br>
            <a:r>
              <a:rPr lang="en-GB" sz="3600" dirty="0" err="1" smtClean="0"/>
              <a:t>Steiner</a:t>
            </a:r>
            <a:r>
              <a:rPr lang="en-GB" sz="3600" dirty="0" smtClean="0"/>
              <a:t> schools</a:t>
            </a:r>
            <a:r>
              <a:rPr lang="en-GB" dirty="0" smtClean="0"/>
              <a:t/>
            </a:r>
            <a:br>
              <a:rPr lang="en-GB" dirty="0" smtClean="0"/>
            </a:br>
            <a:endParaRPr lang="en-GB" dirty="0"/>
          </a:p>
        </p:txBody>
      </p:sp>
      <p:sp>
        <p:nvSpPr>
          <p:cNvPr id="3" name="Subtitle 2"/>
          <p:cNvSpPr>
            <a:spLocks noGrp="1"/>
          </p:cNvSpPr>
          <p:nvPr>
            <p:ph type="subTitle" idx="1"/>
          </p:nvPr>
        </p:nvSpPr>
        <p:spPr/>
        <p:txBody>
          <a:bodyPr/>
          <a:lstStyle/>
          <a:p>
            <a:endParaRPr lang="en-GB" dirty="0" smtClean="0"/>
          </a:p>
          <a:p>
            <a:r>
              <a:rPr lang="en-GB" dirty="0" smtClean="0"/>
              <a:t>Alison Murphy</a:t>
            </a:r>
          </a:p>
          <a:p>
            <a:r>
              <a:rPr lang="en-GB" dirty="0" smtClean="0"/>
              <a:t>Alison Baggott</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Yn</a:t>
            </a:r>
            <a:r>
              <a:rPr lang="en-GB" dirty="0" smtClean="0"/>
              <a:t> y </a:t>
            </a:r>
            <a:r>
              <a:rPr lang="en-GB" dirty="0" err="1" smtClean="0"/>
              <a:t>ddarlith</a:t>
            </a:r>
            <a:r>
              <a:rPr lang="en-GB" dirty="0" smtClean="0"/>
              <a:t> hon </a:t>
            </a:r>
            <a:r>
              <a:rPr lang="en-GB" dirty="0" err="1" smtClean="0"/>
              <a:t>byddwn</a:t>
            </a:r>
            <a:r>
              <a:rPr lang="en-GB" dirty="0" smtClean="0"/>
              <a:t> </a:t>
            </a:r>
            <a:r>
              <a:rPr lang="en-GB" dirty="0" err="1" smtClean="0"/>
              <a:t>yn</a:t>
            </a:r>
            <a:r>
              <a:rPr lang="en-GB" dirty="0" smtClean="0"/>
              <a:t>:</a:t>
            </a:r>
            <a:br>
              <a:rPr lang="en-GB" dirty="0" smtClean="0"/>
            </a:br>
            <a:r>
              <a:rPr lang="en-GB" dirty="0" smtClean="0"/>
              <a:t>In this lecture we will:</a:t>
            </a:r>
            <a:endParaRPr lang="en-GB" dirty="0"/>
          </a:p>
        </p:txBody>
      </p:sp>
      <p:sp>
        <p:nvSpPr>
          <p:cNvPr id="3" name="Content Placeholder 2"/>
          <p:cNvSpPr>
            <a:spLocks noGrp="1"/>
          </p:cNvSpPr>
          <p:nvPr>
            <p:ph sz="half" idx="1"/>
          </p:nvPr>
        </p:nvSpPr>
        <p:spPr/>
        <p:txBody>
          <a:bodyPr>
            <a:normAutofit lnSpcReduction="10000"/>
          </a:bodyPr>
          <a:lstStyle/>
          <a:p>
            <a:r>
              <a:rPr lang="en-GB" sz="2400" dirty="0" err="1" smtClean="0"/>
              <a:t>Edrych</a:t>
            </a:r>
            <a:r>
              <a:rPr lang="en-GB" sz="2400" dirty="0" smtClean="0"/>
              <a:t> </a:t>
            </a:r>
            <a:r>
              <a:rPr lang="en-GB" sz="2400" dirty="0" err="1" smtClean="0"/>
              <a:t>ar</a:t>
            </a:r>
            <a:r>
              <a:rPr lang="en-GB" sz="2400" dirty="0" smtClean="0"/>
              <a:t> </a:t>
            </a:r>
            <a:r>
              <a:rPr lang="en-GB" sz="2400" dirty="0" err="1" smtClean="0"/>
              <a:t>beth</a:t>
            </a:r>
            <a:r>
              <a:rPr lang="en-GB" sz="2400" dirty="0" smtClean="0"/>
              <a:t> </a:t>
            </a:r>
            <a:r>
              <a:rPr lang="en-GB" sz="2400" dirty="0" err="1" smtClean="0"/>
              <a:t>yw</a:t>
            </a:r>
            <a:r>
              <a:rPr lang="en-GB" sz="2400" dirty="0" smtClean="0"/>
              <a:t> </a:t>
            </a:r>
            <a:r>
              <a:rPr lang="en-GB" sz="2400" dirty="0" err="1" smtClean="0"/>
              <a:t>ysgolion</a:t>
            </a:r>
            <a:r>
              <a:rPr lang="en-GB" sz="2400" dirty="0" smtClean="0"/>
              <a:t> Steiner a </a:t>
            </a:r>
            <a:r>
              <a:rPr lang="en-GB" sz="2400" dirty="0" err="1" smtClean="0"/>
              <a:t>sut</a:t>
            </a:r>
            <a:r>
              <a:rPr lang="en-GB" sz="2400" dirty="0" smtClean="0"/>
              <a:t> </a:t>
            </a:r>
            <a:r>
              <a:rPr lang="en-GB" sz="2400" dirty="0" err="1" smtClean="0"/>
              <a:t>maent</a:t>
            </a:r>
            <a:r>
              <a:rPr lang="en-GB" sz="2400" dirty="0" smtClean="0"/>
              <a:t> </a:t>
            </a:r>
            <a:r>
              <a:rPr lang="en-GB" sz="2400" dirty="0" err="1" smtClean="0"/>
              <a:t>yn</a:t>
            </a:r>
            <a:r>
              <a:rPr lang="en-GB" sz="2400" dirty="0" smtClean="0"/>
              <a:t> </a:t>
            </a:r>
            <a:r>
              <a:rPr lang="en-GB" sz="2400" dirty="0" err="1" smtClean="0"/>
              <a:t>wahanol</a:t>
            </a:r>
            <a:r>
              <a:rPr lang="en-GB" sz="2400" dirty="0" smtClean="0"/>
              <a:t> </a:t>
            </a:r>
            <a:r>
              <a:rPr lang="en-GB" sz="2400" dirty="0" err="1" smtClean="0"/>
              <a:t>i</a:t>
            </a:r>
            <a:r>
              <a:rPr lang="en-GB" sz="2400" dirty="0" smtClean="0"/>
              <a:t> </a:t>
            </a:r>
            <a:r>
              <a:rPr lang="en-GB" sz="2400" dirty="0" err="1" smtClean="0"/>
              <a:t>ysgolion</a:t>
            </a:r>
            <a:r>
              <a:rPr lang="en-GB" sz="2400" dirty="0" smtClean="0"/>
              <a:t> </a:t>
            </a:r>
            <a:r>
              <a:rPr lang="en-GB" sz="2400" dirty="0" err="1" smtClean="0"/>
              <a:t>brif</a:t>
            </a:r>
            <a:r>
              <a:rPr lang="en-GB" sz="2400" dirty="0" smtClean="0"/>
              <a:t> </a:t>
            </a:r>
            <a:r>
              <a:rPr lang="en-GB" sz="2400" dirty="0" err="1" smtClean="0"/>
              <a:t>ffrwd</a:t>
            </a:r>
            <a:endParaRPr lang="en-GB" sz="2400" dirty="0" smtClean="0"/>
          </a:p>
          <a:p>
            <a:r>
              <a:rPr lang="en-GB" sz="2400" dirty="0" err="1" smtClean="0"/>
              <a:t>Edrych</a:t>
            </a:r>
            <a:r>
              <a:rPr lang="en-GB" sz="2400" dirty="0" smtClean="0"/>
              <a:t> </a:t>
            </a:r>
            <a:r>
              <a:rPr lang="en-GB" sz="2400" dirty="0" err="1" smtClean="0"/>
              <a:t>ar</a:t>
            </a:r>
            <a:r>
              <a:rPr lang="en-GB" sz="2400" dirty="0" smtClean="0"/>
              <a:t> y </a:t>
            </a:r>
            <a:r>
              <a:rPr lang="en-GB" sz="2400" dirty="0" err="1" smtClean="0"/>
              <a:t>rhesymau</a:t>
            </a:r>
            <a:r>
              <a:rPr lang="en-GB" sz="2400" dirty="0" smtClean="0"/>
              <a:t> </a:t>
            </a:r>
            <a:r>
              <a:rPr lang="en-GB" sz="2400" dirty="0" err="1" smtClean="0"/>
              <a:t>mae</a:t>
            </a:r>
            <a:r>
              <a:rPr lang="en-GB" sz="2400" dirty="0" smtClean="0"/>
              <a:t> </a:t>
            </a:r>
            <a:r>
              <a:rPr lang="en-GB" sz="2400" dirty="0" err="1" smtClean="0"/>
              <a:t>rhieni</a:t>
            </a:r>
            <a:r>
              <a:rPr lang="en-GB" sz="2400" dirty="0" smtClean="0"/>
              <a:t> </a:t>
            </a:r>
            <a:r>
              <a:rPr lang="en-GB" sz="2400" dirty="0" err="1" smtClean="0"/>
              <a:t>yn</a:t>
            </a:r>
            <a:r>
              <a:rPr lang="en-GB" sz="2400" dirty="0" smtClean="0"/>
              <a:t> </a:t>
            </a:r>
            <a:r>
              <a:rPr lang="en-GB" sz="2400" dirty="0" err="1" smtClean="0"/>
              <a:t>dewis</a:t>
            </a:r>
            <a:r>
              <a:rPr lang="en-GB" sz="2400" dirty="0" smtClean="0"/>
              <a:t> </a:t>
            </a:r>
            <a:r>
              <a:rPr lang="en-GB" sz="2400" dirty="0" err="1" smtClean="0"/>
              <a:t>ysgolion</a:t>
            </a:r>
            <a:r>
              <a:rPr lang="en-GB" sz="2400" dirty="0" smtClean="0"/>
              <a:t> Steiner </a:t>
            </a:r>
            <a:r>
              <a:rPr lang="en-GB" sz="2400" dirty="0" err="1"/>
              <a:t>i</a:t>
            </a:r>
            <a:r>
              <a:rPr lang="en-GB" sz="2400" dirty="0" err="1" smtClean="0"/>
              <a:t>’w</a:t>
            </a:r>
            <a:r>
              <a:rPr lang="en-GB" sz="2400" dirty="0" smtClean="0"/>
              <a:t> plant</a:t>
            </a:r>
          </a:p>
          <a:p>
            <a:r>
              <a:rPr lang="en-GB" sz="2400" dirty="0" err="1" smtClean="0"/>
              <a:t>Edrych</a:t>
            </a:r>
            <a:r>
              <a:rPr lang="en-GB" sz="2400" dirty="0" smtClean="0"/>
              <a:t> </a:t>
            </a:r>
            <a:r>
              <a:rPr lang="en-GB" sz="2400" dirty="0" err="1" smtClean="0"/>
              <a:t>ar</a:t>
            </a:r>
            <a:r>
              <a:rPr lang="en-GB" sz="2400" dirty="0" smtClean="0"/>
              <a:t> </a:t>
            </a:r>
            <a:r>
              <a:rPr lang="en-GB" sz="2400" dirty="0" err="1" smtClean="0"/>
              <a:t>ba</a:t>
            </a:r>
            <a:r>
              <a:rPr lang="en-GB" sz="2400" dirty="0" smtClean="0"/>
              <a:t> </a:t>
            </a:r>
            <a:r>
              <a:rPr lang="en-GB" sz="2400" dirty="0" err="1" smtClean="0"/>
              <a:t>mor</a:t>
            </a:r>
            <a:r>
              <a:rPr lang="en-GB" sz="2400" dirty="0" smtClean="0"/>
              <a:t> </a:t>
            </a:r>
            <a:r>
              <a:rPr lang="en-GB" sz="2400" dirty="0" err="1" smtClean="0"/>
              <a:t>llwyddiannus</a:t>
            </a:r>
            <a:r>
              <a:rPr lang="en-GB" sz="2400" dirty="0" smtClean="0"/>
              <a:t> </a:t>
            </a:r>
            <a:r>
              <a:rPr lang="en-GB" sz="2400" dirty="0" err="1" smtClean="0"/>
              <a:t>yw</a:t>
            </a:r>
            <a:r>
              <a:rPr lang="en-GB" sz="2400" dirty="0" smtClean="0"/>
              <a:t> </a:t>
            </a:r>
            <a:r>
              <a:rPr lang="en-GB" sz="2400" dirty="0" err="1" smtClean="0"/>
              <a:t>ysgolion</a:t>
            </a:r>
            <a:r>
              <a:rPr lang="en-GB" sz="2400" dirty="0" smtClean="0"/>
              <a:t> Steiner </a:t>
            </a:r>
            <a:r>
              <a:rPr lang="en-GB" sz="2400" dirty="0" err="1" smtClean="0"/>
              <a:t>o’i</a:t>
            </a:r>
            <a:r>
              <a:rPr lang="en-GB" sz="2400" dirty="0" smtClean="0"/>
              <a:t> </a:t>
            </a:r>
            <a:r>
              <a:rPr lang="en-GB" sz="2400" dirty="0" err="1" smtClean="0"/>
              <a:t>gymharu</a:t>
            </a:r>
            <a:r>
              <a:rPr lang="en-GB" sz="2400" dirty="0" smtClean="0"/>
              <a:t> a </a:t>
            </a:r>
            <a:r>
              <a:rPr lang="en-GB" sz="2400" dirty="0" err="1" smtClean="0"/>
              <a:t>ysgolion</a:t>
            </a:r>
            <a:r>
              <a:rPr lang="en-GB" sz="2400" dirty="0" smtClean="0"/>
              <a:t> </a:t>
            </a:r>
            <a:r>
              <a:rPr lang="en-GB" sz="2400" dirty="0" err="1" smtClean="0"/>
              <a:t>brif</a:t>
            </a:r>
            <a:r>
              <a:rPr lang="en-GB" sz="2400" dirty="0" smtClean="0"/>
              <a:t> </a:t>
            </a:r>
            <a:r>
              <a:rPr lang="en-GB" sz="2400" dirty="0" err="1" smtClean="0"/>
              <a:t>ffrwd</a:t>
            </a:r>
            <a:endParaRPr lang="en-GB" sz="2400" dirty="0"/>
          </a:p>
        </p:txBody>
      </p:sp>
      <p:sp>
        <p:nvSpPr>
          <p:cNvPr id="4" name="Content Placeholder 3"/>
          <p:cNvSpPr>
            <a:spLocks noGrp="1"/>
          </p:cNvSpPr>
          <p:nvPr>
            <p:ph sz="half" idx="2"/>
          </p:nvPr>
        </p:nvSpPr>
        <p:spPr/>
        <p:txBody>
          <a:bodyPr>
            <a:normAutofit lnSpcReduction="10000"/>
          </a:bodyPr>
          <a:lstStyle/>
          <a:p>
            <a:r>
              <a:rPr lang="en-GB" sz="2400" dirty="0"/>
              <a:t>Look at what Steiner schools are and how they are different from mainstream state schools</a:t>
            </a:r>
          </a:p>
          <a:p>
            <a:r>
              <a:rPr lang="en-GB" sz="2400" dirty="0"/>
              <a:t>Look at why parents choose Steiner schools for their children</a:t>
            </a:r>
          </a:p>
          <a:p>
            <a:r>
              <a:rPr lang="en-GB" sz="2400" dirty="0"/>
              <a:t>Look at how successful Steiner schools are in comparison with mainstream state schools.</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2"/>
          </p:nvPr>
        </p:nvSpPr>
        <p:spPr>
          <a:xfrm>
            <a:off x="4139952" y="687016"/>
            <a:ext cx="5004048" cy="5949280"/>
          </a:xfrm>
        </p:spPr>
        <p:txBody>
          <a:bodyPr>
            <a:noAutofit/>
          </a:bodyPr>
          <a:lstStyle/>
          <a:p>
            <a:pPr>
              <a:buFont typeface="Arial" pitchFamily="34" charset="0"/>
              <a:buChar char="•"/>
            </a:pPr>
            <a:r>
              <a:rPr lang="en-GB" sz="2400" dirty="0" err="1" smtClean="0"/>
              <a:t>Roedd</a:t>
            </a:r>
            <a:r>
              <a:rPr lang="en-GB" sz="2400" dirty="0" smtClean="0"/>
              <a:t> Steiner </a:t>
            </a:r>
            <a:r>
              <a:rPr lang="en-GB" sz="2400" dirty="0" err="1" smtClean="0"/>
              <a:t>yn</a:t>
            </a:r>
            <a:r>
              <a:rPr lang="en-GB" sz="2400" dirty="0" smtClean="0"/>
              <a:t> </a:t>
            </a:r>
            <a:r>
              <a:rPr lang="en-GB" sz="2400" dirty="0" err="1" smtClean="0"/>
              <a:t>credu</a:t>
            </a:r>
            <a:r>
              <a:rPr lang="en-GB" sz="2400" dirty="0" smtClean="0"/>
              <a:t>:</a:t>
            </a:r>
          </a:p>
          <a:p>
            <a:pPr lvl="1">
              <a:buFont typeface="Arial" pitchFamily="34" charset="0"/>
              <a:buChar char="•"/>
            </a:pPr>
            <a:r>
              <a:rPr lang="en-GB" sz="2200" dirty="0" err="1" smtClean="0"/>
              <a:t>Ym</a:t>
            </a:r>
            <a:r>
              <a:rPr lang="en-GB" sz="2200" dirty="0" smtClean="0"/>
              <a:t> </a:t>
            </a:r>
            <a:r>
              <a:rPr lang="en-GB" sz="2200" dirty="0" err="1" smtClean="0"/>
              <a:t>mhwysigrwydd</a:t>
            </a:r>
            <a:r>
              <a:rPr lang="en-GB" sz="2200" dirty="0" smtClean="0"/>
              <a:t> y </a:t>
            </a:r>
            <a:r>
              <a:rPr lang="en-GB" sz="2200" dirty="0" err="1" smtClean="0"/>
              <a:t>byd</a:t>
            </a:r>
            <a:r>
              <a:rPr lang="en-GB" sz="2200" dirty="0" smtClean="0"/>
              <a:t> </a:t>
            </a:r>
            <a:r>
              <a:rPr lang="en-GB" sz="2200" dirty="0" err="1" smtClean="0"/>
              <a:t>ysbrydol</a:t>
            </a:r>
            <a:endParaRPr lang="en-GB" sz="2200" dirty="0" smtClean="0"/>
          </a:p>
          <a:p>
            <a:pPr lvl="1">
              <a:buFont typeface="Arial" pitchFamily="34" charset="0"/>
              <a:buChar char="•"/>
            </a:pPr>
            <a:r>
              <a:rPr lang="en-GB" sz="2200" dirty="0" err="1" smtClean="0"/>
              <a:t>Ailymgnawdoliad</a:t>
            </a:r>
            <a:r>
              <a:rPr lang="en-GB" sz="2200" dirty="0" smtClean="0"/>
              <a:t> (Reincarnation) </a:t>
            </a:r>
            <a:r>
              <a:rPr lang="en-GB" sz="2200" dirty="0" err="1" smtClean="0"/>
              <a:t>a’r</a:t>
            </a:r>
            <a:r>
              <a:rPr lang="en-GB" sz="2200" dirty="0" smtClean="0"/>
              <a:t> ‘</a:t>
            </a:r>
            <a:r>
              <a:rPr lang="en-GB" sz="2200" dirty="0" err="1" smtClean="0"/>
              <a:t>cnewyllun</a:t>
            </a:r>
            <a:r>
              <a:rPr lang="en-GB" sz="2200" dirty="0" smtClean="0"/>
              <a:t> </a:t>
            </a:r>
            <a:r>
              <a:rPr lang="en-GB" sz="2200" dirty="0" err="1" smtClean="0"/>
              <a:t>ysbrydol</a:t>
            </a:r>
            <a:r>
              <a:rPr lang="en-GB" sz="2200" dirty="0" smtClean="0"/>
              <a:t>’ (‘spiritual nucleus’)</a:t>
            </a:r>
          </a:p>
          <a:p>
            <a:pPr lvl="1">
              <a:buFont typeface="Arial" pitchFamily="34" charset="0"/>
              <a:buChar char="•"/>
            </a:pPr>
            <a:endParaRPr lang="en-GB" sz="2200" dirty="0" smtClean="0"/>
          </a:p>
          <a:p>
            <a:pPr>
              <a:buFont typeface="Arial" pitchFamily="34" charset="0"/>
              <a:buChar char="•"/>
            </a:pPr>
            <a:r>
              <a:rPr lang="en-GB" sz="2400" dirty="0" smtClean="0"/>
              <a:t> </a:t>
            </a:r>
            <a:r>
              <a:rPr lang="en-GB" sz="2200" dirty="0" smtClean="0"/>
              <a:t>Bod </a:t>
            </a:r>
            <a:r>
              <a:rPr lang="en-GB" sz="2200" dirty="0" err="1" smtClean="0"/>
              <a:t>plentyn</a:t>
            </a:r>
            <a:r>
              <a:rPr lang="en-GB" sz="2200" dirty="0" smtClean="0"/>
              <a:t> </a:t>
            </a:r>
            <a:r>
              <a:rPr lang="en-GB" sz="2200" dirty="0" err="1" smtClean="0"/>
              <a:t>ifanc</a:t>
            </a:r>
            <a:r>
              <a:rPr lang="en-GB" sz="2200" dirty="0" smtClean="0"/>
              <a:t> </a:t>
            </a:r>
            <a:r>
              <a:rPr lang="en-GB" sz="2200" dirty="0" err="1" smtClean="0"/>
              <a:t>yn</a:t>
            </a:r>
            <a:r>
              <a:rPr lang="en-GB" sz="2200" dirty="0" smtClean="0"/>
              <a:t> ‘bod </a:t>
            </a:r>
            <a:r>
              <a:rPr lang="en-GB" sz="2200" dirty="0" err="1" smtClean="0"/>
              <a:t>cynoesol</a:t>
            </a:r>
            <a:r>
              <a:rPr lang="en-GB" sz="2200" dirty="0" smtClean="0"/>
              <a:t>’ (‘primeval being’) </a:t>
            </a:r>
            <a:r>
              <a:rPr lang="en-GB" sz="2200" dirty="0" err="1" smtClean="0"/>
              <a:t>gyda</a:t>
            </a:r>
            <a:r>
              <a:rPr lang="en-GB" sz="2200" dirty="0" smtClean="0"/>
              <a:t> </a:t>
            </a:r>
            <a:r>
              <a:rPr lang="en-GB" sz="2200" dirty="0" err="1" smtClean="0"/>
              <a:t>chraidd</a:t>
            </a:r>
            <a:r>
              <a:rPr lang="en-GB" sz="2200" dirty="0" smtClean="0"/>
              <a:t> </a:t>
            </a:r>
            <a:r>
              <a:rPr lang="en-GB" sz="2200" dirty="0" err="1" smtClean="0"/>
              <a:t>ysbrydol</a:t>
            </a:r>
            <a:endParaRPr lang="en-GB" sz="2200" dirty="0" smtClean="0"/>
          </a:p>
          <a:p>
            <a:pPr>
              <a:buFont typeface="Arial" pitchFamily="34" charset="0"/>
              <a:buChar char="•"/>
            </a:pPr>
            <a:endParaRPr lang="en-GB" sz="2200" dirty="0" smtClean="0"/>
          </a:p>
          <a:p>
            <a:pPr>
              <a:buFont typeface="Arial" pitchFamily="34" charset="0"/>
              <a:buChar char="•"/>
            </a:pPr>
            <a:r>
              <a:rPr lang="en-GB" sz="2200" dirty="0" smtClean="0"/>
              <a:t>Mae </a:t>
            </a:r>
            <a:r>
              <a:rPr lang="en-GB" sz="2200" dirty="0" err="1" smtClean="0"/>
              <a:t>addysg</a:t>
            </a:r>
            <a:r>
              <a:rPr lang="en-GB" sz="2200" dirty="0" smtClean="0"/>
              <a:t> </a:t>
            </a:r>
            <a:r>
              <a:rPr lang="en-GB" sz="2200" dirty="0" err="1" smtClean="0"/>
              <a:t>yn</a:t>
            </a:r>
            <a:r>
              <a:rPr lang="en-GB" sz="2200" dirty="0" smtClean="0"/>
              <a:t> </a:t>
            </a:r>
            <a:r>
              <a:rPr lang="en-GB" sz="2200" dirty="0" err="1" smtClean="0"/>
              <a:t>cynorthwyo</a:t>
            </a:r>
            <a:r>
              <a:rPr lang="en-GB" sz="2200" dirty="0" smtClean="0"/>
              <a:t> </a:t>
            </a:r>
            <a:r>
              <a:rPr lang="en-GB" sz="2200" dirty="0" err="1" smtClean="0"/>
              <a:t>dod</a:t>
            </a:r>
            <a:r>
              <a:rPr lang="en-GB" sz="2200" dirty="0" smtClean="0"/>
              <a:t> </a:t>
            </a:r>
            <a:r>
              <a:rPr lang="en-GB" sz="2200" dirty="0" err="1" smtClean="0"/>
              <a:t>a’r</a:t>
            </a:r>
            <a:r>
              <a:rPr lang="en-GB" sz="2200" dirty="0" smtClean="0"/>
              <a:t> </a:t>
            </a:r>
            <a:r>
              <a:rPr lang="en-GB" sz="2200" dirty="0" err="1" smtClean="0"/>
              <a:t>craidd</a:t>
            </a:r>
            <a:r>
              <a:rPr lang="en-GB" sz="2200" dirty="0" smtClean="0"/>
              <a:t> </a:t>
            </a:r>
            <a:r>
              <a:rPr lang="en-GB" sz="2200" dirty="0" err="1" smtClean="0"/>
              <a:t>hwn</a:t>
            </a:r>
            <a:r>
              <a:rPr lang="en-GB" sz="2200" dirty="0" smtClean="0"/>
              <a:t> </a:t>
            </a:r>
            <a:r>
              <a:rPr lang="en-GB" sz="2200" dirty="0" err="1" smtClean="0"/>
              <a:t>i’r</a:t>
            </a:r>
            <a:r>
              <a:rPr lang="en-GB" sz="2200" dirty="0" smtClean="0"/>
              <a:t> </a:t>
            </a:r>
            <a:r>
              <a:rPr lang="en-GB" sz="2200" dirty="0" err="1" smtClean="0"/>
              <a:t>wyneb</a:t>
            </a:r>
            <a:r>
              <a:rPr lang="en-GB" sz="2200" dirty="0" smtClean="0"/>
              <a:t>.</a:t>
            </a:r>
          </a:p>
          <a:p>
            <a:pPr>
              <a:buFont typeface="Arial" pitchFamily="34" charset="0"/>
              <a:buChar char="•"/>
            </a:pPr>
            <a:endParaRPr lang="en-GB" sz="2200" dirty="0" smtClean="0"/>
          </a:p>
          <a:p>
            <a:pPr>
              <a:buFont typeface="Arial" pitchFamily="34" charset="0"/>
              <a:buChar char="•"/>
            </a:pPr>
            <a:r>
              <a:rPr lang="en-GB" sz="2200" dirty="0" smtClean="0"/>
              <a:t> Mae </a:t>
            </a:r>
            <a:r>
              <a:rPr lang="en-GB" sz="2200" dirty="0" err="1" smtClean="0"/>
              <a:t>addysg</a:t>
            </a:r>
            <a:r>
              <a:rPr lang="en-GB" sz="2200" dirty="0" smtClean="0"/>
              <a:t> felly </a:t>
            </a:r>
            <a:r>
              <a:rPr lang="en-GB" sz="2200" dirty="0" err="1" smtClean="0"/>
              <a:t>yn</a:t>
            </a:r>
            <a:r>
              <a:rPr lang="en-GB" sz="2200" dirty="0" smtClean="0"/>
              <a:t> </a:t>
            </a:r>
            <a:r>
              <a:rPr lang="en-GB" sz="2200" dirty="0" err="1" smtClean="0"/>
              <a:t>cynorthwyo’r</a:t>
            </a:r>
            <a:r>
              <a:rPr lang="en-GB" sz="2200" dirty="0" smtClean="0"/>
              <a:t> broses o </a:t>
            </a:r>
            <a:r>
              <a:rPr lang="en-GB" sz="2200" dirty="0" err="1" smtClean="0"/>
              <a:t>ymgnawdoliad</a:t>
            </a:r>
            <a:r>
              <a:rPr lang="en-GB" sz="2200" dirty="0" smtClean="0"/>
              <a:t> a </a:t>
            </a:r>
            <a:r>
              <a:rPr lang="en-GB" sz="2200" dirty="0" err="1" smtClean="0"/>
              <a:t>ailymgnawdoliad</a:t>
            </a:r>
            <a:endParaRPr lang="en-GB" sz="2200" dirty="0" smtClean="0"/>
          </a:p>
        </p:txBody>
      </p:sp>
      <p:pic>
        <p:nvPicPr>
          <p:cNvPr id="7" name="il_fi" descr="http://www.scirarindi.org/scirarindi/sites/default/files/images/rudolf_steiner.jpg"/>
          <p:cNvPicPr>
            <a:picLocks noGrp="1"/>
          </p:cNvPicPr>
          <p:nvPr>
            <p:ph sz="half" idx="1"/>
          </p:nvPr>
        </p:nvPicPr>
        <p:blipFill>
          <a:blip r:embed="rId3" cstate="print"/>
          <a:stretch>
            <a:fillRect/>
          </a:stretch>
        </p:blipFill>
        <p:spPr bwMode="auto">
          <a:xfrm>
            <a:off x="395536" y="1916832"/>
            <a:ext cx="3672408" cy="4066059"/>
          </a:xfrm>
          <a:prstGeom prst="rect">
            <a:avLst/>
          </a:prstGeom>
          <a:noFill/>
          <a:ln w="9525">
            <a:noFill/>
            <a:miter lim="800000"/>
            <a:headEnd/>
            <a:tailEnd/>
          </a:ln>
        </p:spPr>
      </p:pic>
      <p:sp>
        <p:nvSpPr>
          <p:cNvPr id="8" name="Title 3"/>
          <p:cNvSpPr txBox="1">
            <a:spLocks/>
          </p:cNvSpPr>
          <p:nvPr/>
        </p:nvSpPr>
        <p:spPr>
          <a:xfrm>
            <a:off x="323528" y="692696"/>
            <a:ext cx="3744416" cy="121509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2"/>
                </a:solidFill>
                <a:effectLst/>
                <a:uLnTx/>
                <a:uFillTx/>
                <a:latin typeface="+mj-lt"/>
                <a:ea typeface="+mj-ea"/>
                <a:cs typeface="+mj-cs"/>
              </a:rPr>
              <a:t>Rudolf Steiner: 1861—1925</a:t>
            </a:r>
            <a:r>
              <a:rPr kumimoji="0" lang="en-GB" sz="1800" b="1" i="0" u="none" strike="noStrike" kern="1200" cap="none" spc="0" normalizeH="0" baseline="0" noProof="0" dirty="0" smtClean="0">
                <a:ln>
                  <a:noFill/>
                </a:ln>
                <a:solidFill>
                  <a:schemeClr val="tx2"/>
                </a:solidFill>
                <a:effectLst/>
                <a:uLnTx/>
                <a:uFillTx/>
                <a:latin typeface="+mj-lt"/>
                <a:ea typeface="+mj-ea"/>
                <a:cs typeface="+mj-cs"/>
              </a:rPr>
              <a:t> </a:t>
            </a:r>
            <a:endParaRPr kumimoji="0" lang="en-GB" sz="1800" b="1"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2"/>
          </p:nvPr>
        </p:nvSpPr>
        <p:spPr>
          <a:xfrm>
            <a:off x="4139952" y="908720"/>
            <a:ext cx="4752528" cy="5400601"/>
          </a:xfrm>
        </p:spPr>
        <p:txBody>
          <a:bodyPr>
            <a:noAutofit/>
          </a:bodyPr>
          <a:lstStyle/>
          <a:p>
            <a:pPr>
              <a:buFont typeface="Arial" pitchFamily="34" charset="0"/>
              <a:buChar char="•"/>
            </a:pPr>
            <a:r>
              <a:rPr lang="en-GB" sz="2400" dirty="0" smtClean="0"/>
              <a:t>Steiner believed in:</a:t>
            </a:r>
          </a:p>
          <a:p>
            <a:pPr lvl="1">
              <a:buFont typeface="Arial" pitchFamily="34" charset="0"/>
              <a:buChar char="•"/>
            </a:pPr>
            <a:r>
              <a:rPr lang="en-GB" sz="2200" dirty="0" smtClean="0"/>
              <a:t>Importance of the spiritual world</a:t>
            </a:r>
          </a:p>
          <a:p>
            <a:pPr lvl="1">
              <a:buFont typeface="Arial" pitchFamily="34" charset="0"/>
              <a:buChar char="•"/>
            </a:pPr>
            <a:r>
              <a:rPr lang="en-GB" sz="2200" dirty="0" smtClean="0"/>
              <a:t>Reincarnation and the ‘spiritual nucleus’</a:t>
            </a:r>
          </a:p>
          <a:p>
            <a:pPr lvl="1">
              <a:buFont typeface="Arial" pitchFamily="34" charset="0"/>
              <a:buChar char="•"/>
            </a:pPr>
            <a:endParaRPr lang="en-GB" sz="2200" dirty="0" smtClean="0"/>
          </a:p>
          <a:p>
            <a:pPr>
              <a:buFont typeface="Arial" pitchFamily="34" charset="0"/>
              <a:buChar char="•"/>
            </a:pPr>
            <a:r>
              <a:rPr lang="en-GB" sz="2400" dirty="0" smtClean="0"/>
              <a:t>The young child is a ‘primeval being’ with a spiritual core</a:t>
            </a:r>
          </a:p>
          <a:p>
            <a:endParaRPr lang="en-GB" sz="2400" dirty="0" smtClean="0"/>
          </a:p>
          <a:p>
            <a:pPr>
              <a:buFont typeface="Arial" pitchFamily="34" charset="0"/>
              <a:buChar char="•"/>
            </a:pPr>
            <a:r>
              <a:rPr lang="en-GB" sz="2400" dirty="0" smtClean="0"/>
              <a:t>Education helps to bring this core to the surface.</a:t>
            </a:r>
          </a:p>
          <a:p>
            <a:endParaRPr lang="en-GB" sz="2400" dirty="0" smtClean="0"/>
          </a:p>
          <a:p>
            <a:pPr>
              <a:buFont typeface="Arial" pitchFamily="34" charset="0"/>
              <a:buChar char="•"/>
            </a:pPr>
            <a:r>
              <a:rPr lang="en-GB" sz="2400" dirty="0" smtClean="0"/>
              <a:t>Education thus helps process of incarnation and reincarnation.</a:t>
            </a:r>
          </a:p>
        </p:txBody>
      </p:sp>
      <p:pic>
        <p:nvPicPr>
          <p:cNvPr id="7" name="il_fi" descr="http://www.scirarindi.org/scirarindi/sites/default/files/images/rudolf_steiner.jpg"/>
          <p:cNvPicPr>
            <a:picLocks noGrp="1"/>
          </p:cNvPicPr>
          <p:nvPr>
            <p:ph sz="half" idx="1"/>
          </p:nvPr>
        </p:nvPicPr>
        <p:blipFill>
          <a:blip r:embed="rId3" cstate="print"/>
          <a:stretch>
            <a:fillRect/>
          </a:stretch>
        </p:blipFill>
        <p:spPr bwMode="auto">
          <a:xfrm>
            <a:off x="395536" y="1916832"/>
            <a:ext cx="3672408" cy="4066059"/>
          </a:xfrm>
          <a:prstGeom prst="rect">
            <a:avLst/>
          </a:prstGeom>
          <a:noFill/>
          <a:ln w="9525">
            <a:noFill/>
            <a:miter lim="800000"/>
            <a:headEnd/>
            <a:tailEnd/>
          </a:ln>
        </p:spPr>
      </p:pic>
      <p:sp>
        <p:nvSpPr>
          <p:cNvPr id="8" name="Title 3"/>
          <p:cNvSpPr txBox="1">
            <a:spLocks/>
          </p:cNvSpPr>
          <p:nvPr/>
        </p:nvSpPr>
        <p:spPr>
          <a:xfrm>
            <a:off x="323528" y="692696"/>
            <a:ext cx="3744416" cy="1215090"/>
          </a:xfrm>
          <a:prstGeom prst="rect">
            <a:avLst/>
          </a:prstGeom>
        </p:spPr>
        <p:txBody>
          <a:bodyPr vert="horz" anchor="b">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3600" b="1" i="0" u="none" strike="noStrike" kern="1200" cap="none" spc="0" normalizeH="0" baseline="0" noProof="0" dirty="0" smtClean="0">
                <a:ln>
                  <a:noFill/>
                </a:ln>
                <a:solidFill>
                  <a:schemeClr val="tx2"/>
                </a:solidFill>
                <a:effectLst/>
                <a:uLnTx/>
                <a:uFillTx/>
                <a:latin typeface="+mj-lt"/>
                <a:ea typeface="+mj-ea"/>
                <a:cs typeface="+mj-cs"/>
              </a:rPr>
              <a:t>Rudolf Steiner: 1861—1925</a:t>
            </a:r>
            <a:r>
              <a:rPr kumimoji="0" lang="en-GB" sz="1800" b="1" i="0" u="none" strike="noStrike" kern="1200" cap="none" spc="0" normalizeH="0" baseline="0" noProof="0" dirty="0" smtClean="0">
                <a:ln>
                  <a:noFill/>
                </a:ln>
                <a:solidFill>
                  <a:schemeClr val="tx2"/>
                </a:solidFill>
                <a:effectLst/>
                <a:uLnTx/>
                <a:uFillTx/>
                <a:latin typeface="+mj-lt"/>
                <a:ea typeface="+mj-ea"/>
                <a:cs typeface="+mj-cs"/>
              </a:rPr>
              <a:t> </a:t>
            </a:r>
            <a:endParaRPr kumimoji="0" lang="en-GB" sz="1800" b="1" i="0" u="none" strike="noStrike" kern="1200" cap="none" spc="0" normalizeH="0" baseline="0" noProof="0" dirty="0">
              <a:ln>
                <a:noFill/>
              </a:ln>
              <a:solidFill>
                <a:schemeClr val="tx2"/>
              </a:solidFill>
              <a:effectLst/>
              <a:uLnTx/>
              <a:uFillTx/>
              <a:latin typeface="+mj-lt"/>
              <a:ea typeface="+mj-ea"/>
              <a:cs typeface="+mj-cs"/>
            </a:endParaRPr>
          </a:p>
        </p:txBody>
      </p:sp>
    </p:spTree>
    <p:extLst>
      <p:ext uri="{BB962C8B-B14F-4D97-AF65-F5344CB8AC3E}">
        <p14:creationId xmlns:p14="http://schemas.microsoft.com/office/powerpoint/2010/main" val="8048109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2433808431"/>
              </p:ext>
            </p:extLst>
          </p:nvPr>
        </p:nvGraphicFramePr>
        <p:xfrm>
          <a:off x="395536" y="764704"/>
          <a:ext cx="8352928" cy="5688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594156747"/>
              </p:ext>
            </p:extLst>
          </p:nvPr>
        </p:nvGraphicFramePr>
        <p:xfrm>
          <a:off x="395536" y="764704"/>
          <a:ext cx="8352928" cy="5544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Educational implications (</a:t>
            </a:r>
            <a:r>
              <a:rPr lang="en-GB" sz="3600" dirty="0" err="1" smtClean="0"/>
              <a:t>i</a:t>
            </a:r>
            <a:r>
              <a:rPr lang="en-GB" sz="3600" dirty="0" smtClean="0"/>
              <a:t>)</a:t>
            </a:r>
            <a:endParaRPr lang="en-GB" sz="3600" dirty="0"/>
          </a:p>
        </p:txBody>
      </p:sp>
      <p:sp>
        <p:nvSpPr>
          <p:cNvPr id="4" name="Text Placeholder 3"/>
          <p:cNvSpPr>
            <a:spLocks noGrp="1"/>
          </p:cNvSpPr>
          <p:nvPr>
            <p:ph type="body" idx="2"/>
          </p:nvPr>
        </p:nvSpPr>
        <p:spPr/>
        <p:txBody>
          <a:bodyPr/>
          <a:lstStyle/>
          <a:p>
            <a:r>
              <a:rPr lang="en-GB" sz="2400" dirty="0" smtClean="0"/>
              <a:t>Aimed to integrate science, art and religion—all three linked together in a structured universe.</a:t>
            </a:r>
          </a:p>
          <a:p>
            <a:r>
              <a:rPr lang="en-GB" sz="2400" dirty="0" smtClean="0"/>
              <a:t>The universe is formed by spiritual world.</a:t>
            </a:r>
          </a:p>
          <a:p>
            <a:endParaRPr lang="en-GB" dirty="0"/>
          </a:p>
        </p:txBody>
      </p:sp>
      <p:pic>
        <p:nvPicPr>
          <p:cNvPr id="5" name="il_fi" descr="http://www.evgschool.org/_derived/earth_in_space__an_introduction.htm_txt_Nineplanets460.gif"/>
          <p:cNvPicPr>
            <a:picLocks noGrp="1"/>
          </p:cNvPicPr>
          <p:nvPr>
            <p:ph sz="half" idx="1"/>
          </p:nvPr>
        </p:nvPicPr>
        <p:blipFill>
          <a:blip r:embed="rId3" cstate="print"/>
          <a:srcRect/>
          <a:stretch>
            <a:fillRect/>
          </a:stretch>
        </p:blipFill>
        <p:spPr bwMode="auto">
          <a:xfrm>
            <a:off x="323528" y="908720"/>
            <a:ext cx="8568951" cy="532859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3528" y="692696"/>
            <a:ext cx="8229600" cy="1066800"/>
          </a:xfrm>
        </p:spPr>
        <p:txBody>
          <a:bodyPr>
            <a:normAutofit fontScale="90000"/>
          </a:bodyPr>
          <a:lstStyle/>
          <a:p>
            <a:r>
              <a:rPr lang="en-GB" dirty="0" err="1" smtClean="0"/>
              <a:t>Oblygiadau</a:t>
            </a:r>
            <a:r>
              <a:rPr lang="en-GB" dirty="0" smtClean="0"/>
              <a:t> </a:t>
            </a:r>
            <a:r>
              <a:rPr lang="en-GB" dirty="0" err="1" smtClean="0"/>
              <a:t>addysgol</a:t>
            </a:r>
            <a:r>
              <a:rPr lang="en-GB" dirty="0" smtClean="0"/>
              <a:t> (ii)</a:t>
            </a:r>
            <a:br>
              <a:rPr lang="en-GB" dirty="0" smtClean="0"/>
            </a:br>
            <a:r>
              <a:rPr lang="en-GB" dirty="0" smtClean="0"/>
              <a:t>Educational implications (ii)</a:t>
            </a:r>
            <a:endParaRPr lang="en-GB" dirty="0"/>
          </a:p>
        </p:txBody>
      </p:sp>
      <p:sp>
        <p:nvSpPr>
          <p:cNvPr id="6" name="Content Placeholder 5"/>
          <p:cNvSpPr>
            <a:spLocks noGrp="1"/>
          </p:cNvSpPr>
          <p:nvPr>
            <p:ph sz="half" idx="1"/>
          </p:nvPr>
        </p:nvSpPr>
        <p:spPr>
          <a:xfrm>
            <a:off x="0" y="1799120"/>
            <a:ext cx="4860032" cy="4726223"/>
          </a:xfrm>
        </p:spPr>
        <p:txBody>
          <a:bodyPr>
            <a:noAutofit/>
          </a:bodyPr>
          <a:lstStyle/>
          <a:p>
            <a:r>
              <a:rPr lang="en-GB" sz="2800" dirty="0" smtClean="0"/>
              <a:t>Task of education is to harmonize and balance out the temperament.</a:t>
            </a:r>
          </a:p>
          <a:p>
            <a:r>
              <a:rPr lang="en-GB" sz="2800" dirty="0" smtClean="0"/>
              <a:t>Child centred teaching: teachers are guardians of the Karmic (spiritual) destiny of the child</a:t>
            </a:r>
          </a:p>
        </p:txBody>
      </p:sp>
      <p:sp>
        <p:nvSpPr>
          <p:cNvPr id="2" name="Content Placeholder 1"/>
          <p:cNvSpPr>
            <a:spLocks noGrp="1"/>
          </p:cNvSpPr>
          <p:nvPr>
            <p:ph sz="half" idx="2"/>
          </p:nvPr>
        </p:nvSpPr>
        <p:spPr>
          <a:xfrm>
            <a:off x="4788024" y="1814970"/>
            <a:ext cx="4499992" cy="5075882"/>
          </a:xfrm>
        </p:spPr>
        <p:txBody>
          <a:bodyPr>
            <a:normAutofit/>
          </a:bodyPr>
          <a:lstStyle/>
          <a:p>
            <a:r>
              <a:rPr lang="en-GB" sz="2800" dirty="0" err="1" smtClean="0"/>
              <a:t>Tasg</a:t>
            </a:r>
            <a:r>
              <a:rPr lang="en-GB" sz="2800" dirty="0" smtClean="0"/>
              <a:t> </a:t>
            </a:r>
            <a:r>
              <a:rPr lang="en-GB" sz="2800" dirty="0" err="1" smtClean="0"/>
              <a:t>addysg</a:t>
            </a:r>
            <a:r>
              <a:rPr lang="en-GB" sz="2800" dirty="0" smtClean="0"/>
              <a:t> </a:t>
            </a:r>
            <a:r>
              <a:rPr lang="en-GB" sz="2800" dirty="0" err="1" smtClean="0"/>
              <a:t>yw</a:t>
            </a:r>
            <a:r>
              <a:rPr lang="en-GB" sz="2800" dirty="0" smtClean="0"/>
              <a:t> </a:t>
            </a:r>
            <a:r>
              <a:rPr lang="en-GB" sz="2800" dirty="0" err="1" smtClean="0"/>
              <a:t>i</a:t>
            </a:r>
            <a:r>
              <a:rPr lang="en-GB" sz="2800" dirty="0" smtClean="0"/>
              <a:t> </a:t>
            </a:r>
            <a:r>
              <a:rPr lang="en-GB" sz="2800" dirty="0" err="1" smtClean="0"/>
              <a:t>gysoni</a:t>
            </a:r>
            <a:r>
              <a:rPr lang="en-GB" sz="2800" dirty="0" smtClean="0"/>
              <a:t> a </a:t>
            </a:r>
            <a:r>
              <a:rPr lang="en-GB" sz="2800" dirty="0" err="1" smtClean="0"/>
              <a:t>chydbwysoli’r</a:t>
            </a:r>
            <a:r>
              <a:rPr lang="en-GB" sz="2800" dirty="0" smtClean="0"/>
              <a:t> </a:t>
            </a:r>
            <a:r>
              <a:rPr lang="en-GB" sz="2800" dirty="0" err="1" smtClean="0"/>
              <a:t>anian</a:t>
            </a:r>
            <a:endParaRPr lang="en-GB" sz="2800" dirty="0" smtClean="0"/>
          </a:p>
          <a:p>
            <a:r>
              <a:rPr lang="en-GB" sz="2800" dirty="0" err="1" smtClean="0"/>
              <a:t>Dysgu</a:t>
            </a:r>
            <a:r>
              <a:rPr lang="en-GB" sz="2800" dirty="0" smtClean="0"/>
              <a:t> </a:t>
            </a:r>
            <a:r>
              <a:rPr lang="en-GB" sz="2800" dirty="0" err="1" smtClean="0"/>
              <a:t>plentyn</a:t>
            </a:r>
            <a:r>
              <a:rPr lang="en-GB" sz="2800" dirty="0" smtClean="0"/>
              <a:t> </a:t>
            </a:r>
            <a:r>
              <a:rPr lang="en-GB" sz="2800" dirty="0" err="1" smtClean="0"/>
              <a:t>ganolog</a:t>
            </a:r>
            <a:r>
              <a:rPr lang="en-GB" sz="2800" dirty="0" smtClean="0"/>
              <a:t>: </a:t>
            </a:r>
            <a:r>
              <a:rPr lang="en-GB" sz="2800" dirty="0" err="1" smtClean="0"/>
              <a:t>athrawon</a:t>
            </a:r>
            <a:r>
              <a:rPr lang="en-GB" sz="2800" dirty="0" smtClean="0"/>
              <a:t> </a:t>
            </a:r>
            <a:r>
              <a:rPr lang="en-GB" sz="2800" dirty="0" err="1" smtClean="0"/>
              <a:t>yw</a:t>
            </a:r>
            <a:r>
              <a:rPr lang="en-GB" sz="2800" dirty="0" smtClean="0"/>
              <a:t> </a:t>
            </a:r>
            <a:r>
              <a:rPr lang="en-GB" sz="2800" dirty="0" err="1" smtClean="0"/>
              <a:t>gwarchodwyr</a:t>
            </a:r>
            <a:r>
              <a:rPr lang="en-GB" sz="2800" dirty="0" smtClean="0"/>
              <a:t> </a:t>
            </a:r>
            <a:r>
              <a:rPr lang="en-GB" sz="2800" dirty="0" err="1" smtClean="0"/>
              <a:t>tynged</a:t>
            </a:r>
            <a:r>
              <a:rPr lang="en-GB" sz="2800" dirty="0" smtClean="0"/>
              <a:t> </a:t>
            </a:r>
            <a:r>
              <a:rPr lang="en-GB" sz="2800" dirty="0" err="1" smtClean="0"/>
              <a:t>ysbrydol</a:t>
            </a:r>
            <a:r>
              <a:rPr lang="en-GB" sz="2800" dirty="0" smtClean="0"/>
              <a:t> y </a:t>
            </a:r>
            <a:r>
              <a:rPr lang="en-GB" sz="2800" dirty="0" err="1" smtClean="0"/>
              <a:t>plentyn</a:t>
            </a:r>
            <a:endParaRPr lang="en-GB" sz="2800" dirty="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3528" y="692696"/>
            <a:ext cx="8229600" cy="1066800"/>
          </a:xfrm>
        </p:spPr>
        <p:txBody>
          <a:bodyPr>
            <a:normAutofit fontScale="90000"/>
          </a:bodyPr>
          <a:lstStyle/>
          <a:p>
            <a:r>
              <a:rPr lang="en-GB" dirty="0" err="1" smtClean="0"/>
              <a:t>Oblygiadau</a:t>
            </a:r>
            <a:r>
              <a:rPr lang="en-GB" dirty="0" smtClean="0"/>
              <a:t> </a:t>
            </a:r>
            <a:r>
              <a:rPr lang="en-GB" dirty="0" err="1" smtClean="0"/>
              <a:t>addysgol</a:t>
            </a:r>
            <a:r>
              <a:rPr lang="en-GB" dirty="0" smtClean="0"/>
              <a:t> (ii)</a:t>
            </a:r>
            <a:br>
              <a:rPr lang="en-GB" dirty="0" smtClean="0"/>
            </a:br>
            <a:r>
              <a:rPr lang="en-GB" dirty="0" smtClean="0"/>
              <a:t>Educational implications (ii)</a:t>
            </a:r>
            <a:endParaRPr lang="en-GB" dirty="0"/>
          </a:p>
        </p:txBody>
      </p:sp>
      <p:sp>
        <p:nvSpPr>
          <p:cNvPr id="6" name="Content Placeholder 5"/>
          <p:cNvSpPr>
            <a:spLocks noGrp="1"/>
          </p:cNvSpPr>
          <p:nvPr>
            <p:ph sz="half" idx="1"/>
          </p:nvPr>
        </p:nvSpPr>
        <p:spPr>
          <a:xfrm>
            <a:off x="0" y="1799120"/>
            <a:ext cx="4860032" cy="4726223"/>
          </a:xfrm>
        </p:spPr>
        <p:txBody>
          <a:bodyPr>
            <a:noAutofit/>
          </a:bodyPr>
          <a:lstStyle/>
          <a:p>
            <a:r>
              <a:rPr lang="en-GB" sz="2800" dirty="0" smtClean="0"/>
              <a:t>Children develop in three stages (hebdomads) of around 7 years each: </a:t>
            </a:r>
          </a:p>
          <a:p>
            <a:r>
              <a:rPr lang="en-GB" sz="2800" dirty="0" smtClean="0"/>
              <a:t>(a) 0—7:willing; (b) 7—14: aesthetic (c) 14—21 thinking</a:t>
            </a:r>
          </a:p>
          <a:p>
            <a:r>
              <a:rPr lang="en-GB" sz="2800" dirty="0" smtClean="0"/>
              <a:t>Each stage marks a new ‘birth’ in the child’s spiritual development.</a:t>
            </a:r>
            <a:endParaRPr lang="en-GB" sz="2800" dirty="0"/>
          </a:p>
        </p:txBody>
      </p:sp>
      <p:sp>
        <p:nvSpPr>
          <p:cNvPr id="2" name="Content Placeholder 1"/>
          <p:cNvSpPr>
            <a:spLocks noGrp="1"/>
          </p:cNvSpPr>
          <p:nvPr>
            <p:ph sz="half" idx="2"/>
          </p:nvPr>
        </p:nvSpPr>
        <p:spPr>
          <a:xfrm>
            <a:off x="4644008" y="1782118"/>
            <a:ext cx="4499992" cy="5075882"/>
          </a:xfrm>
        </p:spPr>
        <p:txBody>
          <a:bodyPr>
            <a:normAutofit lnSpcReduction="10000"/>
          </a:bodyPr>
          <a:lstStyle/>
          <a:p>
            <a:r>
              <a:rPr lang="en-GB" sz="2800" dirty="0" smtClean="0"/>
              <a:t>Mae plant </a:t>
            </a:r>
            <a:r>
              <a:rPr lang="en-GB" sz="2800" dirty="0" err="1" smtClean="0"/>
              <a:t>yn</a:t>
            </a:r>
            <a:r>
              <a:rPr lang="en-GB" sz="2800" dirty="0" smtClean="0"/>
              <a:t> </a:t>
            </a:r>
            <a:r>
              <a:rPr lang="en-GB" sz="2800" dirty="0" err="1" smtClean="0"/>
              <a:t>datblygu</a:t>
            </a:r>
            <a:r>
              <a:rPr lang="en-GB" sz="2800" dirty="0" smtClean="0"/>
              <a:t> </a:t>
            </a:r>
            <a:r>
              <a:rPr lang="en-GB" sz="2800" dirty="0" err="1" smtClean="0"/>
              <a:t>mewn</a:t>
            </a:r>
            <a:r>
              <a:rPr lang="en-GB" sz="2800" dirty="0" smtClean="0"/>
              <a:t> tri cam (hebdomads) </a:t>
            </a:r>
            <a:r>
              <a:rPr lang="en-GB" sz="2800" dirty="0" err="1" smtClean="0"/>
              <a:t>sydd</a:t>
            </a:r>
            <a:r>
              <a:rPr lang="en-GB" sz="2800" dirty="0" smtClean="0"/>
              <a:t> </a:t>
            </a:r>
            <a:r>
              <a:rPr lang="en-GB" sz="2800" dirty="0" err="1" smtClean="0"/>
              <a:t>yn</a:t>
            </a:r>
            <a:r>
              <a:rPr lang="en-GB" sz="2800" dirty="0" smtClean="0"/>
              <a:t> </a:t>
            </a:r>
            <a:r>
              <a:rPr lang="en-GB" sz="2800" dirty="0" err="1" smtClean="0"/>
              <a:t>parhau</a:t>
            </a:r>
            <a:r>
              <a:rPr lang="en-GB" sz="2800" dirty="0" smtClean="0"/>
              <a:t> o </a:t>
            </a:r>
            <a:r>
              <a:rPr lang="en-GB" sz="2800" dirty="0" err="1" smtClean="0"/>
              <a:t>gwmpas</a:t>
            </a:r>
            <a:r>
              <a:rPr lang="en-GB" sz="2800" dirty="0" smtClean="0"/>
              <a:t> 7 </a:t>
            </a:r>
            <a:r>
              <a:rPr lang="en-GB" sz="2800" dirty="0" err="1" smtClean="0"/>
              <a:t>blynedd</a:t>
            </a:r>
            <a:r>
              <a:rPr lang="en-GB" sz="2800" dirty="0" smtClean="0"/>
              <a:t> </a:t>
            </a:r>
            <a:r>
              <a:rPr lang="en-GB" sz="2800" dirty="0" err="1" smtClean="0"/>
              <a:t>yr</a:t>
            </a:r>
            <a:r>
              <a:rPr lang="en-GB" sz="2800" dirty="0" smtClean="0"/>
              <a:t> un:</a:t>
            </a:r>
          </a:p>
          <a:p>
            <a:r>
              <a:rPr lang="en-GB" sz="2800" dirty="0"/>
              <a:t>(a) </a:t>
            </a:r>
            <a:r>
              <a:rPr lang="en-GB" sz="2800" dirty="0" smtClean="0"/>
              <a:t>0—7:parod; </a:t>
            </a:r>
            <a:r>
              <a:rPr lang="en-GB" sz="2800" dirty="0"/>
              <a:t>(b) 7—14: </a:t>
            </a:r>
            <a:r>
              <a:rPr lang="en-GB" sz="2800" dirty="0" err="1" smtClean="0"/>
              <a:t>esthetig</a:t>
            </a:r>
            <a:r>
              <a:rPr lang="en-GB" sz="2800" dirty="0" smtClean="0"/>
              <a:t> </a:t>
            </a:r>
            <a:r>
              <a:rPr lang="en-GB" sz="2800" dirty="0"/>
              <a:t>(c) 14—21 </a:t>
            </a:r>
            <a:r>
              <a:rPr lang="en-GB" sz="2800" dirty="0" err="1" smtClean="0"/>
              <a:t>meddwl</a:t>
            </a:r>
            <a:endParaRPr lang="en-GB" sz="2800" dirty="0" smtClean="0"/>
          </a:p>
          <a:p>
            <a:r>
              <a:rPr lang="en-GB" sz="2800" dirty="0" smtClean="0"/>
              <a:t>Mae </a:t>
            </a:r>
            <a:r>
              <a:rPr lang="en-GB" sz="2800" dirty="0" err="1" smtClean="0"/>
              <a:t>pob</a:t>
            </a:r>
            <a:r>
              <a:rPr lang="en-GB" sz="2800" dirty="0" smtClean="0"/>
              <a:t> cam </a:t>
            </a:r>
            <a:r>
              <a:rPr lang="en-GB" sz="2800" dirty="0" err="1" smtClean="0"/>
              <a:t>yn</a:t>
            </a:r>
            <a:r>
              <a:rPr lang="en-GB" sz="2800" dirty="0" smtClean="0"/>
              <a:t> </a:t>
            </a:r>
            <a:r>
              <a:rPr lang="en-GB" sz="2800" dirty="0" err="1" smtClean="0"/>
              <a:t>dynodi</a:t>
            </a:r>
            <a:r>
              <a:rPr lang="en-GB" sz="2800" dirty="0" smtClean="0"/>
              <a:t> </a:t>
            </a:r>
            <a:r>
              <a:rPr lang="en-GB" sz="2800" dirty="0" smtClean="0"/>
              <a:t>‘</a:t>
            </a:r>
            <a:r>
              <a:rPr lang="en-GB" sz="2800" dirty="0" err="1" smtClean="0"/>
              <a:t>genedigaeth</a:t>
            </a:r>
            <a:r>
              <a:rPr lang="en-GB" sz="2800" dirty="0" smtClean="0"/>
              <a:t>’ </a:t>
            </a:r>
            <a:r>
              <a:rPr lang="en-GB" sz="2800" dirty="0" err="1" smtClean="0"/>
              <a:t>yn</a:t>
            </a:r>
            <a:r>
              <a:rPr lang="en-GB" sz="2800" dirty="0" smtClean="0"/>
              <a:t> </a:t>
            </a:r>
            <a:r>
              <a:rPr lang="en-GB" sz="2800" dirty="0" err="1" smtClean="0"/>
              <a:t>natblygiad</a:t>
            </a:r>
            <a:r>
              <a:rPr lang="en-GB" sz="2800" dirty="0" smtClean="0"/>
              <a:t> </a:t>
            </a:r>
            <a:r>
              <a:rPr lang="en-GB" sz="2800" dirty="0" err="1" smtClean="0"/>
              <a:t>ysbrydol</a:t>
            </a:r>
            <a:r>
              <a:rPr lang="en-GB" sz="2800" dirty="0" smtClean="0"/>
              <a:t> y </a:t>
            </a:r>
            <a:r>
              <a:rPr lang="en-GB" sz="2800" dirty="0" err="1" smtClean="0"/>
              <a:t>plentyn</a:t>
            </a:r>
            <a:endParaRPr lang="en-GB" sz="2800" dirty="0"/>
          </a:p>
          <a:p>
            <a:pPr marL="109728" indent="0">
              <a:buNone/>
            </a:pPr>
            <a:endParaRPr lang="en-GB" sz="2800" dirty="0"/>
          </a:p>
        </p:txBody>
      </p:sp>
    </p:spTree>
    <p:extLst>
      <p:ext uri="{BB962C8B-B14F-4D97-AF65-F5344CB8AC3E}">
        <p14:creationId xmlns:p14="http://schemas.microsoft.com/office/powerpoint/2010/main" val="12282231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764704"/>
            <a:ext cx="8784976" cy="648072"/>
          </a:xfrm>
        </p:spPr>
        <p:txBody>
          <a:bodyPr>
            <a:normAutofit fontScale="90000"/>
          </a:bodyPr>
          <a:lstStyle/>
          <a:p>
            <a:r>
              <a:rPr lang="en-GB" dirty="0" err="1" smtClean="0"/>
              <a:t>Camau</a:t>
            </a:r>
            <a:r>
              <a:rPr lang="en-GB" dirty="0" smtClean="0"/>
              <a:t> Steiner o </a:t>
            </a:r>
            <a:r>
              <a:rPr lang="en-GB" dirty="0" err="1" smtClean="0"/>
              <a:t>ddatblygiad</a:t>
            </a:r>
            <a:r>
              <a:rPr lang="en-GB" dirty="0" smtClean="0"/>
              <a:t> </a:t>
            </a:r>
            <a:r>
              <a:rPr lang="en-GB" dirty="0" err="1" smtClean="0"/>
              <a:t>plentyn</a:t>
            </a:r>
            <a:r>
              <a:rPr lang="en-GB" dirty="0" smtClean="0"/>
              <a:t/>
            </a:r>
            <a:br>
              <a:rPr lang="en-GB" dirty="0" smtClean="0"/>
            </a:br>
            <a:r>
              <a:rPr lang="en-GB" dirty="0" smtClean="0"/>
              <a:t>Steiner’s stages of a child’s development</a:t>
            </a:r>
            <a:endParaRPr lang="en-GB" dirty="0"/>
          </a:p>
        </p:txBody>
      </p:sp>
      <p:graphicFrame>
        <p:nvGraphicFramePr>
          <p:cNvPr id="4" name="Diagram 3"/>
          <p:cNvGraphicFramePr/>
          <p:nvPr>
            <p:extLst>
              <p:ext uri="{D42A27DB-BD31-4B8C-83A1-F6EECF244321}">
                <p14:modId xmlns:p14="http://schemas.microsoft.com/office/powerpoint/2010/main" val="3580512954"/>
              </p:ext>
            </p:extLst>
          </p:nvPr>
        </p:nvGraphicFramePr>
        <p:xfrm>
          <a:off x="251520" y="1397000"/>
          <a:ext cx="8496944" cy="5128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92696"/>
            <a:ext cx="8229600" cy="1066800"/>
          </a:xfrm>
        </p:spPr>
        <p:txBody>
          <a:bodyPr>
            <a:normAutofit fontScale="90000"/>
          </a:bodyPr>
          <a:lstStyle/>
          <a:p>
            <a:r>
              <a:rPr lang="en-GB" dirty="0" err="1" smtClean="0"/>
              <a:t>Ysgolion</a:t>
            </a:r>
            <a:r>
              <a:rPr lang="en-GB" dirty="0" smtClean="0"/>
              <a:t> Steiner </a:t>
            </a:r>
            <a:r>
              <a:rPr lang="en-GB" dirty="0" err="1" smtClean="0"/>
              <a:t>Heddiw</a:t>
            </a:r>
            <a:r>
              <a:rPr lang="en-GB" dirty="0" smtClean="0"/>
              <a:t/>
            </a:r>
            <a:br>
              <a:rPr lang="en-GB" dirty="0" smtClean="0"/>
            </a:br>
            <a:r>
              <a:rPr lang="en-GB" dirty="0" smtClean="0"/>
              <a:t>Steiner Schools Today</a:t>
            </a:r>
            <a:endParaRPr lang="en-GB" dirty="0"/>
          </a:p>
        </p:txBody>
      </p:sp>
      <p:sp>
        <p:nvSpPr>
          <p:cNvPr id="3" name="Content Placeholder 2"/>
          <p:cNvSpPr>
            <a:spLocks noGrp="1"/>
          </p:cNvSpPr>
          <p:nvPr>
            <p:ph sz="half" idx="1"/>
          </p:nvPr>
        </p:nvSpPr>
        <p:spPr>
          <a:xfrm>
            <a:off x="395536" y="1844824"/>
            <a:ext cx="4038600" cy="4525963"/>
          </a:xfrm>
        </p:spPr>
        <p:txBody>
          <a:bodyPr>
            <a:noAutofit/>
          </a:bodyPr>
          <a:lstStyle/>
          <a:p>
            <a:r>
              <a:rPr lang="en-GB" sz="2200" dirty="0" smtClean="0"/>
              <a:t>Basic principles outlined by Steiner still remain foundation for schools to this day.</a:t>
            </a:r>
          </a:p>
          <a:p>
            <a:r>
              <a:rPr lang="en-GB" sz="2200" dirty="0" smtClean="0"/>
              <a:t>Curriculum and pedagogy can be very different from state schools.</a:t>
            </a:r>
          </a:p>
          <a:p>
            <a:r>
              <a:rPr lang="en-GB" sz="2200" dirty="0" smtClean="0"/>
              <a:t>Pupils’ experiences of lessons will also be very different from state school pupils.</a:t>
            </a:r>
          </a:p>
          <a:p>
            <a:r>
              <a:rPr lang="en-GB" sz="2200" dirty="0" smtClean="0"/>
              <a:t>Heavy emphasis upon rhythm and ritual.</a:t>
            </a:r>
            <a:endParaRPr lang="en-GB" sz="2200" dirty="0"/>
          </a:p>
        </p:txBody>
      </p:sp>
      <p:sp>
        <p:nvSpPr>
          <p:cNvPr id="4" name="Content Placeholder 3"/>
          <p:cNvSpPr>
            <a:spLocks noGrp="1"/>
          </p:cNvSpPr>
          <p:nvPr>
            <p:ph sz="half" idx="2"/>
          </p:nvPr>
        </p:nvSpPr>
        <p:spPr>
          <a:xfrm>
            <a:off x="4788024" y="1792770"/>
            <a:ext cx="4248472" cy="4525963"/>
          </a:xfrm>
        </p:spPr>
        <p:txBody>
          <a:bodyPr>
            <a:noAutofit/>
          </a:bodyPr>
          <a:lstStyle/>
          <a:p>
            <a:r>
              <a:rPr lang="en-GB" sz="2200" dirty="0" err="1" smtClean="0"/>
              <a:t>Mae'r</a:t>
            </a:r>
            <a:r>
              <a:rPr lang="en-GB" sz="2200" dirty="0" smtClean="0"/>
              <a:t> </a:t>
            </a:r>
            <a:r>
              <a:rPr lang="en-GB" sz="2200" dirty="0" err="1"/>
              <a:t>egwyddorion</a:t>
            </a:r>
            <a:r>
              <a:rPr lang="en-GB" sz="2200" dirty="0"/>
              <a:t> </a:t>
            </a:r>
            <a:r>
              <a:rPr lang="en-GB" sz="2200" dirty="0" err="1"/>
              <a:t>sylfaenol</a:t>
            </a:r>
            <a:r>
              <a:rPr lang="en-GB" sz="2200" dirty="0"/>
              <a:t> a </a:t>
            </a:r>
            <a:r>
              <a:rPr lang="en-GB" sz="2200" dirty="0" err="1"/>
              <a:t>amlinellwyd</a:t>
            </a:r>
            <a:r>
              <a:rPr lang="en-GB" sz="2200" dirty="0"/>
              <a:t> </a:t>
            </a:r>
            <a:r>
              <a:rPr lang="en-GB" sz="2200" dirty="0" err="1"/>
              <a:t>gan</a:t>
            </a:r>
            <a:r>
              <a:rPr lang="en-GB" sz="2200" dirty="0"/>
              <a:t> Steiner </a:t>
            </a:r>
            <a:r>
              <a:rPr lang="en-GB" sz="2200" dirty="0" err="1"/>
              <a:t>yn</a:t>
            </a:r>
            <a:r>
              <a:rPr lang="en-GB" sz="2200" dirty="0"/>
              <a:t> dal </a:t>
            </a:r>
            <a:r>
              <a:rPr lang="en-GB" sz="2200" dirty="0" err="1"/>
              <a:t>i</a:t>
            </a:r>
            <a:r>
              <a:rPr lang="en-GB" sz="2200" dirty="0"/>
              <a:t> </a:t>
            </a:r>
            <a:r>
              <a:rPr lang="en-GB" sz="2200" dirty="0" err="1"/>
              <a:t>fod</a:t>
            </a:r>
            <a:r>
              <a:rPr lang="en-GB" sz="2200" dirty="0"/>
              <a:t> </a:t>
            </a:r>
            <a:r>
              <a:rPr lang="en-GB" sz="2200" dirty="0" err="1"/>
              <a:t>yn</a:t>
            </a:r>
            <a:r>
              <a:rPr lang="en-GB" sz="2200" dirty="0"/>
              <a:t> </a:t>
            </a:r>
            <a:r>
              <a:rPr lang="en-GB" sz="2200" dirty="0" err="1"/>
              <a:t>sylfaen</a:t>
            </a:r>
            <a:r>
              <a:rPr lang="en-GB" sz="2200" dirty="0"/>
              <a:t> </a:t>
            </a:r>
            <a:r>
              <a:rPr lang="en-GB" sz="2200" dirty="0" err="1"/>
              <a:t>i</a:t>
            </a:r>
            <a:r>
              <a:rPr lang="en-GB" sz="2200" dirty="0"/>
              <a:t> </a:t>
            </a:r>
            <a:r>
              <a:rPr lang="en-GB" sz="2200" dirty="0" err="1"/>
              <a:t>ysgolion</a:t>
            </a:r>
            <a:r>
              <a:rPr lang="en-GB" sz="2200" dirty="0"/>
              <a:t> </a:t>
            </a:r>
            <a:r>
              <a:rPr lang="en-GB" sz="2200" dirty="0" err="1"/>
              <a:t>hyd</a:t>
            </a:r>
            <a:r>
              <a:rPr lang="en-GB" sz="2200" dirty="0"/>
              <a:t> </a:t>
            </a:r>
            <a:r>
              <a:rPr lang="en-GB" sz="2200" dirty="0" err="1"/>
              <a:t>heddiw</a:t>
            </a:r>
            <a:r>
              <a:rPr lang="en-GB" sz="2200" dirty="0"/>
              <a:t>. </a:t>
            </a:r>
            <a:endParaRPr lang="en-GB" sz="2200" dirty="0" smtClean="0"/>
          </a:p>
          <a:p>
            <a:r>
              <a:rPr lang="en-GB" sz="2200" dirty="0" smtClean="0"/>
              <a:t>Gall </a:t>
            </a:r>
            <a:r>
              <a:rPr lang="en-GB" sz="2200" dirty="0" err="1"/>
              <a:t>cwricwlwm</a:t>
            </a:r>
            <a:r>
              <a:rPr lang="en-GB" sz="2200" dirty="0"/>
              <a:t> ac </a:t>
            </a:r>
            <a:r>
              <a:rPr lang="en-GB" sz="2200" dirty="0" err="1"/>
              <a:t>addysgeg</a:t>
            </a:r>
            <a:r>
              <a:rPr lang="en-GB" sz="2200" dirty="0"/>
              <a:t> </a:t>
            </a:r>
            <a:r>
              <a:rPr lang="en-GB" sz="2200" dirty="0" err="1"/>
              <a:t>fod</a:t>
            </a:r>
            <a:r>
              <a:rPr lang="en-GB" sz="2200" dirty="0"/>
              <a:t> </a:t>
            </a:r>
            <a:r>
              <a:rPr lang="en-GB" sz="2200" dirty="0" err="1"/>
              <a:t>yn</a:t>
            </a:r>
            <a:r>
              <a:rPr lang="en-GB" sz="2200" dirty="0"/>
              <a:t> </a:t>
            </a:r>
            <a:r>
              <a:rPr lang="en-GB" sz="2200" dirty="0" err="1"/>
              <a:t>wahanol</a:t>
            </a:r>
            <a:r>
              <a:rPr lang="en-GB" sz="2200" dirty="0"/>
              <a:t> </a:t>
            </a:r>
            <a:r>
              <a:rPr lang="en-GB" sz="2200" dirty="0" err="1"/>
              <a:t>iawn</a:t>
            </a:r>
            <a:r>
              <a:rPr lang="en-GB" sz="2200" dirty="0"/>
              <a:t> </a:t>
            </a:r>
            <a:r>
              <a:rPr lang="en-GB" sz="2200" dirty="0" err="1"/>
              <a:t>i</a:t>
            </a:r>
            <a:r>
              <a:rPr lang="en-GB" sz="2200" dirty="0"/>
              <a:t> </a:t>
            </a:r>
            <a:r>
              <a:rPr lang="en-GB" sz="2200" dirty="0" err="1"/>
              <a:t>ysgolion</a:t>
            </a:r>
            <a:r>
              <a:rPr lang="en-GB" sz="2200" dirty="0"/>
              <a:t> y </a:t>
            </a:r>
            <a:r>
              <a:rPr lang="en-GB" sz="2200" dirty="0" err="1"/>
              <a:t>wladwriaeth</a:t>
            </a:r>
            <a:r>
              <a:rPr lang="en-GB" sz="2200" dirty="0"/>
              <a:t>. </a:t>
            </a:r>
            <a:endParaRPr lang="en-GB" sz="2200" dirty="0" smtClean="0"/>
          </a:p>
          <a:p>
            <a:r>
              <a:rPr lang="en-GB" sz="2200" dirty="0" err="1" smtClean="0"/>
              <a:t>Bydd</a:t>
            </a:r>
            <a:r>
              <a:rPr lang="en-GB" sz="2200" dirty="0" smtClean="0"/>
              <a:t> </a:t>
            </a:r>
            <a:r>
              <a:rPr lang="en-GB" sz="2200" dirty="0" err="1"/>
              <a:t>profiadau</a:t>
            </a:r>
            <a:r>
              <a:rPr lang="en-GB" sz="2200" dirty="0"/>
              <a:t> </a:t>
            </a:r>
            <a:r>
              <a:rPr lang="en-GB" sz="2200" dirty="0" err="1"/>
              <a:t>disgyblion</a:t>
            </a:r>
            <a:r>
              <a:rPr lang="en-GB" sz="2200" dirty="0"/>
              <a:t> </a:t>
            </a:r>
            <a:r>
              <a:rPr lang="en-GB" sz="2200" dirty="0" smtClean="0"/>
              <a:t>o </a:t>
            </a:r>
            <a:r>
              <a:rPr lang="en-GB" sz="2200" dirty="0" err="1"/>
              <a:t>wersi</a:t>
            </a:r>
            <a:r>
              <a:rPr lang="en-GB" sz="2200" dirty="0"/>
              <a:t> </a:t>
            </a:r>
            <a:r>
              <a:rPr lang="en-GB" sz="2200" dirty="0" err="1"/>
              <a:t>hefyd</a:t>
            </a:r>
            <a:r>
              <a:rPr lang="en-GB" sz="2200" dirty="0"/>
              <a:t> </a:t>
            </a:r>
            <a:r>
              <a:rPr lang="en-GB" sz="2200" dirty="0" err="1"/>
              <a:t>yn</a:t>
            </a:r>
            <a:r>
              <a:rPr lang="en-GB" sz="2200" dirty="0"/>
              <a:t> </a:t>
            </a:r>
            <a:r>
              <a:rPr lang="en-GB" sz="2200" dirty="0" err="1"/>
              <a:t>wahanol</a:t>
            </a:r>
            <a:r>
              <a:rPr lang="en-GB" sz="2200" dirty="0"/>
              <a:t> </a:t>
            </a:r>
            <a:r>
              <a:rPr lang="en-GB" sz="2200" dirty="0" err="1"/>
              <a:t>iawn</a:t>
            </a:r>
            <a:r>
              <a:rPr lang="en-GB" sz="2200" dirty="0"/>
              <a:t> </a:t>
            </a:r>
            <a:r>
              <a:rPr lang="en-GB" sz="2200" dirty="0" err="1"/>
              <a:t>i</a:t>
            </a:r>
            <a:r>
              <a:rPr lang="en-GB" sz="2200" dirty="0"/>
              <a:t> </a:t>
            </a:r>
            <a:r>
              <a:rPr lang="en-GB" sz="2200" dirty="0" err="1"/>
              <a:t>ddisgyblion</a:t>
            </a:r>
            <a:r>
              <a:rPr lang="en-GB" sz="2200" dirty="0"/>
              <a:t> </a:t>
            </a:r>
            <a:r>
              <a:rPr lang="en-GB" sz="2200" dirty="0" err="1"/>
              <a:t>ysgolion</a:t>
            </a:r>
            <a:r>
              <a:rPr lang="en-GB" sz="2200" dirty="0"/>
              <a:t> y </a:t>
            </a:r>
            <a:r>
              <a:rPr lang="en-GB" sz="2200" dirty="0" err="1"/>
              <a:t>wladwriaeth</a:t>
            </a:r>
            <a:r>
              <a:rPr lang="en-GB" sz="2200" dirty="0"/>
              <a:t>. </a:t>
            </a:r>
            <a:endParaRPr lang="en-GB" sz="2200" dirty="0" smtClean="0"/>
          </a:p>
          <a:p>
            <a:r>
              <a:rPr lang="en-GB" sz="2200" dirty="0" err="1" smtClean="0"/>
              <a:t>Pwyslais</a:t>
            </a:r>
            <a:r>
              <a:rPr lang="en-GB" sz="2200" dirty="0" smtClean="0"/>
              <a:t> </a:t>
            </a:r>
            <a:r>
              <a:rPr lang="en-GB" sz="2200" dirty="0" err="1"/>
              <a:t>mawr</a:t>
            </a:r>
            <a:r>
              <a:rPr lang="en-GB" sz="2200" dirty="0"/>
              <a:t> </a:t>
            </a:r>
            <a:r>
              <a:rPr lang="en-GB" sz="2200" dirty="0" err="1"/>
              <a:t>ar</a:t>
            </a:r>
            <a:r>
              <a:rPr lang="en-GB" sz="2200" dirty="0"/>
              <a:t> </a:t>
            </a:r>
            <a:r>
              <a:rPr lang="en-GB" sz="2200" dirty="0" err="1"/>
              <a:t>rythm</a:t>
            </a:r>
            <a:r>
              <a:rPr lang="en-GB" sz="2200" dirty="0"/>
              <a:t> a </a:t>
            </a:r>
            <a:r>
              <a:rPr lang="en-GB" sz="2200" dirty="0" err="1"/>
              <a:t>defod</a:t>
            </a:r>
            <a:r>
              <a:rPr lang="en-GB" sz="2200" dirty="0"/>
              <a:t>.</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Ystafelloedd</a:t>
            </a:r>
            <a:r>
              <a:rPr lang="en-GB" dirty="0" smtClean="0"/>
              <a:t> Steiner: rhythm </a:t>
            </a:r>
            <a:r>
              <a:rPr lang="en-GB" dirty="0" err="1" smtClean="0"/>
              <a:t>corfforol</a:t>
            </a:r>
            <a:r>
              <a:rPr lang="en-GB" dirty="0" smtClean="0"/>
              <a:t/>
            </a:r>
            <a:br>
              <a:rPr lang="en-GB" dirty="0" smtClean="0"/>
            </a:br>
            <a:r>
              <a:rPr lang="en-GB" dirty="0" smtClean="0"/>
              <a:t>Steiner Classrooms: physical rhythm</a:t>
            </a:r>
            <a:endParaRPr lang="en-GB" dirty="0"/>
          </a:p>
        </p:txBody>
      </p:sp>
      <p:sp>
        <p:nvSpPr>
          <p:cNvPr id="3" name="Content Placeholder 2"/>
          <p:cNvSpPr>
            <a:spLocks noGrp="1"/>
          </p:cNvSpPr>
          <p:nvPr>
            <p:ph sz="half" idx="1"/>
          </p:nvPr>
        </p:nvSpPr>
        <p:spPr/>
        <p:txBody>
          <a:bodyPr>
            <a:normAutofit/>
          </a:bodyPr>
          <a:lstStyle/>
          <a:p>
            <a:r>
              <a:rPr lang="en-GB" smtClean="0"/>
              <a:t>All dimensions of education—space, time, social community and world outside—given a rhythmic structure.</a:t>
            </a:r>
          </a:p>
          <a:p>
            <a:r>
              <a:rPr lang="en-GB" smtClean="0"/>
              <a:t>Colour of the walls develops from first to eighth year following the spectrum, i.e red to violet</a:t>
            </a:r>
          </a:p>
          <a:p>
            <a:r>
              <a:rPr lang="en-GB" smtClean="0"/>
              <a:t>Pictures develop from fairy tale to modern literature</a:t>
            </a:r>
          </a:p>
          <a:p>
            <a:r>
              <a:rPr lang="en-GB" smtClean="0"/>
              <a:t>Pupils seated together in order of temperament, i.e. chatty, quiet etc</a:t>
            </a:r>
            <a:endParaRPr lang="en-GB" dirty="0"/>
          </a:p>
        </p:txBody>
      </p:sp>
      <p:sp>
        <p:nvSpPr>
          <p:cNvPr id="4" name="Content Placeholder 3"/>
          <p:cNvSpPr>
            <a:spLocks noGrp="1"/>
          </p:cNvSpPr>
          <p:nvPr>
            <p:ph sz="half" idx="2"/>
          </p:nvPr>
        </p:nvSpPr>
        <p:spPr/>
        <p:txBody>
          <a:bodyPr/>
          <a:lstStyle/>
          <a:p>
            <a:r>
              <a:rPr lang="en-GB" dirty="0" smtClean="0"/>
              <a:t>Mae </a:t>
            </a:r>
            <a:r>
              <a:rPr lang="en-GB" dirty="0" err="1" smtClean="0"/>
              <a:t>pob</a:t>
            </a:r>
            <a:r>
              <a:rPr lang="en-GB" dirty="0" smtClean="0"/>
              <a:t> </a:t>
            </a:r>
            <a:r>
              <a:rPr lang="en-GB" dirty="0" err="1" smtClean="0"/>
              <a:t>dimensiwn</a:t>
            </a:r>
            <a:r>
              <a:rPr lang="en-GB" dirty="0" smtClean="0"/>
              <a:t> o </a:t>
            </a:r>
            <a:r>
              <a:rPr lang="en-GB" dirty="0" err="1" smtClean="0"/>
              <a:t>addysg</a:t>
            </a:r>
            <a:r>
              <a:rPr lang="en-GB" dirty="0" smtClean="0"/>
              <a:t> – </a:t>
            </a:r>
            <a:r>
              <a:rPr lang="en-GB" dirty="0" err="1" smtClean="0"/>
              <a:t>gofod</a:t>
            </a:r>
            <a:r>
              <a:rPr lang="en-GB" dirty="0" smtClean="0"/>
              <a:t>, </a:t>
            </a:r>
            <a:r>
              <a:rPr lang="en-GB" dirty="0" err="1" smtClean="0"/>
              <a:t>amser</a:t>
            </a:r>
            <a:r>
              <a:rPr lang="en-GB" dirty="0" smtClean="0"/>
              <a:t>, </a:t>
            </a:r>
            <a:r>
              <a:rPr lang="en-GB" dirty="0" err="1" smtClean="0"/>
              <a:t>cymuned</a:t>
            </a:r>
            <a:r>
              <a:rPr lang="en-GB" dirty="0" smtClean="0"/>
              <a:t> </a:t>
            </a:r>
            <a:r>
              <a:rPr lang="en-GB" dirty="0" err="1" smtClean="0"/>
              <a:t>cymdeithasol</a:t>
            </a:r>
            <a:r>
              <a:rPr lang="en-GB" dirty="0" smtClean="0"/>
              <a:t> </a:t>
            </a:r>
            <a:r>
              <a:rPr lang="en-GB" dirty="0" err="1" smtClean="0"/>
              <a:t>a’r</a:t>
            </a:r>
            <a:r>
              <a:rPr lang="en-GB" dirty="0" smtClean="0"/>
              <a:t> </a:t>
            </a:r>
            <a:r>
              <a:rPr lang="en-GB" dirty="0" err="1" smtClean="0"/>
              <a:t>byd</a:t>
            </a:r>
            <a:r>
              <a:rPr lang="en-GB" dirty="0" smtClean="0"/>
              <a:t> </a:t>
            </a:r>
            <a:r>
              <a:rPr lang="en-GB" dirty="0" err="1" smtClean="0"/>
              <a:t>tu</a:t>
            </a:r>
            <a:r>
              <a:rPr lang="en-GB" dirty="0" smtClean="0"/>
              <a:t> </a:t>
            </a:r>
            <a:r>
              <a:rPr lang="en-GB" dirty="0" err="1" smtClean="0"/>
              <a:t>allan</a:t>
            </a:r>
            <a:r>
              <a:rPr lang="en-GB" dirty="0" smtClean="0"/>
              <a:t> – </a:t>
            </a:r>
            <a:r>
              <a:rPr lang="en-GB" dirty="0" err="1" smtClean="0"/>
              <a:t>yn</a:t>
            </a:r>
            <a:r>
              <a:rPr lang="en-GB" dirty="0" smtClean="0"/>
              <a:t> </a:t>
            </a:r>
            <a:r>
              <a:rPr lang="en-GB" dirty="0" err="1" smtClean="0"/>
              <a:t>cael</a:t>
            </a:r>
            <a:r>
              <a:rPr lang="en-GB" dirty="0" smtClean="0"/>
              <a:t> </a:t>
            </a:r>
            <a:r>
              <a:rPr lang="en-GB" dirty="0" err="1" smtClean="0"/>
              <a:t>strwythyr</a:t>
            </a:r>
            <a:r>
              <a:rPr lang="en-GB" dirty="0" smtClean="0"/>
              <a:t> </a:t>
            </a:r>
            <a:r>
              <a:rPr lang="en-GB" dirty="0" err="1" smtClean="0"/>
              <a:t>rhythmig</a:t>
            </a:r>
            <a:endParaRPr lang="en-GB" dirty="0" smtClean="0"/>
          </a:p>
          <a:p>
            <a:r>
              <a:rPr lang="en-GB" dirty="0" err="1" smtClean="0"/>
              <a:t>Lliw</a:t>
            </a:r>
            <a:r>
              <a:rPr lang="en-GB" dirty="0" smtClean="0"/>
              <a:t> </a:t>
            </a:r>
            <a:r>
              <a:rPr lang="en-GB" dirty="0" err="1" smtClean="0"/>
              <a:t>walydd</a:t>
            </a:r>
            <a:r>
              <a:rPr lang="en-GB" dirty="0" smtClean="0"/>
              <a:t> </a:t>
            </a:r>
            <a:r>
              <a:rPr lang="en-GB" dirty="0" err="1" smtClean="0"/>
              <a:t>yn</a:t>
            </a:r>
            <a:r>
              <a:rPr lang="en-GB" dirty="0" smtClean="0"/>
              <a:t> </a:t>
            </a:r>
            <a:r>
              <a:rPr lang="en-GB" dirty="0" err="1" smtClean="0"/>
              <a:t>datblygu</a:t>
            </a:r>
            <a:r>
              <a:rPr lang="en-GB" dirty="0" smtClean="0"/>
              <a:t> o </a:t>
            </a:r>
            <a:r>
              <a:rPr lang="en-GB" dirty="0" err="1" smtClean="0"/>
              <a:t>fewn</a:t>
            </a:r>
            <a:r>
              <a:rPr lang="en-GB" dirty="0" smtClean="0"/>
              <a:t> </a:t>
            </a:r>
            <a:r>
              <a:rPr lang="en-GB" dirty="0" err="1" smtClean="0"/>
              <a:t>yr</a:t>
            </a:r>
            <a:r>
              <a:rPr lang="en-GB" dirty="0" smtClean="0"/>
              <a:t> </a:t>
            </a:r>
            <a:r>
              <a:rPr lang="en-GB" dirty="0" err="1" smtClean="0"/>
              <a:t>wyth</a:t>
            </a:r>
            <a:r>
              <a:rPr lang="en-GB" dirty="0" smtClean="0"/>
              <a:t> </a:t>
            </a:r>
            <a:r>
              <a:rPr lang="en-GB" dirty="0" err="1" smtClean="0"/>
              <a:t>blynedd</a:t>
            </a:r>
            <a:r>
              <a:rPr lang="en-GB" dirty="0" smtClean="0"/>
              <a:t> </a:t>
            </a:r>
            <a:r>
              <a:rPr lang="en-GB" dirty="0" err="1" smtClean="0"/>
              <a:t>cyntaf</a:t>
            </a:r>
            <a:r>
              <a:rPr lang="en-GB" dirty="0" smtClean="0"/>
              <a:t> </a:t>
            </a:r>
            <a:r>
              <a:rPr lang="en-GB" dirty="0" err="1" smtClean="0"/>
              <a:t>i</a:t>
            </a:r>
            <a:r>
              <a:rPr lang="en-GB" dirty="0" smtClean="0"/>
              <a:t> </a:t>
            </a:r>
            <a:r>
              <a:rPr lang="en-GB" dirty="0" err="1" smtClean="0"/>
              <a:t>ddilyn</a:t>
            </a:r>
            <a:r>
              <a:rPr lang="en-GB" dirty="0" smtClean="0"/>
              <a:t> y </a:t>
            </a:r>
            <a:r>
              <a:rPr lang="en-GB" dirty="0" err="1" smtClean="0"/>
              <a:t>sbectrwm</a:t>
            </a:r>
            <a:r>
              <a:rPr lang="en-GB" dirty="0" smtClean="0"/>
              <a:t>, </a:t>
            </a:r>
            <a:r>
              <a:rPr lang="en-GB" dirty="0" err="1" smtClean="0"/>
              <a:t>hy</a:t>
            </a:r>
            <a:r>
              <a:rPr lang="en-GB" dirty="0" smtClean="0"/>
              <a:t>. </a:t>
            </a:r>
            <a:r>
              <a:rPr lang="en-GB" dirty="0" err="1" smtClean="0"/>
              <a:t>Coch</a:t>
            </a:r>
            <a:r>
              <a:rPr lang="en-GB" dirty="0" smtClean="0"/>
              <a:t> </a:t>
            </a:r>
            <a:r>
              <a:rPr lang="en-GB" dirty="0" err="1" smtClean="0"/>
              <a:t>i</a:t>
            </a:r>
            <a:r>
              <a:rPr lang="en-GB" dirty="0" smtClean="0"/>
              <a:t> foiled</a:t>
            </a:r>
          </a:p>
          <a:p>
            <a:r>
              <a:rPr lang="en-GB" dirty="0" err="1" smtClean="0"/>
              <a:t>Lluniau’n</a:t>
            </a:r>
            <a:r>
              <a:rPr lang="en-GB" dirty="0" smtClean="0"/>
              <a:t> </a:t>
            </a:r>
            <a:r>
              <a:rPr lang="en-GB" dirty="0" err="1" smtClean="0"/>
              <a:t>datblygu</a:t>
            </a:r>
            <a:r>
              <a:rPr lang="en-GB" dirty="0" smtClean="0"/>
              <a:t> o </a:t>
            </a:r>
            <a:r>
              <a:rPr lang="en-GB" dirty="0" err="1" smtClean="0"/>
              <a:t>stori</a:t>
            </a:r>
            <a:r>
              <a:rPr lang="en-GB" dirty="0" smtClean="0"/>
              <a:t> </a:t>
            </a:r>
            <a:r>
              <a:rPr lang="en-GB" dirty="0" err="1" smtClean="0"/>
              <a:t>tylwyth</a:t>
            </a:r>
            <a:r>
              <a:rPr lang="en-GB" dirty="0" smtClean="0"/>
              <a:t> </a:t>
            </a:r>
            <a:r>
              <a:rPr lang="en-GB" dirty="0" err="1" smtClean="0"/>
              <a:t>teg</a:t>
            </a:r>
            <a:r>
              <a:rPr lang="en-GB" dirty="0" smtClean="0"/>
              <a:t> </a:t>
            </a:r>
            <a:r>
              <a:rPr lang="en-GB" dirty="0" err="1" smtClean="0"/>
              <a:t>i</a:t>
            </a:r>
            <a:r>
              <a:rPr lang="en-GB" dirty="0" smtClean="0"/>
              <a:t> </a:t>
            </a:r>
            <a:r>
              <a:rPr lang="en-GB" dirty="0" err="1" smtClean="0"/>
              <a:t>lenyddiaeth</a:t>
            </a:r>
            <a:r>
              <a:rPr lang="en-GB" dirty="0" smtClean="0"/>
              <a:t> modern</a:t>
            </a:r>
          </a:p>
          <a:p>
            <a:r>
              <a:rPr lang="en-GB" dirty="0" err="1" smtClean="0"/>
              <a:t>Disgyblion</a:t>
            </a:r>
            <a:r>
              <a:rPr lang="en-GB" dirty="0" smtClean="0"/>
              <a:t> </a:t>
            </a:r>
            <a:r>
              <a:rPr lang="en-GB" dirty="0" err="1" smtClean="0"/>
              <a:t>yn</a:t>
            </a:r>
            <a:r>
              <a:rPr lang="en-GB" dirty="0" smtClean="0"/>
              <a:t> </a:t>
            </a:r>
            <a:r>
              <a:rPr lang="en-GB" dirty="0" err="1" smtClean="0"/>
              <a:t>eistedd</a:t>
            </a:r>
            <a:r>
              <a:rPr lang="en-GB" dirty="0" smtClean="0"/>
              <a:t> </a:t>
            </a:r>
            <a:r>
              <a:rPr lang="en-GB" dirty="0" err="1" smtClean="0"/>
              <a:t>gyda’i</a:t>
            </a:r>
            <a:r>
              <a:rPr lang="en-GB" dirty="0" smtClean="0"/>
              <a:t> </a:t>
            </a:r>
            <a:r>
              <a:rPr lang="en-GB" dirty="0" err="1" smtClean="0"/>
              <a:t>gilydd</a:t>
            </a:r>
            <a:r>
              <a:rPr lang="en-GB" dirty="0" smtClean="0"/>
              <a:t> </a:t>
            </a:r>
            <a:r>
              <a:rPr lang="en-GB" dirty="0" err="1" smtClean="0"/>
              <a:t>yn</a:t>
            </a:r>
            <a:r>
              <a:rPr lang="en-GB" dirty="0" smtClean="0"/>
              <a:t> </a:t>
            </a:r>
            <a:r>
              <a:rPr lang="en-GB" dirty="0" err="1"/>
              <a:t>ô</a:t>
            </a:r>
            <a:r>
              <a:rPr lang="en-GB" dirty="0" err="1" smtClean="0"/>
              <a:t>l</a:t>
            </a:r>
            <a:r>
              <a:rPr lang="en-GB" dirty="0" smtClean="0"/>
              <a:t> </a:t>
            </a:r>
            <a:r>
              <a:rPr lang="en-GB" dirty="0" err="1" smtClean="0"/>
              <a:t>eu</a:t>
            </a:r>
            <a:r>
              <a:rPr lang="en-GB" dirty="0" smtClean="0"/>
              <a:t> </a:t>
            </a:r>
            <a:r>
              <a:rPr lang="en-GB" dirty="0" err="1" smtClean="0"/>
              <a:t>anian</a:t>
            </a:r>
            <a:r>
              <a:rPr lang="en-GB" dirty="0" smtClean="0"/>
              <a:t> </a:t>
            </a:r>
            <a:r>
              <a:rPr lang="en-GB" dirty="0" err="1" smtClean="0"/>
              <a:t>ee</a:t>
            </a:r>
            <a:r>
              <a:rPr lang="en-GB" dirty="0" smtClean="0"/>
              <a:t>. </a:t>
            </a:r>
            <a:r>
              <a:rPr lang="en-GB" dirty="0" err="1" smtClean="0"/>
              <a:t>Siaradus</a:t>
            </a:r>
            <a:r>
              <a:rPr lang="en-GB" dirty="0" smtClean="0"/>
              <a:t>, </a:t>
            </a:r>
            <a:r>
              <a:rPr lang="en-GB" dirty="0" err="1" smtClean="0"/>
              <a:t>tawel</a:t>
            </a:r>
            <a:r>
              <a:rPr lang="en-GB" dirty="0" smtClean="0"/>
              <a:t> </a:t>
            </a:r>
            <a:r>
              <a:rPr lang="en-GB" dirty="0" err="1" smtClean="0"/>
              <a:t>ayb</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Rhythm a </a:t>
            </a:r>
            <a:r>
              <a:rPr lang="en-GB" dirty="0" err="1" smtClean="0"/>
              <a:t>defod</a:t>
            </a:r>
            <a:r>
              <a:rPr lang="en-GB" dirty="0" smtClean="0"/>
              <a:t/>
            </a:r>
            <a:br>
              <a:rPr lang="en-GB" dirty="0" smtClean="0"/>
            </a:br>
            <a:r>
              <a:rPr lang="en-GB" dirty="0" smtClean="0"/>
              <a:t>Rhythm and ritual</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Beginning of each season marked with special celebrations</a:t>
            </a:r>
          </a:p>
          <a:p>
            <a:r>
              <a:rPr lang="en-GB" dirty="0" smtClean="0"/>
              <a:t>All teaching within four-week cycles</a:t>
            </a:r>
          </a:p>
          <a:p>
            <a:r>
              <a:rPr lang="en-GB" dirty="0" smtClean="0"/>
              <a:t>Weekly ‘dedication’: each pupil must read out to the class the teacher’s character report (dedication) of them when morning classes begin on the day of the week in which they were born</a:t>
            </a:r>
          </a:p>
          <a:p>
            <a:r>
              <a:rPr lang="en-GB" dirty="0" smtClean="0"/>
              <a:t>Painting classes always on Saturdays</a:t>
            </a:r>
          </a:p>
          <a:p>
            <a:r>
              <a:rPr lang="en-GB" dirty="0" smtClean="0"/>
              <a:t>Pupils learn in same groups from Yr1—Yr12</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err="1" smtClean="0"/>
              <a:t>Dathliad</a:t>
            </a:r>
            <a:r>
              <a:rPr lang="en-GB" dirty="0" smtClean="0"/>
              <a:t> </a:t>
            </a:r>
            <a:r>
              <a:rPr lang="en-GB" dirty="0" err="1" smtClean="0"/>
              <a:t>arbennig</a:t>
            </a:r>
            <a:r>
              <a:rPr lang="en-GB" dirty="0" smtClean="0"/>
              <a:t> </a:t>
            </a:r>
            <a:r>
              <a:rPr lang="en-GB" dirty="0" err="1" smtClean="0"/>
              <a:t>i</a:t>
            </a:r>
            <a:r>
              <a:rPr lang="en-GB" dirty="0" smtClean="0"/>
              <a:t> </a:t>
            </a:r>
            <a:r>
              <a:rPr lang="en-GB" dirty="0" err="1" smtClean="0"/>
              <a:t>ddechrau</a:t>
            </a:r>
            <a:r>
              <a:rPr lang="en-GB" dirty="0" smtClean="0"/>
              <a:t> </a:t>
            </a:r>
            <a:r>
              <a:rPr lang="en-GB" dirty="0" err="1" smtClean="0"/>
              <a:t>pob</a:t>
            </a:r>
            <a:r>
              <a:rPr lang="en-GB" dirty="0" smtClean="0"/>
              <a:t> </a:t>
            </a:r>
            <a:r>
              <a:rPr lang="en-GB" dirty="0" err="1" smtClean="0"/>
              <a:t>tymor</a:t>
            </a:r>
            <a:endParaRPr lang="en-GB" dirty="0" smtClean="0"/>
          </a:p>
          <a:p>
            <a:r>
              <a:rPr lang="en-GB" dirty="0" err="1" smtClean="0"/>
              <a:t>Pob</a:t>
            </a:r>
            <a:r>
              <a:rPr lang="en-GB" dirty="0" smtClean="0"/>
              <a:t> </a:t>
            </a:r>
            <a:r>
              <a:rPr lang="en-GB" dirty="0" err="1" smtClean="0"/>
              <a:t>dysgu</a:t>
            </a:r>
            <a:r>
              <a:rPr lang="en-GB" dirty="0" smtClean="0"/>
              <a:t> </a:t>
            </a:r>
            <a:r>
              <a:rPr lang="en-GB" dirty="0" err="1" smtClean="0"/>
              <a:t>ar</a:t>
            </a:r>
            <a:r>
              <a:rPr lang="en-GB" dirty="0" smtClean="0"/>
              <a:t> </a:t>
            </a:r>
            <a:r>
              <a:rPr lang="en-GB" dirty="0" err="1" smtClean="0"/>
              <a:t>gylchred</a:t>
            </a:r>
            <a:r>
              <a:rPr lang="en-GB" dirty="0" smtClean="0"/>
              <a:t> </a:t>
            </a:r>
            <a:r>
              <a:rPr lang="en-GB" dirty="0" err="1" smtClean="0"/>
              <a:t>pedair</a:t>
            </a:r>
            <a:r>
              <a:rPr lang="en-GB" dirty="0" smtClean="0"/>
              <a:t> </a:t>
            </a:r>
            <a:r>
              <a:rPr lang="en-GB" dirty="0" err="1" smtClean="0"/>
              <a:t>wythnos</a:t>
            </a:r>
            <a:endParaRPr lang="en-GB" dirty="0" smtClean="0"/>
          </a:p>
          <a:p>
            <a:r>
              <a:rPr lang="en-GB" dirty="0" smtClean="0"/>
              <a:t>‘</a:t>
            </a:r>
            <a:r>
              <a:rPr lang="en-GB" dirty="0" err="1"/>
              <a:t>Cysegriad</a:t>
            </a:r>
            <a:r>
              <a:rPr lang="en-GB" dirty="0"/>
              <a:t>’ </a:t>
            </a:r>
            <a:r>
              <a:rPr lang="en-GB" dirty="0" err="1"/>
              <a:t>wythnosol</a:t>
            </a:r>
            <a:r>
              <a:rPr lang="en-GB" dirty="0"/>
              <a:t>: </a:t>
            </a:r>
            <a:r>
              <a:rPr lang="en-GB" dirty="0" err="1"/>
              <a:t>rhaid</a:t>
            </a:r>
            <a:r>
              <a:rPr lang="en-GB" dirty="0"/>
              <a:t> </a:t>
            </a:r>
            <a:r>
              <a:rPr lang="en-GB" dirty="0" err="1"/>
              <a:t>i</a:t>
            </a:r>
            <a:r>
              <a:rPr lang="en-GB" dirty="0"/>
              <a:t> bob </a:t>
            </a:r>
            <a:r>
              <a:rPr lang="en-GB" dirty="0" err="1"/>
              <a:t>disgybl</a:t>
            </a:r>
            <a:r>
              <a:rPr lang="en-GB" dirty="0"/>
              <a:t> </a:t>
            </a:r>
            <a:r>
              <a:rPr lang="en-GB" dirty="0" err="1"/>
              <a:t>ddarllen</a:t>
            </a:r>
            <a:r>
              <a:rPr lang="en-GB" dirty="0"/>
              <a:t> </a:t>
            </a:r>
            <a:r>
              <a:rPr lang="en-GB" dirty="0" err="1"/>
              <a:t>adroddiad</a:t>
            </a:r>
            <a:r>
              <a:rPr lang="en-GB" dirty="0"/>
              <a:t> </a:t>
            </a:r>
            <a:r>
              <a:rPr lang="en-GB" dirty="0" err="1"/>
              <a:t>cymeriad</a:t>
            </a:r>
            <a:r>
              <a:rPr lang="en-GB" dirty="0"/>
              <a:t> (</a:t>
            </a:r>
            <a:r>
              <a:rPr lang="en-GB" dirty="0" err="1"/>
              <a:t>cysegriad</a:t>
            </a:r>
            <a:r>
              <a:rPr lang="en-GB" dirty="0"/>
              <a:t>) </a:t>
            </a:r>
            <a:r>
              <a:rPr lang="en-GB" dirty="0" err="1"/>
              <a:t>yr</a:t>
            </a:r>
            <a:r>
              <a:rPr lang="en-GB" dirty="0"/>
              <a:t> </a:t>
            </a:r>
            <a:r>
              <a:rPr lang="en-GB" dirty="0" err="1"/>
              <a:t>athro</a:t>
            </a:r>
            <a:r>
              <a:rPr lang="en-GB" dirty="0"/>
              <a:t> / </a:t>
            </a:r>
            <a:r>
              <a:rPr lang="en-GB" dirty="0" err="1"/>
              <a:t>athrawes</a:t>
            </a:r>
            <a:r>
              <a:rPr lang="en-GB" dirty="0"/>
              <a:t> </a:t>
            </a:r>
            <a:r>
              <a:rPr lang="en-GB" dirty="0" err="1"/>
              <a:t>ohonynt</a:t>
            </a:r>
            <a:r>
              <a:rPr lang="en-GB" dirty="0"/>
              <a:t> pan </a:t>
            </a:r>
            <a:r>
              <a:rPr lang="en-GB" dirty="0" err="1"/>
              <a:t>fydd</a:t>
            </a:r>
            <a:r>
              <a:rPr lang="en-GB" dirty="0"/>
              <a:t> </a:t>
            </a:r>
            <a:r>
              <a:rPr lang="en-GB" dirty="0" err="1"/>
              <a:t>dosbarthiadau</a:t>
            </a:r>
            <a:r>
              <a:rPr lang="en-GB" dirty="0"/>
              <a:t> bore </a:t>
            </a:r>
            <a:r>
              <a:rPr lang="en-GB" dirty="0" err="1"/>
              <a:t>yn</a:t>
            </a:r>
            <a:r>
              <a:rPr lang="en-GB" dirty="0"/>
              <a:t> </a:t>
            </a:r>
            <a:r>
              <a:rPr lang="en-GB" dirty="0" err="1"/>
              <a:t>dechrau</a:t>
            </a:r>
            <a:r>
              <a:rPr lang="en-GB" dirty="0"/>
              <a:t> </a:t>
            </a:r>
            <a:r>
              <a:rPr lang="en-GB" dirty="0" err="1"/>
              <a:t>ar</a:t>
            </a:r>
            <a:r>
              <a:rPr lang="en-GB" dirty="0"/>
              <a:t> </a:t>
            </a:r>
            <a:r>
              <a:rPr lang="en-GB" dirty="0" err="1"/>
              <a:t>ddiwrnod</a:t>
            </a:r>
            <a:r>
              <a:rPr lang="en-GB" dirty="0"/>
              <a:t> </a:t>
            </a:r>
            <a:r>
              <a:rPr lang="en-GB" dirty="0" err="1"/>
              <a:t>yr</a:t>
            </a:r>
            <a:r>
              <a:rPr lang="en-GB" dirty="0"/>
              <a:t> </a:t>
            </a:r>
            <a:r>
              <a:rPr lang="en-GB" dirty="0" err="1"/>
              <a:t>wythnos</a:t>
            </a:r>
            <a:r>
              <a:rPr lang="en-GB" dirty="0"/>
              <a:t> y </a:t>
            </a:r>
            <a:r>
              <a:rPr lang="en-GB" dirty="0" err="1"/>
              <a:t>cawsant</a:t>
            </a:r>
            <a:r>
              <a:rPr lang="en-GB" dirty="0"/>
              <a:t> </a:t>
            </a:r>
            <a:r>
              <a:rPr lang="en-GB" dirty="0" err="1"/>
              <a:t>eu</a:t>
            </a:r>
            <a:r>
              <a:rPr lang="en-GB" dirty="0"/>
              <a:t> </a:t>
            </a:r>
            <a:r>
              <a:rPr lang="en-GB" dirty="0" err="1"/>
              <a:t>geni</a:t>
            </a:r>
            <a:r>
              <a:rPr lang="en-GB" dirty="0" smtClean="0"/>
              <a:t>.</a:t>
            </a:r>
          </a:p>
          <a:p>
            <a:r>
              <a:rPr lang="en-GB" dirty="0" err="1" smtClean="0"/>
              <a:t>Dosbarthiadau</a:t>
            </a:r>
            <a:r>
              <a:rPr lang="en-GB" dirty="0" smtClean="0"/>
              <a:t> </a:t>
            </a:r>
            <a:r>
              <a:rPr lang="en-GB" dirty="0" err="1" smtClean="0"/>
              <a:t>paentio</a:t>
            </a:r>
            <a:r>
              <a:rPr lang="en-GB" dirty="0" smtClean="0"/>
              <a:t> </a:t>
            </a:r>
            <a:r>
              <a:rPr lang="en-GB" dirty="0" err="1" smtClean="0"/>
              <a:t>ohyd</a:t>
            </a:r>
            <a:r>
              <a:rPr lang="en-GB" dirty="0" smtClean="0"/>
              <a:t> </a:t>
            </a:r>
            <a:r>
              <a:rPr lang="en-GB" dirty="0" err="1" smtClean="0"/>
              <a:t>ar</a:t>
            </a:r>
            <a:r>
              <a:rPr lang="en-GB" dirty="0" smtClean="0"/>
              <a:t> </a:t>
            </a:r>
            <a:r>
              <a:rPr lang="en-GB" dirty="0" err="1" smtClean="0"/>
              <a:t>ddydd</a:t>
            </a:r>
            <a:r>
              <a:rPr lang="en-GB" dirty="0" smtClean="0"/>
              <a:t> </a:t>
            </a:r>
            <a:r>
              <a:rPr lang="en-GB" dirty="0" err="1" smtClean="0"/>
              <a:t>Sadwrn</a:t>
            </a:r>
            <a:endParaRPr lang="en-GB" dirty="0" smtClean="0"/>
          </a:p>
          <a:p>
            <a:r>
              <a:rPr lang="en-GB" dirty="0" err="1" smtClean="0"/>
              <a:t>Disgyblion</a:t>
            </a:r>
            <a:r>
              <a:rPr lang="en-GB" dirty="0" smtClean="0"/>
              <a:t> </a:t>
            </a:r>
            <a:r>
              <a:rPr lang="en-GB" dirty="0" err="1" smtClean="0"/>
              <a:t>yn</a:t>
            </a:r>
            <a:r>
              <a:rPr lang="en-GB" dirty="0" smtClean="0"/>
              <a:t> </a:t>
            </a:r>
            <a:r>
              <a:rPr lang="en-GB" dirty="0" err="1" smtClean="0"/>
              <a:t>dysgu</a:t>
            </a:r>
            <a:r>
              <a:rPr lang="en-GB" dirty="0" smtClean="0"/>
              <a:t> </a:t>
            </a:r>
            <a:r>
              <a:rPr lang="en-GB" dirty="0" err="1" smtClean="0"/>
              <a:t>yn</a:t>
            </a:r>
            <a:r>
              <a:rPr lang="en-GB" dirty="0" smtClean="0"/>
              <a:t> </a:t>
            </a:r>
            <a:r>
              <a:rPr lang="en-GB" dirty="0" err="1" smtClean="0"/>
              <a:t>yr</a:t>
            </a:r>
            <a:r>
              <a:rPr lang="en-GB" dirty="0" smtClean="0"/>
              <a:t> un </a:t>
            </a:r>
            <a:r>
              <a:rPr lang="en-GB" dirty="0" err="1" smtClean="0"/>
              <a:t>grwpiau</a:t>
            </a:r>
            <a:r>
              <a:rPr lang="en-GB" dirty="0" smtClean="0"/>
              <a:t> o fl1 – fl12</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Cpip</a:t>
            </a:r>
            <a:r>
              <a:rPr lang="en-GB" dirty="0" smtClean="0"/>
              <a:t> </a:t>
            </a:r>
            <a:r>
              <a:rPr lang="en-GB" dirty="0" err="1" smtClean="0"/>
              <a:t>Youtube</a:t>
            </a:r>
            <a:r>
              <a:rPr lang="en-GB" dirty="0" smtClean="0"/>
              <a:t> </a:t>
            </a:r>
            <a:r>
              <a:rPr lang="en-GB" dirty="0" err="1" smtClean="0"/>
              <a:t>Rhan</a:t>
            </a:r>
            <a:r>
              <a:rPr lang="en-GB" dirty="0" smtClean="0"/>
              <a:t> Un</a:t>
            </a:r>
            <a:br>
              <a:rPr lang="en-GB" dirty="0" smtClean="0"/>
            </a:br>
            <a:r>
              <a:rPr lang="en-GB" dirty="0" err="1" smtClean="0"/>
              <a:t>Youtube</a:t>
            </a:r>
            <a:r>
              <a:rPr lang="en-GB" dirty="0" smtClean="0"/>
              <a:t> Clip Part One</a:t>
            </a:r>
            <a:endParaRPr lang="en-GB" dirty="0"/>
          </a:p>
        </p:txBody>
      </p:sp>
      <p:sp>
        <p:nvSpPr>
          <p:cNvPr id="3" name="Content Placeholder 2"/>
          <p:cNvSpPr>
            <a:spLocks noGrp="1"/>
          </p:cNvSpPr>
          <p:nvPr>
            <p:ph sz="half" idx="1"/>
          </p:nvPr>
        </p:nvSpPr>
        <p:spPr/>
        <p:txBody>
          <a:bodyPr/>
          <a:lstStyle/>
          <a:p>
            <a:r>
              <a:rPr lang="en-GB" dirty="0" smtClean="0"/>
              <a:t>Watch the </a:t>
            </a:r>
            <a:r>
              <a:rPr lang="en-GB" dirty="0" err="1" smtClean="0"/>
              <a:t>Youtube</a:t>
            </a:r>
            <a:r>
              <a:rPr lang="en-GB" dirty="0" smtClean="0"/>
              <a:t> clip Part One about the Steiner school and make notes on the differences between a Steiner School and a mainstream school in Wales/UK</a:t>
            </a:r>
          </a:p>
          <a:p>
            <a:r>
              <a:rPr lang="en-GB" u="sng" dirty="0">
                <a:hlinkClick r:id="rId3"/>
              </a:rPr>
              <a:t>‘What Is A Steiner School’</a:t>
            </a:r>
            <a:endParaRPr lang="en-GB" dirty="0" smtClean="0"/>
          </a:p>
        </p:txBody>
      </p:sp>
      <p:sp>
        <p:nvSpPr>
          <p:cNvPr id="4" name="Content Placeholder 3"/>
          <p:cNvSpPr>
            <a:spLocks noGrp="1"/>
          </p:cNvSpPr>
          <p:nvPr>
            <p:ph sz="half" idx="2"/>
          </p:nvPr>
        </p:nvSpPr>
        <p:spPr/>
        <p:txBody>
          <a:bodyPr/>
          <a:lstStyle/>
          <a:p>
            <a:r>
              <a:rPr lang="en-GB" dirty="0" err="1" smtClean="0"/>
              <a:t>Gwyliwch</a:t>
            </a:r>
            <a:r>
              <a:rPr lang="en-GB" dirty="0" smtClean="0"/>
              <a:t> y clip </a:t>
            </a:r>
            <a:r>
              <a:rPr lang="en-GB" dirty="0" err="1" smtClean="0"/>
              <a:t>Youtube</a:t>
            </a:r>
            <a:r>
              <a:rPr lang="en-GB" dirty="0" smtClean="0"/>
              <a:t> </a:t>
            </a:r>
            <a:r>
              <a:rPr lang="en-GB" dirty="0" err="1" smtClean="0"/>
              <a:t>Rhan</a:t>
            </a:r>
            <a:r>
              <a:rPr lang="en-GB" dirty="0" smtClean="0"/>
              <a:t> Un am </a:t>
            </a:r>
            <a:r>
              <a:rPr lang="en-GB" dirty="0" err="1" smtClean="0"/>
              <a:t>ysgol</a:t>
            </a:r>
            <a:r>
              <a:rPr lang="en-GB" dirty="0" smtClean="0"/>
              <a:t> Steiner a </a:t>
            </a:r>
            <a:r>
              <a:rPr lang="en-GB" dirty="0" err="1" smtClean="0"/>
              <a:t>gwnewch</a:t>
            </a:r>
            <a:r>
              <a:rPr lang="en-GB" dirty="0" smtClean="0"/>
              <a:t> </a:t>
            </a:r>
            <a:r>
              <a:rPr lang="en-GB" dirty="0" err="1" smtClean="0"/>
              <a:t>nodiadau</a:t>
            </a:r>
            <a:r>
              <a:rPr lang="en-GB" dirty="0" smtClean="0"/>
              <a:t> am y </a:t>
            </a:r>
            <a:r>
              <a:rPr lang="en-GB" dirty="0" err="1" smtClean="0"/>
              <a:t>gwahaniaeth</a:t>
            </a:r>
            <a:r>
              <a:rPr lang="en-GB" dirty="0" smtClean="0"/>
              <a:t> </a:t>
            </a:r>
            <a:r>
              <a:rPr lang="en-GB" dirty="0" err="1" smtClean="0"/>
              <a:t>rhwng</a:t>
            </a:r>
            <a:r>
              <a:rPr lang="en-GB" dirty="0" smtClean="0"/>
              <a:t> </a:t>
            </a:r>
            <a:r>
              <a:rPr lang="en-GB" dirty="0" err="1" smtClean="0"/>
              <a:t>ysgol</a:t>
            </a:r>
            <a:r>
              <a:rPr lang="en-GB" dirty="0" smtClean="0"/>
              <a:t> Steiner a </a:t>
            </a:r>
            <a:r>
              <a:rPr lang="en-GB" dirty="0" err="1" smtClean="0"/>
              <a:t>ysgol</a:t>
            </a:r>
            <a:r>
              <a:rPr lang="en-GB" dirty="0" smtClean="0"/>
              <a:t> </a:t>
            </a:r>
            <a:r>
              <a:rPr lang="en-GB" dirty="0" err="1" smtClean="0"/>
              <a:t>brif</a:t>
            </a:r>
            <a:r>
              <a:rPr lang="en-GB" dirty="0" smtClean="0"/>
              <a:t> </a:t>
            </a:r>
            <a:r>
              <a:rPr lang="en-GB" dirty="0" err="1" smtClean="0"/>
              <a:t>ffrwd</a:t>
            </a:r>
            <a:r>
              <a:rPr lang="en-GB" dirty="0" smtClean="0"/>
              <a:t> </a:t>
            </a:r>
            <a:r>
              <a:rPr lang="en-GB" dirty="0" err="1" smtClean="0"/>
              <a:t>yng</a:t>
            </a:r>
            <a:r>
              <a:rPr lang="en-GB" dirty="0" smtClean="0"/>
              <a:t> </a:t>
            </a:r>
            <a:r>
              <a:rPr lang="en-GB" dirty="0" err="1" smtClean="0"/>
              <a:t>Nghymru</a:t>
            </a:r>
            <a:r>
              <a:rPr lang="en-GB" dirty="0" smtClean="0"/>
              <a:t> / DU</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36712"/>
            <a:ext cx="8579296" cy="1066800"/>
          </a:xfrm>
        </p:spPr>
        <p:txBody>
          <a:bodyPr>
            <a:noAutofit/>
          </a:bodyPr>
          <a:lstStyle/>
          <a:p>
            <a:r>
              <a:rPr lang="en-GB" sz="2800" dirty="0" err="1" smtClean="0"/>
              <a:t>Sut</a:t>
            </a:r>
            <a:r>
              <a:rPr lang="en-GB" sz="2800" dirty="0" smtClean="0"/>
              <a:t> </a:t>
            </a:r>
            <a:r>
              <a:rPr lang="en-GB" sz="2800" dirty="0" err="1" smtClean="0"/>
              <a:t>mae</a:t>
            </a:r>
            <a:r>
              <a:rPr lang="en-GB" sz="2800" dirty="0" smtClean="0"/>
              <a:t> </a:t>
            </a:r>
            <a:r>
              <a:rPr lang="en-GB" sz="2800" dirty="0" err="1" smtClean="0"/>
              <a:t>ysgol</a:t>
            </a:r>
            <a:r>
              <a:rPr lang="en-GB" sz="2800" dirty="0" smtClean="0"/>
              <a:t> Steiner </a:t>
            </a:r>
            <a:r>
              <a:rPr lang="en-GB" sz="2800" dirty="0" err="1" smtClean="0"/>
              <a:t>yn</a:t>
            </a:r>
            <a:r>
              <a:rPr lang="en-GB" sz="2800" dirty="0" smtClean="0"/>
              <a:t> </a:t>
            </a:r>
            <a:r>
              <a:rPr lang="en-GB" sz="2800" dirty="0" err="1" smtClean="0"/>
              <a:t>wahanol</a:t>
            </a:r>
            <a:r>
              <a:rPr lang="en-GB" sz="2800" dirty="0" smtClean="0"/>
              <a:t> </a:t>
            </a:r>
            <a:r>
              <a:rPr lang="en-GB" sz="2800" dirty="0" err="1" smtClean="0"/>
              <a:t>i</a:t>
            </a:r>
            <a:r>
              <a:rPr lang="en-GB" sz="2800" dirty="0" smtClean="0"/>
              <a:t> </a:t>
            </a:r>
            <a:r>
              <a:rPr lang="en-GB" sz="2800" dirty="0" err="1" smtClean="0"/>
              <a:t>ysgol</a:t>
            </a:r>
            <a:r>
              <a:rPr lang="en-GB" sz="2800" dirty="0" smtClean="0"/>
              <a:t> </a:t>
            </a:r>
            <a:r>
              <a:rPr lang="en-GB" sz="2800" dirty="0" err="1" smtClean="0"/>
              <a:t>brif</a:t>
            </a:r>
            <a:r>
              <a:rPr lang="en-GB" sz="2800" dirty="0" smtClean="0"/>
              <a:t> </a:t>
            </a:r>
            <a:r>
              <a:rPr lang="en-GB" sz="2800" dirty="0" err="1" smtClean="0"/>
              <a:t>ffrwd</a:t>
            </a:r>
            <a:r>
              <a:rPr lang="en-GB" sz="2800" dirty="0" smtClean="0"/>
              <a:t/>
            </a:r>
            <a:br>
              <a:rPr lang="en-GB" sz="2800" dirty="0" smtClean="0"/>
            </a:br>
            <a:r>
              <a:rPr lang="en-GB" sz="2800" dirty="0" smtClean="0"/>
              <a:t>How Steiner is different from state schools (</a:t>
            </a:r>
            <a:r>
              <a:rPr lang="en-GB" sz="2800" dirty="0" err="1" smtClean="0"/>
              <a:t>i</a:t>
            </a:r>
            <a:r>
              <a:rPr lang="en-GB" sz="2800" dirty="0" smtClean="0"/>
              <a:t>)</a:t>
            </a:r>
            <a:endParaRPr lang="en-GB" sz="2800" dirty="0"/>
          </a:p>
        </p:txBody>
      </p:sp>
      <p:sp>
        <p:nvSpPr>
          <p:cNvPr id="3" name="Content Placeholder 2"/>
          <p:cNvSpPr>
            <a:spLocks noGrp="1"/>
          </p:cNvSpPr>
          <p:nvPr>
            <p:ph sz="half" idx="1"/>
          </p:nvPr>
        </p:nvSpPr>
        <p:spPr/>
        <p:txBody>
          <a:bodyPr>
            <a:normAutofit lnSpcReduction="10000"/>
          </a:bodyPr>
          <a:lstStyle/>
          <a:p>
            <a:r>
              <a:rPr lang="en-GB" dirty="0" smtClean="0"/>
              <a:t>Emphasis on all-round personality of the child.</a:t>
            </a:r>
          </a:p>
          <a:p>
            <a:r>
              <a:rPr lang="en-GB" dirty="0" smtClean="0"/>
              <a:t>A balance of cognitive, artistic-affective (emotional) and technical-practical activities.</a:t>
            </a:r>
          </a:p>
          <a:p>
            <a:r>
              <a:rPr lang="en-GB" dirty="0" smtClean="0"/>
              <a:t>Emphasis on crafts, handiwork and gardening</a:t>
            </a:r>
          </a:p>
          <a:p>
            <a:r>
              <a:rPr lang="en-GB" dirty="0" smtClean="0"/>
              <a:t>No standard text books used.</a:t>
            </a:r>
          </a:p>
          <a:p>
            <a:r>
              <a:rPr lang="en-GB" dirty="0" smtClean="0"/>
              <a:t>‘Epoch’ textbooks prepared by pupils.</a:t>
            </a:r>
          </a:p>
          <a:p>
            <a:r>
              <a:rPr lang="en-GB" dirty="0" smtClean="0"/>
              <a:t>Two </a:t>
            </a:r>
            <a:r>
              <a:rPr lang="en-GB" dirty="0" err="1" smtClean="0"/>
              <a:t>MFLs</a:t>
            </a:r>
            <a:r>
              <a:rPr lang="en-GB" dirty="0" smtClean="0"/>
              <a:t> learned from first year.</a:t>
            </a:r>
            <a:endParaRPr lang="en-GB" dirty="0"/>
          </a:p>
        </p:txBody>
      </p:sp>
      <p:sp>
        <p:nvSpPr>
          <p:cNvPr id="4" name="Content Placeholder 3"/>
          <p:cNvSpPr>
            <a:spLocks noGrp="1"/>
          </p:cNvSpPr>
          <p:nvPr>
            <p:ph sz="half" idx="2"/>
          </p:nvPr>
        </p:nvSpPr>
        <p:spPr/>
        <p:txBody>
          <a:bodyPr>
            <a:normAutofit lnSpcReduction="10000"/>
          </a:bodyPr>
          <a:lstStyle/>
          <a:p>
            <a:r>
              <a:rPr lang="en-GB" dirty="0" err="1" smtClean="0"/>
              <a:t>Pwyslais</a:t>
            </a:r>
            <a:r>
              <a:rPr lang="en-GB" dirty="0" smtClean="0"/>
              <a:t> </a:t>
            </a:r>
            <a:r>
              <a:rPr lang="en-GB" dirty="0" err="1"/>
              <a:t>ar</a:t>
            </a:r>
            <a:r>
              <a:rPr lang="en-GB" dirty="0"/>
              <a:t> </a:t>
            </a:r>
            <a:r>
              <a:rPr lang="en-GB" dirty="0" err="1"/>
              <a:t>bersonoliaeth</a:t>
            </a:r>
            <a:r>
              <a:rPr lang="en-GB" dirty="0"/>
              <a:t> </a:t>
            </a:r>
            <a:r>
              <a:rPr lang="en-GB" dirty="0" err="1"/>
              <a:t>gyffredinol</a:t>
            </a:r>
            <a:r>
              <a:rPr lang="en-GB" dirty="0"/>
              <a:t> y </a:t>
            </a:r>
            <a:r>
              <a:rPr lang="en-GB" dirty="0" err="1"/>
              <a:t>plentyn</a:t>
            </a:r>
            <a:r>
              <a:rPr lang="en-GB" dirty="0"/>
              <a:t>. </a:t>
            </a:r>
            <a:endParaRPr lang="en-GB" dirty="0" smtClean="0"/>
          </a:p>
          <a:p>
            <a:r>
              <a:rPr lang="en-GB" dirty="0" err="1" smtClean="0"/>
              <a:t>Cydbwysedd</a:t>
            </a:r>
            <a:r>
              <a:rPr lang="en-GB" dirty="0" smtClean="0"/>
              <a:t> </a:t>
            </a:r>
            <a:r>
              <a:rPr lang="en-GB" dirty="0"/>
              <a:t>o </a:t>
            </a:r>
            <a:r>
              <a:rPr lang="en-GB" dirty="0" err="1"/>
              <a:t>weithgareddau</a:t>
            </a:r>
            <a:r>
              <a:rPr lang="en-GB" dirty="0"/>
              <a:t> </a:t>
            </a:r>
            <a:r>
              <a:rPr lang="en-GB" dirty="0" err="1"/>
              <a:t>gwybyddol</a:t>
            </a:r>
            <a:r>
              <a:rPr lang="en-GB" dirty="0"/>
              <a:t>, </a:t>
            </a:r>
            <a:r>
              <a:rPr lang="en-GB" dirty="0" err="1"/>
              <a:t>artistig-affeithiol</a:t>
            </a:r>
            <a:r>
              <a:rPr lang="en-GB" dirty="0"/>
              <a:t> (</a:t>
            </a:r>
            <a:r>
              <a:rPr lang="en-GB" dirty="0" err="1"/>
              <a:t>emosiynol</a:t>
            </a:r>
            <a:r>
              <a:rPr lang="en-GB" dirty="0"/>
              <a:t>) a </a:t>
            </a:r>
            <a:r>
              <a:rPr lang="en-GB" dirty="0" err="1"/>
              <a:t>thechnegol-ymarferol</a:t>
            </a:r>
            <a:r>
              <a:rPr lang="en-GB" dirty="0"/>
              <a:t>. </a:t>
            </a:r>
            <a:endParaRPr lang="en-GB" dirty="0" smtClean="0"/>
          </a:p>
          <a:p>
            <a:r>
              <a:rPr lang="en-GB" dirty="0" err="1" smtClean="0"/>
              <a:t>Pwyslais</a:t>
            </a:r>
            <a:r>
              <a:rPr lang="en-GB" dirty="0" smtClean="0"/>
              <a:t> </a:t>
            </a:r>
            <a:r>
              <a:rPr lang="en-GB" dirty="0" err="1"/>
              <a:t>ar</a:t>
            </a:r>
            <a:r>
              <a:rPr lang="en-GB" dirty="0"/>
              <a:t> </a:t>
            </a:r>
            <a:r>
              <a:rPr lang="en-GB" dirty="0" err="1"/>
              <a:t>grefftau</a:t>
            </a:r>
            <a:r>
              <a:rPr lang="en-GB" dirty="0"/>
              <a:t>, </a:t>
            </a:r>
            <a:r>
              <a:rPr lang="en-GB" dirty="0" err="1"/>
              <a:t>gwaith</a:t>
            </a:r>
            <a:r>
              <a:rPr lang="en-GB" dirty="0"/>
              <a:t> </a:t>
            </a:r>
            <a:r>
              <a:rPr lang="en-GB" dirty="0" err="1"/>
              <a:t>llaw</a:t>
            </a:r>
            <a:r>
              <a:rPr lang="en-GB" dirty="0"/>
              <a:t> a </a:t>
            </a:r>
            <a:r>
              <a:rPr lang="en-GB" dirty="0" err="1"/>
              <a:t>garddio</a:t>
            </a:r>
            <a:r>
              <a:rPr lang="en-GB" dirty="0"/>
              <a:t> </a:t>
            </a:r>
            <a:endParaRPr lang="en-GB" dirty="0" smtClean="0"/>
          </a:p>
          <a:p>
            <a:r>
              <a:rPr lang="en-GB" dirty="0" smtClean="0"/>
              <a:t>Ni </a:t>
            </a:r>
            <a:r>
              <a:rPr lang="en-GB" dirty="0" err="1"/>
              <a:t>ddefnyddir</a:t>
            </a:r>
            <a:r>
              <a:rPr lang="en-GB" dirty="0"/>
              <a:t> </a:t>
            </a:r>
            <a:r>
              <a:rPr lang="en-GB" dirty="0" err="1"/>
              <a:t>unrhyw</a:t>
            </a:r>
            <a:r>
              <a:rPr lang="en-GB" dirty="0"/>
              <a:t> </a:t>
            </a:r>
            <a:r>
              <a:rPr lang="en-GB" dirty="0" err="1"/>
              <a:t>lyfrau</a:t>
            </a:r>
            <a:r>
              <a:rPr lang="en-GB" dirty="0"/>
              <a:t> </a:t>
            </a:r>
            <a:r>
              <a:rPr lang="en-GB" dirty="0" err="1"/>
              <a:t>testun</a:t>
            </a:r>
            <a:r>
              <a:rPr lang="en-GB" dirty="0"/>
              <a:t> </a:t>
            </a:r>
            <a:r>
              <a:rPr lang="en-GB" dirty="0" err="1"/>
              <a:t>safonol</a:t>
            </a:r>
            <a:r>
              <a:rPr lang="en-GB" dirty="0"/>
              <a:t>. </a:t>
            </a:r>
            <a:endParaRPr lang="en-GB" dirty="0" smtClean="0"/>
          </a:p>
          <a:p>
            <a:r>
              <a:rPr lang="en-GB" dirty="0" err="1" smtClean="0"/>
              <a:t>Gwerslyfrau</a:t>
            </a:r>
            <a:r>
              <a:rPr lang="en-GB" dirty="0" smtClean="0"/>
              <a:t> </a:t>
            </a:r>
            <a:r>
              <a:rPr lang="en-GB" dirty="0"/>
              <a:t>‘Epoch’ </a:t>
            </a:r>
            <a:r>
              <a:rPr lang="en-GB" dirty="0" err="1"/>
              <a:t>wedi’u</a:t>
            </a:r>
            <a:r>
              <a:rPr lang="en-GB" dirty="0"/>
              <a:t> </a:t>
            </a:r>
            <a:r>
              <a:rPr lang="en-GB" dirty="0" err="1"/>
              <a:t>paratoi</a:t>
            </a:r>
            <a:r>
              <a:rPr lang="en-GB" dirty="0"/>
              <a:t> </a:t>
            </a:r>
            <a:r>
              <a:rPr lang="en-GB" dirty="0" err="1"/>
              <a:t>gan</a:t>
            </a:r>
            <a:r>
              <a:rPr lang="en-GB" dirty="0"/>
              <a:t> </a:t>
            </a:r>
            <a:r>
              <a:rPr lang="en-GB" dirty="0" err="1"/>
              <a:t>ddisgyblion</a:t>
            </a:r>
            <a:r>
              <a:rPr lang="en-GB" dirty="0"/>
              <a:t>. </a:t>
            </a:r>
            <a:endParaRPr lang="en-GB" dirty="0" smtClean="0"/>
          </a:p>
          <a:p>
            <a:r>
              <a:rPr lang="en-GB" dirty="0" err="1" smtClean="0"/>
              <a:t>Dau</a:t>
            </a:r>
            <a:r>
              <a:rPr lang="en-GB" dirty="0" smtClean="0"/>
              <a:t> </a:t>
            </a:r>
            <a:r>
              <a:rPr lang="en-GB" dirty="0" err="1" smtClean="0"/>
              <a:t>iaith</a:t>
            </a:r>
            <a:r>
              <a:rPr lang="en-GB" dirty="0" smtClean="0"/>
              <a:t> </a:t>
            </a:r>
            <a:r>
              <a:rPr lang="en-GB" dirty="0" err="1" smtClean="0"/>
              <a:t>dramor</a:t>
            </a:r>
            <a:r>
              <a:rPr lang="en-GB" dirty="0" smtClean="0"/>
              <a:t> modern </a:t>
            </a:r>
            <a:r>
              <a:rPr lang="en-GB" dirty="0" err="1" smtClean="0"/>
              <a:t>yn</a:t>
            </a:r>
            <a:r>
              <a:rPr lang="en-GB" dirty="0" smtClean="0"/>
              <a:t> </a:t>
            </a:r>
            <a:r>
              <a:rPr lang="en-GB" dirty="0" err="1" smtClean="0"/>
              <a:t>cael</a:t>
            </a:r>
            <a:r>
              <a:rPr lang="en-GB" dirty="0" smtClean="0"/>
              <a:t> </a:t>
            </a:r>
            <a:r>
              <a:rPr lang="en-GB" dirty="0" err="1" smtClean="0"/>
              <a:t>ei</a:t>
            </a:r>
            <a:r>
              <a:rPr lang="en-GB" dirty="0" smtClean="0"/>
              <a:t> </a:t>
            </a:r>
            <a:r>
              <a:rPr lang="en-GB" dirty="0" err="1" smtClean="0"/>
              <a:t>ddysgu</a:t>
            </a:r>
            <a:r>
              <a:rPr lang="en-GB" dirty="0" smtClean="0"/>
              <a:t> </a:t>
            </a:r>
            <a:r>
              <a:rPr lang="en-GB" dirty="0" err="1" smtClean="0"/>
              <a:t>o’r</a:t>
            </a:r>
            <a:r>
              <a:rPr lang="en-GB" dirty="0" smtClean="0"/>
              <a:t> </a:t>
            </a:r>
            <a:r>
              <a:rPr lang="en-GB" dirty="0" err="1" smtClean="0"/>
              <a:t>flwyddyn</a:t>
            </a:r>
            <a:r>
              <a:rPr lang="en-GB" dirty="0" smtClean="0"/>
              <a:t> </a:t>
            </a:r>
            <a:r>
              <a:rPr lang="en-GB" dirty="0" err="1"/>
              <a:t>gyntaf</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836712"/>
            <a:ext cx="8579296" cy="1066800"/>
          </a:xfrm>
        </p:spPr>
        <p:txBody>
          <a:bodyPr>
            <a:normAutofit fontScale="90000"/>
          </a:bodyPr>
          <a:lstStyle/>
          <a:p>
            <a:r>
              <a:rPr lang="en-GB" sz="3200" dirty="0" err="1"/>
              <a:t>Sut</a:t>
            </a:r>
            <a:r>
              <a:rPr lang="en-GB" sz="3200" dirty="0"/>
              <a:t> </a:t>
            </a:r>
            <a:r>
              <a:rPr lang="en-GB" sz="3200" dirty="0" err="1"/>
              <a:t>mae</a:t>
            </a:r>
            <a:r>
              <a:rPr lang="en-GB" sz="3200" dirty="0"/>
              <a:t> </a:t>
            </a:r>
            <a:r>
              <a:rPr lang="en-GB" sz="3200" dirty="0" err="1"/>
              <a:t>ysgol</a:t>
            </a:r>
            <a:r>
              <a:rPr lang="en-GB" sz="3200" dirty="0"/>
              <a:t> Steiner </a:t>
            </a:r>
            <a:r>
              <a:rPr lang="en-GB" sz="3200" dirty="0" err="1"/>
              <a:t>yn</a:t>
            </a:r>
            <a:r>
              <a:rPr lang="en-GB" sz="3200" dirty="0"/>
              <a:t> </a:t>
            </a:r>
            <a:r>
              <a:rPr lang="en-GB" sz="3200" dirty="0" err="1"/>
              <a:t>wahanol</a:t>
            </a:r>
            <a:r>
              <a:rPr lang="en-GB" sz="3200" dirty="0"/>
              <a:t> </a:t>
            </a:r>
            <a:r>
              <a:rPr lang="en-GB" sz="3200" dirty="0" err="1"/>
              <a:t>i</a:t>
            </a:r>
            <a:r>
              <a:rPr lang="en-GB" sz="3200" dirty="0"/>
              <a:t> </a:t>
            </a:r>
            <a:r>
              <a:rPr lang="en-GB" sz="3200" dirty="0" err="1"/>
              <a:t>ysgol</a:t>
            </a:r>
            <a:r>
              <a:rPr lang="en-GB" sz="3200" dirty="0"/>
              <a:t> </a:t>
            </a:r>
            <a:r>
              <a:rPr lang="en-GB" sz="3200" dirty="0" err="1"/>
              <a:t>brif</a:t>
            </a:r>
            <a:r>
              <a:rPr lang="en-GB" sz="3200" dirty="0"/>
              <a:t> </a:t>
            </a:r>
            <a:r>
              <a:rPr lang="en-GB" sz="3200" dirty="0" err="1"/>
              <a:t>ffrwd</a:t>
            </a:r>
            <a:r>
              <a:rPr lang="en-GB" sz="3200" dirty="0"/>
              <a:t/>
            </a:r>
            <a:br>
              <a:rPr lang="en-GB" sz="3200" dirty="0"/>
            </a:br>
            <a:r>
              <a:rPr lang="en-GB" sz="3200" dirty="0"/>
              <a:t>How </a:t>
            </a:r>
            <a:r>
              <a:rPr lang="en-GB" sz="3200" dirty="0" smtClean="0"/>
              <a:t>Steiner is different from state schools (ii)</a:t>
            </a:r>
            <a:endParaRPr lang="en-GB" sz="3200" dirty="0"/>
          </a:p>
        </p:txBody>
      </p:sp>
      <p:sp>
        <p:nvSpPr>
          <p:cNvPr id="3" name="Content Placeholder 2"/>
          <p:cNvSpPr>
            <a:spLocks noGrp="1"/>
          </p:cNvSpPr>
          <p:nvPr>
            <p:ph sz="half" idx="1"/>
          </p:nvPr>
        </p:nvSpPr>
        <p:spPr/>
        <p:txBody>
          <a:bodyPr>
            <a:normAutofit lnSpcReduction="10000"/>
          </a:bodyPr>
          <a:lstStyle/>
          <a:p>
            <a:r>
              <a:rPr lang="en-GB" dirty="0" smtClean="0"/>
              <a:t>Unique Steiner subject—</a:t>
            </a:r>
            <a:r>
              <a:rPr lang="en-GB" dirty="0" err="1" smtClean="0"/>
              <a:t>eurythmy</a:t>
            </a:r>
            <a:endParaRPr lang="en-GB" dirty="0" smtClean="0"/>
          </a:p>
          <a:p>
            <a:pPr>
              <a:buNone/>
            </a:pPr>
            <a:endParaRPr lang="en-GB" dirty="0" smtClean="0"/>
          </a:p>
          <a:p>
            <a:r>
              <a:rPr lang="en-GB" dirty="0" smtClean="0"/>
              <a:t>story-telling as a method of teaching for all subjects in earlier years.</a:t>
            </a:r>
          </a:p>
          <a:p>
            <a:pPr>
              <a:buNone/>
            </a:pPr>
            <a:endParaRPr lang="en-GB" dirty="0" smtClean="0"/>
          </a:p>
          <a:p>
            <a:r>
              <a:rPr lang="en-GB" dirty="0" smtClean="0"/>
              <a:t>National Testing: seen as not helpful to Steiner curriculum.</a:t>
            </a:r>
          </a:p>
          <a:p>
            <a:pPr>
              <a:buNone/>
            </a:pPr>
            <a:endParaRPr lang="en-GB" dirty="0" smtClean="0"/>
          </a:p>
          <a:p>
            <a:r>
              <a:rPr lang="en-GB" dirty="0" smtClean="0"/>
              <a:t>Curriculum aims to develop the child, not to make them ‘employable’.</a:t>
            </a:r>
            <a:endParaRPr lang="en-GB" dirty="0"/>
          </a:p>
        </p:txBody>
      </p:sp>
      <p:sp>
        <p:nvSpPr>
          <p:cNvPr id="13" name="Content Placeholder 12"/>
          <p:cNvSpPr>
            <a:spLocks noGrp="1"/>
          </p:cNvSpPr>
          <p:nvPr>
            <p:ph sz="half" idx="2"/>
          </p:nvPr>
        </p:nvSpPr>
        <p:spPr/>
        <p:txBody>
          <a:bodyPr>
            <a:normAutofit lnSpcReduction="10000"/>
          </a:bodyPr>
          <a:lstStyle/>
          <a:p>
            <a:r>
              <a:rPr lang="en-GB" dirty="0" err="1" smtClean="0"/>
              <a:t>Pwnc</a:t>
            </a:r>
            <a:r>
              <a:rPr lang="en-GB" dirty="0" smtClean="0"/>
              <a:t> </a:t>
            </a:r>
            <a:r>
              <a:rPr lang="en-GB" dirty="0" err="1"/>
              <a:t>unigryw</a:t>
            </a:r>
            <a:r>
              <a:rPr lang="en-GB" dirty="0"/>
              <a:t> Steiner </a:t>
            </a:r>
            <a:r>
              <a:rPr lang="en-GB" dirty="0" smtClean="0"/>
              <a:t>– </a:t>
            </a:r>
            <a:r>
              <a:rPr lang="en-GB" dirty="0" err="1" smtClean="0"/>
              <a:t>eurythmy</a:t>
            </a:r>
            <a:endParaRPr lang="en-GB" dirty="0" smtClean="0"/>
          </a:p>
          <a:p>
            <a:pPr marL="109728" indent="0">
              <a:buNone/>
            </a:pPr>
            <a:endParaRPr lang="en-GB" dirty="0" smtClean="0"/>
          </a:p>
          <a:p>
            <a:r>
              <a:rPr lang="en-GB" dirty="0" err="1" smtClean="0"/>
              <a:t>Adrodd</a:t>
            </a:r>
            <a:r>
              <a:rPr lang="en-GB" dirty="0" smtClean="0"/>
              <a:t> </a:t>
            </a:r>
            <a:r>
              <a:rPr lang="en-GB" dirty="0" err="1" smtClean="0"/>
              <a:t>straeon</a:t>
            </a:r>
            <a:r>
              <a:rPr lang="en-GB" dirty="0" smtClean="0"/>
              <a:t> </a:t>
            </a:r>
            <a:r>
              <a:rPr lang="en-GB" dirty="0" err="1" smtClean="0"/>
              <a:t>fel</a:t>
            </a:r>
            <a:r>
              <a:rPr lang="en-GB" dirty="0" smtClean="0"/>
              <a:t> dull o </a:t>
            </a:r>
            <a:r>
              <a:rPr lang="en-GB" dirty="0" err="1" smtClean="0"/>
              <a:t>ddysgu</a:t>
            </a:r>
            <a:r>
              <a:rPr lang="en-GB" dirty="0" smtClean="0"/>
              <a:t> </a:t>
            </a:r>
            <a:r>
              <a:rPr lang="en-GB" dirty="0" err="1" smtClean="0"/>
              <a:t>ar</a:t>
            </a:r>
            <a:r>
              <a:rPr lang="en-GB" dirty="0" smtClean="0"/>
              <a:t> </a:t>
            </a:r>
            <a:r>
              <a:rPr lang="en-GB" dirty="0" err="1" smtClean="0"/>
              <a:t>gyfer</a:t>
            </a:r>
            <a:r>
              <a:rPr lang="en-GB" dirty="0" smtClean="0"/>
              <a:t> </a:t>
            </a:r>
            <a:r>
              <a:rPr lang="en-GB" dirty="0" err="1" smtClean="0"/>
              <a:t>pob</a:t>
            </a:r>
            <a:r>
              <a:rPr lang="en-GB" dirty="0" smtClean="0"/>
              <a:t> </a:t>
            </a:r>
            <a:r>
              <a:rPr lang="en-GB" dirty="0" err="1" smtClean="0"/>
              <a:t>pwnc</a:t>
            </a:r>
            <a:r>
              <a:rPr lang="en-GB" dirty="0" smtClean="0"/>
              <a:t> </a:t>
            </a:r>
            <a:r>
              <a:rPr lang="en-GB" dirty="0" err="1" smtClean="0"/>
              <a:t>mewn</a:t>
            </a:r>
            <a:r>
              <a:rPr lang="en-GB" dirty="0" smtClean="0"/>
              <a:t> </a:t>
            </a:r>
            <a:r>
              <a:rPr lang="en-GB" dirty="0" err="1" smtClean="0"/>
              <a:t>blynyddoedd</a:t>
            </a:r>
            <a:r>
              <a:rPr lang="en-GB" dirty="0" smtClean="0"/>
              <a:t> </a:t>
            </a:r>
            <a:r>
              <a:rPr lang="en-GB" dirty="0" err="1" smtClean="0"/>
              <a:t>cynharach</a:t>
            </a:r>
            <a:endParaRPr lang="en-GB" dirty="0" smtClean="0"/>
          </a:p>
          <a:p>
            <a:endParaRPr lang="en-GB" dirty="0"/>
          </a:p>
          <a:p>
            <a:endParaRPr lang="en-GB" dirty="0" smtClean="0"/>
          </a:p>
          <a:p>
            <a:r>
              <a:rPr lang="en-GB" dirty="0" err="1" smtClean="0"/>
              <a:t>Profi</a:t>
            </a:r>
            <a:r>
              <a:rPr lang="en-GB" dirty="0" smtClean="0"/>
              <a:t> </a:t>
            </a:r>
            <a:r>
              <a:rPr lang="en-GB" dirty="0" err="1" smtClean="0"/>
              <a:t>Cenedlaethol</a:t>
            </a:r>
            <a:r>
              <a:rPr lang="en-GB" dirty="0" smtClean="0"/>
              <a:t>: </a:t>
            </a:r>
            <a:r>
              <a:rPr lang="en-GB" dirty="0" err="1" smtClean="0"/>
              <a:t>ystyrir</a:t>
            </a:r>
            <a:r>
              <a:rPr lang="en-GB" dirty="0" smtClean="0"/>
              <a:t> </a:t>
            </a:r>
            <a:r>
              <a:rPr lang="en-GB" dirty="0" err="1" smtClean="0"/>
              <a:t>nad</a:t>
            </a:r>
            <a:r>
              <a:rPr lang="en-GB" dirty="0" smtClean="0"/>
              <a:t> </a:t>
            </a:r>
            <a:r>
              <a:rPr lang="en-GB" dirty="0" err="1" smtClean="0"/>
              <a:t>yw’n</a:t>
            </a:r>
            <a:r>
              <a:rPr lang="en-GB" dirty="0" smtClean="0"/>
              <a:t> </a:t>
            </a:r>
            <a:r>
              <a:rPr lang="en-GB" dirty="0" err="1" smtClean="0"/>
              <a:t>ddefnyddiol</a:t>
            </a:r>
            <a:r>
              <a:rPr lang="en-GB" dirty="0" smtClean="0"/>
              <a:t> </a:t>
            </a:r>
            <a:r>
              <a:rPr lang="en-GB" dirty="0" err="1" smtClean="0"/>
              <a:t>i</a:t>
            </a:r>
            <a:r>
              <a:rPr lang="en-GB" dirty="0" smtClean="0"/>
              <a:t> </a:t>
            </a:r>
            <a:r>
              <a:rPr lang="en-GB" dirty="0" err="1" smtClean="0"/>
              <a:t>gwricwlwm</a:t>
            </a:r>
            <a:r>
              <a:rPr lang="en-GB" dirty="0" smtClean="0"/>
              <a:t> Steiner</a:t>
            </a:r>
          </a:p>
          <a:p>
            <a:endParaRPr lang="en-GB" dirty="0"/>
          </a:p>
          <a:p>
            <a:r>
              <a:rPr lang="en-GB" dirty="0" smtClean="0"/>
              <a:t>Nod y </a:t>
            </a:r>
            <a:r>
              <a:rPr lang="en-GB" dirty="0" err="1" smtClean="0"/>
              <a:t>cwricwlwm</a:t>
            </a:r>
            <a:r>
              <a:rPr lang="en-GB" dirty="0" smtClean="0"/>
              <a:t> </a:t>
            </a:r>
            <a:r>
              <a:rPr lang="en-GB" dirty="0" err="1" smtClean="0"/>
              <a:t>yw</a:t>
            </a:r>
            <a:r>
              <a:rPr lang="en-GB" dirty="0" smtClean="0"/>
              <a:t> </a:t>
            </a:r>
            <a:r>
              <a:rPr lang="en-GB" dirty="0" err="1" smtClean="0"/>
              <a:t>datblygu’r</a:t>
            </a:r>
            <a:r>
              <a:rPr lang="en-GB" dirty="0" smtClean="0"/>
              <a:t> </a:t>
            </a:r>
            <a:r>
              <a:rPr lang="en-GB" dirty="0" err="1" smtClean="0"/>
              <a:t>plentyn</a:t>
            </a:r>
            <a:r>
              <a:rPr lang="en-GB" dirty="0" smtClean="0"/>
              <a:t>, </a:t>
            </a:r>
            <a:r>
              <a:rPr lang="en-GB" dirty="0" err="1" smtClean="0"/>
              <a:t>nid</a:t>
            </a:r>
            <a:r>
              <a:rPr lang="en-GB" dirty="0" smtClean="0"/>
              <a:t> </a:t>
            </a:r>
            <a:r>
              <a:rPr lang="en-GB" dirty="0" err="1" smtClean="0"/>
              <a:t>ei</a:t>
            </a:r>
            <a:r>
              <a:rPr lang="en-GB" dirty="0" smtClean="0"/>
              <a:t> </a:t>
            </a:r>
            <a:r>
              <a:rPr lang="en-GB" dirty="0" err="1" smtClean="0"/>
              <a:t>wneud</a:t>
            </a:r>
            <a:r>
              <a:rPr lang="en-GB" dirty="0" smtClean="0"/>
              <a:t> </a:t>
            </a:r>
            <a:r>
              <a:rPr lang="en-GB" dirty="0" err="1" smtClean="0"/>
              <a:t>yn</a:t>
            </a:r>
            <a:r>
              <a:rPr lang="en-GB" dirty="0" smtClean="0"/>
              <a:t> ‘</a:t>
            </a:r>
            <a:r>
              <a:rPr lang="en-GB" dirty="0" err="1" smtClean="0"/>
              <a:t>gyflogadwy</a:t>
            </a:r>
            <a:r>
              <a:rPr lang="en-GB" dirty="0" smtClean="0"/>
              <a:t>’</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Ysgolion</a:t>
            </a:r>
            <a:r>
              <a:rPr lang="en-GB" dirty="0" smtClean="0"/>
              <a:t> Steiner </a:t>
            </a:r>
            <a:r>
              <a:rPr lang="en-GB" dirty="0" err="1" smtClean="0"/>
              <a:t>Heddiw</a:t>
            </a:r>
            <a:r>
              <a:rPr lang="en-GB" dirty="0" smtClean="0"/>
              <a:t/>
            </a:r>
            <a:br>
              <a:rPr lang="en-GB" dirty="0" smtClean="0"/>
            </a:br>
            <a:r>
              <a:rPr lang="en-GB" dirty="0" smtClean="0"/>
              <a:t>Steiner Schools Today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World-wide movement</a:t>
            </a:r>
          </a:p>
          <a:p>
            <a:r>
              <a:rPr lang="en-GB" dirty="0" smtClean="0"/>
              <a:t>There </a:t>
            </a:r>
            <a:r>
              <a:rPr lang="en-GB" dirty="0"/>
              <a:t>are currently over 1,100 Steiner schools worldwide in 64 different countries, and nearly 2,000 Early Years settings in more than 70 countries. </a:t>
            </a:r>
            <a:endParaRPr lang="en-GB" dirty="0" smtClean="0"/>
          </a:p>
          <a:p>
            <a:r>
              <a:rPr lang="en-GB" dirty="0" smtClean="0"/>
              <a:t>There </a:t>
            </a:r>
            <a:r>
              <a:rPr lang="en-GB" dirty="0"/>
              <a:t>are currently 27 in the UK &amp; Ireland, and in </a:t>
            </a:r>
            <a:r>
              <a:rPr lang="en-GB" dirty="0" smtClean="0"/>
              <a:t>addition, a </a:t>
            </a:r>
            <a:r>
              <a:rPr lang="en-GB" dirty="0"/>
              <a:t>number of independent kindergartens, </a:t>
            </a:r>
            <a:r>
              <a:rPr lang="en-GB" dirty="0" smtClean="0"/>
              <a:t>and childminders that use Steiner principles.</a:t>
            </a:r>
          </a:p>
          <a:p>
            <a:r>
              <a:rPr lang="en-GB" dirty="0" smtClean="0"/>
              <a:t>Growth in Steiner kindergartens and teacher training establishments</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err="1" smtClean="0"/>
              <a:t>Mudiad</a:t>
            </a:r>
            <a:r>
              <a:rPr lang="en-GB" dirty="0" smtClean="0"/>
              <a:t> </a:t>
            </a:r>
            <a:r>
              <a:rPr lang="en-GB" dirty="0" err="1" smtClean="0"/>
              <a:t>byd-eang</a:t>
            </a:r>
            <a:endParaRPr lang="en-GB" dirty="0" smtClean="0"/>
          </a:p>
          <a:p>
            <a:r>
              <a:rPr lang="cy-GB" altLang="en-US" dirty="0" smtClean="0">
                <a:solidFill>
                  <a:srgbClr val="222222"/>
                </a:solidFill>
              </a:rPr>
              <a:t>Ar </a:t>
            </a:r>
            <a:r>
              <a:rPr lang="cy-GB" altLang="en-US" dirty="0">
                <a:solidFill>
                  <a:srgbClr val="222222"/>
                </a:solidFill>
              </a:rPr>
              <a:t>hyn o bryd mae dros 1,100 o ysgolion </a:t>
            </a:r>
            <a:r>
              <a:rPr lang="cy-GB" altLang="en-US" dirty="0" err="1">
                <a:solidFill>
                  <a:srgbClr val="222222"/>
                </a:solidFill>
              </a:rPr>
              <a:t>Steiner</a:t>
            </a:r>
            <a:r>
              <a:rPr lang="cy-GB" altLang="en-US" dirty="0">
                <a:solidFill>
                  <a:srgbClr val="222222"/>
                </a:solidFill>
              </a:rPr>
              <a:t> ledled y byd mewn 64 o wahanol wledydd, a bron i 2,000 o leoliadau Blynyddoedd Cynnar mewn mwy na 70 o </a:t>
            </a:r>
            <a:r>
              <a:rPr lang="cy-GB" altLang="en-US" dirty="0" smtClean="0">
                <a:solidFill>
                  <a:srgbClr val="222222"/>
                </a:solidFill>
              </a:rPr>
              <a:t>wledydd</a:t>
            </a:r>
          </a:p>
          <a:p>
            <a:r>
              <a:rPr lang="cy-GB" altLang="en-US" dirty="0" smtClean="0">
                <a:solidFill>
                  <a:srgbClr val="222222"/>
                </a:solidFill>
              </a:rPr>
              <a:t>Ar </a:t>
            </a:r>
            <a:r>
              <a:rPr lang="cy-GB" altLang="en-US" dirty="0">
                <a:solidFill>
                  <a:srgbClr val="222222"/>
                </a:solidFill>
              </a:rPr>
              <a:t>hyn o bryd mae 27 yn y DU ac Iwerddon, ac ar ben hynny, mae nifer o ysgolion meithrin annibynnol, a gwarchodwyr plant sy'n </a:t>
            </a:r>
            <a:r>
              <a:rPr lang="cy-GB" altLang="en-US" dirty="0" smtClean="0">
                <a:solidFill>
                  <a:srgbClr val="222222"/>
                </a:solidFill>
              </a:rPr>
              <a:t>defnyddio egwyddorion </a:t>
            </a:r>
            <a:r>
              <a:rPr lang="cy-GB" altLang="en-US" dirty="0" err="1" smtClean="0">
                <a:solidFill>
                  <a:srgbClr val="222222"/>
                </a:solidFill>
              </a:rPr>
              <a:t>Steiner</a:t>
            </a:r>
            <a:endParaRPr lang="cy-GB" altLang="en-US" dirty="0" smtClean="0">
              <a:solidFill>
                <a:srgbClr val="222222"/>
              </a:solidFill>
            </a:endParaRPr>
          </a:p>
          <a:p>
            <a:r>
              <a:rPr lang="cy-GB" altLang="en-US" dirty="0" smtClean="0">
                <a:solidFill>
                  <a:srgbClr val="222222"/>
                </a:solidFill>
              </a:rPr>
              <a:t>Twf </a:t>
            </a:r>
            <a:r>
              <a:rPr lang="cy-GB" altLang="en-US" dirty="0">
                <a:solidFill>
                  <a:srgbClr val="222222"/>
                </a:solidFill>
              </a:rPr>
              <a:t>mewn ysgolion meithrin </a:t>
            </a:r>
            <a:r>
              <a:rPr lang="cy-GB" altLang="en-US" dirty="0" err="1">
                <a:solidFill>
                  <a:srgbClr val="222222"/>
                </a:solidFill>
              </a:rPr>
              <a:t>Steiner</a:t>
            </a:r>
            <a:r>
              <a:rPr lang="cy-GB" altLang="en-US" dirty="0">
                <a:solidFill>
                  <a:srgbClr val="222222"/>
                </a:solidFill>
              </a:rPr>
              <a:t> a sefydliadau hyfforddi athrawon</a:t>
            </a:r>
            <a:r>
              <a:rPr lang="cy-GB" altLang="en-US" sz="300" dirty="0"/>
              <a:t> </a:t>
            </a:r>
            <a:endParaRPr lang="en-GB" dirty="0" smtClean="0"/>
          </a:p>
          <a:p>
            <a:endParaRPr lang="en-GB" dirty="0"/>
          </a:p>
        </p:txBody>
      </p:sp>
      <p:sp>
        <p:nvSpPr>
          <p:cNvPr id="5" name="Rectangle 1"/>
          <p:cNvSpPr>
            <a:spLocks noChangeArrowheads="1"/>
          </p:cNvSpPr>
          <p:nvPr/>
        </p:nvSpPr>
        <p:spPr bwMode="auto">
          <a:xfrm>
            <a:off x="0" y="75030"/>
            <a:ext cx="226024"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smtClean="0">
                <a:ln>
                  <a:noFill/>
                </a:ln>
                <a:solidFill>
                  <a:srgbClr val="222222"/>
                </a:solidFill>
                <a:effectLst/>
                <a:latin typeface="inherit"/>
              </a:rPr>
              <a:t>.. </a:t>
            </a: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200" dirty="0" smtClean="0"/>
              <a:t>Pam </a:t>
            </a:r>
            <a:r>
              <a:rPr lang="en-GB" sz="3200" dirty="0" err="1" smtClean="0"/>
              <a:t>fod</a:t>
            </a:r>
            <a:r>
              <a:rPr lang="en-GB" sz="3200" dirty="0" smtClean="0"/>
              <a:t> </a:t>
            </a:r>
            <a:r>
              <a:rPr lang="en-GB" sz="3200" dirty="0" err="1" smtClean="0"/>
              <a:t>rhieni</a:t>
            </a:r>
            <a:r>
              <a:rPr lang="en-GB" sz="3200" dirty="0" smtClean="0"/>
              <a:t> ac </a:t>
            </a:r>
            <a:r>
              <a:rPr lang="en-GB" sz="3200" dirty="0" err="1" smtClean="0"/>
              <a:t>athrawon</a:t>
            </a:r>
            <a:r>
              <a:rPr lang="en-GB" sz="3200" dirty="0" smtClean="0"/>
              <a:t> </a:t>
            </a:r>
            <a:r>
              <a:rPr lang="en-GB" sz="3200" dirty="0" err="1" smtClean="0"/>
              <a:t>yn</a:t>
            </a:r>
            <a:r>
              <a:rPr lang="en-GB" sz="3200" dirty="0" smtClean="0"/>
              <a:t> </a:t>
            </a:r>
            <a:r>
              <a:rPr lang="en-GB" sz="3200" dirty="0" err="1" smtClean="0"/>
              <a:t>dewis</a:t>
            </a:r>
            <a:r>
              <a:rPr lang="en-GB" sz="3200" dirty="0" smtClean="0"/>
              <a:t> Steiner?</a:t>
            </a:r>
            <a:br>
              <a:rPr lang="en-GB" sz="3200" dirty="0" smtClean="0"/>
            </a:br>
            <a:r>
              <a:rPr lang="en-GB" sz="3200" dirty="0" smtClean="0"/>
              <a:t>Why do parents and teachers choose Steiner?</a:t>
            </a:r>
            <a:endParaRPr lang="en-GB" sz="3200" dirty="0"/>
          </a:p>
        </p:txBody>
      </p:sp>
      <p:sp>
        <p:nvSpPr>
          <p:cNvPr id="3" name="Content Placeholder 2"/>
          <p:cNvSpPr>
            <a:spLocks noGrp="1"/>
          </p:cNvSpPr>
          <p:nvPr>
            <p:ph sz="half" idx="1"/>
          </p:nvPr>
        </p:nvSpPr>
        <p:spPr/>
        <p:txBody>
          <a:bodyPr>
            <a:normAutofit fontScale="92500"/>
          </a:bodyPr>
          <a:lstStyle/>
          <a:p>
            <a:r>
              <a:rPr lang="en-GB" dirty="0" smtClean="0"/>
              <a:t>Rejection of:</a:t>
            </a:r>
          </a:p>
          <a:p>
            <a:pPr>
              <a:buNone/>
            </a:pPr>
            <a:endParaRPr lang="en-GB" dirty="0" smtClean="0"/>
          </a:p>
          <a:p>
            <a:pPr marL="357188" lvl="1" indent="53975"/>
            <a:r>
              <a:rPr lang="en-GB" sz="2800" dirty="0" smtClean="0"/>
              <a:t>constant testing in state system</a:t>
            </a:r>
          </a:p>
          <a:p>
            <a:pPr marL="357188" lvl="1" indent="53975"/>
            <a:r>
              <a:rPr lang="en-GB" sz="2800" dirty="0" smtClean="0"/>
              <a:t>excessive focus on cognitive (academic) learning</a:t>
            </a:r>
          </a:p>
          <a:p>
            <a:pPr marL="357188" lvl="1" indent="53975"/>
            <a:r>
              <a:rPr lang="en-GB" sz="2800" dirty="0" smtClean="0"/>
              <a:t>bureaucracy of state system</a:t>
            </a:r>
          </a:p>
          <a:p>
            <a:pPr marL="357188" lvl="1" indent="53975"/>
            <a:r>
              <a:rPr lang="en-GB" sz="2800" dirty="0" smtClean="0"/>
              <a:t>lack of personal touch in the state system</a:t>
            </a:r>
            <a:endParaRPr lang="en-GB" sz="2800" dirty="0"/>
          </a:p>
        </p:txBody>
      </p:sp>
      <p:sp>
        <p:nvSpPr>
          <p:cNvPr id="6" name="Content Placeholder 5"/>
          <p:cNvSpPr>
            <a:spLocks noGrp="1"/>
          </p:cNvSpPr>
          <p:nvPr>
            <p:ph sz="half" idx="2"/>
          </p:nvPr>
        </p:nvSpPr>
        <p:spPr/>
        <p:txBody>
          <a:bodyPr>
            <a:normAutofit fontScale="92500"/>
          </a:bodyPr>
          <a:lstStyle/>
          <a:p>
            <a:r>
              <a:rPr lang="en-GB" dirty="0" err="1" smtClean="0"/>
              <a:t>Gwrthod</a:t>
            </a:r>
            <a:r>
              <a:rPr lang="en-GB" dirty="0" smtClean="0"/>
              <a:t>:</a:t>
            </a:r>
          </a:p>
          <a:p>
            <a:endParaRPr lang="en-GB" dirty="0"/>
          </a:p>
          <a:p>
            <a:r>
              <a:rPr lang="en-GB" sz="2600" dirty="0" err="1" smtClean="0">
                <a:solidFill>
                  <a:schemeClr val="accent6">
                    <a:lumMod val="75000"/>
                  </a:schemeClr>
                </a:solidFill>
              </a:rPr>
              <a:t>Profion</a:t>
            </a:r>
            <a:r>
              <a:rPr lang="en-GB" sz="2600" dirty="0" smtClean="0">
                <a:solidFill>
                  <a:schemeClr val="accent6">
                    <a:lumMod val="75000"/>
                  </a:schemeClr>
                </a:solidFill>
              </a:rPr>
              <a:t> </a:t>
            </a:r>
            <a:r>
              <a:rPr lang="en-GB" sz="2600" dirty="0" err="1" smtClean="0">
                <a:solidFill>
                  <a:schemeClr val="accent6">
                    <a:lumMod val="75000"/>
                  </a:schemeClr>
                </a:solidFill>
              </a:rPr>
              <a:t>cyson</a:t>
            </a:r>
            <a:r>
              <a:rPr lang="en-GB" sz="2600" dirty="0" smtClean="0">
                <a:solidFill>
                  <a:schemeClr val="accent6">
                    <a:lumMod val="75000"/>
                  </a:schemeClr>
                </a:solidFill>
              </a:rPr>
              <a:t> </a:t>
            </a:r>
            <a:r>
              <a:rPr lang="cy-GB" altLang="en-US" sz="2600" dirty="0">
                <a:solidFill>
                  <a:schemeClr val="accent6">
                    <a:lumMod val="75000"/>
                  </a:schemeClr>
                </a:solidFill>
              </a:rPr>
              <a:t>yn system y wladwriaeth </a:t>
            </a:r>
            <a:endParaRPr lang="cy-GB" altLang="en-US" sz="2600" dirty="0" smtClean="0">
              <a:solidFill>
                <a:schemeClr val="accent6">
                  <a:lumMod val="75000"/>
                </a:schemeClr>
              </a:solidFill>
            </a:endParaRPr>
          </a:p>
          <a:p>
            <a:r>
              <a:rPr lang="cy-GB" altLang="en-US" sz="2600" dirty="0" smtClean="0">
                <a:solidFill>
                  <a:schemeClr val="accent6">
                    <a:lumMod val="75000"/>
                  </a:schemeClr>
                </a:solidFill>
              </a:rPr>
              <a:t>ffocws </a:t>
            </a:r>
            <a:r>
              <a:rPr lang="cy-GB" altLang="en-US" sz="2600" dirty="0">
                <a:solidFill>
                  <a:schemeClr val="accent6">
                    <a:lumMod val="75000"/>
                  </a:schemeClr>
                </a:solidFill>
              </a:rPr>
              <a:t>gormodol ar ddysgu gwybyddol (</a:t>
            </a:r>
            <a:r>
              <a:rPr lang="cy-GB" altLang="en-US" sz="2600" dirty="0" smtClean="0">
                <a:solidFill>
                  <a:schemeClr val="accent6">
                    <a:lumMod val="75000"/>
                  </a:schemeClr>
                </a:solidFill>
              </a:rPr>
              <a:t>academaidd)</a:t>
            </a:r>
          </a:p>
          <a:p>
            <a:r>
              <a:rPr lang="cy-GB" sz="2600" dirty="0" smtClean="0">
                <a:solidFill>
                  <a:schemeClr val="accent6">
                    <a:lumMod val="75000"/>
                  </a:schemeClr>
                </a:solidFill>
              </a:rPr>
              <a:t>Biwrocratiaeth system y wladwriaeth</a:t>
            </a:r>
          </a:p>
          <a:p>
            <a:r>
              <a:rPr lang="cy-GB" sz="2600" dirty="0" smtClean="0">
                <a:solidFill>
                  <a:schemeClr val="accent6">
                    <a:lumMod val="75000"/>
                  </a:schemeClr>
                </a:solidFill>
              </a:rPr>
              <a:t>Diffyg </a:t>
            </a:r>
            <a:r>
              <a:rPr lang="cy-GB" altLang="en-US" sz="2600" dirty="0">
                <a:solidFill>
                  <a:schemeClr val="accent6">
                    <a:lumMod val="75000"/>
                  </a:schemeClr>
                </a:solidFill>
              </a:rPr>
              <a:t>cyffyrddiad personol yn system y wladwriaeth</a:t>
            </a:r>
            <a:r>
              <a:rPr lang="cy-GB" altLang="en-US" sz="500" dirty="0">
                <a:solidFill>
                  <a:schemeClr val="accent6">
                    <a:lumMod val="75000"/>
                  </a:schemeClr>
                </a:solidFill>
              </a:rPr>
              <a:t> </a:t>
            </a:r>
            <a:endParaRPr lang="en-GB" sz="2600" dirty="0">
              <a:solidFill>
                <a:schemeClr val="accent6">
                  <a:lumMod val="75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6712"/>
            <a:ext cx="8229600" cy="1066800"/>
          </a:xfrm>
        </p:spPr>
        <p:txBody>
          <a:bodyPr>
            <a:normAutofit fontScale="90000"/>
          </a:bodyPr>
          <a:lstStyle/>
          <a:p>
            <a:r>
              <a:rPr lang="en-GB" dirty="0" smtClean="0"/>
              <a:t>Pa </a:t>
            </a:r>
            <a:r>
              <a:rPr lang="en-GB" dirty="0" err="1" smtClean="0"/>
              <a:t>mor</a:t>
            </a:r>
            <a:r>
              <a:rPr lang="en-GB" dirty="0" smtClean="0"/>
              <a:t> </a:t>
            </a:r>
            <a:r>
              <a:rPr lang="en-GB" dirty="0" err="1" smtClean="0"/>
              <a:t>llwyddiannus</a:t>
            </a:r>
            <a:r>
              <a:rPr lang="en-GB" dirty="0" smtClean="0"/>
              <a:t> </a:t>
            </a:r>
            <a:r>
              <a:rPr lang="en-GB" dirty="0" err="1" smtClean="0"/>
              <a:t>ydyn</a:t>
            </a:r>
            <a:r>
              <a:rPr lang="en-GB" dirty="0" smtClean="0"/>
              <a:t> </a:t>
            </a:r>
            <a:r>
              <a:rPr lang="en-GB" dirty="0" err="1" smtClean="0"/>
              <a:t>nhw</a:t>
            </a:r>
            <a:r>
              <a:rPr lang="en-GB" dirty="0" smtClean="0"/>
              <a:t>?</a:t>
            </a:r>
            <a:br>
              <a:rPr lang="en-GB" dirty="0" smtClean="0"/>
            </a:br>
            <a:r>
              <a:rPr lang="en-GB" dirty="0" smtClean="0"/>
              <a:t>How successful are they? (</a:t>
            </a:r>
            <a:r>
              <a:rPr lang="en-GB" dirty="0" err="1" smtClean="0"/>
              <a:t>i</a:t>
            </a:r>
            <a:r>
              <a:rPr lang="en-GB" dirty="0" smtClean="0"/>
              <a:t>)</a:t>
            </a:r>
            <a:endParaRPr lang="en-GB" dirty="0"/>
          </a:p>
        </p:txBody>
      </p:sp>
      <p:sp>
        <p:nvSpPr>
          <p:cNvPr id="3" name="Content Placeholder 2"/>
          <p:cNvSpPr>
            <a:spLocks noGrp="1"/>
          </p:cNvSpPr>
          <p:nvPr>
            <p:ph idx="1"/>
          </p:nvPr>
        </p:nvSpPr>
        <p:spPr/>
        <p:txBody>
          <a:bodyPr>
            <a:normAutofit/>
          </a:bodyPr>
          <a:lstStyle/>
          <a:p>
            <a:r>
              <a:rPr lang="en-GB" dirty="0" smtClean="0"/>
              <a:t>“…</a:t>
            </a:r>
            <a:r>
              <a:rPr lang="en-GB" i="1" dirty="0" smtClean="0"/>
              <a:t>a sense of a positive relationship between Steiner schools, and learning, achievement and pupils’ educational and social development. There is evidence that Steiner school pupils score relatively well on mainstream tests, and that they do relatively well in terms of development of creative, social and other capabilities important in the holistic growth of the person</a:t>
            </a:r>
            <a:r>
              <a:rPr lang="en-GB" dirty="0" smtClean="0"/>
              <a:t>” (Woods, et al. 2005: 39)</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 </a:t>
            </a:r>
            <a:r>
              <a:rPr lang="en-GB" dirty="0" err="1"/>
              <a:t>mor</a:t>
            </a:r>
            <a:r>
              <a:rPr lang="en-GB" dirty="0"/>
              <a:t> </a:t>
            </a:r>
            <a:r>
              <a:rPr lang="en-GB" dirty="0" err="1"/>
              <a:t>llwyddiannus</a:t>
            </a:r>
            <a:r>
              <a:rPr lang="en-GB" dirty="0"/>
              <a:t> </a:t>
            </a:r>
            <a:r>
              <a:rPr lang="en-GB" dirty="0" err="1"/>
              <a:t>ydyn</a:t>
            </a:r>
            <a:r>
              <a:rPr lang="en-GB" dirty="0"/>
              <a:t> </a:t>
            </a:r>
            <a:r>
              <a:rPr lang="en-GB" dirty="0" err="1"/>
              <a:t>nhw</a:t>
            </a:r>
            <a:r>
              <a:rPr lang="en-GB" dirty="0"/>
              <a:t>?</a:t>
            </a:r>
            <a:br>
              <a:rPr lang="en-GB" dirty="0"/>
            </a:br>
            <a:r>
              <a:rPr lang="en-GB" dirty="0"/>
              <a:t>How </a:t>
            </a:r>
            <a:r>
              <a:rPr lang="en-GB" dirty="0" smtClean="0"/>
              <a:t>successful are they? (ii)</a:t>
            </a:r>
            <a:endParaRPr lang="en-GB" dirty="0"/>
          </a:p>
        </p:txBody>
      </p:sp>
      <p:sp>
        <p:nvSpPr>
          <p:cNvPr id="3" name="Content Placeholder 2"/>
          <p:cNvSpPr>
            <a:spLocks noGrp="1"/>
          </p:cNvSpPr>
          <p:nvPr>
            <p:ph sz="half" idx="1"/>
          </p:nvPr>
        </p:nvSpPr>
        <p:spPr/>
        <p:txBody>
          <a:bodyPr>
            <a:normAutofit lnSpcReduction="10000"/>
          </a:bodyPr>
          <a:lstStyle/>
          <a:p>
            <a:r>
              <a:rPr lang="en-GB" u="sng" dirty="0" smtClean="0"/>
              <a:t>1990 study in Germany</a:t>
            </a:r>
            <a:r>
              <a:rPr lang="en-GB" dirty="0" smtClean="0"/>
              <a:t>: almost twice as many Steiner pupils got into university than state pupils</a:t>
            </a:r>
          </a:p>
          <a:p>
            <a:r>
              <a:rPr lang="en-GB" dirty="0" smtClean="0"/>
              <a:t>Evidence that Steiner pupils better equipped to face challenges of life.</a:t>
            </a:r>
          </a:p>
          <a:p>
            <a:r>
              <a:rPr lang="en-GB" dirty="0" smtClean="0"/>
              <a:t>Better technical abilities</a:t>
            </a:r>
          </a:p>
          <a:p>
            <a:r>
              <a:rPr lang="en-GB" dirty="0" smtClean="0"/>
              <a:t>More self-confident.</a:t>
            </a:r>
          </a:p>
          <a:p>
            <a:r>
              <a:rPr lang="en-GB" dirty="0" smtClean="0"/>
              <a:t>More open to new ideas</a:t>
            </a:r>
          </a:p>
          <a:p>
            <a:r>
              <a:rPr lang="en-GB" dirty="0" smtClean="0"/>
              <a:t>Greater sense of social responsibility (Ulrich, 2000: 9).</a:t>
            </a:r>
            <a:endParaRPr lang="en-GB" dirty="0"/>
          </a:p>
        </p:txBody>
      </p:sp>
      <p:sp>
        <p:nvSpPr>
          <p:cNvPr id="4" name="Content Placeholder 3"/>
          <p:cNvSpPr>
            <a:spLocks noGrp="1"/>
          </p:cNvSpPr>
          <p:nvPr>
            <p:ph sz="half" idx="2"/>
          </p:nvPr>
        </p:nvSpPr>
        <p:spPr/>
        <p:txBody>
          <a:bodyPr>
            <a:normAutofit lnSpcReduction="10000"/>
          </a:bodyPr>
          <a:lstStyle/>
          <a:p>
            <a:r>
              <a:rPr lang="en-GB" u="sng" dirty="0" smtClean="0"/>
              <a:t>1990 </a:t>
            </a:r>
            <a:r>
              <a:rPr lang="en-GB" u="sng" dirty="0" err="1" smtClean="0"/>
              <a:t>astudiaeth</a:t>
            </a:r>
            <a:r>
              <a:rPr lang="en-GB" u="sng" dirty="0" smtClean="0"/>
              <a:t> </a:t>
            </a:r>
            <a:r>
              <a:rPr lang="en-GB" u="sng" dirty="0" err="1" smtClean="0"/>
              <a:t>yn</a:t>
            </a:r>
            <a:r>
              <a:rPr lang="en-GB" u="sng" dirty="0" smtClean="0"/>
              <a:t> </a:t>
            </a:r>
            <a:r>
              <a:rPr lang="en-GB" u="sng" dirty="0" err="1" smtClean="0"/>
              <a:t>yr</a:t>
            </a:r>
            <a:r>
              <a:rPr lang="en-GB" u="sng" dirty="0" smtClean="0"/>
              <a:t> </a:t>
            </a:r>
            <a:r>
              <a:rPr lang="en-GB" u="sng" dirty="0" err="1" smtClean="0"/>
              <a:t>Almaen</a:t>
            </a:r>
            <a:r>
              <a:rPr lang="en-GB" dirty="0" smtClean="0"/>
              <a:t>: </a:t>
            </a:r>
            <a:r>
              <a:rPr lang="en-GB" dirty="0" err="1" smtClean="0"/>
              <a:t>bron</a:t>
            </a:r>
            <a:r>
              <a:rPr lang="en-GB" dirty="0" smtClean="0"/>
              <a:t> </a:t>
            </a:r>
            <a:r>
              <a:rPr lang="en-GB" dirty="0" err="1" smtClean="0"/>
              <a:t>dwywaith</a:t>
            </a:r>
            <a:r>
              <a:rPr lang="en-GB" dirty="0" smtClean="0"/>
              <a:t> </a:t>
            </a:r>
            <a:r>
              <a:rPr lang="en-GB" dirty="0" err="1" smtClean="0"/>
              <a:t>cymaint</a:t>
            </a:r>
            <a:r>
              <a:rPr lang="en-GB" dirty="0" smtClean="0"/>
              <a:t> o </a:t>
            </a:r>
            <a:r>
              <a:rPr lang="en-GB" dirty="0" err="1" smtClean="0"/>
              <a:t>ddisgyblion</a:t>
            </a:r>
            <a:r>
              <a:rPr lang="en-GB" dirty="0" smtClean="0"/>
              <a:t> </a:t>
            </a:r>
            <a:r>
              <a:rPr lang="en-GB" dirty="0"/>
              <a:t>S</a:t>
            </a:r>
            <a:r>
              <a:rPr lang="en-GB" dirty="0" smtClean="0"/>
              <a:t>teiner </a:t>
            </a:r>
            <a:r>
              <a:rPr lang="en-GB" dirty="0" err="1" smtClean="0"/>
              <a:t>yn</a:t>
            </a:r>
            <a:r>
              <a:rPr lang="en-GB" dirty="0" smtClean="0"/>
              <a:t> </a:t>
            </a:r>
            <a:r>
              <a:rPr lang="en-GB" dirty="0" err="1" smtClean="0"/>
              <a:t>mynd</a:t>
            </a:r>
            <a:r>
              <a:rPr lang="en-GB" dirty="0" smtClean="0"/>
              <a:t> </a:t>
            </a:r>
            <a:r>
              <a:rPr lang="en-GB" dirty="0" err="1"/>
              <a:t>i</a:t>
            </a:r>
            <a:r>
              <a:rPr lang="en-GB" dirty="0" err="1" smtClean="0"/>
              <a:t>’r</a:t>
            </a:r>
            <a:r>
              <a:rPr lang="en-GB" dirty="0" smtClean="0"/>
              <a:t> </a:t>
            </a:r>
            <a:r>
              <a:rPr lang="en-GB" dirty="0" err="1" smtClean="0"/>
              <a:t>brifysgol</a:t>
            </a:r>
            <a:r>
              <a:rPr lang="en-GB" dirty="0" smtClean="0"/>
              <a:t> </a:t>
            </a:r>
            <a:r>
              <a:rPr lang="en-GB" dirty="0" err="1" smtClean="0"/>
              <a:t>o’i</a:t>
            </a:r>
            <a:r>
              <a:rPr lang="en-GB" dirty="0" smtClean="0"/>
              <a:t> </a:t>
            </a:r>
            <a:r>
              <a:rPr lang="en-GB" dirty="0" err="1" smtClean="0"/>
              <a:t>gymharu</a:t>
            </a:r>
            <a:r>
              <a:rPr lang="en-GB" dirty="0" smtClean="0"/>
              <a:t> a </a:t>
            </a:r>
            <a:r>
              <a:rPr lang="en-GB" dirty="0" err="1" smtClean="0"/>
              <a:t>ysgolion</a:t>
            </a:r>
            <a:r>
              <a:rPr lang="en-GB" dirty="0" smtClean="0"/>
              <a:t> y </a:t>
            </a:r>
            <a:r>
              <a:rPr lang="en-GB" dirty="0" err="1" smtClean="0"/>
              <a:t>wladwriaeth</a:t>
            </a:r>
            <a:endParaRPr lang="en-GB" dirty="0" smtClean="0"/>
          </a:p>
          <a:p>
            <a:r>
              <a:rPr lang="en-GB" dirty="0" err="1" smtClean="0"/>
              <a:t>Tystiolaeth</a:t>
            </a:r>
            <a:r>
              <a:rPr lang="en-GB" dirty="0" smtClean="0"/>
              <a:t> bod plant Steiner </a:t>
            </a:r>
            <a:r>
              <a:rPr lang="en-GB" dirty="0" err="1" smtClean="0"/>
              <a:t>wedi</a:t>
            </a:r>
            <a:r>
              <a:rPr lang="en-GB" dirty="0" smtClean="0"/>
              <a:t> </a:t>
            </a:r>
            <a:r>
              <a:rPr lang="en-GB" dirty="0" err="1" smtClean="0"/>
              <a:t>eu</a:t>
            </a:r>
            <a:r>
              <a:rPr lang="en-GB" dirty="0" smtClean="0"/>
              <a:t> </a:t>
            </a:r>
            <a:r>
              <a:rPr lang="en-GB" dirty="0" err="1" smtClean="0"/>
              <a:t>paratoi’n</a:t>
            </a:r>
            <a:r>
              <a:rPr lang="en-GB" dirty="0" smtClean="0"/>
              <a:t> well </a:t>
            </a:r>
            <a:r>
              <a:rPr lang="en-GB" dirty="0" err="1" smtClean="0"/>
              <a:t>i</a:t>
            </a:r>
            <a:r>
              <a:rPr lang="en-GB" dirty="0" smtClean="0"/>
              <a:t> </a:t>
            </a:r>
            <a:r>
              <a:rPr lang="en-GB" dirty="0" err="1" smtClean="0"/>
              <a:t>wynebu</a:t>
            </a:r>
            <a:r>
              <a:rPr lang="en-GB" dirty="0" smtClean="0"/>
              <a:t> </a:t>
            </a:r>
            <a:r>
              <a:rPr lang="en-GB" dirty="0" err="1" smtClean="0"/>
              <a:t>heriau</a:t>
            </a:r>
            <a:r>
              <a:rPr lang="en-GB" dirty="0" smtClean="0"/>
              <a:t> </a:t>
            </a:r>
            <a:r>
              <a:rPr lang="en-GB" dirty="0" err="1" smtClean="0"/>
              <a:t>bywyd</a:t>
            </a:r>
            <a:endParaRPr lang="en-GB" dirty="0" smtClean="0"/>
          </a:p>
          <a:p>
            <a:r>
              <a:rPr lang="en-GB" dirty="0" err="1" smtClean="0"/>
              <a:t>Gwell</a:t>
            </a:r>
            <a:r>
              <a:rPr lang="en-GB" dirty="0" smtClean="0"/>
              <a:t> </a:t>
            </a:r>
            <a:r>
              <a:rPr lang="en-GB" dirty="0" err="1" smtClean="0"/>
              <a:t>gallu</a:t>
            </a:r>
            <a:r>
              <a:rPr lang="en-GB" dirty="0" smtClean="0"/>
              <a:t> </a:t>
            </a:r>
            <a:r>
              <a:rPr lang="en-GB" dirty="0" err="1" smtClean="0"/>
              <a:t>thechnegol</a:t>
            </a:r>
            <a:endParaRPr lang="en-GB" dirty="0" smtClean="0"/>
          </a:p>
          <a:p>
            <a:r>
              <a:rPr lang="en-GB" dirty="0" err="1" smtClean="0"/>
              <a:t>Mwy</a:t>
            </a:r>
            <a:r>
              <a:rPr lang="en-GB" dirty="0" smtClean="0"/>
              <a:t> </a:t>
            </a:r>
            <a:r>
              <a:rPr lang="en-GB" dirty="0" err="1" smtClean="0"/>
              <a:t>hunan-hyderus</a:t>
            </a:r>
            <a:endParaRPr lang="en-GB" dirty="0" smtClean="0"/>
          </a:p>
          <a:p>
            <a:r>
              <a:rPr lang="en-GB" dirty="0" err="1" smtClean="0"/>
              <a:t>Mwy</a:t>
            </a:r>
            <a:r>
              <a:rPr lang="en-GB" dirty="0" smtClean="0"/>
              <a:t> </a:t>
            </a:r>
            <a:r>
              <a:rPr lang="en-GB" dirty="0" err="1" smtClean="0"/>
              <a:t>agored</a:t>
            </a:r>
            <a:r>
              <a:rPr lang="en-GB" dirty="0" smtClean="0"/>
              <a:t> </a:t>
            </a:r>
            <a:r>
              <a:rPr lang="en-GB" dirty="0" err="1" smtClean="0"/>
              <a:t>i</a:t>
            </a:r>
            <a:r>
              <a:rPr lang="en-GB" dirty="0" smtClean="0"/>
              <a:t> </a:t>
            </a:r>
            <a:r>
              <a:rPr lang="en-GB" dirty="0" err="1" smtClean="0"/>
              <a:t>syniadau</a:t>
            </a:r>
            <a:r>
              <a:rPr lang="en-GB" dirty="0" smtClean="0"/>
              <a:t> </a:t>
            </a:r>
            <a:r>
              <a:rPr lang="en-GB" dirty="0" err="1" smtClean="0"/>
              <a:t>newydd</a:t>
            </a:r>
            <a:endParaRPr lang="en-GB" dirty="0" smtClean="0"/>
          </a:p>
          <a:p>
            <a:r>
              <a:rPr lang="en-GB" dirty="0" err="1" smtClean="0"/>
              <a:t>Cyfrifoldeb</a:t>
            </a:r>
            <a:r>
              <a:rPr lang="en-GB" dirty="0" smtClean="0"/>
              <a:t> </a:t>
            </a:r>
            <a:r>
              <a:rPr lang="en-GB" dirty="0" err="1" smtClean="0"/>
              <a:t>cymdeithasol</a:t>
            </a:r>
            <a:r>
              <a:rPr lang="en-GB" dirty="0" smtClean="0"/>
              <a:t> </a:t>
            </a:r>
            <a:r>
              <a:rPr lang="en-GB" dirty="0" err="1" smtClean="0"/>
              <a:t>yn</a:t>
            </a:r>
            <a:r>
              <a:rPr lang="en-GB" dirty="0" smtClean="0"/>
              <a:t> </a:t>
            </a:r>
            <a:r>
              <a:rPr lang="en-GB" dirty="0" err="1" smtClean="0"/>
              <a:t>bwysicach</a:t>
            </a:r>
            <a:r>
              <a:rPr lang="en-GB" dirty="0" smtClean="0"/>
              <a:t> </a:t>
            </a:r>
            <a:r>
              <a:rPr lang="en-GB" dirty="0" err="1" smtClean="0"/>
              <a:t>iddynt</a:t>
            </a:r>
            <a:r>
              <a:rPr lang="en-GB" dirty="0" smtClean="0"/>
              <a:t> (Ulrich, 2000:9)</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836712"/>
            <a:ext cx="8229600" cy="1066800"/>
          </a:xfrm>
        </p:spPr>
        <p:txBody>
          <a:bodyPr>
            <a:normAutofit fontScale="90000"/>
          </a:bodyPr>
          <a:lstStyle/>
          <a:p>
            <a:r>
              <a:rPr lang="en-GB" dirty="0" err="1" smtClean="0"/>
              <a:t>Llwyddiant</a:t>
            </a:r>
            <a:r>
              <a:rPr lang="en-GB" dirty="0" smtClean="0"/>
              <a:t> o </a:t>
            </a:r>
            <a:r>
              <a:rPr lang="en-GB" dirty="0" err="1" smtClean="0"/>
              <a:t>fraint</a:t>
            </a:r>
            <a:r>
              <a:rPr lang="en-GB" dirty="0" smtClean="0"/>
              <a:t>?</a:t>
            </a:r>
            <a:br>
              <a:rPr lang="en-GB" dirty="0" smtClean="0"/>
            </a:br>
            <a:r>
              <a:rPr lang="en-GB" dirty="0" smtClean="0"/>
              <a:t>Success from privilege?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Majority of parents of Steiner pupils are from the educated professional middle class.</a:t>
            </a:r>
          </a:p>
          <a:p>
            <a:r>
              <a:rPr lang="en-GB" dirty="0" smtClean="0"/>
              <a:t>They have the education and self-confidence to get heavily involved with their children’s education.</a:t>
            </a:r>
          </a:p>
          <a:p>
            <a:r>
              <a:rPr lang="en-GB" dirty="0" smtClean="0"/>
              <a:t>They also have the money to pay school fees.</a:t>
            </a:r>
          </a:p>
          <a:p>
            <a:endParaRPr lang="en-GB" dirty="0" smtClean="0"/>
          </a:p>
          <a:p>
            <a:r>
              <a:rPr lang="en-GB" dirty="0" smtClean="0"/>
              <a:t>Although there are no tests, Steiner are socially and academically selective.</a:t>
            </a:r>
          </a:p>
          <a:p>
            <a:r>
              <a:rPr lang="en-GB" dirty="0" smtClean="0"/>
              <a:t>Does this explain their success?</a:t>
            </a:r>
            <a:endParaRPr lang="en-GB" dirty="0"/>
          </a:p>
        </p:txBody>
      </p:sp>
      <p:sp>
        <p:nvSpPr>
          <p:cNvPr id="4" name="Content Placeholder 3"/>
          <p:cNvSpPr>
            <a:spLocks noGrp="1"/>
          </p:cNvSpPr>
          <p:nvPr>
            <p:ph sz="half" idx="2"/>
          </p:nvPr>
        </p:nvSpPr>
        <p:spPr/>
        <p:txBody>
          <a:bodyPr>
            <a:normAutofit lnSpcReduction="10000"/>
          </a:bodyPr>
          <a:lstStyle/>
          <a:p>
            <a:r>
              <a:rPr lang="cy-GB" altLang="en-US" dirty="0">
                <a:solidFill>
                  <a:srgbClr val="222222"/>
                </a:solidFill>
              </a:rPr>
              <a:t>Daw mwyafrif rhieni disgyblion </a:t>
            </a:r>
            <a:r>
              <a:rPr lang="cy-GB" altLang="en-US" dirty="0" err="1">
                <a:solidFill>
                  <a:srgbClr val="222222"/>
                </a:solidFill>
              </a:rPr>
              <a:t>Steiner</a:t>
            </a:r>
            <a:r>
              <a:rPr lang="cy-GB" altLang="en-US" dirty="0">
                <a:solidFill>
                  <a:srgbClr val="222222"/>
                </a:solidFill>
              </a:rPr>
              <a:t> o'r dosbarth canol proffesiynol addysgedig. </a:t>
            </a:r>
            <a:endParaRPr lang="cy-GB" altLang="en-US" dirty="0" smtClean="0">
              <a:solidFill>
                <a:srgbClr val="222222"/>
              </a:solidFill>
            </a:endParaRPr>
          </a:p>
          <a:p>
            <a:r>
              <a:rPr lang="cy-GB" altLang="en-US" dirty="0" smtClean="0">
                <a:solidFill>
                  <a:srgbClr val="222222"/>
                </a:solidFill>
              </a:rPr>
              <a:t>Mae </a:t>
            </a:r>
            <a:r>
              <a:rPr lang="cy-GB" altLang="en-US" dirty="0">
                <a:solidFill>
                  <a:srgbClr val="222222"/>
                </a:solidFill>
              </a:rPr>
              <a:t>ganddyn </a:t>
            </a:r>
            <a:r>
              <a:rPr lang="cy-GB" altLang="en-US" dirty="0" err="1">
                <a:solidFill>
                  <a:srgbClr val="222222"/>
                </a:solidFill>
              </a:rPr>
              <a:t>nhw'r</a:t>
            </a:r>
            <a:r>
              <a:rPr lang="cy-GB" altLang="en-US" dirty="0">
                <a:solidFill>
                  <a:srgbClr val="222222"/>
                </a:solidFill>
              </a:rPr>
              <a:t> addysg a'r hunanhyder i chwarae rhan fawr yn addysg eu </a:t>
            </a:r>
            <a:r>
              <a:rPr lang="cy-GB" altLang="en-US" dirty="0" smtClean="0">
                <a:solidFill>
                  <a:srgbClr val="222222"/>
                </a:solidFill>
              </a:rPr>
              <a:t>plant</a:t>
            </a:r>
          </a:p>
          <a:p>
            <a:r>
              <a:rPr lang="cy-GB" altLang="en-US" dirty="0" smtClean="0">
                <a:solidFill>
                  <a:srgbClr val="222222"/>
                </a:solidFill>
              </a:rPr>
              <a:t>Mae </a:t>
            </a:r>
            <a:r>
              <a:rPr lang="cy-GB" altLang="en-US" dirty="0">
                <a:solidFill>
                  <a:srgbClr val="222222"/>
                </a:solidFill>
              </a:rPr>
              <a:t>ganddyn </a:t>
            </a:r>
            <a:r>
              <a:rPr lang="cy-GB" altLang="en-US" dirty="0" err="1">
                <a:solidFill>
                  <a:srgbClr val="222222"/>
                </a:solidFill>
              </a:rPr>
              <a:t>nhw'r</a:t>
            </a:r>
            <a:r>
              <a:rPr lang="cy-GB" altLang="en-US" dirty="0">
                <a:solidFill>
                  <a:srgbClr val="222222"/>
                </a:solidFill>
              </a:rPr>
              <a:t> arian hefyd i dalu ffioedd ysgol.</a:t>
            </a:r>
            <a:r>
              <a:rPr lang="cy-GB" altLang="en-US" dirty="0"/>
              <a:t> </a:t>
            </a:r>
            <a:endParaRPr lang="cy-GB" altLang="en-US" dirty="0" smtClean="0"/>
          </a:p>
          <a:p>
            <a:r>
              <a:rPr lang="cy-GB" altLang="en-US" dirty="0" smtClean="0">
                <a:solidFill>
                  <a:srgbClr val="222222"/>
                </a:solidFill>
              </a:rPr>
              <a:t>Er </a:t>
            </a:r>
            <a:r>
              <a:rPr lang="cy-GB" altLang="en-US" dirty="0">
                <a:solidFill>
                  <a:srgbClr val="222222"/>
                </a:solidFill>
              </a:rPr>
              <a:t>nad oes profion, mae </a:t>
            </a:r>
            <a:r>
              <a:rPr lang="cy-GB" altLang="en-US" dirty="0" err="1">
                <a:solidFill>
                  <a:srgbClr val="222222"/>
                </a:solidFill>
              </a:rPr>
              <a:t>Steiner</a:t>
            </a:r>
            <a:r>
              <a:rPr lang="cy-GB" altLang="en-US" dirty="0">
                <a:solidFill>
                  <a:srgbClr val="222222"/>
                </a:solidFill>
              </a:rPr>
              <a:t> yn ddetholus yn gymdeithasol ac yn academaidd</a:t>
            </a:r>
            <a:endParaRPr lang="cy-GB" altLang="en-US" dirty="0"/>
          </a:p>
          <a:p>
            <a:r>
              <a:rPr lang="cy-GB" altLang="en-US" dirty="0">
                <a:solidFill>
                  <a:srgbClr val="222222"/>
                </a:solidFill>
              </a:rPr>
              <a:t>A yw hyn yn egluro eu llwyddiant?</a:t>
            </a:r>
            <a:r>
              <a:rPr lang="cy-GB" altLang="en-US" dirty="0"/>
              <a:t> </a:t>
            </a:r>
            <a:endParaRPr lang="en-GB" dirty="0"/>
          </a:p>
        </p:txBody>
      </p:sp>
      <p:sp>
        <p:nvSpPr>
          <p:cNvPr id="6" name="Rectangle 2"/>
          <p:cNvSpPr>
            <a:spLocks noChangeArrowheads="1"/>
          </p:cNvSpPr>
          <p:nvPr/>
        </p:nvSpPr>
        <p:spPr bwMode="auto">
          <a:xfrm>
            <a:off x="0" y="75030"/>
            <a:ext cx="150682"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smtClean="0">
                <a:ln>
                  <a:noFill/>
                </a:ln>
                <a:solidFill>
                  <a:srgbClr val="222222"/>
                </a:solidFill>
                <a:effectLst/>
                <a:latin typeface="inherit"/>
              </a:rPr>
              <a:t>. </a:t>
            </a: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Rhestr</a:t>
            </a:r>
            <a:r>
              <a:rPr lang="en-GB" dirty="0" smtClean="0"/>
              <a:t> </a:t>
            </a:r>
            <a:r>
              <a:rPr lang="en-GB" dirty="0" err="1" smtClean="0"/>
              <a:t>gyfeirnodi</a:t>
            </a:r>
            <a:r>
              <a:rPr lang="en-GB" dirty="0" smtClean="0"/>
              <a:t/>
            </a:r>
            <a:br>
              <a:rPr lang="en-GB" dirty="0" smtClean="0"/>
            </a:br>
            <a:r>
              <a:rPr lang="en-GB" dirty="0" smtClean="0"/>
              <a:t>References</a:t>
            </a:r>
            <a:endParaRPr lang="en-GB" dirty="0"/>
          </a:p>
        </p:txBody>
      </p:sp>
      <p:sp>
        <p:nvSpPr>
          <p:cNvPr id="3" name="Content Placeholder 2"/>
          <p:cNvSpPr>
            <a:spLocks noGrp="1"/>
          </p:cNvSpPr>
          <p:nvPr>
            <p:ph idx="1"/>
          </p:nvPr>
        </p:nvSpPr>
        <p:spPr>
          <a:xfrm>
            <a:off x="457200" y="2249424"/>
            <a:ext cx="8229600" cy="1755640"/>
          </a:xfrm>
        </p:spPr>
        <p:txBody>
          <a:bodyPr>
            <a:normAutofit lnSpcReduction="10000"/>
          </a:bodyPr>
          <a:lstStyle/>
          <a:p>
            <a:r>
              <a:rPr lang="en-GB" dirty="0" smtClean="0"/>
              <a:t>Woods, P., Ashley, M. and Woods, G. (2005) </a:t>
            </a:r>
            <a:r>
              <a:rPr lang="en-GB" i="1" dirty="0" smtClean="0"/>
              <a:t>Steiner Schools in England</a:t>
            </a:r>
            <a:r>
              <a:rPr lang="en-GB" dirty="0" smtClean="0"/>
              <a:t> Department for Education and Skills Research Report RR645, </a:t>
            </a:r>
            <a:r>
              <a:rPr lang="en-GB" dirty="0" err="1" smtClean="0"/>
              <a:t>London:HMSO</a:t>
            </a:r>
            <a:r>
              <a:rPr lang="en-GB" dirty="0" smtClean="0"/>
              <a:t>.</a:t>
            </a:r>
            <a:endParaRPr lang="en-GB" dirty="0"/>
          </a:p>
        </p:txBody>
      </p:sp>
      <p:sp>
        <p:nvSpPr>
          <p:cNvPr id="5" name="TextBox 4"/>
          <p:cNvSpPr txBox="1"/>
          <p:nvPr/>
        </p:nvSpPr>
        <p:spPr>
          <a:xfrm>
            <a:off x="683568" y="4797152"/>
            <a:ext cx="7200800" cy="1231106"/>
          </a:xfrm>
          <a:prstGeom prst="rect">
            <a:avLst/>
          </a:prstGeom>
          <a:noFill/>
        </p:spPr>
        <p:txBody>
          <a:bodyPr wrap="square" rtlCol="0">
            <a:spAutoFit/>
          </a:bodyPr>
          <a:lstStyle/>
          <a:p>
            <a:r>
              <a:rPr lang="en-GB" sz="2800" b="1" dirty="0" err="1" smtClean="0"/>
              <a:t>Darllen</a:t>
            </a:r>
            <a:r>
              <a:rPr lang="en-GB" sz="2800" b="1" dirty="0" smtClean="0"/>
              <a:t> </a:t>
            </a:r>
            <a:r>
              <a:rPr lang="en-GB" sz="2800" b="1" dirty="0" err="1" smtClean="0"/>
              <a:t>pellach</a:t>
            </a:r>
            <a:endParaRPr lang="en-GB" sz="2800" b="1" dirty="0" smtClean="0"/>
          </a:p>
          <a:p>
            <a:r>
              <a:rPr lang="en-GB" sz="2800" b="1" dirty="0" smtClean="0"/>
              <a:t>Further Reading </a:t>
            </a:r>
          </a:p>
          <a:p>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16016" y="3654437"/>
            <a:ext cx="2160240" cy="3156115"/>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4" ma:contentTypeDescription="Create a new document." ma:contentTypeScope="" ma:versionID="194a4c256813bb56715c9b82f7863308">
  <xsd:schema xmlns:xsd="http://www.w3.org/2001/XMLSchema" xmlns:xs="http://www.w3.org/2001/XMLSchema" xmlns:p="http://schemas.microsoft.com/office/2006/metadata/properties" xmlns:ns2="87976339-b2f2-475f-bce4-3bdd3c5bdf03" targetNamespace="http://schemas.microsoft.com/office/2006/metadata/properties" ma:root="true" ma:fieldsID="6845b171ab82edb28742acc68125b039"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756E80-BF67-406F-BB01-29AD792BF40C}">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32641D3-EC00-4A2A-9DD9-3BFB700E9B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CA0595-D60B-458B-A8B1-CF060E972AE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Urban</Template>
  <TotalTime>748</TotalTime>
  <Words>2544</Words>
  <Application>Microsoft Office PowerPoint</Application>
  <PresentationFormat>On-screen Show (4:3)</PresentationFormat>
  <Paragraphs>267</Paragraphs>
  <Slides>22</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Georgia</vt:lpstr>
      <vt:lpstr>inherit</vt:lpstr>
      <vt:lpstr>Trebuchet MS</vt:lpstr>
      <vt:lpstr>Wingdings 2</vt:lpstr>
      <vt:lpstr>Urban</vt:lpstr>
      <vt:lpstr>Astudiaethau Cwricwlwm Curriculum Studies  Ysgolion Steiner Steiner schools </vt:lpstr>
      <vt:lpstr>Yn y ddarlith hon byddwn yn: In this lecture we will:</vt:lpstr>
      <vt:lpstr>PowerPoint Presentation</vt:lpstr>
      <vt:lpstr>PowerPoint Presentation</vt:lpstr>
      <vt:lpstr>PowerPoint Presentation</vt:lpstr>
      <vt:lpstr>PowerPoint Presentation</vt:lpstr>
      <vt:lpstr>Educational implications (i)</vt:lpstr>
      <vt:lpstr>Oblygiadau addysgol (ii) Educational implications (ii)</vt:lpstr>
      <vt:lpstr>Oblygiadau addysgol (ii) Educational implications (ii)</vt:lpstr>
      <vt:lpstr>Camau Steiner o ddatblygiad plentyn Steiner’s stages of a child’s development</vt:lpstr>
      <vt:lpstr>Ysgolion Steiner Heddiw Steiner Schools Today</vt:lpstr>
      <vt:lpstr>Ystafelloedd Steiner: rhythm corfforol Steiner Classrooms: physical rhythm</vt:lpstr>
      <vt:lpstr>Rhythm a defod Rhythm and ritual</vt:lpstr>
      <vt:lpstr>Cpip Youtube Rhan Un Youtube Clip Part One</vt:lpstr>
      <vt:lpstr>Sut mae ysgol Steiner yn wahanol i ysgol brif ffrwd How Steiner is different from state schools (i)</vt:lpstr>
      <vt:lpstr>Sut mae ysgol Steiner yn wahanol i ysgol brif ffrwd How Steiner is different from state schools (ii)</vt:lpstr>
      <vt:lpstr>Ysgolion Steiner Heddiw Steiner Schools Today</vt:lpstr>
      <vt:lpstr>Pam fod rhieni ac athrawon yn dewis Steiner? Why do parents and teachers choose Steiner?</vt:lpstr>
      <vt:lpstr>Pa mor llwyddiannus ydyn nhw? How successful are they? (i)</vt:lpstr>
      <vt:lpstr>Pa mor llwyddiannus ydyn nhw? How successful are they? (ii)</vt:lpstr>
      <vt:lpstr>Llwyddiant o fraint? Success from privilege?</vt:lpstr>
      <vt:lpstr>Rhestr gyfeirnodi References</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and Contemporary Issues</dc:title>
  <dc:creator>Morrison</dc:creator>
  <cp:lastModifiedBy>Alison Baggott</cp:lastModifiedBy>
  <cp:revision>73</cp:revision>
  <dcterms:created xsi:type="dcterms:W3CDTF">2010-08-13T14:10:39Z</dcterms:created>
  <dcterms:modified xsi:type="dcterms:W3CDTF">2020-09-30T07:30:53Z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ies>
</file>