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61" r:id="rId4"/>
    <p:sldId id="275" r:id="rId5"/>
    <p:sldId id="258" r:id="rId6"/>
    <p:sldId id="259" r:id="rId7"/>
    <p:sldId id="260" r:id="rId8"/>
    <p:sldId id="263" r:id="rId9"/>
    <p:sldId id="262" r:id="rId10"/>
    <p:sldId id="264" r:id="rId11"/>
    <p:sldId id="265" r:id="rId12"/>
    <p:sldId id="267" r:id="rId13"/>
    <p:sldId id="268" r:id="rId14"/>
    <p:sldId id="266" r:id="rId15"/>
    <p:sldId id="269" r:id="rId16"/>
    <p:sldId id="274" r:id="rId17"/>
    <p:sldId id="270" r:id="rId18"/>
    <p:sldId id="272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F7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035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61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99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71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126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502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133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86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21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351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59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AF43F-98DA-4483-AEE0-4CC0A9DD5B68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716CC-4677-4972-AEA2-A34CCD4CF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69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sport.wales/media/1685965/state_of_the_nation_-_active_adults_survey_2014.pdf" TargetMode="External"/><Relationship Id="rId2" Type="http://schemas.openxmlformats.org/officeDocument/2006/relationships/hyperlink" Target="https://www.sportengland.org/media/3275/outdoors-participation-report-v2-lr-spreads.pdf.%5bAccessed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4966" y="549157"/>
            <a:ext cx="10577015" cy="2387600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  <a:cs typeface="Times New Roman" panose="02020603050405020304" pitchFamily="18" charset="0"/>
              </a:rPr>
              <a:t>SPORTS INDUSTRY RESEARCH PROJECT  </a:t>
            </a:r>
            <a:endParaRPr lang="en-GB" sz="48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474" y="3138015"/>
            <a:ext cx="9144000" cy="1655762"/>
          </a:xfrm>
        </p:spPr>
        <p:txBody>
          <a:bodyPr/>
          <a:lstStyle/>
          <a:p>
            <a:r>
              <a:rPr lang="en-GB" dirty="0" smtClean="0"/>
              <a:t>  </a:t>
            </a:r>
            <a:r>
              <a:rPr lang="en-GB" b="1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Tamicka Campbell Morris</a:t>
            </a:r>
            <a:endParaRPr lang="en-GB" b="1" dirty="0">
              <a:latin typeface="Rockwell" panose="020606030202050204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94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0628" y="218364"/>
            <a:ext cx="985368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TITLE</a:t>
            </a:r>
          </a:p>
          <a:p>
            <a:pPr algn="ctr"/>
            <a:endParaRPr lang="en-GB" sz="3600" dirty="0">
              <a:latin typeface="Rockwell" panose="02060603020205020403" pitchFamily="18" charset="0"/>
            </a:endParaRPr>
          </a:p>
          <a:p>
            <a:pPr algn="ctr"/>
            <a:endParaRPr lang="en-GB" sz="3600" dirty="0">
              <a:latin typeface="Rockwell" panose="02060603020205020403" pitchFamily="18" charset="0"/>
            </a:endParaRPr>
          </a:p>
          <a:p>
            <a:pPr algn="ctr"/>
            <a:r>
              <a:rPr lang="en-GB" sz="3200" dirty="0" smtClean="0">
                <a:latin typeface="Rockwell" panose="02060603020205020403" pitchFamily="18" charset="0"/>
              </a:rPr>
              <a:t>An Analysis of the Effectiveness of the Fitness 4 Life </a:t>
            </a:r>
            <a:r>
              <a:rPr lang="en-GB" sz="3200" dirty="0">
                <a:latin typeface="Rockwell" panose="02060603020205020403" pitchFamily="18" charset="0"/>
              </a:rPr>
              <a:t>P</a:t>
            </a:r>
            <a:r>
              <a:rPr lang="en-GB" sz="3200" dirty="0" smtClean="0">
                <a:latin typeface="Rockwell" panose="02060603020205020403" pitchFamily="18" charset="0"/>
              </a:rPr>
              <a:t>rogramme in Increasing </a:t>
            </a:r>
            <a:r>
              <a:rPr lang="en-GB" sz="3200" dirty="0">
                <a:latin typeface="Rockwell" panose="02060603020205020403" pitchFamily="18" charset="0"/>
              </a:rPr>
              <a:t>P</a:t>
            </a:r>
            <a:r>
              <a:rPr lang="en-GB" sz="3200" dirty="0" smtClean="0">
                <a:latin typeface="Rockwell" panose="02060603020205020403" pitchFamily="18" charset="0"/>
              </a:rPr>
              <a:t>hysical Activity  of College </a:t>
            </a:r>
            <a:r>
              <a:rPr lang="en-GB" sz="3200" dirty="0">
                <a:latin typeface="Rockwell" panose="02060603020205020403" pitchFamily="18" charset="0"/>
              </a:rPr>
              <a:t>S</a:t>
            </a:r>
            <a:r>
              <a:rPr lang="en-GB" sz="3200" dirty="0" smtClean="0">
                <a:latin typeface="Rockwell" panose="02060603020205020403" pitchFamily="18" charset="0"/>
              </a:rPr>
              <a:t>tudents. </a:t>
            </a:r>
            <a:endParaRPr lang="en-GB" sz="3200" dirty="0"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58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5534"/>
            <a:ext cx="10515600" cy="1325563"/>
          </a:xfrm>
        </p:spPr>
        <p:txBody>
          <a:bodyPr/>
          <a:lstStyle/>
          <a:p>
            <a:r>
              <a:rPr lang="en-GB" b="1" dirty="0" smtClean="0"/>
              <a:t>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  <a:cs typeface="Times New Roman" panose="02020603050405020304" pitchFamily="18" charset="0"/>
              </a:rPr>
              <a:t>RATIONALE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2398"/>
            <a:ext cx="10515600" cy="4351338"/>
          </a:xfrm>
        </p:spPr>
        <p:txBody>
          <a:bodyPr/>
          <a:lstStyle/>
          <a:p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Worked as volunteer at Gower College Swansea for 6 months</a:t>
            </a:r>
          </a:p>
          <a:p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Responsible for assisting supervisor Kristina Kullner on the Fitness 4 life project to promote new activities with student.</a:t>
            </a:r>
          </a:p>
          <a:p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Extremely interested to learn more about student activity levels and why some are reluctant to participate in physical activities.</a:t>
            </a:r>
          </a:p>
          <a:p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To help Gower College Swansea reach their target with the new Fitness 4 life programme as it will be beneficial to the groups that took part.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2389" y="5233228"/>
            <a:ext cx="2552585" cy="1505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05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7959" y="0"/>
            <a:ext cx="5129561" cy="20728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7523" y="1"/>
            <a:ext cx="3304478" cy="12687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7523" y="1268731"/>
            <a:ext cx="3304477" cy="17487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757961" cy="138303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7522" y="3042889"/>
            <a:ext cx="3304478" cy="20777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7520" y="5104099"/>
            <a:ext cx="3304480" cy="17539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3" y="1383030"/>
            <a:ext cx="3757959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6024" y="3126105"/>
            <a:ext cx="3783980" cy="21316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5257799"/>
            <a:ext cx="3757956" cy="159508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1"/>
          <a:srcRect l="62628" t="25191" r="1220" b="10875"/>
          <a:stretch/>
        </p:blipFill>
        <p:spPr>
          <a:xfrm>
            <a:off x="3757956" y="2072820"/>
            <a:ext cx="5129563" cy="478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27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00752" y="231728"/>
            <a:ext cx="1052242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  <a:cs typeface="Times New Roman" panose="02020603050405020304" pitchFamily="18" charset="0"/>
              </a:rPr>
              <a:t>AIM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800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To critically analyse the Fitness 4 Life programme at Gower College Swansea in 2016-2017, from the perspective of students who engaged in the programme.</a:t>
            </a:r>
            <a:endParaRPr lang="en-GB" sz="2800" dirty="0">
              <a:latin typeface="Rockwell" panose="020606030202050204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29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1499" y="-191069"/>
            <a:ext cx="10436627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  <a:cs typeface="Times New Roman" panose="02020603050405020304" pitchFamily="18" charset="0"/>
              </a:rPr>
              <a:t>OBJECTIVES</a:t>
            </a:r>
          </a:p>
          <a:p>
            <a:endParaRPr lang="en-GB" sz="2800" b="1" dirty="0" smtClean="0">
              <a:latin typeface="Bookman Old Style" panose="020506040505050202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Undertake secondary research to evaluate the benefits of physical activity on health and wellbeing.</a:t>
            </a:r>
          </a:p>
          <a:p>
            <a:endParaRPr lang="en-GB" sz="2400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Undertake secondary research to evaluate the benefits of Fitness 4 Life.</a:t>
            </a:r>
          </a:p>
          <a:p>
            <a:endParaRPr lang="en-GB" sz="2400" dirty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Analyse the primary data from Gower College students, tutors and management involved within the project to assess the success </a:t>
            </a:r>
            <a:r>
              <a:rPr lang="en-GB" sz="2400" smtClean="0">
                <a:latin typeface="Rockwell" panose="02060603020205020403" pitchFamily="18" charset="0"/>
                <a:cs typeface="Times New Roman" panose="02020603050405020304" pitchFamily="18" charset="0"/>
              </a:rPr>
              <a:t>of the programme</a:t>
            </a:r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Conclude on secondary and primary research and identify key recommendations to improve the “Fitness 4 Life” programme at Gower College Swansea.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4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-259307"/>
            <a:ext cx="121920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</a:t>
            </a:r>
          </a:p>
          <a:p>
            <a:r>
              <a:rPr lang="en-GB" dirty="0" smtClean="0"/>
              <a:t>                                                           </a:t>
            </a:r>
          </a:p>
          <a:p>
            <a:pPr lvl="0"/>
            <a:r>
              <a:rPr lang="en-GB" sz="3600" b="1" dirty="0" smtClean="0">
                <a:solidFill>
                  <a:srgbClr val="2683C6">
                    <a:lumMod val="75000"/>
                  </a:srgbClr>
                </a:solidFill>
                <a:latin typeface="Bookman Old Style" panose="02050604050505020204" pitchFamily="18" charset="0"/>
              </a:rPr>
              <a:t>                     BACKGROUND</a:t>
            </a:r>
            <a:endParaRPr lang="en-GB" sz="3200" b="1" dirty="0" smtClean="0">
              <a:latin typeface="Bookman Old Style" panose="02050604050505020204" pitchFamily="18" charset="0"/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u="sng" dirty="0" smtClean="0">
                <a:latin typeface="Rockwell" panose="02060603020205020403" pitchFamily="18" charset="0"/>
              </a:rPr>
              <a:t>Gower College Swansea</a:t>
            </a:r>
            <a:endParaRPr lang="en-GB" sz="2400" dirty="0" smtClean="0">
              <a:latin typeface="Rockwell" panose="020606030202050204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Formed </a:t>
            </a:r>
            <a:r>
              <a:rPr lang="en-GB" sz="2400" dirty="0">
                <a:latin typeface="Rockwell" panose="02060603020205020403" pitchFamily="18" charset="0"/>
              </a:rPr>
              <a:t>in </a:t>
            </a:r>
            <a:r>
              <a:rPr lang="en-GB" sz="2400" dirty="0" smtClean="0">
                <a:latin typeface="Rockwell" panose="02060603020205020403" pitchFamily="18" charset="0"/>
              </a:rPr>
              <a:t>2010 </a:t>
            </a:r>
            <a:r>
              <a:rPr lang="en-GB" sz="2400" dirty="0">
                <a:latin typeface="Rockwell" panose="02060603020205020403" pitchFamily="18" charset="0"/>
              </a:rPr>
              <a:t>by the merger of </a:t>
            </a:r>
            <a:r>
              <a:rPr lang="en-GB" sz="2400" dirty="0" err="1">
                <a:latin typeface="Rockwell" panose="02060603020205020403" pitchFamily="18" charset="0"/>
              </a:rPr>
              <a:t>Gorseinon</a:t>
            </a:r>
            <a:r>
              <a:rPr lang="en-GB" sz="2400" dirty="0">
                <a:latin typeface="Rockwell" panose="02060603020205020403" pitchFamily="18" charset="0"/>
              </a:rPr>
              <a:t> College and Swansea </a:t>
            </a:r>
            <a:r>
              <a:rPr lang="en-GB" sz="2400" dirty="0" smtClean="0">
                <a:latin typeface="Rockwell" panose="02060603020205020403" pitchFamily="18" charset="0"/>
              </a:rPr>
              <a:t>College.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Mainstream state </a:t>
            </a:r>
            <a:r>
              <a:rPr lang="en-GB" sz="2400" dirty="0">
                <a:latin typeface="Rockwell" panose="02060603020205020403" pitchFamily="18" charset="0"/>
              </a:rPr>
              <a:t>funded senior school for boys &amp; </a:t>
            </a:r>
            <a:r>
              <a:rPr lang="en-GB" sz="2400" dirty="0" smtClean="0">
                <a:latin typeface="Rockwell" panose="02060603020205020403" pitchFamily="18" charset="0"/>
              </a:rPr>
              <a:t>girls.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Provides </a:t>
            </a:r>
            <a:r>
              <a:rPr lang="en-GB" sz="2400" dirty="0">
                <a:latin typeface="Rockwell" panose="02060603020205020403" pitchFamily="18" charset="0"/>
              </a:rPr>
              <a:t>further education and other training courses </a:t>
            </a:r>
            <a:r>
              <a:rPr lang="en-GB" sz="2400" dirty="0" smtClean="0">
                <a:latin typeface="Rockwell" panose="02060603020205020403" pitchFamily="18" charset="0"/>
              </a:rPr>
              <a:t>at </a:t>
            </a:r>
            <a:r>
              <a:rPr lang="en-GB" sz="2400" dirty="0" err="1" smtClean="0">
                <a:latin typeface="Rockwell" panose="02060603020205020403" pitchFamily="18" charset="0"/>
              </a:rPr>
              <a:t>Tycoch</a:t>
            </a:r>
            <a:r>
              <a:rPr lang="en-GB" sz="2400" dirty="0" smtClean="0">
                <a:latin typeface="Rockwell" panose="02060603020205020403" pitchFamily="18" charset="0"/>
              </a:rPr>
              <a:t> Road Swansea and </a:t>
            </a:r>
            <a:r>
              <a:rPr lang="en-GB" sz="2400" dirty="0">
                <a:latin typeface="Rockwell" panose="02060603020205020403" pitchFamily="18" charset="0"/>
              </a:rPr>
              <a:t>several campuses and venues in the </a:t>
            </a:r>
            <a:r>
              <a:rPr lang="en-GB" sz="2400" dirty="0" smtClean="0">
                <a:latin typeface="Rockwell" panose="02060603020205020403" pitchFamily="18" charset="0"/>
              </a:rPr>
              <a:t>area.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u="sng" dirty="0" smtClean="0">
                <a:latin typeface="Rockwell" panose="02060603020205020403" pitchFamily="18" charset="0"/>
              </a:rPr>
              <a:t>Fitness 4 Life Gower College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New programme that targets raising activity levels within specific groups.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Groups targeted were Hair &amp; Beauty, Health &amp; Social and Childcare.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Rockwell" panose="02060603020205020403" pitchFamily="18" charset="0"/>
              </a:rPr>
              <a:t>Designed to deliver fun activities on a flexible delivery plan.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Rockwell" panose="02060603020205020403" pitchFamily="18" charset="0"/>
            </a:endParaRP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5512" y="4806176"/>
            <a:ext cx="2765504" cy="186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7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837461" y="216037"/>
            <a:ext cx="877206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b="1" dirty="0" smtClean="0">
                <a:solidFill>
                  <a:prstClr val="black"/>
                </a:solidFill>
                <a:latin typeface="Bookman Old Style" panose="02050604050505020204" pitchFamily="18" charset="0"/>
              </a:rPr>
              <a:t>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LITERATURE REVIEW</a:t>
            </a:r>
          </a:p>
          <a:p>
            <a:pPr lvl="0"/>
            <a:endParaRPr lang="en-GB" sz="2400" b="1" u="sng" dirty="0">
              <a:solidFill>
                <a:prstClr val="black"/>
              </a:solidFill>
            </a:endParaRPr>
          </a:p>
          <a:p>
            <a:pPr lvl="0"/>
            <a:r>
              <a:rPr lang="en-GB" sz="2400" b="1" u="sng" dirty="0" smtClean="0">
                <a:solidFill>
                  <a:prstClr val="black"/>
                </a:solidFill>
                <a:latin typeface="Rockwell" panose="02060603020205020403" pitchFamily="18" charset="0"/>
              </a:rPr>
              <a:t>Health and Wellbeing</a:t>
            </a:r>
          </a:p>
          <a:p>
            <a:pPr lvl="0"/>
            <a:endParaRPr lang="en-GB" sz="2400" b="1" u="sng" dirty="0">
              <a:solidFill>
                <a:prstClr val="black"/>
              </a:solidFill>
              <a:latin typeface="Rockwell" panose="02060603020205020403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</a:rPr>
              <a:t>Mental Health – Cater et al. (2012)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P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ositive effects on mental health.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It found compliance with exercise programme low.</a:t>
            </a:r>
          </a:p>
          <a:p>
            <a:pPr lvl="1"/>
            <a:endParaRPr lang="en-GB" dirty="0" smtClean="0">
              <a:solidFill>
                <a:prstClr val="black"/>
              </a:solidFill>
              <a:latin typeface="Rockwell" panose="02060603020205020403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Rockwell" panose="020606030202050204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</a:rPr>
              <a:t>Physical Wellbeing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– </a:t>
            </a: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</a:rPr>
              <a:t>Ekkekakis and Cook (2013)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u="sng" dirty="0" smtClean="0">
                <a:solidFill>
                  <a:prstClr val="black"/>
                </a:solidFill>
                <a:latin typeface="Rockwell" panose="02060603020205020403" pitchFamily="18" charset="0"/>
              </a:rPr>
              <a:t>Physical activity and mental health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Psychological thought, physical activity,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feel-good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effect</a:t>
            </a:r>
            <a:endParaRPr lang="en-GB" sz="2400" b="1" u="sng" dirty="0" smtClean="0">
              <a:solidFill>
                <a:prstClr val="black"/>
              </a:solidFill>
            </a:endParaRPr>
          </a:p>
          <a:p>
            <a:pPr lvl="0"/>
            <a:endParaRPr lang="en-GB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40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2742" y="220608"/>
            <a:ext cx="102584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         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LITERATURE REVIEW</a:t>
            </a:r>
          </a:p>
          <a:p>
            <a:endParaRPr lang="en-GB" sz="2400" b="1" dirty="0"/>
          </a:p>
          <a:p>
            <a:r>
              <a:rPr lang="en-GB" b="1" u="sng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Mindfulness and Motivation in Activity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u="sng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Mindfulness Theories </a:t>
            </a:r>
            <a:r>
              <a:rPr lang="en-GB" b="1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– Richard et al. (2017)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Self- regulation and acceptance</a:t>
            </a:r>
          </a:p>
          <a:p>
            <a:pPr lvl="1"/>
            <a:endParaRPr lang="en-GB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Kaiseler </a:t>
            </a:r>
            <a:r>
              <a:rPr lang="en-GB" b="1" dirty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et al. (2017</a:t>
            </a: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)</a:t>
            </a:r>
            <a:endParaRPr lang="en-GB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Stress-management, coping effectiveness and decision rumination</a:t>
            </a:r>
            <a:r>
              <a:rPr lang="en-GB" b="1" u="sng" dirty="0" smtClean="0">
                <a:latin typeface="Rockwell" panose="02060603020205020403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endParaRPr lang="en-GB" dirty="0" smtClean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u="sng" dirty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Motivation </a:t>
            </a:r>
            <a:r>
              <a:rPr lang="en-GB" b="1" u="sng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Theories </a:t>
            </a: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- Butt </a:t>
            </a:r>
            <a:r>
              <a:rPr lang="en-GB" b="1" dirty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and </a:t>
            </a:r>
            <a:r>
              <a:rPr lang="en-GB" b="1" dirty="0" err="1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Molner</a:t>
            </a:r>
            <a:r>
              <a:rPr lang="en-GB" b="1" dirty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 (2009)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Positive qualities and  negative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Schwarz et al. (2010)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Maslow’s</a:t>
            </a:r>
            <a:r>
              <a:rPr lang="en-GB" b="1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hierarchy of needs: Physiological and Self-actualization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  <a:cs typeface="Times New Roman" panose="02020603050405020304" pitchFamily="18" charset="0"/>
              </a:rPr>
              <a:t>Herzberg’s  motivator factors: Intrinsic and extrinsic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prstClr val="black"/>
              </a:solidFill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8429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94900" y="231586"/>
            <a:ext cx="10645889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200" b="1" dirty="0" smtClean="0">
                <a:solidFill>
                  <a:prstClr val="black"/>
                </a:solidFill>
                <a:latin typeface="Bookman Old Style" panose="02050604050505020204" pitchFamily="18" charset="0"/>
              </a:rPr>
              <a:t>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LITERATURE REVIEW</a:t>
            </a:r>
          </a:p>
          <a:p>
            <a:pPr lvl="0"/>
            <a:endParaRPr lang="en-GB" sz="2400" b="1" dirty="0">
              <a:solidFill>
                <a:prstClr val="black"/>
              </a:solidFill>
            </a:endParaRPr>
          </a:p>
          <a:p>
            <a:pPr lvl="0"/>
            <a:r>
              <a:rPr lang="en-GB" sz="2400" b="1" u="sng" dirty="0" smtClean="0">
                <a:solidFill>
                  <a:prstClr val="black"/>
                </a:solidFill>
                <a:latin typeface="Rockwell" panose="02060603020205020403" pitchFamily="18" charset="0"/>
              </a:rPr>
              <a:t>Similar Fitness Programmes</a:t>
            </a:r>
          </a:p>
          <a:p>
            <a:pPr lvl="0"/>
            <a:endParaRPr lang="en-GB" sz="2400" b="1" dirty="0">
              <a:solidFill>
                <a:prstClr val="black"/>
              </a:solidFill>
              <a:latin typeface="Rockwell" panose="02060603020205020403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prstClr val="black"/>
                </a:solidFill>
                <a:latin typeface="Rockwell" panose="02060603020205020403" pitchFamily="18" charset="0"/>
              </a:rPr>
              <a:t>Various studies and reports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Sport Wales (2014) – Motivation – Understanding how people become active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Sport England (2015) – Participant Motivations (Outdoor)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Mind Fitness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Training (2011) – Mindfulness - A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Case Study of a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High-Stress Predeployment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Military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Cohort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Bikram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Yoga Program (2011)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– Mindfulness, Perceived Stress and Physical Fitness</a:t>
            </a:r>
            <a:endParaRPr lang="en-GB" dirty="0">
              <a:solidFill>
                <a:prstClr val="black"/>
              </a:solidFill>
              <a:latin typeface="Rockwell" panose="02060603020205020403" pitchFamily="18" charset="0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03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7270" y="235424"/>
            <a:ext cx="908685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latin typeface="Bookman Old Style" panose="02050604050505020204" pitchFamily="18" charset="0"/>
              </a:rPr>
              <a:t>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ACCESS TO RESOURCES</a:t>
            </a:r>
          </a:p>
          <a:p>
            <a:endParaRPr lang="en-GB" sz="3600" b="1" dirty="0" smtClean="0">
              <a:latin typeface="Bookman Old Style" panose="0205060405050502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u="sng" dirty="0" smtClean="0">
                <a:latin typeface="Rockwell" panose="02060603020205020403" pitchFamily="18" charset="0"/>
              </a:rPr>
              <a:t>Contacts in Gower College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Rockwell" panose="02060603020205020403" pitchFamily="18" charset="0"/>
              </a:rPr>
              <a:t>Marc </a:t>
            </a:r>
            <a:r>
              <a:rPr lang="en-GB" sz="2400" dirty="0" smtClean="0">
                <a:latin typeface="Rockwell" panose="02060603020205020403" pitchFamily="18" charset="0"/>
              </a:rPr>
              <a:t>O’Kelly – Programme Co-ordinator</a:t>
            </a:r>
            <a:endParaRPr lang="en-GB" sz="2400" dirty="0">
              <a:latin typeface="Rockwell" panose="02060603020205020403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Kristina </a:t>
            </a:r>
            <a:r>
              <a:rPr lang="en-GB" sz="2400" dirty="0" err="1" smtClean="0">
                <a:latin typeface="Rockwell" panose="02060603020205020403" pitchFamily="18" charset="0"/>
              </a:rPr>
              <a:t>Kullner</a:t>
            </a:r>
            <a:r>
              <a:rPr lang="en-GB" sz="2400" dirty="0" smtClean="0">
                <a:latin typeface="Rockwell" panose="02060603020205020403" pitchFamily="18" charset="0"/>
              </a:rPr>
              <a:t> – Supervisor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Rockwell" panose="020606030202050204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Communication with the above named individuals will be necessary in order to arrange focus group and interviews.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Arranged access to speak with students</a:t>
            </a:r>
            <a:endParaRPr lang="en-GB" sz="2400" dirty="0">
              <a:latin typeface="Rockwell" panose="020606030202050204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Rockwell" panose="020606030202050204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u="sng" dirty="0" smtClean="0">
                <a:latin typeface="Rockwell" panose="02060603020205020403" pitchFamily="18" charset="0"/>
              </a:rPr>
              <a:t>Secondary Research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Rockwell" panose="02060603020205020403" pitchFamily="18" charset="0"/>
              </a:rPr>
              <a:t>Journals, books, voluntary surveys, online articles, National Governing Body (NGB) reports  </a:t>
            </a:r>
            <a:endParaRPr lang="en-GB" sz="2400" dirty="0"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63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99365" y="230590"/>
            <a:ext cx="7915274" cy="56477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                 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METHODOLOGY</a:t>
            </a:r>
          </a:p>
          <a:p>
            <a:endParaRPr lang="en-GB" dirty="0"/>
          </a:p>
          <a:p>
            <a:pPr lvl="0"/>
            <a:r>
              <a:rPr lang="en-GB" sz="1900" b="1" u="sng" dirty="0">
                <a:solidFill>
                  <a:prstClr val="black"/>
                </a:solidFill>
                <a:latin typeface="Rockwell" panose="02060603020205020403" pitchFamily="18" charset="0"/>
              </a:rPr>
              <a:t>Questionnaires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15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to 2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0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Fitness 4 Life Participants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Initial questionnaire to gather the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participant’s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background information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Age, 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gender 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– quantitative data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Closed questions – “Easy to code, record, and analyse results” (</a:t>
            </a:r>
            <a:r>
              <a:rPr lang="en-GB" dirty="0" err="1">
                <a:solidFill>
                  <a:prstClr val="black"/>
                </a:solidFill>
                <a:latin typeface="Rockwell" panose="02060603020205020403" pitchFamily="18" charset="0"/>
              </a:rPr>
              <a:t>Gorgens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 and </a:t>
            </a:r>
            <a:r>
              <a:rPr lang="en-GB" dirty="0" err="1">
                <a:solidFill>
                  <a:prstClr val="black"/>
                </a:solidFill>
                <a:latin typeface="Rockwell" panose="02060603020205020403" pitchFamily="18" charset="0"/>
              </a:rPr>
              <a:t>Kusek</a:t>
            </a:r>
            <a:r>
              <a:rPr lang="en-GB" dirty="0">
                <a:solidFill>
                  <a:prstClr val="black"/>
                </a:solidFill>
                <a:latin typeface="Rockwell" panose="02060603020205020403" pitchFamily="18" charset="0"/>
              </a:rPr>
              <a:t>, 2009, p.300</a:t>
            </a:r>
            <a:r>
              <a:rPr lang="en-GB" dirty="0" smtClean="0">
                <a:solidFill>
                  <a:prstClr val="black"/>
                </a:solidFill>
                <a:latin typeface="Rockwell" panose="02060603020205020403" pitchFamily="18" charset="0"/>
              </a:rPr>
              <a:t>)</a:t>
            </a:r>
            <a:endParaRPr lang="en-GB" dirty="0">
              <a:latin typeface="Rockwell" panose="02060603020205020403" pitchFamily="18" charset="0"/>
            </a:endParaRPr>
          </a:p>
          <a:p>
            <a:endParaRPr lang="en-GB" dirty="0" smtClean="0">
              <a:latin typeface="Rockwell" panose="02060603020205020403" pitchFamily="18" charset="0"/>
            </a:endParaRPr>
          </a:p>
          <a:p>
            <a:r>
              <a:rPr lang="en-GB" b="1" u="sng" dirty="0" smtClean="0">
                <a:latin typeface="Rockwell" panose="02060603020205020403" pitchFamily="18" charset="0"/>
              </a:rPr>
              <a:t>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Results can be quickly and easily quantified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Large amount of information can be collected from individuals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Cost effective</a:t>
            </a:r>
          </a:p>
          <a:p>
            <a:pPr lvl="1"/>
            <a:endParaRPr lang="en-GB" dirty="0">
              <a:latin typeface="Rockwell" panose="02060603020205020403" pitchFamily="18" charset="0"/>
            </a:endParaRPr>
          </a:p>
          <a:p>
            <a:r>
              <a:rPr lang="en-GB" b="1" u="sng" dirty="0" smtClean="0">
                <a:latin typeface="Rockwell" panose="02060603020205020403" pitchFamily="18" charset="0"/>
              </a:rPr>
              <a:t>Disadvantages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Misinterpretation of questions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Emotions and behaviour from answers cannot be measured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If questionnaire is long – may produce artificial answers</a:t>
            </a:r>
            <a:endParaRPr lang="en-GB" dirty="0"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95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3235" y="255326"/>
            <a:ext cx="9778689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                         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METHODOLOGY</a:t>
            </a:r>
          </a:p>
          <a:p>
            <a:endParaRPr lang="en-GB" dirty="0" smtClean="0"/>
          </a:p>
          <a:p>
            <a:r>
              <a:rPr lang="en-GB" sz="2000" b="1" u="sng" dirty="0" smtClean="0">
                <a:latin typeface="Rockwell" panose="02060603020205020403" pitchFamily="18" charset="0"/>
              </a:rPr>
              <a:t>Interviews</a:t>
            </a:r>
            <a:endParaRPr lang="en-GB" sz="2000" b="1" u="sng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ckwell" panose="02060603020205020403" pitchFamily="18" charset="0"/>
              </a:rPr>
              <a:t>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ckwell" panose="02060603020205020403" pitchFamily="18" charset="0"/>
              </a:rPr>
              <a:t>Opinion of </a:t>
            </a:r>
            <a:r>
              <a:rPr lang="en-GB" sz="2000" dirty="0" smtClean="0">
                <a:latin typeface="Rockwell" panose="02060603020205020403" pitchFamily="18" charset="0"/>
              </a:rPr>
              <a:t>participants</a:t>
            </a:r>
            <a:endParaRPr lang="en-GB" sz="2000" dirty="0">
              <a:latin typeface="Rockwell" panose="02060603020205020403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ckwell" panose="02060603020205020403" pitchFamily="18" charset="0"/>
              </a:rPr>
              <a:t>“Interviews are better at gaining richer data from smaller sample groups” (</a:t>
            </a:r>
            <a:r>
              <a:rPr lang="en-GB" sz="2000" dirty="0" err="1">
                <a:latin typeface="Rockwell" panose="02060603020205020403" pitchFamily="18" charset="0"/>
              </a:rPr>
              <a:t>Gratton</a:t>
            </a:r>
            <a:r>
              <a:rPr lang="en-GB" sz="2000" dirty="0">
                <a:latin typeface="Rockwell" panose="02060603020205020403" pitchFamily="18" charset="0"/>
              </a:rPr>
              <a:t> and Jones, 2010, p.155</a:t>
            </a:r>
            <a:r>
              <a:rPr lang="en-GB" sz="2000" dirty="0" smtClean="0">
                <a:latin typeface="Rockwell" panose="02060603020205020403" pitchFamily="18" charset="0"/>
              </a:rPr>
              <a:t>)</a:t>
            </a:r>
          </a:p>
          <a:p>
            <a:endParaRPr lang="en-GB" sz="2000" dirty="0">
              <a:latin typeface="Rockwell" panose="02060603020205020403" pitchFamily="18" charset="0"/>
            </a:endParaRPr>
          </a:p>
          <a:p>
            <a:r>
              <a:rPr lang="en-GB" sz="2000" b="1" u="sng" dirty="0" smtClean="0">
                <a:latin typeface="Rockwell" panose="02060603020205020403" pitchFamily="18" charset="0"/>
              </a:rPr>
              <a:t>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Rockwell" panose="02060603020205020403" pitchFamily="18" charset="0"/>
              </a:rPr>
              <a:t>Interviewer can asked for more detail in answer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Rockwell" panose="02060603020205020403" pitchFamily="18" charset="0"/>
              </a:rPr>
              <a:t>More in-depth data collection can be obtained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Rockwell" panose="02060603020205020403" pitchFamily="18" charset="0"/>
              </a:rPr>
              <a:t>Good for one to 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Rockwell" panose="02060603020205020403" pitchFamily="18" charset="0"/>
            </a:endParaRPr>
          </a:p>
          <a:p>
            <a:r>
              <a:rPr lang="en-GB" sz="2000" b="1" u="sng" dirty="0" smtClean="0">
                <a:latin typeface="Rockwell" panose="02060603020205020403" pitchFamily="18" charset="0"/>
              </a:rPr>
              <a:t>Disadvantages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Rockwell" panose="02060603020205020403" pitchFamily="18" charset="0"/>
              </a:rPr>
              <a:t>More time consuming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Rockwell" panose="02060603020205020403" pitchFamily="18" charset="0"/>
              </a:rPr>
              <a:t>Interviewer 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81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48117" y="221208"/>
            <a:ext cx="9033113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               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METHODOLOGY</a:t>
            </a:r>
          </a:p>
          <a:p>
            <a:endParaRPr lang="en-GB" sz="1900" u="sng" dirty="0" smtClean="0"/>
          </a:p>
          <a:p>
            <a:r>
              <a:rPr lang="en-GB" sz="1900" b="1" u="sng" dirty="0" smtClean="0">
                <a:latin typeface="Rockwell" panose="02060603020205020403" pitchFamily="18" charset="0"/>
              </a:rPr>
              <a:t>Focus </a:t>
            </a:r>
            <a:r>
              <a:rPr lang="en-GB" sz="1900" b="1" u="sng" dirty="0">
                <a:latin typeface="Rockwell" panose="02060603020205020403" pitchFamily="18" charset="0"/>
              </a:rPr>
              <a:t>Groups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Rockwell" panose="02060603020205020403" pitchFamily="18" charset="0"/>
              </a:rPr>
              <a:t>With two to </a:t>
            </a:r>
            <a:r>
              <a:rPr lang="en-GB" dirty="0" smtClean="0">
                <a:latin typeface="Rockwell" panose="02060603020205020403" pitchFamily="18" charset="0"/>
              </a:rPr>
              <a:t>three tutors from groups that participate </a:t>
            </a:r>
            <a:endParaRPr lang="en-GB" dirty="0">
              <a:latin typeface="Rockwell" panose="02060603020205020403" pitchFamily="18" charset="0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latin typeface="Rockwell" panose="02060603020205020403" pitchFamily="18" charset="0"/>
              </a:rPr>
              <a:t>“Focus </a:t>
            </a:r>
            <a:r>
              <a:rPr lang="en-GB">
                <a:latin typeface="Rockwell" panose="02060603020205020403" pitchFamily="18" charset="0"/>
              </a:rPr>
              <a:t>groups </a:t>
            </a:r>
            <a:r>
              <a:rPr lang="en-GB" smtClean="0">
                <a:latin typeface="Rockwell" panose="02060603020205020403" pitchFamily="18" charset="0"/>
              </a:rPr>
              <a:t>provides a rich and detailed set of data about perceptions, thoughts, feelings and impressions about any </a:t>
            </a:r>
            <a:r>
              <a:rPr lang="en-GB" dirty="0">
                <a:latin typeface="Rockwell" panose="02060603020205020403" pitchFamily="18" charset="0"/>
              </a:rPr>
              <a:t>topic</a:t>
            </a:r>
            <a:r>
              <a:rPr lang="en-GB">
                <a:latin typeface="Rockwell" panose="02060603020205020403" pitchFamily="18" charset="0"/>
              </a:rPr>
              <a:t>” </a:t>
            </a:r>
            <a:r>
              <a:rPr lang="en-GB" smtClean="0">
                <a:latin typeface="Rockwell" panose="02060603020205020403" pitchFamily="18" charset="0"/>
              </a:rPr>
              <a:t>(Stewart </a:t>
            </a:r>
            <a:r>
              <a:rPr lang="en-GB">
                <a:latin typeface="Rockwell" panose="02060603020205020403" pitchFamily="18" charset="0"/>
              </a:rPr>
              <a:t>and </a:t>
            </a:r>
            <a:r>
              <a:rPr lang="en-GB" smtClean="0">
                <a:latin typeface="Rockwell" panose="02060603020205020403" pitchFamily="18" charset="0"/>
              </a:rPr>
              <a:t>Shamdasani, 2014, p.177)</a:t>
            </a:r>
            <a:endParaRPr lang="en-GB" dirty="0" smtClean="0">
              <a:latin typeface="Rockwell" panose="02060603020205020403" pitchFamily="18" charset="0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dirty="0">
              <a:latin typeface="Rockwell" panose="02060603020205020403" pitchFamily="18" charset="0"/>
            </a:endParaRPr>
          </a:p>
          <a:p>
            <a:pPr lvl="1"/>
            <a:r>
              <a:rPr lang="en-GB" b="1" u="sng" dirty="0" smtClean="0">
                <a:latin typeface="Rockwell" panose="02060603020205020403" pitchFamily="18" charset="0"/>
              </a:rPr>
              <a:t>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Save time and money.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Quicker than interview.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Allows for a wider range of opinions.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latin typeface="Rockwell" panose="02060603020205020403" pitchFamily="18" charset="0"/>
            </a:endParaRPr>
          </a:p>
          <a:p>
            <a:pPr lvl="1"/>
            <a:endParaRPr lang="en-GB" dirty="0">
              <a:latin typeface="Rockwell" panose="02060603020205020403" pitchFamily="18" charset="0"/>
            </a:endParaRPr>
          </a:p>
          <a:p>
            <a:pPr lvl="1"/>
            <a:r>
              <a:rPr lang="en-GB" b="1" u="sng" dirty="0" smtClean="0">
                <a:latin typeface="Rockwell" panose="02060603020205020403" pitchFamily="18" charset="0"/>
              </a:rPr>
              <a:t>Disadvantages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Hard to control and manage.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Can </a:t>
            </a:r>
            <a:r>
              <a:rPr lang="en-GB" smtClean="0">
                <a:latin typeface="Rockwell" panose="02060603020205020403" pitchFamily="18" charset="0"/>
              </a:rPr>
              <a:t>cause irrelevant </a:t>
            </a:r>
            <a:r>
              <a:rPr lang="en-GB" dirty="0" smtClean="0">
                <a:latin typeface="Rockwell" panose="02060603020205020403" pitchFamily="18" charset="0"/>
              </a:rPr>
              <a:t>discussion.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Rockwell" panose="02060603020205020403" pitchFamily="18" charset="0"/>
              </a:rPr>
              <a:t>Difficult to get tutors together.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40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1506" y="248322"/>
            <a:ext cx="7025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ETHICAL CONSIDERATION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4604" t="7785" r="23994" b="6807"/>
          <a:stretch/>
        </p:blipFill>
        <p:spPr>
          <a:xfrm>
            <a:off x="234176" y="894653"/>
            <a:ext cx="3824868" cy="44021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4512" t="9248" r="22622" b="51708"/>
          <a:stretch/>
        </p:blipFill>
        <p:spPr>
          <a:xfrm>
            <a:off x="234176" y="5229481"/>
            <a:ext cx="3824868" cy="15504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3964" t="49638" r="23171" b="12665"/>
          <a:stretch/>
        </p:blipFill>
        <p:spPr>
          <a:xfrm>
            <a:off x="4148254" y="5296828"/>
            <a:ext cx="3869474" cy="14831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26799" t="19009" r="37622" b="5506"/>
          <a:stretch/>
        </p:blipFill>
        <p:spPr>
          <a:xfrm>
            <a:off x="8106938" y="894652"/>
            <a:ext cx="3757962" cy="44021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27342" t="6158" r="37896" b="46990"/>
          <a:stretch/>
        </p:blipFill>
        <p:spPr>
          <a:xfrm>
            <a:off x="8106938" y="5296828"/>
            <a:ext cx="3757962" cy="14831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/>
          <a:srcRect l="23323" t="6483" r="22897" b="5832"/>
          <a:stretch/>
        </p:blipFill>
        <p:spPr>
          <a:xfrm>
            <a:off x="4125952" y="894652"/>
            <a:ext cx="3891776" cy="440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47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53465" y="239805"/>
            <a:ext cx="26116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3600" b="1" dirty="0">
                <a:solidFill>
                  <a:srgbClr val="2683C6">
                    <a:lumMod val="75000"/>
                  </a:srgbClr>
                </a:solidFill>
                <a:latin typeface="Bookman Old Style" panose="02050604050505020204" pitchFamily="18" charset="0"/>
              </a:rPr>
              <a:t>TIMELINE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551" y="1115122"/>
            <a:ext cx="10125308" cy="518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99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45802" y="220029"/>
            <a:ext cx="8608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Bookman Old Style" panose="02050604050505020204" pitchFamily="18" charset="0"/>
              </a:rPr>
              <a:t>   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TIMELINE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5" name="AutoShape 2" descr="https://outlook.office.com/owa/service.svc/s/GetAttachmentThumbnail?id=AAMkADliODg3Y2I4LWRjYTktNDRkNi04YTMyLTFkZDUzYWY0MGZkMwBGAAAAAADtVB%2Fa0mZMS7ce2dbSu3axBwCeJkkTihMJS5wTG6rnc7W3AAAAAAEMAACeJkkTihMJS5wTG6rnc7W3AAIDJslpAAABEgAQALmPNB57PF5NgRCCGUxr4Lo%3D&amp;thumbnailType=2&amp;X-OWA-CANARY=5AVwwHZEB0-nLs7ziQslqwDvHo5xJtUYjV6h5rNmVYND7BzlYt8z56sALWU9AIU63YOeXYTXlrU.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77490"/>
          <a:stretch/>
        </p:blipFill>
        <p:spPr>
          <a:xfrm>
            <a:off x="1003610" y="959005"/>
            <a:ext cx="4438185" cy="55867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49536" r="19252"/>
          <a:stretch/>
        </p:blipFill>
        <p:spPr>
          <a:xfrm>
            <a:off x="5441794" y="959004"/>
            <a:ext cx="5865543" cy="558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22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21169" y="222524"/>
            <a:ext cx="8508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Bookman Old Style" panose="02050604050505020204" pitchFamily="18" charset="0"/>
              </a:rPr>
              <a:t>                   </a:t>
            </a:r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REFERENCES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77947" y="868855"/>
            <a:ext cx="11386227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Butt, J. and Molnar, G. (2009) </a:t>
            </a:r>
            <a:r>
              <a:rPr lang="en-GB" sz="1200" i="1" dirty="0" smtClean="0">
                <a:latin typeface="Rockwell" panose="02060603020205020403" pitchFamily="18" charset="0"/>
              </a:rPr>
              <a:t>Involuntary Career Termination in Sports: A Case Study of the Process of structurally Induces Failure</a:t>
            </a:r>
            <a:r>
              <a:rPr lang="en-GB" sz="1200" dirty="0" smtClean="0">
                <a:latin typeface="Rockwell" panose="02060603020205020403" pitchFamily="18" charset="0"/>
              </a:rPr>
              <a:t>. Sport in Society, 12(2):236.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Ekkekakis, P. &amp; Cook, D.B., </a:t>
            </a:r>
            <a:r>
              <a:rPr lang="en-GB" sz="1200" dirty="0" smtClean="0">
                <a:latin typeface="Rockwell" panose="02060603020205020403" pitchFamily="18" charset="0"/>
              </a:rPr>
              <a:t>(2013). </a:t>
            </a:r>
            <a:r>
              <a:rPr lang="en-GB" sz="1200" dirty="0">
                <a:latin typeface="Rockwell" panose="02060603020205020403" pitchFamily="18" charset="0"/>
              </a:rPr>
              <a:t>Routledge handbook of physical activity and mental health, London: Routledge</a:t>
            </a:r>
            <a:endParaRPr lang="en-GB" sz="1200" dirty="0" smtClean="0">
              <a:latin typeface="Rockwell" panose="02060603020205020403" pitchFamily="18" charset="0"/>
            </a:endParaRPr>
          </a:p>
          <a:p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Görgens, M. and Kusek, J. (2009) </a:t>
            </a:r>
            <a:r>
              <a:rPr lang="en-GB" sz="1200" i="1" dirty="0">
                <a:latin typeface="Rockwell" panose="02060603020205020403" pitchFamily="18" charset="0"/>
              </a:rPr>
              <a:t>Making monitoring and evaluation systems work</a:t>
            </a:r>
            <a:r>
              <a:rPr lang="en-GB" sz="1200" dirty="0">
                <a:latin typeface="Rockwell" panose="02060603020205020403" pitchFamily="18" charset="0"/>
              </a:rPr>
              <a:t>. 1st ed. Washington, DC: World Bank, p.300</a:t>
            </a:r>
            <a:r>
              <a:rPr lang="en-GB" sz="1200" dirty="0" smtClean="0">
                <a:latin typeface="Rockwell" panose="02060603020205020403" pitchFamily="18" charset="0"/>
              </a:rPr>
              <a:t>.</a:t>
            </a:r>
          </a:p>
          <a:p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Gratton, C. and Jones, I. (2010) </a:t>
            </a:r>
            <a:r>
              <a:rPr lang="en-GB" sz="1200" i="1" dirty="0">
                <a:latin typeface="Rockwell" panose="02060603020205020403" pitchFamily="18" charset="0"/>
              </a:rPr>
              <a:t>Research methods for sports studies</a:t>
            </a:r>
            <a:r>
              <a:rPr lang="en-GB" sz="1200" dirty="0">
                <a:latin typeface="Rockwell" panose="02060603020205020403" pitchFamily="18" charset="0"/>
              </a:rPr>
              <a:t>. 2nd ed. London: Routledge, p.155</a:t>
            </a:r>
            <a:r>
              <a:rPr lang="en-GB" sz="12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Hewett et al., </a:t>
            </a:r>
            <a:r>
              <a:rPr lang="en-GB" sz="1200" dirty="0" smtClean="0">
                <a:latin typeface="Rockwell" panose="02060603020205020403" pitchFamily="18" charset="0"/>
              </a:rPr>
              <a:t>(2011). </a:t>
            </a:r>
            <a:r>
              <a:rPr lang="en-GB" sz="1200" i="1" dirty="0">
                <a:latin typeface="Rockwell" panose="02060603020205020403" pitchFamily="18" charset="0"/>
              </a:rPr>
              <a:t>An Examination of the Effectiveness of an 8-week Bikram Yoga Program on Mindfulness, Perceived Stress, and Physical Fitness</a:t>
            </a:r>
            <a:r>
              <a:rPr lang="en-GB" sz="1200" dirty="0">
                <a:latin typeface="Rockwell" panose="02060603020205020403" pitchFamily="18" charset="0"/>
              </a:rPr>
              <a:t>. Journal of Exercise Science &amp; Fitness, 9(2), </a:t>
            </a:r>
            <a:r>
              <a:rPr lang="en-GB" sz="1200" dirty="0" smtClean="0">
                <a:latin typeface="Rockwell" panose="02060603020205020403" pitchFamily="18" charset="0"/>
              </a:rPr>
              <a:t>pp.87–92.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Kaiseler, M., </a:t>
            </a:r>
            <a:r>
              <a:rPr lang="en-GB" sz="1200" dirty="0" err="1">
                <a:latin typeface="Rockwell" panose="02060603020205020403" pitchFamily="18" charset="0"/>
              </a:rPr>
              <a:t>Poolton</a:t>
            </a:r>
            <a:r>
              <a:rPr lang="en-GB" sz="1200" dirty="0">
                <a:latin typeface="Rockwell" panose="02060603020205020403" pitchFamily="18" charset="0"/>
              </a:rPr>
              <a:t>, J., Backhouse, S., and Stanger, N. (2017) ‘The Relationship Between Mindfulness and Life Stress in Student-Athletes: The Mediating Role of Coping Effectiveness and Decision Rumination’. The Sport Psychologist, </a:t>
            </a:r>
            <a:r>
              <a:rPr lang="en-GB" sz="1200" dirty="0" smtClean="0">
                <a:latin typeface="Rockwell" panose="02060603020205020403" pitchFamily="18" charset="0"/>
              </a:rPr>
              <a:t>31,pp. 288-296.</a:t>
            </a:r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Richard, V. and </a:t>
            </a:r>
            <a:r>
              <a:rPr lang="en-GB" sz="1200" dirty="0" err="1" smtClean="0">
                <a:latin typeface="Rockwell" panose="02060603020205020403" pitchFamily="18" charset="0"/>
              </a:rPr>
              <a:t>Halliwell</a:t>
            </a:r>
            <a:r>
              <a:rPr lang="en-GB" sz="1200" dirty="0" smtClean="0">
                <a:latin typeface="Rockwell" panose="02060603020205020403" pitchFamily="18" charset="0"/>
              </a:rPr>
              <a:t>, W. (2017) </a:t>
            </a:r>
            <a:r>
              <a:rPr lang="en-GB" sz="1200" i="1" dirty="0" smtClean="0">
                <a:latin typeface="Rockwell" panose="02060603020205020403" pitchFamily="18" charset="0"/>
              </a:rPr>
              <a:t>‘Effect of an Improvisation Intervention on Elite Figure Skaters’ Performance, Self Esteem, Creativity, and Mindfulness Skills</a:t>
            </a:r>
            <a:r>
              <a:rPr lang="en-GB" sz="1200" dirty="0" smtClean="0">
                <a:latin typeface="Rockwell" panose="02060603020205020403" pitchFamily="18" charset="0"/>
              </a:rPr>
              <a:t>’. The Sport Psychologist, 31, pp. 288-296.</a:t>
            </a:r>
          </a:p>
          <a:p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Schwarz, E., Hall, S. and </a:t>
            </a:r>
            <a:r>
              <a:rPr lang="en-GB" sz="1200" dirty="0" err="1" smtClean="0">
                <a:latin typeface="Rockwell" panose="02060603020205020403" pitchFamily="18" charset="0"/>
              </a:rPr>
              <a:t>Shibli</a:t>
            </a:r>
            <a:r>
              <a:rPr lang="en-GB" sz="1200" dirty="0" smtClean="0">
                <a:latin typeface="Rockwell" panose="02060603020205020403" pitchFamily="18" charset="0"/>
              </a:rPr>
              <a:t>, S. (2010) </a:t>
            </a:r>
            <a:r>
              <a:rPr lang="en-GB" sz="1200" i="1" dirty="0" smtClean="0">
                <a:latin typeface="Rockwell" panose="02060603020205020403" pitchFamily="18" charset="0"/>
              </a:rPr>
              <a:t>Sport Facility Operations Management: A Global Perspective</a:t>
            </a:r>
            <a:r>
              <a:rPr lang="en-GB" sz="1200" dirty="0" smtClean="0">
                <a:latin typeface="Rockwell" panose="02060603020205020403" pitchFamily="18" charset="0"/>
              </a:rPr>
              <a:t>. Oxford: Elsevier. </a:t>
            </a:r>
            <a:endParaRPr lang="en-GB" sz="1200" dirty="0">
              <a:latin typeface="Rockwell" panose="02060603020205020403" pitchFamily="18" charset="0"/>
            </a:endParaRPr>
          </a:p>
          <a:p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Sport England (2015) ‘</a:t>
            </a:r>
            <a:r>
              <a:rPr lang="en-GB" sz="1200" i="1" dirty="0" smtClean="0">
                <a:latin typeface="Rockwell" panose="02060603020205020403" pitchFamily="18" charset="0"/>
              </a:rPr>
              <a:t>Getting Active Outdoors: A </a:t>
            </a:r>
            <a:r>
              <a:rPr lang="en-GB" sz="1200" i="1" dirty="0">
                <a:latin typeface="Rockwell" panose="02060603020205020403" pitchFamily="18" charset="0"/>
              </a:rPr>
              <a:t>study of Demography, </a:t>
            </a:r>
            <a:r>
              <a:rPr lang="en-GB" sz="1200" i="1" dirty="0" smtClean="0">
                <a:latin typeface="Rockwell" panose="02060603020205020403" pitchFamily="18" charset="0"/>
              </a:rPr>
              <a:t>Motivation, Participation </a:t>
            </a:r>
            <a:r>
              <a:rPr lang="en-GB" sz="1200" i="1" dirty="0">
                <a:latin typeface="Rockwell" panose="02060603020205020403" pitchFamily="18" charset="0"/>
              </a:rPr>
              <a:t>and </a:t>
            </a:r>
            <a:r>
              <a:rPr lang="en-GB" sz="1200" i="1" dirty="0" smtClean="0">
                <a:latin typeface="Rockwell" panose="02060603020205020403" pitchFamily="18" charset="0"/>
              </a:rPr>
              <a:t>Provision in </a:t>
            </a:r>
            <a:r>
              <a:rPr lang="en-GB" sz="1200" i="1" dirty="0">
                <a:latin typeface="Rockwell" panose="02060603020205020403" pitchFamily="18" charset="0"/>
              </a:rPr>
              <a:t>Outdoor Sport and Recreation in </a:t>
            </a:r>
            <a:r>
              <a:rPr lang="en-GB" sz="1200" i="1" dirty="0" smtClean="0">
                <a:latin typeface="Rockwell" panose="02060603020205020403" pitchFamily="18" charset="0"/>
              </a:rPr>
              <a:t>England</a:t>
            </a:r>
            <a:r>
              <a:rPr lang="en-GB" sz="1200" dirty="0" smtClean="0">
                <a:latin typeface="Rockwell" panose="02060603020205020403" pitchFamily="18" charset="0"/>
              </a:rPr>
              <a:t>’. [Online] Available from: </a:t>
            </a:r>
            <a:r>
              <a:rPr lang="en-GB" sz="1200" dirty="0" smtClean="0">
                <a:latin typeface="Rockwell" panose="02060603020205020403" pitchFamily="18" charset="0"/>
                <a:hlinkClick r:id="rId2"/>
              </a:rPr>
              <a:t>https</a:t>
            </a:r>
            <a:r>
              <a:rPr lang="en-GB" sz="1200" dirty="0">
                <a:latin typeface="Rockwell" panose="02060603020205020403" pitchFamily="18" charset="0"/>
                <a:hlinkClick r:id="rId2"/>
              </a:rPr>
              <a:t>://</a:t>
            </a:r>
            <a:r>
              <a:rPr lang="en-GB" sz="1200" dirty="0" smtClean="0">
                <a:latin typeface="Rockwell" panose="02060603020205020403" pitchFamily="18" charset="0"/>
                <a:hlinkClick r:id="rId2"/>
              </a:rPr>
              <a:t>www.sportengland.org/media/3275/outdoors-participation-report-v2-lr-spreads.pdf.[Accessed</a:t>
            </a:r>
            <a:r>
              <a:rPr lang="en-GB" sz="1200" dirty="0" smtClean="0">
                <a:latin typeface="Rockwell" panose="02060603020205020403" pitchFamily="18" charset="0"/>
              </a:rPr>
              <a:t>: [Accessed: October 31,2017].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Sport Wales (2014)’ </a:t>
            </a:r>
            <a:r>
              <a:rPr lang="en-GB" sz="1200" i="1" dirty="0" smtClean="0">
                <a:latin typeface="Rockwell" panose="02060603020205020403" pitchFamily="18" charset="0"/>
              </a:rPr>
              <a:t>Understanding How People Become Active</a:t>
            </a:r>
            <a:r>
              <a:rPr lang="en-GB" sz="1200" dirty="0" smtClean="0">
                <a:latin typeface="Rockwell" panose="02060603020205020403" pitchFamily="18" charset="0"/>
              </a:rPr>
              <a:t>’. [Online</a:t>
            </a:r>
            <a:r>
              <a:rPr lang="en-GB" sz="1200" dirty="0">
                <a:latin typeface="Rockwell" panose="02060603020205020403" pitchFamily="18" charset="0"/>
              </a:rPr>
              <a:t>] Available from</a:t>
            </a:r>
            <a:r>
              <a:rPr lang="en-GB" sz="1200" dirty="0" smtClean="0">
                <a:latin typeface="Rockwell" panose="02060603020205020403" pitchFamily="18" charset="0"/>
              </a:rPr>
              <a:t>: </a:t>
            </a:r>
            <a:r>
              <a:rPr lang="en-GB" sz="1200" dirty="0" smtClean="0">
                <a:latin typeface="Rockwell" panose="02060603020205020403" pitchFamily="18" charset="0"/>
                <a:hlinkClick r:id="rId3"/>
              </a:rPr>
              <a:t>http</a:t>
            </a:r>
            <a:r>
              <a:rPr lang="en-GB" sz="1200" dirty="0">
                <a:latin typeface="Rockwell" panose="02060603020205020403" pitchFamily="18" charset="0"/>
                <a:hlinkClick r:id="rId3"/>
              </a:rPr>
              <a:t>://sport.wales/media/1685965/state_of_the_nation</a:t>
            </a:r>
            <a:r>
              <a:rPr lang="en-GB" sz="1200" dirty="0" smtClean="0">
                <a:latin typeface="Rockwell" panose="02060603020205020403" pitchFamily="18" charset="0"/>
                <a:hlinkClick r:id="rId3"/>
              </a:rPr>
              <a:t>_-_active_adults_survey_2014.pdf</a:t>
            </a:r>
            <a:r>
              <a:rPr lang="en-GB" sz="1200" dirty="0" smtClean="0">
                <a:latin typeface="Rockwell" panose="02060603020205020403" pitchFamily="18" charset="0"/>
              </a:rPr>
              <a:t>. [Accessed: 12 November, 2017].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Rockwell" panose="02060603020205020403" pitchFamily="18" charset="0"/>
              </a:rPr>
              <a:t>Stanley, A. </a:t>
            </a:r>
            <a:r>
              <a:rPr lang="en-GB" sz="1200" dirty="0" err="1" smtClean="0">
                <a:latin typeface="Rockwell" panose="02060603020205020403" pitchFamily="18" charset="0"/>
              </a:rPr>
              <a:t>E.and</a:t>
            </a:r>
            <a:r>
              <a:rPr lang="en-GB" sz="1200" dirty="0" smtClean="0">
                <a:latin typeface="Rockwell" panose="02060603020205020403" pitchFamily="18" charset="0"/>
              </a:rPr>
              <a:t> </a:t>
            </a:r>
            <a:r>
              <a:rPr lang="en-GB" sz="1200" dirty="0" err="1" smtClean="0">
                <a:latin typeface="Rockwell" panose="02060603020205020403" pitchFamily="18" charset="0"/>
              </a:rPr>
              <a:t>Schaldach</a:t>
            </a:r>
            <a:r>
              <a:rPr lang="en-GB" sz="1200" dirty="0" smtClean="0">
                <a:latin typeface="Rockwell" panose="02060603020205020403" pitchFamily="18" charset="0"/>
              </a:rPr>
              <a:t>, M. J. (2011)’ </a:t>
            </a:r>
            <a:r>
              <a:rPr lang="en-GB" sz="1200" dirty="0">
                <a:latin typeface="Rockwell" panose="02060603020205020403" pitchFamily="18" charset="0"/>
              </a:rPr>
              <a:t>Mindfulness-based Mind Fitness Training: A Case Study of a </a:t>
            </a:r>
            <a:r>
              <a:rPr lang="en-GB" sz="1200" dirty="0" smtClean="0">
                <a:latin typeface="Rockwell" panose="02060603020205020403" pitchFamily="18" charset="0"/>
              </a:rPr>
              <a:t>High-Stress </a:t>
            </a:r>
            <a:r>
              <a:rPr lang="en-GB" sz="1200" dirty="0" err="1" smtClean="0">
                <a:latin typeface="Rockwell" panose="02060603020205020403" pitchFamily="18" charset="0"/>
              </a:rPr>
              <a:t>Predeployment</a:t>
            </a:r>
            <a:r>
              <a:rPr lang="en-GB" sz="1200" dirty="0" smtClean="0">
                <a:latin typeface="Rockwell" panose="02060603020205020403" pitchFamily="18" charset="0"/>
              </a:rPr>
              <a:t> </a:t>
            </a:r>
            <a:r>
              <a:rPr lang="en-GB" sz="1200" dirty="0">
                <a:latin typeface="Rockwell" panose="02060603020205020403" pitchFamily="18" charset="0"/>
              </a:rPr>
              <a:t>Military Cohort’, Cognitive and behavioural </a:t>
            </a:r>
            <a:r>
              <a:rPr lang="en-GB" sz="1200" dirty="0" smtClean="0">
                <a:latin typeface="Rockwell" panose="02060603020205020403" pitchFamily="18" charset="0"/>
              </a:rPr>
              <a:t>Practice, 18, 566-576.</a:t>
            </a:r>
            <a:endParaRPr lang="en-GB" sz="1200" dirty="0">
              <a:latin typeface="Rockwell" panose="02060603020205020403" pitchFamily="18" charset="0"/>
            </a:endParaRPr>
          </a:p>
          <a:p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Rockwell" panose="02060603020205020403" pitchFamily="18" charset="0"/>
              </a:rPr>
              <a:t>Stewart, D. and </a:t>
            </a:r>
            <a:r>
              <a:rPr lang="en-GB" sz="1200" dirty="0" err="1">
                <a:latin typeface="Rockwell" panose="02060603020205020403" pitchFamily="18" charset="0"/>
              </a:rPr>
              <a:t>Shamdasani</a:t>
            </a:r>
            <a:r>
              <a:rPr lang="en-GB" sz="1200" dirty="0">
                <a:latin typeface="Rockwell" panose="02060603020205020403" pitchFamily="18" charset="0"/>
              </a:rPr>
              <a:t>, P. (2014) Focus Groups theory and Practice. 3rd ed. London: Sage, p.177.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Rockwell" panose="020606030202050204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24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65780" y="2101755"/>
            <a:ext cx="8488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>
                    <a:lumMod val="75000"/>
                  </a:schemeClr>
                </a:solidFill>
                <a:latin typeface="Rockwell" panose="02060603020205020403" pitchFamily="18" charset="0"/>
              </a:rPr>
              <a:t>ARE THERE ANY QUESTIONS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24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23989</TotalTime>
  <Words>862</Words>
  <Application>Microsoft Office PowerPoint</Application>
  <PresentationFormat>Widescreen</PresentationFormat>
  <Paragraphs>170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Bookman Old Style</vt:lpstr>
      <vt:lpstr>Calibri</vt:lpstr>
      <vt:lpstr>Calibri Light</vt:lpstr>
      <vt:lpstr>Rockwell</vt:lpstr>
      <vt:lpstr>Times New Roman</vt:lpstr>
      <vt:lpstr>Office Theme</vt:lpstr>
      <vt:lpstr>SPORTS INDUSTRY RESEARCH PROJECT  </vt:lpstr>
      <vt:lpstr>PowerPoint Presentation</vt:lpstr>
      <vt:lpstr>                         RATIONALE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Tamicka CampbellMorris (P147427)</dc:creator>
  <cp:lastModifiedBy>Andrew Thomas</cp:lastModifiedBy>
  <cp:revision>226</cp:revision>
  <dcterms:created xsi:type="dcterms:W3CDTF">2017-10-13T10:08:18Z</dcterms:created>
  <dcterms:modified xsi:type="dcterms:W3CDTF">2017-11-17T08:49:13Z</dcterms:modified>
</cp:coreProperties>
</file>