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8" r:id="rId3"/>
    <p:sldId id="257" r:id="rId4"/>
    <p:sldId id="259" r:id="rId5"/>
    <p:sldId id="271" r:id="rId6"/>
    <p:sldId id="262" r:id="rId7"/>
    <p:sldId id="261" r:id="rId8"/>
    <p:sldId id="263" r:id="rId9"/>
    <p:sldId id="264" r:id="rId10"/>
    <p:sldId id="260" r:id="rId11"/>
    <p:sldId id="265" r:id="rId12"/>
    <p:sldId id="266" r:id="rId13"/>
    <p:sldId id="267"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28D32B-5A10-4E44-B853-2D190D805C9C}" v="3" dt="2022-03-23T17:30:28.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995" autoAdjust="0"/>
  </p:normalViewPr>
  <p:slideViewPr>
    <p:cSldViewPr snapToGrid="0">
      <p:cViewPr>
        <p:scale>
          <a:sx n="74" d="100"/>
          <a:sy n="74" d="100"/>
        </p:scale>
        <p:origin x="27" y="2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B028D32B-5A10-4E44-B853-2D190D805C9C}"/>
    <pc:docChg chg="custSel addSld modSld">
      <pc:chgData name="Laura Knight" userId="fcc6b1b8-7f69-4c06-9fd3-1a1553b3cd99" providerId="ADAL" clId="{B028D32B-5A10-4E44-B853-2D190D805C9C}" dt="2022-03-23T17:31:05.180" v="363" actId="403"/>
      <pc:docMkLst>
        <pc:docMk/>
      </pc:docMkLst>
      <pc:sldChg chg="addSp modSp mod setBg">
        <pc:chgData name="Laura Knight" userId="fcc6b1b8-7f69-4c06-9fd3-1a1553b3cd99" providerId="ADAL" clId="{B028D32B-5A10-4E44-B853-2D190D805C9C}" dt="2022-03-23T17:30:48.297" v="359" actId="26606"/>
        <pc:sldMkLst>
          <pc:docMk/>
          <pc:sldMk cId="3131662455" sldId="256"/>
        </pc:sldMkLst>
        <pc:spChg chg="mod">
          <ac:chgData name="Laura Knight" userId="fcc6b1b8-7f69-4c06-9fd3-1a1553b3cd99" providerId="ADAL" clId="{B028D32B-5A10-4E44-B853-2D190D805C9C}" dt="2022-03-23T17:30:48.297" v="359" actId="26606"/>
          <ac:spMkLst>
            <pc:docMk/>
            <pc:sldMk cId="3131662455" sldId="256"/>
            <ac:spMk id="2" creationId="{00000000-0000-0000-0000-000000000000}"/>
          </ac:spMkLst>
        </pc:spChg>
        <pc:spChg chg="mod">
          <ac:chgData name="Laura Knight" userId="fcc6b1b8-7f69-4c06-9fd3-1a1553b3cd99" providerId="ADAL" clId="{B028D32B-5A10-4E44-B853-2D190D805C9C}" dt="2022-03-23T17:30:48.297" v="359" actId="26606"/>
          <ac:spMkLst>
            <pc:docMk/>
            <pc:sldMk cId="3131662455" sldId="256"/>
            <ac:spMk id="3" creationId="{00000000-0000-0000-0000-000000000000}"/>
          </ac:spMkLst>
        </pc:spChg>
        <pc:spChg chg="add">
          <ac:chgData name="Laura Knight" userId="fcc6b1b8-7f69-4c06-9fd3-1a1553b3cd99" providerId="ADAL" clId="{B028D32B-5A10-4E44-B853-2D190D805C9C}" dt="2022-03-23T17:30:48.297" v="359" actId="26606"/>
          <ac:spMkLst>
            <pc:docMk/>
            <pc:sldMk cId="3131662455" sldId="256"/>
            <ac:spMk id="8" creationId="{6F5A5072-7B47-4D32-B52A-4EBBF590B8A5}"/>
          </ac:spMkLst>
        </pc:spChg>
        <pc:spChg chg="add">
          <ac:chgData name="Laura Knight" userId="fcc6b1b8-7f69-4c06-9fd3-1a1553b3cd99" providerId="ADAL" clId="{B028D32B-5A10-4E44-B853-2D190D805C9C}" dt="2022-03-23T17:30:48.297" v="359" actId="26606"/>
          <ac:spMkLst>
            <pc:docMk/>
            <pc:sldMk cId="3131662455" sldId="256"/>
            <ac:spMk id="10" creationId="{9715DAF0-AE1B-46C9-8A6B-DB2AA05AB91D}"/>
          </ac:spMkLst>
        </pc:spChg>
        <pc:spChg chg="add">
          <ac:chgData name="Laura Knight" userId="fcc6b1b8-7f69-4c06-9fd3-1a1553b3cd99" providerId="ADAL" clId="{B028D32B-5A10-4E44-B853-2D190D805C9C}" dt="2022-03-23T17:30:48.297" v="359" actId="26606"/>
          <ac:spMkLst>
            <pc:docMk/>
            <pc:sldMk cId="3131662455" sldId="256"/>
            <ac:spMk id="12" creationId="{6016219D-510E-4184-9090-6D5578A87BD1}"/>
          </ac:spMkLst>
        </pc:spChg>
        <pc:spChg chg="add">
          <ac:chgData name="Laura Knight" userId="fcc6b1b8-7f69-4c06-9fd3-1a1553b3cd99" providerId="ADAL" clId="{B028D32B-5A10-4E44-B853-2D190D805C9C}" dt="2022-03-23T17:30:48.297" v="359" actId="26606"/>
          <ac:spMkLst>
            <pc:docMk/>
            <pc:sldMk cId="3131662455" sldId="256"/>
            <ac:spMk id="14" creationId="{AFF4A713-7B75-4B21-90D7-5AB19547C728}"/>
          </ac:spMkLst>
        </pc:spChg>
        <pc:spChg chg="add">
          <ac:chgData name="Laura Knight" userId="fcc6b1b8-7f69-4c06-9fd3-1a1553b3cd99" providerId="ADAL" clId="{B028D32B-5A10-4E44-B853-2D190D805C9C}" dt="2022-03-23T17:30:48.297" v="359" actId="26606"/>
          <ac:spMkLst>
            <pc:docMk/>
            <pc:sldMk cId="3131662455" sldId="256"/>
            <ac:spMk id="16" creationId="{DC631C0B-6DA6-4E57-8231-CE32B3434A7E}"/>
          </ac:spMkLst>
        </pc:spChg>
        <pc:spChg chg="add">
          <ac:chgData name="Laura Knight" userId="fcc6b1b8-7f69-4c06-9fd3-1a1553b3cd99" providerId="ADAL" clId="{B028D32B-5A10-4E44-B853-2D190D805C9C}" dt="2022-03-23T17:30:48.297" v="359" actId="26606"/>
          <ac:spMkLst>
            <pc:docMk/>
            <pc:sldMk cId="3131662455" sldId="256"/>
            <ac:spMk id="18" creationId="{C29501E6-A978-4A61-9689-9085AF97A53A}"/>
          </ac:spMkLst>
        </pc:spChg>
      </pc:sldChg>
      <pc:sldChg chg="addSp modSp mod">
        <pc:chgData name="Laura Knight" userId="fcc6b1b8-7f69-4c06-9fd3-1a1553b3cd99" providerId="ADAL" clId="{B028D32B-5A10-4E44-B853-2D190D805C9C}" dt="2022-03-23T17:25:51.174" v="63" actId="13926"/>
        <pc:sldMkLst>
          <pc:docMk/>
          <pc:sldMk cId="1085777126" sldId="259"/>
        </pc:sldMkLst>
        <pc:spChg chg="add mod">
          <ac:chgData name="Laura Knight" userId="fcc6b1b8-7f69-4c06-9fd3-1a1553b3cd99" providerId="ADAL" clId="{B028D32B-5A10-4E44-B853-2D190D805C9C}" dt="2022-03-23T17:25:51.174" v="63" actId="13926"/>
          <ac:spMkLst>
            <pc:docMk/>
            <pc:sldMk cId="1085777126" sldId="259"/>
            <ac:spMk id="3" creationId="{98222829-52F8-490F-BFD4-7EEC552B4975}"/>
          </ac:spMkLst>
        </pc:spChg>
      </pc:sldChg>
      <pc:sldChg chg="add">
        <pc:chgData name="Laura Knight" userId="fcc6b1b8-7f69-4c06-9fd3-1a1553b3cd99" providerId="ADAL" clId="{B028D32B-5A10-4E44-B853-2D190D805C9C}" dt="2022-03-21T11:33:26.476" v="5"/>
        <pc:sldMkLst>
          <pc:docMk/>
          <pc:sldMk cId="3743874434" sldId="260"/>
        </pc:sldMkLst>
      </pc:sldChg>
      <pc:sldChg chg="delSp add setBg delDesignElem">
        <pc:chgData name="Laura Knight" userId="fcc6b1b8-7f69-4c06-9fd3-1a1553b3cd99" providerId="ADAL" clId="{B028D32B-5A10-4E44-B853-2D190D805C9C}" dt="2022-03-21T11:33:26.476" v="5"/>
        <pc:sldMkLst>
          <pc:docMk/>
          <pc:sldMk cId="109857222" sldId="263"/>
        </pc:sldMkLst>
        <pc:spChg chg="del">
          <ac:chgData name="Laura Knight" userId="fcc6b1b8-7f69-4c06-9fd3-1a1553b3cd99" providerId="ADAL" clId="{B028D32B-5A10-4E44-B853-2D190D805C9C}" dt="2022-03-21T11:33:26.476" v="5"/>
          <ac:spMkLst>
            <pc:docMk/>
            <pc:sldMk cId="109857222" sldId="263"/>
            <ac:spMk id="9" creationId="{55666830-9A19-4E01-8505-D6C7F9AC5665}"/>
          </ac:spMkLst>
        </pc:spChg>
        <pc:spChg chg="del">
          <ac:chgData name="Laura Knight" userId="fcc6b1b8-7f69-4c06-9fd3-1a1553b3cd99" providerId="ADAL" clId="{B028D32B-5A10-4E44-B853-2D190D805C9C}" dt="2022-03-21T11:33:26.476" v="5"/>
          <ac:spMkLst>
            <pc:docMk/>
            <pc:sldMk cId="109857222" sldId="263"/>
            <ac:spMk id="11" creationId="{AE9FC877-7FB6-4D22-9988-35420644E202}"/>
          </ac:spMkLst>
        </pc:spChg>
        <pc:spChg chg="del">
          <ac:chgData name="Laura Knight" userId="fcc6b1b8-7f69-4c06-9fd3-1a1553b3cd99" providerId="ADAL" clId="{B028D32B-5A10-4E44-B853-2D190D805C9C}" dt="2022-03-21T11:33:26.476" v="5"/>
          <ac:spMkLst>
            <pc:docMk/>
            <pc:sldMk cId="109857222" sldId="263"/>
            <ac:spMk id="13" creationId="{E41809D1-F12E-46BB-B804-5F209D325E8B}"/>
          </ac:spMkLst>
        </pc:spChg>
        <pc:spChg chg="del">
          <ac:chgData name="Laura Knight" userId="fcc6b1b8-7f69-4c06-9fd3-1a1553b3cd99" providerId="ADAL" clId="{B028D32B-5A10-4E44-B853-2D190D805C9C}" dt="2022-03-21T11:33:26.476" v="5"/>
          <ac:spMkLst>
            <pc:docMk/>
            <pc:sldMk cId="109857222" sldId="263"/>
            <ac:spMk id="15" creationId="{AF2F604E-43BE-4DC3-B983-E071523364F8}"/>
          </ac:spMkLst>
        </pc:spChg>
        <pc:spChg chg="del">
          <ac:chgData name="Laura Knight" userId="fcc6b1b8-7f69-4c06-9fd3-1a1553b3cd99" providerId="ADAL" clId="{B028D32B-5A10-4E44-B853-2D190D805C9C}" dt="2022-03-21T11:33:26.476" v="5"/>
          <ac:spMkLst>
            <pc:docMk/>
            <pc:sldMk cId="109857222" sldId="263"/>
            <ac:spMk id="17" creationId="{08C9B587-E65E-4B52-B37C-ABEBB6E87928}"/>
          </ac:spMkLst>
        </pc:spChg>
      </pc:sldChg>
      <pc:sldChg chg="delSp add setBg delDesignElem">
        <pc:chgData name="Laura Knight" userId="fcc6b1b8-7f69-4c06-9fd3-1a1553b3cd99" providerId="ADAL" clId="{B028D32B-5A10-4E44-B853-2D190D805C9C}" dt="2022-03-21T11:33:26.476" v="5"/>
        <pc:sldMkLst>
          <pc:docMk/>
          <pc:sldMk cId="1390533193" sldId="264"/>
        </pc:sldMkLst>
        <pc:spChg chg="del">
          <ac:chgData name="Laura Knight" userId="fcc6b1b8-7f69-4c06-9fd3-1a1553b3cd99" providerId="ADAL" clId="{B028D32B-5A10-4E44-B853-2D190D805C9C}" dt="2022-03-21T11:33:26.476" v="5"/>
          <ac:spMkLst>
            <pc:docMk/>
            <pc:sldMk cId="1390533193" sldId="264"/>
            <ac:spMk id="8" creationId="{8D06CE56-3881-4ADA-8CEF-D18B02C242A3}"/>
          </ac:spMkLst>
        </pc:spChg>
        <pc:spChg chg="del">
          <ac:chgData name="Laura Knight" userId="fcc6b1b8-7f69-4c06-9fd3-1a1553b3cd99" providerId="ADAL" clId="{B028D32B-5A10-4E44-B853-2D190D805C9C}" dt="2022-03-21T11:33:26.476" v="5"/>
          <ac:spMkLst>
            <pc:docMk/>
            <pc:sldMk cId="1390533193" sldId="264"/>
            <ac:spMk id="10" creationId="{79F3C543-62EC-4433-9C93-A2CD8764E9B4}"/>
          </ac:spMkLst>
        </pc:spChg>
        <pc:spChg chg="del">
          <ac:chgData name="Laura Knight" userId="fcc6b1b8-7f69-4c06-9fd3-1a1553b3cd99" providerId="ADAL" clId="{B028D32B-5A10-4E44-B853-2D190D805C9C}" dt="2022-03-21T11:33:26.476" v="5"/>
          <ac:spMkLst>
            <pc:docMk/>
            <pc:sldMk cId="1390533193" sldId="264"/>
            <ac:spMk id="12" creationId="{F1C4E306-BC28-4A7B-871B-1926F6FA6EF3}"/>
          </ac:spMkLst>
        </pc:spChg>
        <pc:spChg chg="del">
          <ac:chgData name="Laura Knight" userId="fcc6b1b8-7f69-4c06-9fd3-1a1553b3cd99" providerId="ADAL" clId="{B028D32B-5A10-4E44-B853-2D190D805C9C}" dt="2022-03-21T11:33:26.476" v="5"/>
          <ac:spMkLst>
            <pc:docMk/>
            <pc:sldMk cId="1390533193" sldId="264"/>
            <ac:spMk id="14" creationId="{C3ECC9B4-989C-4F71-A6BC-DEBC1D9FD0BD}"/>
          </ac:spMkLst>
        </pc:spChg>
        <pc:spChg chg="del">
          <ac:chgData name="Laura Knight" userId="fcc6b1b8-7f69-4c06-9fd3-1a1553b3cd99" providerId="ADAL" clId="{B028D32B-5A10-4E44-B853-2D190D805C9C}" dt="2022-03-21T11:33:26.476" v="5"/>
          <ac:spMkLst>
            <pc:docMk/>
            <pc:sldMk cId="1390533193" sldId="264"/>
            <ac:spMk id="16" creationId="{7948E8DE-A931-4EF0-BE1D-F1027474099B}"/>
          </ac:spMkLst>
        </pc:spChg>
        <pc:spChg chg="del">
          <ac:chgData name="Laura Knight" userId="fcc6b1b8-7f69-4c06-9fd3-1a1553b3cd99" providerId="ADAL" clId="{B028D32B-5A10-4E44-B853-2D190D805C9C}" dt="2022-03-21T11:33:26.476" v="5"/>
          <ac:spMkLst>
            <pc:docMk/>
            <pc:sldMk cId="1390533193" sldId="264"/>
            <ac:spMk id="18" creationId="{B0E4BB4F-99AB-4C4E-A763-C5AC5273DF5D}"/>
          </ac:spMkLst>
        </pc:spChg>
      </pc:sldChg>
      <pc:sldChg chg="delSp add setBg delDesignElem">
        <pc:chgData name="Laura Knight" userId="fcc6b1b8-7f69-4c06-9fd3-1a1553b3cd99" providerId="ADAL" clId="{B028D32B-5A10-4E44-B853-2D190D805C9C}" dt="2022-03-21T11:33:26.476" v="5"/>
        <pc:sldMkLst>
          <pc:docMk/>
          <pc:sldMk cId="3571167654" sldId="265"/>
        </pc:sldMkLst>
        <pc:spChg chg="del">
          <ac:chgData name="Laura Knight" userId="fcc6b1b8-7f69-4c06-9fd3-1a1553b3cd99" providerId="ADAL" clId="{B028D32B-5A10-4E44-B853-2D190D805C9C}" dt="2022-03-21T11:33:26.476" v="5"/>
          <ac:spMkLst>
            <pc:docMk/>
            <pc:sldMk cId="3571167654" sldId="265"/>
            <ac:spMk id="8" creationId="{1C799903-48D5-4A31-A1A2-541072D9771E}"/>
          </ac:spMkLst>
        </pc:spChg>
        <pc:spChg chg="del">
          <ac:chgData name="Laura Knight" userId="fcc6b1b8-7f69-4c06-9fd3-1a1553b3cd99" providerId="ADAL" clId="{B028D32B-5A10-4E44-B853-2D190D805C9C}" dt="2022-03-21T11:33:26.476" v="5"/>
          <ac:spMkLst>
            <pc:docMk/>
            <pc:sldMk cId="3571167654" sldId="265"/>
            <ac:spMk id="10" creationId="{8EFFF109-FC58-4FD3-BE05-9775A1310F55}"/>
          </ac:spMkLst>
        </pc:spChg>
        <pc:spChg chg="del">
          <ac:chgData name="Laura Knight" userId="fcc6b1b8-7f69-4c06-9fd3-1a1553b3cd99" providerId="ADAL" clId="{B028D32B-5A10-4E44-B853-2D190D805C9C}" dt="2022-03-21T11:33:26.476" v="5"/>
          <ac:spMkLst>
            <pc:docMk/>
            <pc:sldMk cId="3571167654" sldId="265"/>
            <ac:spMk id="12" creationId="{E1B96AD6-92A9-4273-A62B-96A1C3E0BA95}"/>
          </ac:spMkLst>
        </pc:spChg>
        <pc:spChg chg="del">
          <ac:chgData name="Laura Knight" userId="fcc6b1b8-7f69-4c06-9fd3-1a1553b3cd99" providerId="ADAL" clId="{B028D32B-5A10-4E44-B853-2D190D805C9C}" dt="2022-03-21T11:33:26.476" v="5"/>
          <ac:spMkLst>
            <pc:docMk/>
            <pc:sldMk cId="3571167654" sldId="265"/>
            <ac:spMk id="14" creationId="{463EEC44-1BA3-44ED-81FC-A644B04B2A44}"/>
          </ac:spMkLst>
        </pc:spChg>
      </pc:sldChg>
      <pc:sldChg chg="add">
        <pc:chgData name="Laura Knight" userId="fcc6b1b8-7f69-4c06-9fd3-1a1553b3cd99" providerId="ADAL" clId="{B028D32B-5A10-4E44-B853-2D190D805C9C}" dt="2022-03-21T11:33:26.476" v="5"/>
        <pc:sldMkLst>
          <pc:docMk/>
          <pc:sldMk cId="3327767784" sldId="266"/>
        </pc:sldMkLst>
      </pc:sldChg>
      <pc:sldChg chg="add">
        <pc:chgData name="Laura Knight" userId="fcc6b1b8-7f69-4c06-9fd3-1a1553b3cd99" providerId="ADAL" clId="{B028D32B-5A10-4E44-B853-2D190D805C9C}" dt="2022-03-21T11:33:26.476" v="5"/>
        <pc:sldMkLst>
          <pc:docMk/>
          <pc:sldMk cId="4074739690" sldId="267"/>
        </pc:sldMkLst>
      </pc:sldChg>
      <pc:sldChg chg="delSp add setBg delDesignElem">
        <pc:chgData name="Laura Knight" userId="fcc6b1b8-7f69-4c06-9fd3-1a1553b3cd99" providerId="ADAL" clId="{B028D32B-5A10-4E44-B853-2D190D805C9C}" dt="2022-03-21T11:33:26.476" v="5"/>
        <pc:sldMkLst>
          <pc:docMk/>
          <pc:sldMk cId="2534265784" sldId="268"/>
        </pc:sldMkLst>
        <pc:spChg chg="del">
          <ac:chgData name="Laura Knight" userId="fcc6b1b8-7f69-4c06-9fd3-1a1553b3cd99" providerId="ADAL" clId="{B028D32B-5A10-4E44-B853-2D190D805C9C}" dt="2022-03-21T11:33:26.476" v="5"/>
          <ac:spMkLst>
            <pc:docMk/>
            <pc:sldMk cId="2534265784" sldId="268"/>
            <ac:spMk id="4" creationId="{79F3C543-62EC-4433-9C93-A2CD8764E9B4}"/>
          </ac:spMkLst>
        </pc:spChg>
        <pc:spChg chg="del">
          <ac:chgData name="Laura Knight" userId="fcc6b1b8-7f69-4c06-9fd3-1a1553b3cd99" providerId="ADAL" clId="{B028D32B-5A10-4E44-B853-2D190D805C9C}" dt="2022-03-21T11:33:26.476" v="5"/>
          <ac:spMkLst>
            <pc:docMk/>
            <pc:sldMk cId="2534265784" sldId="268"/>
            <ac:spMk id="5" creationId="{FFD48BC7-DC40-47DE-87EE-9F4B6ECB9ABB}"/>
          </ac:spMkLst>
        </pc:spChg>
        <pc:spChg chg="del">
          <ac:chgData name="Laura Knight" userId="fcc6b1b8-7f69-4c06-9fd3-1a1553b3cd99" providerId="ADAL" clId="{B028D32B-5A10-4E44-B853-2D190D805C9C}" dt="2022-03-21T11:33:26.476" v="5"/>
          <ac:spMkLst>
            <pc:docMk/>
            <pc:sldMk cId="2534265784" sldId="268"/>
            <ac:spMk id="7" creationId="{8D06CE56-3881-4ADA-8CEF-D18B02C242A3}"/>
          </ac:spMkLst>
        </pc:spChg>
        <pc:spChg chg="del">
          <ac:chgData name="Laura Knight" userId="fcc6b1b8-7f69-4c06-9fd3-1a1553b3cd99" providerId="ADAL" clId="{B028D32B-5A10-4E44-B853-2D190D805C9C}" dt="2022-03-21T11:33:26.476" v="5"/>
          <ac:spMkLst>
            <pc:docMk/>
            <pc:sldMk cId="2534265784" sldId="268"/>
            <ac:spMk id="8" creationId="{E502BBC7-2C76-46F3-BC24-5985BC13DB88}"/>
          </ac:spMkLst>
        </pc:spChg>
        <pc:spChg chg="del">
          <ac:chgData name="Laura Knight" userId="fcc6b1b8-7f69-4c06-9fd3-1a1553b3cd99" providerId="ADAL" clId="{B028D32B-5A10-4E44-B853-2D190D805C9C}" dt="2022-03-21T11:33:26.476" v="5"/>
          <ac:spMkLst>
            <pc:docMk/>
            <pc:sldMk cId="2534265784" sldId="268"/>
            <ac:spMk id="10" creationId="{9C45F024-2468-4D8A-9E11-BB2B1E0A3B37}"/>
          </ac:spMkLst>
        </pc:spChg>
        <pc:spChg chg="del">
          <ac:chgData name="Laura Knight" userId="fcc6b1b8-7f69-4c06-9fd3-1a1553b3cd99" providerId="ADAL" clId="{B028D32B-5A10-4E44-B853-2D190D805C9C}" dt="2022-03-21T11:33:26.476" v="5"/>
          <ac:spMkLst>
            <pc:docMk/>
            <pc:sldMk cId="2534265784" sldId="268"/>
            <ac:spMk id="12" creationId="{3629484E-3792-4B3D-89AD-7C8A1ED0E0D4}"/>
          </ac:spMkLst>
        </pc:spChg>
      </pc:sldChg>
      <pc:sldChg chg="delSp add setBg delDesignElem">
        <pc:chgData name="Laura Knight" userId="fcc6b1b8-7f69-4c06-9fd3-1a1553b3cd99" providerId="ADAL" clId="{B028D32B-5A10-4E44-B853-2D190D805C9C}" dt="2022-03-21T11:33:26.476" v="5"/>
        <pc:sldMkLst>
          <pc:docMk/>
          <pc:sldMk cId="4034979473" sldId="269"/>
        </pc:sldMkLst>
        <pc:spChg chg="del">
          <ac:chgData name="Laura Knight" userId="fcc6b1b8-7f69-4c06-9fd3-1a1553b3cd99" providerId="ADAL" clId="{B028D32B-5A10-4E44-B853-2D190D805C9C}" dt="2022-03-21T11:33:26.476" v="5"/>
          <ac:spMkLst>
            <pc:docMk/>
            <pc:sldMk cId="4034979473" sldId="269"/>
            <ac:spMk id="8" creationId="{1C799903-48D5-4A31-A1A2-541072D9771E}"/>
          </ac:spMkLst>
        </pc:spChg>
        <pc:spChg chg="del">
          <ac:chgData name="Laura Knight" userId="fcc6b1b8-7f69-4c06-9fd3-1a1553b3cd99" providerId="ADAL" clId="{B028D32B-5A10-4E44-B853-2D190D805C9C}" dt="2022-03-21T11:33:26.476" v="5"/>
          <ac:spMkLst>
            <pc:docMk/>
            <pc:sldMk cId="4034979473" sldId="269"/>
            <ac:spMk id="10" creationId="{8EFFF109-FC58-4FD3-BE05-9775A1310F55}"/>
          </ac:spMkLst>
        </pc:spChg>
        <pc:spChg chg="del">
          <ac:chgData name="Laura Knight" userId="fcc6b1b8-7f69-4c06-9fd3-1a1553b3cd99" providerId="ADAL" clId="{B028D32B-5A10-4E44-B853-2D190D805C9C}" dt="2022-03-21T11:33:26.476" v="5"/>
          <ac:spMkLst>
            <pc:docMk/>
            <pc:sldMk cId="4034979473" sldId="269"/>
            <ac:spMk id="12" creationId="{E1B96AD6-92A9-4273-A62B-96A1C3E0BA95}"/>
          </ac:spMkLst>
        </pc:spChg>
        <pc:spChg chg="del">
          <ac:chgData name="Laura Knight" userId="fcc6b1b8-7f69-4c06-9fd3-1a1553b3cd99" providerId="ADAL" clId="{B028D32B-5A10-4E44-B853-2D190D805C9C}" dt="2022-03-21T11:33:26.476" v="5"/>
          <ac:spMkLst>
            <pc:docMk/>
            <pc:sldMk cId="4034979473" sldId="269"/>
            <ac:spMk id="14" creationId="{463EEC44-1BA3-44ED-81FC-A644B04B2A44}"/>
          </ac:spMkLst>
        </pc:spChg>
      </pc:sldChg>
      <pc:sldChg chg="add">
        <pc:chgData name="Laura Knight" userId="fcc6b1b8-7f69-4c06-9fd3-1a1553b3cd99" providerId="ADAL" clId="{B028D32B-5A10-4E44-B853-2D190D805C9C}" dt="2022-03-21T11:33:26.476" v="5"/>
        <pc:sldMkLst>
          <pc:docMk/>
          <pc:sldMk cId="1159110421" sldId="270"/>
        </pc:sldMkLst>
      </pc:sldChg>
      <pc:sldChg chg="addSp modSp new mod setBg setClrOvrMap modNotesTx">
        <pc:chgData name="Laura Knight" userId="fcc6b1b8-7f69-4c06-9fd3-1a1553b3cd99" providerId="ADAL" clId="{B028D32B-5A10-4E44-B853-2D190D805C9C}" dt="2022-03-23T17:31:05.180" v="363" actId="403"/>
        <pc:sldMkLst>
          <pc:docMk/>
          <pc:sldMk cId="2002690871" sldId="271"/>
        </pc:sldMkLst>
        <pc:spChg chg="mod">
          <ac:chgData name="Laura Knight" userId="fcc6b1b8-7f69-4c06-9fd3-1a1553b3cd99" providerId="ADAL" clId="{B028D32B-5A10-4E44-B853-2D190D805C9C}" dt="2022-03-23T17:30:55.995" v="360" actId="26606"/>
          <ac:spMkLst>
            <pc:docMk/>
            <pc:sldMk cId="2002690871" sldId="271"/>
            <ac:spMk id="2" creationId="{5C765658-7543-482A-84F5-6285C3AB2E2B}"/>
          </ac:spMkLst>
        </pc:spChg>
        <pc:spChg chg="mod">
          <ac:chgData name="Laura Knight" userId="fcc6b1b8-7f69-4c06-9fd3-1a1553b3cd99" providerId="ADAL" clId="{B028D32B-5A10-4E44-B853-2D190D805C9C}" dt="2022-03-23T17:31:05.180" v="363" actId="403"/>
          <ac:spMkLst>
            <pc:docMk/>
            <pc:sldMk cId="2002690871" sldId="271"/>
            <ac:spMk id="3" creationId="{E147105C-3687-47BB-95D2-41D1477E1873}"/>
          </ac:spMkLst>
        </pc:spChg>
        <pc:spChg chg="add">
          <ac:chgData name="Laura Knight" userId="fcc6b1b8-7f69-4c06-9fd3-1a1553b3cd99" providerId="ADAL" clId="{B028D32B-5A10-4E44-B853-2D190D805C9C}" dt="2022-03-23T17:30:55.995" v="360" actId="26606"/>
          <ac:spMkLst>
            <pc:docMk/>
            <pc:sldMk cId="2002690871" sldId="271"/>
            <ac:spMk id="9" creationId="{9AA72BD9-2C5A-4EDC-931F-5AA08EACA0F3}"/>
          </ac:spMkLst>
        </pc:spChg>
        <pc:spChg chg="add">
          <ac:chgData name="Laura Knight" userId="fcc6b1b8-7f69-4c06-9fd3-1a1553b3cd99" providerId="ADAL" clId="{B028D32B-5A10-4E44-B853-2D190D805C9C}" dt="2022-03-23T17:30:55.995" v="360" actId="26606"/>
          <ac:spMkLst>
            <pc:docMk/>
            <pc:sldMk cId="2002690871" sldId="271"/>
            <ac:spMk id="11" creationId="{DD3981AC-7B61-4947-BCF3-F7AA7FA385B9}"/>
          </ac:spMkLst>
        </pc:spChg>
        <pc:spChg chg="add">
          <ac:chgData name="Laura Knight" userId="fcc6b1b8-7f69-4c06-9fd3-1a1553b3cd99" providerId="ADAL" clId="{B028D32B-5A10-4E44-B853-2D190D805C9C}" dt="2022-03-23T17:30:55.995" v="360" actId="26606"/>
          <ac:spMkLst>
            <pc:docMk/>
            <pc:sldMk cId="2002690871" sldId="271"/>
            <ac:spMk id="13" creationId="{55D4142C-5077-457F-A6AD-3FECFDB39685}"/>
          </ac:spMkLst>
        </pc:spChg>
        <pc:spChg chg="add">
          <ac:chgData name="Laura Knight" userId="fcc6b1b8-7f69-4c06-9fd3-1a1553b3cd99" providerId="ADAL" clId="{B028D32B-5A10-4E44-B853-2D190D805C9C}" dt="2022-03-23T17:30:55.995" v="360" actId="26606"/>
          <ac:spMkLst>
            <pc:docMk/>
            <pc:sldMk cId="2002690871" sldId="271"/>
            <ac:spMk id="15" creationId="{7A5F0580-5EE9-419F-96EE-B6529EF6E7D0}"/>
          </ac:spMkLst>
        </pc:spChg>
        <pc:picChg chg="add mod ord">
          <ac:chgData name="Laura Knight" userId="fcc6b1b8-7f69-4c06-9fd3-1a1553b3cd99" providerId="ADAL" clId="{B028D32B-5A10-4E44-B853-2D190D805C9C}" dt="2022-03-23T17:30:55.995" v="360" actId="26606"/>
          <ac:picMkLst>
            <pc:docMk/>
            <pc:sldMk cId="2002690871" sldId="271"/>
            <ac:picMk id="4" creationId="{F011A71D-30E5-4487-BB72-7C2A809FDF2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F67BD-2114-401A-9E60-457425E1D0F3}" type="datetimeFigureOut">
              <a:rPr lang="en-GB" smtClean="0"/>
              <a:t>23/03/2022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0818C5-B644-4CA0-BCB2-3D03AAA910FE}" type="slidenum">
              <a:rPr lang="en-GB" smtClean="0"/>
              <a:t>‹#›</a:t>
            </a:fld>
            <a:endParaRPr lang="en-GB"/>
          </a:p>
        </p:txBody>
      </p:sp>
    </p:spTree>
    <p:extLst>
      <p:ext uri="{BB962C8B-B14F-4D97-AF65-F5344CB8AC3E}">
        <p14:creationId xmlns:p14="http://schemas.microsoft.com/office/powerpoint/2010/main" val="1049857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43001/lammy-review-final-report.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v.uk/government/publications/lammy-review-final-report"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ukdataservice.ac.uk/"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youtu.be/aWtym5W1ecc"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v.uk/government/publications/tackling-racial-disparity-in-the-criminal-justice-system-2020"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theguardian.com/society/2020/jul/14/naima-sakande-self-congratulation-race-uk-black-women-justice-change"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https://assets.publishing.service.gov.uk/government/uploads/system/uploads/attachment_data/file/862078/youth-justice-statistics-bulletin-march-2019.pdf</a:t>
            </a:r>
          </a:p>
          <a:p>
            <a:endParaRPr lang="en-GB" dirty="0"/>
          </a:p>
          <a:p>
            <a:endParaRPr lang="en-GB" dirty="0"/>
          </a:p>
          <a:p>
            <a:r>
              <a:rPr lang="en-GB" dirty="0"/>
              <a:t>KEY FINDINGS:</a:t>
            </a:r>
          </a:p>
          <a:p>
            <a:endParaRPr lang="en-GB" dirty="0"/>
          </a:p>
          <a:p>
            <a:r>
              <a:rPr lang="en-GB" dirty="0"/>
              <a:t>In the year ending March 2019: </a:t>
            </a:r>
          </a:p>
          <a:p>
            <a:r>
              <a:rPr lang="en-GB" dirty="0"/>
              <a:t>• There were just over 60,200 arrests of children (aged 10-17) by the police in England and Wales (excluding Lancashire1 ). This has decreased by 77% over the last ten years, with a decrease of 5% in the last year. </a:t>
            </a:r>
          </a:p>
          <a:p>
            <a:r>
              <a:rPr lang="en-GB" dirty="0"/>
              <a:t>• Black children were over four times more likely than White children to be arrested. </a:t>
            </a:r>
          </a:p>
          <a:p>
            <a:r>
              <a:rPr lang="en-GB" dirty="0"/>
              <a:t>• Around 8,600 youth cautions were given to children in England and Wales. This is a decrease of 91% compared with the year ending March 2009, with a decrease of 23% in the last year.</a:t>
            </a:r>
          </a:p>
          <a:p>
            <a:r>
              <a:rPr lang="en-GB" dirty="0"/>
              <a:t>• There were around 11,900 first time entrants (FTEs) to the Youth Justice System (YJS). The number of FTEs has continued to fall, decreasing by 85% since the year ending March 2009, with an 18% fall since the year ending March 2018. • The proportion of FTEs receiving a court sentence for their first offence has continued to increase, from 10% to 45% since the year ending March 2009. • While the number of FTEs from a Black background has decreased since the year ending March 2009, the proportion14 they comprise of all child FTEs has doubled, from 8% to 16%.</a:t>
            </a:r>
          </a:p>
          <a:p>
            <a:r>
              <a:rPr lang="en-GB" dirty="0"/>
              <a:t>• Around 21,700 children24,25 received a caution or sentence, a fall of 83% compared with ten years ago, with a fall of 19% in the latest year. • The 19% fall in the number of children who received a caution or sentence in the most recent year is the largest year-on-year decrease since the year ending March 2013. • The proportion of Black children given a caution or sentence</a:t>
            </a:r>
          </a:p>
          <a:p>
            <a:r>
              <a:rPr lang="en-GB" dirty="0"/>
              <a:t>• The number of proven offences committed by children has continued to fall and was 76% lower than the year ending March 2009, with a 16% fall in the latest year, to around 58,900 proven offences. • The number of proven offences committed by children fell for all offence groups compared to the previous year, except robbery offences, which increased by 5%. • Whilst the number of violence against the person offences has followed an overall downward trend, this offence group has been steadily increasing as a proportion of all offences over the last ten years, and now accounts for 30% of all proven offences. • Knife and offensive weapon sentencing statistics show that there were under 4,500 knife or offensive weapon offences resulting in a caution or sentence committed by 10-17 year olds. This is a fall of 31% compared with the year ending March 2009, with a 1% fall in the latest year, though numbers remain higher than five years ago.</a:t>
            </a:r>
          </a:p>
        </p:txBody>
      </p:sp>
      <p:sp>
        <p:nvSpPr>
          <p:cNvPr id="4" name="Slide Number Placeholder 3"/>
          <p:cNvSpPr>
            <a:spLocks noGrp="1"/>
          </p:cNvSpPr>
          <p:nvPr>
            <p:ph type="sldNum" sz="quarter" idx="10"/>
          </p:nvPr>
        </p:nvSpPr>
        <p:spPr/>
        <p:txBody>
          <a:bodyPr/>
          <a:lstStyle/>
          <a:p>
            <a:fld id="{3A0818C5-B644-4CA0-BCB2-3D03AAA910FE}" type="slidenum">
              <a:rPr lang="en-GB" smtClean="0"/>
              <a:t>4</a:t>
            </a:fld>
            <a:endParaRPr lang="en-GB"/>
          </a:p>
        </p:txBody>
      </p:sp>
    </p:spTree>
    <p:extLst>
      <p:ext uri="{BB962C8B-B14F-4D97-AF65-F5344CB8AC3E}">
        <p14:creationId xmlns:p14="http://schemas.microsoft.com/office/powerpoint/2010/main" val="1798331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YOI</a:t>
            </a:r>
          </a:p>
          <a:p>
            <a:r>
              <a:rPr lang="en-GB" dirty="0"/>
              <a:t>Secure training centres</a:t>
            </a:r>
          </a:p>
          <a:p>
            <a:r>
              <a:rPr lang="en-GB" dirty="0"/>
              <a:t>Secure </a:t>
            </a:r>
            <a:r>
              <a:rPr lang="en-GB" dirty="0" err="1"/>
              <a:t>childrens</a:t>
            </a:r>
            <a:r>
              <a:rPr lang="en-GB" dirty="0"/>
              <a:t> homes</a:t>
            </a:r>
          </a:p>
          <a:p>
            <a:endParaRPr lang="en-GB" dirty="0"/>
          </a:p>
          <a:p>
            <a:pPr algn="l"/>
            <a:r>
              <a:rPr lang="en-GB" b="1" i="0" dirty="0">
                <a:solidFill>
                  <a:srgbClr val="0B0C0C"/>
                </a:solidFill>
                <a:effectLst/>
                <a:latin typeface="GDS Transport"/>
              </a:rPr>
              <a:t>Types of secure centre</a:t>
            </a:r>
          </a:p>
          <a:p>
            <a:pPr algn="l"/>
            <a:r>
              <a:rPr lang="en-GB" b="0" i="0" dirty="0">
                <a:solidFill>
                  <a:srgbClr val="0B0C0C"/>
                </a:solidFill>
                <a:effectLst/>
                <a:latin typeface="GDS Transport"/>
              </a:rPr>
              <a:t>There are 3 types of custody for young people:</a:t>
            </a:r>
          </a:p>
          <a:p>
            <a:pPr algn="l">
              <a:buFont typeface="Arial" panose="020B0604020202020204" pitchFamily="34" charset="0"/>
              <a:buChar char="•"/>
            </a:pPr>
            <a:r>
              <a:rPr lang="en-GB" b="0" i="0" dirty="0">
                <a:solidFill>
                  <a:srgbClr val="0B0C0C"/>
                </a:solidFill>
                <a:effectLst/>
                <a:latin typeface="GDS Transport"/>
              </a:rPr>
              <a:t>young offender institutions</a:t>
            </a:r>
          </a:p>
          <a:p>
            <a:pPr algn="l">
              <a:buFont typeface="Arial" panose="020B0604020202020204" pitchFamily="34" charset="0"/>
              <a:buChar char="•"/>
            </a:pPr>
            <a:r>
              <a:rPr lang="en-GB" b="0" i="0" dirty="0">
                <a:solidFill>
                  <a:srgbClr val="0B0C0C"/>
                </a:solidFill>
                <a:effectLst/>
                <a:latin typeface="GDS Transport"/>
              </a:rPr>
              <a:t>secure training centres</a:t>
            </a:r>
          </a:p>
          <a:p>
            <a:pPr algn="l">
              <a:buFont typeface="Arial" panose="020B0604020202020204" pitchFamily="34" charset="0"/>
              <a:buChar char="•"/>
            </a:pPr>
            <a:r>
              <a:rPr lang="en-GB" b="0" i="0" dirty="0">
                <a:solidFill>
                  <a:srgbClr val="0B0C0C"/>
                </a:solidFill>
                <a:effectLst/>
                <a:latin typeface="GDS Transport"/>
              </a:rPr>
              <a:t>secure children’s homes</a:t>
            </a:r>
          </a:p>
          <a:p>
            <a:pPr algn="l"/>
            <a:r>
              <a:rPr lang="en-GB" b="0" i="0" dirty="0">
                <a:solidFill>
                  <a:srgbClr val="0B0C0C"/>
                </a:solidFill>
                <a:effectLst/>
                <a:latin typeface="GDS Transport"/>
              </a:rPr>
              <a:t>Young offender institutions:</a:t>
            </a:r>
          </a:p>
          <a:p>
            <a:pPr algn="l">
              <a:buFont typeface="Arial" panose="020B0604020202020204" pitchFamily="34" charset="0"/>
              <a:buChar char="•"/>
            </a:pPr>
            <a:r>
              <a:rPr lang="en-GB" b="0" i="0" dirty="0">
                <a:solidFill>
                  <a:srgbClr val="0B0C0C"/>
                </a:solidFill>
                <a:effectLst/>
                <a:latin typeface="GDS Transport"/>
              </a:rPr>
              <a:t>are run by the Prison Service and private companies</a:t>
            </a:r>
          </a:p>
          <a:p>
            <a:pPr algn="l">
              <a:buFont typeface="Arial" panose="020B0604020202020204" pitchFamily="34" charset="0"/>
              <a:buChar char="•"/>
            </a:pPr>
            <a:r>
              <a:rPr lang="en-GB" b="0" i="0" dirty="0">
                <a:solidFill>
                  <a:srgbClr val="0B0C0C"/>
                </a:solidFill>
                <a:effectLst/>
                <a:latin typeface="GDS Transport"/>
              </a:rPr>
              <a:t>are for people aged 15 to 21 (people under 18 are held in different buildings)</a:t>
            </a:r>
          </a:p>
          <a:p>
            <a:pPr algn="l">
              <a:buFont typeface="Arial" panose="020B0604020202020204" pitchFamily="34" charset="0"/>
              <a:buChar char="•"/>
            </a:pPr>
            <a:r>
              <a:rPr lang="en-GB" b="0" i="0" dirty="0">
                <a:solidFill>
                  <a:srgbClr val="0B0C0C"/>
                </a:solidFill>
                <a:effectLst/>
                <a:latin typeface="GDS Transport"/>
              </a:rPr>
              <a:t>house between 60 to 400 people, split into ‘wings’ of 30 to 60 people</a:t>
            </a:r>
          </a:p>
          <a:p>
            <a:pPr algn="l"/>
            <a:r>
              <a:rPr lang="en-GB" b="0" i="0" dirty="0">
                <a:solidFill>
                  <a:srgbClr val="0B0C0C"/>
                </a:solidFill>
                <a:effectLst/>
                <a:latin typeface="GDS Transport"/>
              </a:rPr>
              <a:t>Secure training centres:</a:t>
            </a:r>
          </a:p>
          <a:p>
            <a:pPr algn="l">
              <a:buFont typeface="Arial" panose="020B0604020202020204" pitchFamily="34" charset="0"/>
              <a:buChar char="•"/>
            </a:pPr>
            <a:r>
              <a:rPr lang="en-GB" b="0" i="0" dirty="0">
                <a:solidFill>
                  <a:srgbClr val="0B0C0C"/>
                </a:solidFill>
                <a:effectLst/>
                <a:latin typeface="GDS Transport"/>
              </a:rPr>
              <a:t>are run by private companies</a:t>
            </a:r>
          </a:p>
          <a:p>
            <a:pPr algn="l">
              <a:buFont typeface="Arial" panose="020B0604020202020204" pitchFamily="34" charset="0"/>
              <a:buChar char="•"/>
            </a:pPr>
            <a:r>
              <a:rPr lang="en-GB" b="0" i="0" dirty="0">
                <a:solidFill>
                  <a:srgbClr val="0B0C0C"/>
                </a:solidFill>
                <a:effectLst/>
                <a:latin typeface="GDS Transport"/>
              </a:rPr>
              <a:t>are for people aged up to 17</a:t>
            </a:r>
          </a:p>
          <a:p>
            <a:pPr algn="l">
              <a:buFont typeface="Arial" panose="020B0604020202020204" pitchFamily="34" charset="0"/>
              <a:buChar char="•"/>
            </a:pPr>
            <a:r>
              <a:rPr lang="en-GB" b="0" i="0" dirty="0">
                <a:solidFill>
                  <a:srgbClr val="0B0C0C"/>
                </a:solidFill>
                <a:effectLst/>
                <a:latin typeface="GDS Transport"/>
              </a:rPr>
              <a:t>house between 50 and 80, split into units of 5 to 8 people</a:t>
            </a:r>
          </a:p>
          <a:p>
            <a:pPr algn="l">
              <a:buFont typeface="Arial" panose="020B0604020202020204" pitchFamily="34" charset="0"/>
              <a:buChar char="•"/>
            </a:pPr>
            <a:r>
              <a:rPr lang="en-GB" b="0" i="0" dirty="0">
                <a:solidFill>
                  <a:srgbClr val="0B0C0C"/>
                </a:solidFill>
                <a:effectLst/>
                <a:latin typeface="GDS Transport"/>
              </a:rPr>
              <a:t>give 30 hours of education and training a week, following a school day timetable</a:t>
            </a:r>
          </a:p>
          <a:p>
            <a:pPr algn="l"/>
            <a:r>
              <a:rPr lang="en-GB" b="0" i="0" dirty="0">
                <a:solidFill>
                  <a:srgbClr val="0B0C0C"/>
                </a:solidFill>
                <a:effectLst/>
                <a:latin typeface="GDS Transport"/>
              </a:rPr>
              <a:t>Secure children’s homes:</a:t>
            </a:r>
          </a:p>
          <a:p>
            <a:pPr algn="l">
              <a:buFont typeface="Arial" panose="020B0604020202020204" pitchFamily="34" charset="0"/>
              <a:buChar char="•"/>
            </a:pPr>
            <a:r>
              <a:rPr lang="en-GB" b="0" i="0" dirty="0">
                <a:solidFill>
                  <a:srgbClr val="0B0C0C"/>
                </a:solidFill>
                <a:effectLst/>
                <a:latin typeface="GDS Transport"/>
              </a:rPr>
              <a:t>run by local councils</a:t>
            </a:r>
          </a:p>
          <a:p>
            <a:pPr algn="l">
              <a:buFont typeface="Arial" panose="020B0604020202020204" pitchFamily="34" charset="0"/>
              <a:buChar char="•"/>
            </a:pPr>
            <a:r>
              <a:rPr lang="en-GB" b="0" i="0" dirty="0">
                <a:solidFill>
                  <a:srgbClr val="0B0C0C"/>
                </a:solidFill>
                <a:effectLst/>
                <a:latin typeface="GDS Transport"/>
              </a:rPr>
              <a:t>are for people aged 10 to 14</a:t>
            </a:r>
          </a:p>
          <a:p>
            <a:pPr algn="l">
              <a:buFont typeface="Arial" panose="020B0604020202020204" pitchFamily="34" charset="0"/>
              <a:buChar char="•"/>
            </a:pPr>
            <a:r>
              <a:rPr lang="en-GB" b="0" i="0" dirty="0">
                <a:solidFill>
                  <a:srgbClr val="0B0C0C"/>
                </a:solidFill>
                <a:effectLst/>
                <a:latin typeface="GDS Transport"/>
              </a:rPr>
              <a:t>house between 8 and 40 people</a:t>
            </a:r>
          </a:p>
          <a:p>
            <a:pPr algn="l">
              <a:buFont typeface="Arial" panose="020B0604020202020204" pitchFamily="34" charset="0"/>
              <a:buChar char="•"/>
            </a:pPr>
            <a:r>
              <a:rPr lang="en-GB" b="0" i="0" dirty="0">
                <a:solidFill>
                  <a:srgbClr val="0B0C0C"/>
                </a:solidFill>
                <a:effectLst/>
                <a:latin typeface="GDS Transport"/>
              </a:rPr>
              <a:t>give 30 hours of education and training a week, following a school day timetable</a:t>
            </a:r>
          </a:p>
          <a:p>
            <a:endParaRPr lang="en-GB" dirty="0"/>
          </a:p>
        </p:txBody>
      </p:sp>
      <p:sp>
        <p:nvSpPr>
          <p:cNvPr id="4" name="Slide Number Placeholder 3"/>
          <p:cNvSpPr>
            <a:spLocks noGrp="1"/>
          </p:cNvSpPr>
          <p:nvPr>
            <p:ph type="sldNum" sz="quarter" idx="5"/>
          </p:nvPr>
        </p:nvSpPr>
        <p:spPr/>
        <p:txBody>
          <a:bodyPr/>
          <a:lstStyle/>
          <a:p>
            <a:fld id="{3A0818C5-B644-4CA0-BCB2-3D03AAA910FE}" type="slidenum">
              <a:rPr lang="en-GB" smtClean="0"/>
              <a:t>5</a:t>
            </a:fld>
            <a:endParaRPr lang="en-GB"/>
          </a:p>
        </p:txBody>
      </p:sp>
    </p:spTree>
    <p:extLst>
      <p:ext uri="{BB962C8B-B14F-4D97-AF65-F5344CB8AC3E}">
        <p14:creationId xmlns:p14="http://schemas.microsoft.com/office/powerpoint/2010/main" val="4112177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Secure schools: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https://www.cypnow.co.uk/news/article/secure-school-to-prioritise-therapeutic-support-for-young-offenders</a:t>
            </a:r>
          </a:p>
          <a:p>
            <a:endParaRPr lang="en-GB" dirty="0"/>
          </a:p>
          <a:p>
            <a:r>
              <a:rPr lang="en-GB" dirty="0"/>
              <a:t>https://www.bbc.co.uk/news/education-54425742</a:t>
            </a:r>
          </a:p>
        </p:txBody>
      </p:sp>
      <p:sp>
        <p:nvSpPr>
          <p:cNvPr id="4" name="Slide Number Placeholder 3"/>
          <p:cNvSpPr>
            <a:spLocks noGrp="1"/>
          </p:cNvSpPr>
          <p:nvPr>
            <p:ph type="sldNum" sz="quarter" idx="10"/>
          </p:nvPr>
        </p:nvSpPr>
        <p:spPr/>
        <p:txBody>
          <a:bodyPr/>
          <a:lstStyle/>
          <a:p>
            <a:fld id="{3A0818C5-B644-4CA0-BCB2-3D03AAA910FE}" type="slidenum">
              <a:rPr lang="en-GB" smtClean="0"/>
              <a:t>6</a:t>
            </a:fld>
            <a:endParaRPr lang="en-GB"/>
          </a:p>
        </p:txBody>
      </p:sp>
    </p:spTree>
    <p:extLst>
      <p:ext uri="{BB962C8B-B14F-4D97-AF65-F5344CB8AC3E}">
        <p14:creationId xmlns:p14="http://schemas.microsoft.com/office/powerpoint/2010/main" val="4010827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https://www.youtube.com/watch?v=O-HZWbQcvCM Young</a:t>
            </a:r>
            <a:r>
              <a:rPr lang="en-GB" baseline="0" dirty="0"/>
              <a:t> adult offenders: Breaking the cycle BBC News</a:t>
            </a:r>
          </a:p>
          <a:p>
            <a:endParaRPr lang="en-GB" dirty="0"/>
          </a:p>
        </p:txBody>
      </p:sp>
      <p:sp>
        <p:nvSpPr>
          <p:cNvPr id="4" name="Slide Number Placeholder 3"/>
          <p:cNvSpPr>
            <a:spLocks noGrp="1"/>
          </p:cNvSpPr>
          <p:nvPr>
            <p:ph type="sldNum" sz="quarter" idx="10"/>
          </p:nvPr>
        </p:nvSpPr>
        <p:spPr/>
        <p:txBody>
          <a:bodyPr/>
          <a:lstStyle/>
          <a:p>
            <a:fld id="{3A0818C5-B644-4CA0-BCB2-3D03AAA910FE}" type="slidenum">
              <a:rPr lang="en-GB" smtClean="0"/>
              <a:t>7</a:t>
            </a:fld>
            <a:endParaRPr lang="en-GB"/>
          </a:p>
        </p:txBody>
      </p:sp>
    </p:spTree>
    <p:extLst>
      <p:ext uri="{BB962C8B-B14F-4D97-AF65-F5344CB8AC3E}">
        <p14:creationId xmlns:p14="http://schemas.microsoft.com/office/powerpoint/2010/main" val="26075972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https://assets.publishing.service.gov.uk/government/uploads/system/uploads/attachment_data/file/643001/lammy-review-final-report.pdf</a:t>
            </a:r>
            <a:endParaRPr lang="en-US"/>
          </a:p>
          <a:p>
            <a:endParaRPr lang="en-US" dirty="0"/>
          </a:p>
          <a:p>
            <a:r>
              <a:rPr lang="en-US">
                <a:cs typeface="Calibri" panose="020F0502020204030204"/>
              </a:rPr>
              <a:t>1. FAIRNESS – open decision making</a:t>
            </a:r>
          </a:p>
          <a:p>
            <a:r>
              <a:rPr lang="en-US">
                <a:cs typeface="Calibri" panose="020F0502020204030204"/>
              </a:rPr>
              <a:t>Findings suggest desperation in communities can lead to criminality. </a:t>
            </a:r>
          </a:p>
          <a:p>
            <a:r>
              <a:rPr lang="en-US">
                <a:cs typeface="Calibri" panose="020F0502020204030204"/>
              </a:rPr>
              <a:t>Disciplinary measures (Adjudications) are disproportionately brought against BAME prisoners</a:t>
            </a:r>
            <a:endParaRPr lang="en-US" dirty="0">
              <a:cs typeface="Calibri" panose="020F0502020204030204"/>
            </a:endParaRPr>
          </a:p>
          <a:p>
            <a:r>
              <a:rPr lang="en-US">
                <a:cs typeface="Calibri" panose="020F0502020204030204"/>
              </a:rPr>
              <a:t>50% ethnic minority said CJS discriminates and chances are stacked against them.</a:t>
            </a:r>
            <a:endParaRPr lang="en-US" dirty="0">
              <a:cs typeface="Calibri" panose="020F0502020204030204"/>
            </a:endParaRPr>
          </a:p>
          <a:p>
            <a:r>
              <a:rPr lang="en-US">
                <a:cs typeface="Calibri" panose="020F0502020204030204"/>
              </a:rPr>
              <a:t>Prisoners who felt they had been treated unfairly were more likely to reoffend.</a:t>
            </a:r>
          </a:p>
          <a:p>
            <a:endParaRPr lang="en-US" dirty="0">
              <a:cs typeface="Calibri" panose="020F0502020204030204"/>
            </a:endParaRPr>
          </a:p>
          <a:p>
            <a:r>
              <a:rPr lang="en-US">
                <a:cs typeface="Calibri" panose="020F0502020204030204"/>
              </a:rPr>
              <a:t>2. TRUST</a:t>
            </a:r>
          </a:p>
          <a:p>
            <a:r>
              <a:rPr lang="en-US">
                <a:cs typeface="Calibri" panose="020F0502020204030204"/>
              </a:rPr>
              <a:t>D's from BAME backgrounds were more likely to plead NG – due to a lack of trust in CJS, therefore loosing the opportunity for sentence to be reduced by 1/3. This wastes resources, causes more agony for victims as the case drags on and means that more time is spent in prison for BAME men and women than should be.</a:t>
            </a:r>
          </a:p>
          <a:p>
            <a:r>
              <a:rPr lang="en-US">
                <a:cs typeface="Calibri" panose="020F0502020204030204"/>
              </a:rPr>
              <a:t>TRUST MATTERS: BAME Offenders often wanted to be trialled by a jury as they view them as fairer, but then end up spending more time in prison.</a:t>
            </a:r>
          </a:p>
          <a:p>
            <a:endParaRPr lang="en-US" dirty="0">
              <a:cs typeface="Calibri" panose="020F0502020204030204"/>
            </a:endParaRPr>
          </a:p>
          <a:p>
            <a:r>
              <a:rPr lang="en-US">
                <a:cs typeface="Calibri" panose="020F0502020204030204"/>
              </a:rPr>
              <a:t>Public confidence applicable here – Key institutions must achieve public legitimacy. This can be improved by making data readily available at all stages of the CJS process. </a:t>
            </a:r>
          </a:p>
          <a:p>
            <a:endParaRPr lang="en-US" dirty="0">
              <a:cs typeface="Calibri" panose="020F0502020204030204"/>
            </a:endParaRPr>
          </a:p>
          <a:p>
            <a:r>
              <a:rPr lang="en-US">
                <a:cs typeface="Calibri" panose="020F0502020204030204"/>
              </a:rPr>
              <a:t>Alarming stat: Offenders from minority backgrounds are more likely to face a prison sentence than white offenders for the same crime. Statistics show 50-55% self reporting as black/Asian more likely to face imprisonment than those self reporting as white.</a:t>
            </a:r>
            <a:endParaRPr lang="en-US" dirty="0">
              <a:cs typeface="Calibri" panose="020F0502020204030204"/>
            </a:endParaRPr>
          </a:p>
          <a:p>
            <a:endParaRPr lang="en-US" dirty="0">
              <a:cs typeface="Calibri" panose="020F0502020204030204"/>
            </a:endParaRPr>
          </a:p>
          <a:p>
            <a:r>
              <a:rPr lang="en-US">
                <a:cs typeface="Calibri" panose="020F0502020204030204"/>
              </a:rPr>
              <a:t>3. SHARED RESPONSIBILITY: How well are services working for the communities of which they are supposed to serve?</a:t>
            </a:r>
          </a:p>
          <a:p>
            <a:r>
              <a:rPr lang="en-US">
                <a:cs typeface="Calibri" panose="020F0502020204030204"/>
              </a:rPr>
              <a:t>e.g. Magistrates are not empowered/educated to make decisions when sentencing young people and instead turn to ineffective legal orders (parenting orders and referral orders, which don't address the root cause of the offending and often results in the young person reoffending a more serious crime).</a:t>
            </a:r>
          </a:p>
          <a:p>
            <a:r>
              <a:rPr lang="en-US">
                <a:cs typeface="Calibri" panose="020F0502020204030204"/>
              </a:rPr>
              <a:t>Need a multi-agency approach – police,parents, school, social workers.</a:t>
            </a:r>
          </a:p>
          <a:p>
            <a:r>
              <a:rPr lang="en-US">
                <a:cs typeface="Calibri" panose="020F0502020204030204"/>
              </a:rPr>
              <a:t>Need to make people feel they have a stake in society (employment, housing, support etc).</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5E8887D-28E4-45CA-ADEC-8E8355FD4A1E}" type="slidenum">
              <a:rPr lang="en-GB"/>
              <a:t>10</a:t>
            </a:fld>
            <a:endParaRPr lang="en-GB"/>
          </a:p>
        </p:txBody>
      </p:sp>
    </p:spTree>
    <p:extLst>
      <p:ext uri="{BB962C8B-B14F-4D97-AF65-F5344CB8AC3E}">
        <p14:creationId xmlns:p14="http://schemas.microsoft.com/office/powerpoint/2010/main" val="127919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https://commonslibrary.parliament.uk/ethnicity-and-the-criminal-justice-system-what-does-recent-data-say/</a:t>
            </a:r>
          </a:p>
        </p:txBody>
      </p:sp>
      <p:sp>
        <p:nvSpPr>
          <p:cNvPr id="4" name="Slide Number Placeholder 3"/>
          <p:cNvSpPr>
            <a:spLocks noGrp="1"/>
          </p:cNvSpPr>
          <p:nvPr>
            <p:ph type="sldNum" sz="quarter" idx="5"/>
          </p:nvPr>
        </p:nvSpPr>
        <p:spPr/>
        <p:txBody>
          <a:bodyPr/>
          <a:lstStyle/>
          <a:p>
            <a:fld id="{A5E8887D-28E4-45CA-ADEC-8E8355FD4A1E}" type="slidenum">
              <a:rPr lang="en-GB"/>
              <a:t>11</a:t>
            </a:fld>
            <a:endParaRPr lang="en-GB"/>
          </a:p>
        </p:txBody>
      </p:sp>
    </p:spTree>
    <p:extLst>
      <p:ext uri="{BB962C8B-B14F-4D97-AF65-F5344CB8AC3E}">
        <p14:creationId xmlns:p14="http://schemas.microsoft.com/office/powerpoint/2010/main" val="5720823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most comprehensive, recent exploration of ethnic group disproportionality in the justice system was the 2017 </a:t>
            </a:r>
            <a:r>
              <a:rPr lang="en-US" u="sng" dirty="0">
                <a:hlinkClick r:id="rId3"/>
              </a:rPr>
              <a:t>Lammy Review</a:t>
            </a:r>
            <a:r>
              <a:rPr lang="en-US" dirty="0"/>
              <a:t>. This examined each stage of the criminal justice system including arrest, conviction, imprisonment and reoffending. The data used in the Lammy Review (from 2014 and 2015) is now somewhat out-of-date, so we have replicated this approach with the latest available data. We have used the term BAME here for consistency with the Lammy Review.</a:t>
            </a:r>
          </a:p>
          <a:p>
            <a:r>
              <a:rPr lang="en-US" dirty="0"/>
              <a:t>The simplest way to think about disproportionality is to compare the share of the general population that identifies as belonging to BAME groups with the share at specific stages within the justice system.</a:t>
            </a:r>
            <a:endParaRPr lang="en-GB" dirty="0"/>
          </a:p>
          <a:p>
            <a:r>
              <a:rPr lang="en-US" dirty="0"/>
              <a:t>In 2019, according to the </a:t>
            </a:r>
            <a:r>
              <a:rPr lang="en-US" u="sng" dirty="0">
                <a:hlinkClick r:id="rId4"/>
              </a:rPr>
              <a:t>Annual Population Survey</a:t>
            </a:r>
            <a:r>
              <a:rPr lang="en-US" dirty="0"/>
              <a:t> around 16% of the general population in England and Wales were from a BAME background. However, as shown in the chart below, people from BAME backgrounds made up 23% of people arrested, 21% of people convicted of a crime and 27% of people in prison.</a:t>
            </a:r>
            <a:endParaRPr lang="en-GB" dirty="0"/>
          </a:p>
          <a:p>
            <a:endParaRPr lang="en-US" dirty="0">
              <a:cs typeface="Calibri"/>
            </a:endParaRPr>
          </a:p>
          <a:p>
            <a:pPr marL="171450" indent="-171450">
              <a:buFont typeface="Arial"/>
              <a:buChar char="•"/>
            </a:pPr>
            <a:r>
              <a:rPr lang="en-US" dirty="0"/>
              <a:t>As of March 2020, 27% of the total prison population was BAME. In the female prison population (a small fraction of the total), the proportion from a BAME background was closer to the proportion in the general population, at 18%.</a:t>
            </a:r>
            <a:endParaRPr lang="en-US" dirty="0">
              <a:cs typeface="Calibri"/>
            </a:endParaRPr>
          </a:p>
          <a:p>
            <a:pPr marL="171450" indent="-171450">
              <a:buFont typeface="Arial"/>
              <a:buChar char="•"/>
            </a:pPr>
            <a:r>
              <a:rPr lang="en-US" dirty="0"/>
              <a:t>The rate of self-harm incidents in 2019 was much higher for White prisoners (91 incidents per 100 prisoners) than for any other ethnic group (25 per 100 for BAME prisoners overall and 18 per 100 for Black prisoners).</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A5E8887D-28E4-45CA-ADEC-8E8355FD4A1E}" type="slidenum">
              <a:rPr lang="en-GB"/>
              <a:t>12</a:t>
            </a:fld>
            <a:endParaRPr lang="en-GB"/>
          </a:p>
        </p:txBody>
      </p:sp>
    </p:spTree>
    <p:extLst>
      <p:ext uri="{BB962C8B-B14F-4D97-AF65-F5344CB8AC3E}">
        <p14:creationId xmlns:p14="http://schemas.microsoft.com/office/powerpoint/2010/main" val="1592314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https://youtu.be/aWtym5W1ecc</a:t>
            </a:r>
            <a:r>
              <a:rPr lang="en-US"/>
              <a:t> 4 mins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A5E8887D-28E4-45CA-ADEC-8E8355FD4A1E}" type="slidenum">
              <a:rPr lang="en-GB"/>
              <a:t>13</a:t>
            </a:fld>
            <a:endParaRPr lang="en-GB"/>
          </a:p>
        </p:txBody>
      </p:sp>
    </p:spTree>
    <p:extLst>
      <p:ext uri="{BB962C8B-B14F-4D97-AF65-F5344CB8AC3E}">
        <p14:creationId xmlns:p14="http://schemas.microsoft.com/office/powerpoint/2010/main" val="370895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https://www.gov.uk/government/publications/tackling-racial-disparity-in-the-criminal-justice-system-2020</a:t>
            </a:r>
            <a:endParaRPr lang="en-US" dirty="0"/>
          </a:p>
          <a:p>
            <a:r>
              <a:rPr lang="en-US">
                <a:cs typeface="Calibri"/>
              </a:rPr>
              <a:t>- Increase TRUST (especially in relation to the YJS).</a:t>
            </a:r>
          </a:p>
          <a:p>
            <a:r>
              <a:rPr lang="en-US">
                <a:cs typeface="Calibri"/>
              </a:rPr>
              <a:t>- Muslims in CJS: Facing a 'double-disadvantage' - poorer outcomes and need to increase cultural awareness amongst staff.</a:t>
            </a:r>
            <a:endParaRPr lang="en-US" dirty="0">
              <a:cs typeface="Calibri"/>
            </a:endParaRPr>
          </a:p>
          <a:p>
            <a:r>
              <a:rPr lang="en-US">
                <a:cs typeface="Calibri"/>
              </a:rPr>
              <a:t>- BAME women – evidence shows that women from BAME and foreign national backgrounds can have significantly different experiences or outcomes at some stages of the CJS. Therefore, need to develop cultural awareness, increase workforce diversity, HMPPS are working to embed equality and inclusion in the design, content and delivery and all professional development.</a:t>
            </a:r>
          </a:p>
          <a:p>
            <a:r>
              <a:rPr lang="en-US">
                <a:cs typeface="Calibri"/>
              </a:rPr>
              <a:t>- GYPSY, ROMA, TRAVELLER: More attention to these groups and increase working with them.</a:t>
            </a:r>
          </a:p>
          <a:p>
            <a:r>
              <a:rPr lang="en-US">
                <a:cs typeface="Calibri"/>
              </a:rPr>
              <a:t>- YOUTH OFFENDERS: Improve parental engagement, identify specific experiences and outcomes tailored to individual needs. </a:t>
            </a:r>
            <a:endParaRPr lang="en-US" dirty="0">
              <a:cs typeface="Calibri"/>
            </a:endParaRPr>
          </a:p>
        </p:txBody>
      </p:sp>
      <p:sp>
        <p:nvSpPr>
          <p:cNvPr id="4" name="Slide Number Placeholder 3"/>
          <p:cNvSpPr>
            <a:spLocks noGrp="1"/>
          </p:cNvSpPr>
          <p:nvPr>
            <p:ph type="sldNum" sz="quarter" idx="5"/>
          </p:nvPr>
        </p:nvSpPr>
        <p:spPr/>
        <p:txBody>
          <a:bodyPr/>
          <a:lstStyle/>
          <a:p>
            <a:fld id="{A5E8887D-28E4-45CA-ADEC-8E8355FD4A1E}" type="slidenum">
              <a:rPr lang="en-GB"/>
              <a:t>15</a:t>
            </a:fld>
            <a:endParaRPr lang="en-GB"/>
          </a:p>
        </p:txBody>
      </p:sp>
    </p:spTree>
    <p:extLst>
      <p:ext uri="{BB962C8B-B14F-4D97-AF65-F5344CB8AC3E}">
        <p14:creationId xmlns:p14="http://schemas.microsoft.com/office/powerpoint/2010/main" val="1476198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https://www.theguardian.com/society/2020/jul/14/naima-sakande-self-congratulation-race-uk-black-women-justice-change</a:t>
            </a:r>
            <a:endParaRPr lang="en-US" dirty="0"/>
          </a:p>
          <a:p>
            <a:r>
              <a:rPr lang="en-US">
                <a:cs typeface="Calibri"/>
              </a:rPr>
              <a:t> Video: 7 minutes</a:t>
            </a:r>
            <a:endParaRPr lang="en-US" dirty="0">
              <a:cs typeface="Calibri"/>
            </a:endParaRPr>
          </a:p>
        </p:txBody>
      </p:sp>
      <p:sp>
        <p:nvSpPr>
          <p:cNvPr id="4" name="Slide Number Placeholder 3"/>
          <p:cNvSpPr>
            <a:spLocks noGrp="1"/>
          </p:cNvSpPr>
          <p:nvPr>
            <p:ph type="sldNum" sz="quarter" idx="5"/>
          </p:nvPr>
        </p:nvSpPr>
        <p:spPr/>
        <p:txBody>
          <a:bodyPr/>
          <a:lstStyle/>
          <a:p>
            <a:fld id="{A5E8887D-28E4-45CA-ADEC-8E8355FD4A1E}" type="slidenum">
              <a:rPr lang="en-GB"/>
              <a:t>16</a:t>
            </a:fld>
            <a:endParaRPr lang="en-GB"/>
          </a:p>
        </p:txBody>
      </p:sp>
    </p:spTree>
    <p:extLst>
      <p:ext uri="{BB962C8B-B14F-4D97-AF65-F5344CB8AC3E}">
        <p14:creationId xmlns:p14="http://schemas.microsoft.com/office/powerpoint/2010/main" val="3651398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F530F3F-2C54-431A-BC77-99501343B367}"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236337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530F3F-2C54-431A-BC77-99501343B367}"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2466064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530F3F-2C54-431A-BC77-99501343B367}"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522027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F530F3F-2C54-431A-BC77-99501343B367}"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3537184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F530F3F-2C54-431A-BC77-99501343B367}" type="datetimeFigureOut">
              <a:rPr lang="en-GB" smtClean="0"/>
              <a:t>23/03/2022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2357328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F530F3F-2C54-431A-BC77-99501343B367}" type="datetimeFigureOut">
              <a:rPr lang="en-GB" smtClean="0"/>
              <a:t>23/03/2022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3995882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530F3F-2C54-431A-BC77-99501343B367}" type="datetimeFigureOut">
              <a:rPr lang="en-GB" smtClean="0"/>
              <a:t>23/03/2022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208866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530F3F-2C54-431A-BC77-99501343B367}"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3566817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530F3F-2C54-431A-BC77-99501343B367}" type="datetimeFigureOut">
              <a:rPr lang="en-GB" smtClean="0"/>
              <a:t>23/03/2022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1709634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530F3F-2C54-431A-BC77-99501343B367}"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3747348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530F3F-2C54-431A-BC77-99501343B367}" type="datetimeFigureOut">
              <a:rPr lang="en-GB" smtClean="0"/>
              <a:t>23/03/2022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63B747-FBF7-4D36-B9B5-D726A2D1D3B8}" type="slidenum">
              <a:rPr lang="en-GB" smtClean="0"/>
              <a:t>‹#›</a:t>
            </a:fld>
            <a:endParaRPr lang="en-GB"/>
          </a:p>
        </p:txBody>
      </p:sp>
    </p:spTree>
    <p:extLst>
      <p:ext uri="{BB962C8B-B14F-4D97-AF65-F5344CB8AC3E}">
        <p14:creationId xmlns:p14="http://schemas.microsoft.com/office/powerpoint/2010/main" val="1435071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530F3F-2C54-431A-BC77-99501343B367}" type="datetimeFigureOut">
              <a:rPr lang="en-GB" smtClean="0"/>
              <a:t>23/03/2022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63B747-FBF7-4D36-B9B5-D726A2D1D3B8}" type="slidenum">
              <a:rPr lang="en-GB" smtClean="0"/>
              <a:t>‹#›</a:t>
            </a:fld>
            <a:endParaRPr lang="en-GB"/>
          </a:p>
        </p:txBody>
      </p:sp>
    </p:spTree>
    <p:extLst>
      <p:ext uri="{BB962C8B-B14F-4D97-AF65-F5344CB8AC3E}">
        <p14:creationId xmlns:p14="http://schemas.microsoft.com/office/powerpoint/2010/main" val="649729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FsANjsMdSuI"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bbc.co.uk/news/education-54425742" TargetMode="Externa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O-HZWbQcvCM" TargetMode="Externa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restoringpangea.com/jon-snow-jesus-why-mckinney-texas-matter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aWtym5W1ecc?feature=oembed" TargetMode="Externa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Y99GoIiAF1E?feature=oembed" TargetMode="Externa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UCJP- Youth justice tutorial</a:t>
            </a:r>
          </a:p>
        </p:txBody>
      </p:sp>
      <p:sp>
        <p:nvSpPr>
          <p:cNvPr id="3" name="Subtitle 2"/>
          <p:cNvSpPr>
            <a:spLocks noGrp="1"/>
          </p:cNvSpPr>
          <p:nvPr>
            <p:ph type="subTitle" idx="1"/>
          </p:nvPr>
        </p:nvSpPr>
        <p:spPr>
          <a:xfrm>
            <a:off x="1350682" y="4870824"/>
            <a:ext cx="10005951" cy="1458258"/>
          </a:xfrm>
        </p:spPr>
        <p:txBody>
          <a:bodyPr anchor="ctr">
            <a:normAutofit/>
          </a:bodyPr>
          <a:lstStyle/>
          <a:p>
            <a:pPr algn="l"/>
            <a:r>
              <a:rPr lang="en-GB" dirty="0"/>
              <a:t>LAURA KNIGHT</a:t>
            </a:r>
            <a:endParaRPr lang="en-GB"/>
          </a:p>
        </p:txBody>
      </p:sp>
    </p:spTree>
    <p:extLst>
      <p:ext uri="{BB962C8B-B14F-4D97-AF65-F5344CB8AC3E}">
        <p14:creationId xmlns:p14="http://schemas.microsoft.com/office/powerpoint/2010/main" val="3131662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YOU THINK?</a:t>
            </a:r>
          </a:p>
        </p:txBody>
      </p:sp>
      <p:sp>
        <p:nvSpPr>
          <p:cNvPr id="3" name="Content Placeholder 2"/>
          <p:cNvSpPr>
            <a:spLocks noGrp="1"/>
          </p:cNvSpPr>
          <p:nvPr>
            <p:ph idx="1"/>
          </p:nvPr>
        </p:nvSpPr>
        <p:spPr>
          <a:xfrm>
            <a:off x="5241700" y="2987899"/>
            <a:ext cx="6112099" cy="3189064"/>
          </a:xfrm>
        </p:spPr>
        <p:txBody>
          <a:bodyPr>
            <a:normAutofit/>
          </a:bodyPr>
          <a:lstStyle/>
          <a:p>
            <a:pPr marL="0" indent="0">
              <a:buNone/>
            </a:pPr>
            <a:r>
              <a:rPr lang="en-GB" sz="3600" b="1" dirty="0">
                <a:solidFill>
                  <a:srgbClr val="FF0000"/>
                </a:solidFill>
                <a:latin typeface="Corbel" panose="020B0503020204020204" pitchFamily="34" charset="0"/>
              </a:rPr>
              <a:t>IS THERE A YOUTH CRIME PROBLEM IN ENGLAND AND WALES?</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1559374" y="2743200"/>
            <a:ext cx="2713459" cy="2749639"/>
          </a:xfrm>
          <a:prstGeom prst="rect">
            <a:avLst/>
          </a:prstGeom>
        </p:spPr>
      </p:pic>
    </p:spTree>
    <p:extLst>
      <p:ext uri="{BB962C8B-B14F-4D97-AF65-F5344CB8AC3E}">
        <p14:creationId xmlns:p14="http://schemas.microsoft.com/office/powerpoint/2010/main" val="1722903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FsANjsMdSuI"/>
          <p:cNvPicPr>
            <a:picLocks noGrp="1" noRot="1" noChangeAspect="1"/>
          </p:cNvPicPr>
          <p:nvPr>
            <p:ph idx="1"/>
            <a:videoFile r:link="rId1"/>
          </p:nvPr>
        </p:nvPicPr>
        <p:blipFill>
          <a:blip r:embed="rId3"/>
          <a:stretch>
            <a:fillRect/>
          </a:stretch>
        </p:blipFill>
        <p:spPr>
          <a:xfrm>
            <a:off x="1535448" y="721217"/>
            <a:ext cx="8973712" cy="5047713"/>
          </a:xfrm>
          <a:prstGeom prst="rect">
            <a:avLst/>
          </a:prstGeom>
        </p:spPr>
      </p:pic>
    </p:spTree>
    <p:extLst>
      <p:ext uri="{BB962C8B-B14F-4D97-AF65-F5344CB8AC3E}">
        <p14:creationId xmlns:p14="http://schemas.microsoft.com/office/powerpoint/2010/main" val="1151331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0030"/>
            <a:ext cx="10515600" cy="1325563"/>
          </a:xfrm>
        </p:spPr>
        <p:txBody>
          <a:bodyPr/>
          <a:lstStyle/>
          <a:p>
            <a:r>
              <a:rPr lang="en-GB" dirty="0"/>
              <a:t>What do the statistics say?</a:t>
            </a:r>
          </a:p>
        </p:txBody>
      </p:sp>
      <p:pic>
        <p:nvPicPr>
          <p:cNvPr id="4" name="Content Placeholder 3"/>
          <p:cNvPicPr>
            <a:picLocks noGrp="1" noChangeAspect="1"/>
          </p:cNvPicPr>
          <p:nvPr>
            <p:ph idx="1"/>
          </p:nvPr>
        </p:nvPicPr>
        <p:blipFill rotWithShape="1">
          <a:blip r:embed="rId3"/>
          <a:srcRect l="31307" t="29966" r="32417" b="15278"/>
          <a:stretch/>
        </p:blipFill>
        <p:spPr>
          <a:xfrm>
            <a:off x="1163392" y="1020986"/>
            <a:ext cx="6284890" cy="5333510"/>
          </a:xfrm>
          <a:prstGeom prst="rect">
            <a:avLst/>
          </a:prstGeom>
        </p:spPr>
      </p:pic>
      <p:sp>
        <p:nvSpPr>
          <p:cNvPr id="5" name="TextBox 4"/>
          <p:cNvSpPr txBox="1"/>
          <p:nvPr/>
        </p:nvSpPr>
        <p:spPr>
          <a:xfrm>
            <a:off x="7448282" y="6354496"/>
            <a:ext cx="3293660" cy="369332"/>
          </a:xfrm>
          <a:prstGeom prst="rect">
            <a:avLst/>
          </a:prstGeom>
          <a:noFill/>
        </p:spPr>
        <p:txBody>
          <a:bodyPr wrap="square" rtlCol="0">
            <a:spAutoFit/>
          </a:bodyPr>
          <a:lstStyle/>
          <a:p>
            <a:r>
              <a:rPr lang="en-GB" dirty="0"/>
              <a:t>Ministry of Justice, 2020</a:t>
            </a:r>
          </a:p>
        </p:txBody>
      </p:sp>
      <p:sp>
        <p:nvSpPr>
          <p:cNvPr id="3" name="TextBox 2">
            <a:extLst>
              <a:ext uri="{FF2B5EF4-FFF2-40B4-BE49-F238E27FC236}">
                <a16:creationId xmlns:a16="http://schemas.microsoft.com/office/drawing/2014/main" id="{98222829-52F8-490F-BFD4-7EEC552B4975}"/>
              </a:ext>
            </a:extLst>
          </p:cNvPr>
          <p:cNvSpPr txBox="1"/>
          <p:nvPr/>
        </p:nvSpPr>
        <p:spPr>
          <a:xfrm>
            <a:off x="7952704" y="1951149"/>
            <a:ext cx="3206840" cy="646331"/>
          </a:xfrm>
          <a:prstGeom prst="rect">
            <a:avLst/>
          </a:prstGeom>
          <a:noFill/>
        </p:spPr>
        <p:txBody>
          <a:bodyPr wrap="square" rtlCol="0">
            <a:spAutoFit/>
          </a:bodyPr>
          <a:lstStyle/>
          <a:p>
            <a:r>
              <a:rPr lang="en-GB" dirty="0">
                <a:highlight>
                  <a:srgbClr val="FFFF00"/>
                </a:highlight>
              </a:rPr>
              <a:t>Can you find any current statistics on this?</a:t>
            </a:r>
          </a:p>
        </p:txBody>
      </p:sp>
    </p:spTree>
    <p:extLst>
      <p:ext uri="{BB962C8B-B14F-4D97-AF65-F5344CB8AC3E}">
        <p14:creationId xmlns:p14="http://schemas.microsoft.com/office/powerpoint/2010/main" val="1085777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11A71D-30E5-4487-BB72-7C2A809FDF21}"/>
              </a:ext>
            </a:extLst>
          </p:cNvPr>
          <p:cNvPicPr>
            <a:picLocks noChangeAspect="1"/>
          </p:cNvPicPr>
          <p:nvPr/>
        </p:nvPicPr>
        <p:blipFill rotWithShape="1">
          <a:blip r:embed="rId3"/>
          <a:srcRect r="2660"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765658-7543-482A-84F5-6285C3AB2E2B}"/>
              </a:ext>
            </a:extLst>
          </p:cNvPr>
          <p:cNvSpPr>
            <a:spLocks noGrp="1"/>
          </p:cNvSpPr>
          <p:nvPr>
            <p:ph type="title"/>
          </p:nvPr>
        </p:nvSpPr>
        <p:spPr>
          <a:xfrm>
            <a:off x="371094" y="1161288"/>
            <a:ext cx="3438144" cy="1124712"/>
          </a:xfrm>
        </p:spPr>
        <p:txBody>
          <a:bodyPr anchor="b">
            <a:normAutofit/>
          </a:bodyPr>
          <a:lstStyle/>
          <a:p>
            <a:r>
              <a:rPr lang="en-GB" sz="2800"/>
              <a:t>Task</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147105C-3687-47BB-95D2-41D1477E1873}"/>
              </a:ext>
            </a:extLst>
          </p:cNvPr>
          <p:cNvSpPr>
            <a:spLocks noGrp="1"/>
          </p:cNvSpPr>
          <p:nvPr>
            <p:ph idx="1"/>
          </p:nvPr>
        </p:nvSpPr>
        <p:spPr>
          <a:xfrm>
            <a:off x="371094" y="2718054"/>
            <a:ext cx="3438906" cy="3207258"/>
          </a:xfrm>
        </p:spPr>
        <p:txBody>
          <a:bodyPr anchor="t">
            <a:normAutofit/>
          </a:bodyPr>
          <a:lstStyle/>
          <a:p>
            <a:r>
              <a:rPr lang="en-GB" sz="2400" dirty="0"/>
              <a:t>What are the 3 types of custody for young people?</a:t>
            </a:r>
          </a:p>
          <a:p>
            <a:r>
              <a:rPr lang="en-GB" sz="2400" dirty="0"/>
              <a:t>What is a YOI?</a:t>
            </a:r>
          </a:p>
          <a:p>
            <a:r>
              <a:rPr lang="en-GB" sz="2400" dirty="0"/>
              <a:t>What is a secure training centre?</a:t>
            </a:r>
          </a:p>
          <a:p>
            <a:r>
              <a:rPr lang="en-GB" sz="2400" dirty="0"/>
              <a:t>What is a secure children’s home?</a:t>
            </a:r>
          </a:p>
          <a:p>
            <a:endParaRPr lang="en-GB" sz="1700" dirty="0"/>
          </a:p>
        </p:txBody>
      </p:sp>
    </p:spTree>
    <p:extLst>
      <p:ext uri="{BB962C8B-B14F-4D97-AF65-F5344CB8AC3E}">
        <p14:creationId xmlns:p14="http://schemas.microsoft.com/office/powerpoint/2010/main" val="2002690871"/>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Secure schools: Reform</a:t>
            </a:r>
          </a:p>
        </p:txBody>
      </p:sp>
      <p:pic>
        <p:nvPicPr>
          <p:cNvPr id="4" name="Content Placeholder 3"/>
          <p:cNvPicPr>
            <a:picLocks noGrp="1" noChangeAspect="1"/>
          </p:cNvPicPr>
          <p:nvPr>
            <p:ph idx="1"/>
          </p:nvPr>
        </p:nvPicPr>
        <p:blipFill rotWithShape="1">
          <a:blip r:embed="rId3"/>
          <a:srcRect t="14333" r="33614" b="35007"/>
          <a:stretch/>
        </p:blipFill>
        <p:spPr>
          <a:xfrm>
            <a:off x="2128283" y="1690688"/>
            <a:ext cx="7342288" cy="3150107"/>
          </a:xfrm>
          <a:prstGeom prst="rect">
            <a:avLst/>
          </a:prstGeom>
        </p:spPr>
      </p:pic>
      <p:sp>
        <p:nvSpPr>
          <p:cNvPr id="5" name="Rectangle 4"/>
          <p:cNvSpPr/>
          <p:nvPr/>
        </p:nvSpPr>
        <p:spPr>
          <a:xfrm>
            <a:off x="3321408" y="5497676"/>
            <a:ext cx="4956037" cy="646331"/>
          </a:xfrm>
          <a:prstGeom prst="rect">
            <a:avLst/>
          </a:prstGeom>
        </p:spPr>
        <p:txBody>
          <a:bodyPr wrap="none">
            <a:spAutoFit/>
          </a:bodyPr>
          <a:lstStyle/>
          <a:p>
            <a:r>
              <a:rPr lang="en-GB" dirty="0">
                <a:hlinkClick r:id="rId4"/>
              </a:rPr>
              <a:t>https://www.bbc.co.uk/news/education-54425742</a:t>
            </a:r>
            <a:endParaRPr lang="en-GB" dirty="0"/>
          </a:p>
          <a:p>
            <a:endParaRPr lang="en-GB" dirty="0"/>
          </a:p>
        </p:txBody>
      </p:sp>
    </p:spTree>
    <p:extLst>
      <p:ext uri="{BB962C8B-B14F-4D97-AF65-F5344CB8AC3E}">
        <p14:creationId xmlns:p14="http://schemas.microsoft.com/office/powerpoint/2010/main" val="820465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about young adult offenders?</a:t>
            </a:r>
          </a:p>
        </p:txBody>
      </p:sp>
      <p:pic>
        <p:nvPicPr>
          <p:cNvPr id="4" name="O-HZWbQcvCM"/>
          <p:cNvPicPr>
            <a:picLocks noGrp="1" noRot="1" noChangeAspect="1"/>
          </p:cNvPicPr>
          <p:nvPr>
            <p:ph idx="1"/>
            <a:videoFile r:link="rId1"/>
          </p:nvPr>
        </p:nvPicPr>
        <p:blipFill>
          <a:blip r:embed="rId4"/>
          <a:stretch>
            <a:fillRect/>
          </a:stretch>
        </p:blipFill>
        <p:spPr>
          <a:xfrm>
            <a:off x="1564821" y="1408340"/>
            <a:ext cx="9062357" cy="5097575"/>
          </a:xfrm>
          <a:prstGeom prst="rect">
            <a:avLst/>
          </a:prstGeom>
        </p:spPr>
      </p:pic>
    </p:spTree>
    <p:extLst>
      <p:ext uri="{BB962C8B-B14F-4D97-AF65-F5344CB8AC3E}">
        <p14:creationId xmlns:p14="http://schemas.microsoft.com/office/powerpoint/2010/main" val="915260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4B077BB-0B26-4338-B536-D4750D4A8736}"/>
              </a:ext>
            </a:extLst>
          </p:cNvPr>
          <p:cNvPicPr>
            <a:picLocks noChangeAspect="1"/>
          </p:cNvPicPr>
          <p:nvPr/>
        </p:nvPicPr>
        <p:blipFill rotWithShape="1">
          <a:blip r:embed="rId2"/>
          <a:srcRect l="14779" r="8" b="8"/>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p:cNvSpPr>
            <a:spLocks noGrp="1"/>
          </p:cNvSpPr>
          <p:nvPr>
            <p:ph type="ctrTitle"/>
          </p:nvPr>
        </p:nvSpPr>
        <p:spPr>
          <a:xfrm>
            <a:off x="477981" y="1122363"/>
            <a:ext cx="4023360" cy="3204134"/>
          </a:xfrm>
        </p:spPr>
        <p:txBody>
          <a:bodyPr anchor="b">
            <a:normAutofit/>
          </a:bodyPr>
          <a:lstStyle/>
          <a:p>
            <a:r>
              <a:rPr lang="en-GB" sz="4800">
                <a:cs typeface="Calibri Light"/>
              </a:rPr>
              <a:t>UCJP- Race and crime</a:t>
            </a:r>
            <a:endParaRPr lang="en-GB" sz="4800"/>
          </a:p>
        </p:txBody>
      </p:sp>
      <p:sp>
        <p:nvSpPr>
          <p:cNvPr id="3" name="Subtitle 2"/>
          <p:cNvSpPr>
            <a:spLocks noGrp="1"/>
          </p:cNvSpPr>
          <p:nvPr>
            <p:ph type="subTitle" idx="1"/>
          </p:nvPr>
        </p:nvSpPr>
        <p:spPr>
          <a:xfrm>
            <a:off x="477981" y="4872922"/>
            <a:ext cx="3933306" cy="1208141"/>
          </a:xfrm>
        </p:spPr>
        <p:txBody>
          <a:bodyPr vert="horz" lIns="91440" tIns="45720" rIns="91440" bIns="45720" rtlCol="0" anchor="t">
            <a:normAutofit/>
          </a:bodyPr>
          <a:lstStyle/>
          <a:p>
            <a:r>
              <a:rPr lang="en-GB" sz="2000" dirty="0">
                <a:cs typeface="Calibri"/>
              </a:rPr>
              <a:t>Laura Knight</a:t>
            </a:r>
            <a:endParaRPr lang="en-GB" sz="2000" dirty="0"/>
          </a:p>
        </p:txBody>
      </p:sp>
    </p:spTree>
    <p:extLst>
      <p:ext uri="{BB962C8B-B14F-4D97-AF65-F5344CB8AC3E}">
        <p14:creationId xmlns:p14="http://schemas.microsoft.com/office/powerpoint/2010/main" val="10985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6B0E5-2778-46D7-921F-84AD3637C0A6}"/>
              </a:ext>
            </a:extLst>
          </p:cNvPr>
          <p:cNvSpPr>
            <a:spLocks noGrp="1"/>
          </p:cNvSpPr>
          <p:nvPr>
            <p:ph type="title"/>
          </p:nvPr>
        </p:nvSpPr>
        <p:spPr>
          <a:xfrm>
            <a:off x="616893" y="1238250"/>
            <a:ext cx="7003107" cy="4381500"/>
          </a:xfrm>
        </p:spPr>
        <p:txBody>
          <a:bodyPr vert="horz" lIns="91440" tIns="45720" rIns="91440" bIns="45720" rtlCol="0" anchor="ctr">
            <a:normAutofit/>
          </a:bodyPr>
          <a:lstStyle/>
          <a:p>
            <a:r>
              <a:rPr lang="en-US" sz="7200"/>
              <a:t>David Lammy: Justice for All</a:t>
            </a:r>
          </a:p>
        </p:txBody>
      </p:sp>
      <p:sp>
        <p:nvSpPr>
          <p:cNvPr id="3" name="Content Placeholder 2">
            <a:extLst>
              <a:ext uri="{FF2B5EF4-FFF2-40B4-BE49-F238E27FC236}">
                <a16:creationId xmlns:a16="http://schemas.microsoft.com/office/drawing/2014/main" id="{A29BD19E-025C-4451-8040-D4253E4F1B17}"/>
              </a:ext>
            </a:extLst>
          </p:cNvPr>
          <p:cNvSpPr>
            <a:spLocks noGrp="1"/>
          </p:cNvSpPr>
          <p:nvPr>
            <p:ph idx="1"/>
          </p:nvPr>
        </p:nvSpPr>
        <p:spPr>
          <a:xfrm>
            <a:off x="8791575" y="1238250"/>
            <a:ext cx="3000375" cy="4381500"/>
          </a:xfrm>
        </p:spPr>
        <p:txBody>
          <a:bodyPr vert="horz" lIns="91440" tIns="45720" rIns="91440" bIns="45720" rtlCol="0" anchor="ctr">
            <a:normAutofit/>
          </a:bodyPr>
          <a:lstStyle/>
          <a:p>
            <a:pPr marL="0" indent="0">
              <a:buNone/>
            </a:pPr>
            <a:r>
              <a:rPr lang="en-US"/>
              <a:t>What were some of the key points taken from the video?</a:t>
            </a:r>
          </a:p>
        </p:txBody>
      </p:sp>
    </p:spTree>
    <p:extLst>
      <p:ext uri="{BB962C8B-B14F-4D97-AF65-F5344CB8AC3E}">
        <p14:creationId xmlns:p14="http://schemas.microsoft.com/office/powerpoint/2010/main" val="1390533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10FE4-0E00-4088-A47B-BB00070C5971}"/>
              </a:ext>
            </a:extLst>
          </p:cNvPr>
          <p:cNvSpPr>
            <a:spLocks noGrp="1"/>
          </p:cNvSpPr>
          <p:nvPr>
            <p:ph type="title"/>
          </p:nvPr>
        </p:nvSpPr>
        <p:spPr/>
        <p:txBody>
          <a:bodyPr/>
          <a:lstStyle/>
          <a:p>
            <a:r>
              <a:rPr lang="en-GB" dirty="0"/>
              <a:t>Lammy Review (2017)</a:t>
            </a:r>
          </a:p>
        </p:txBody>
      </p:sp>
      <p:sp>
        <p:nvSpPr>
          <p:cNvPr id="3" name="Content Placeholder 2">
            <a:extLst>
              <a:ext uri="{FF2B5EF4-FFF2-40B4-BE49-F238E27FC236}">
                <a16:creationId xmlns:a16="http://schemas.microsoft.com/office/drawing/2014/main" id="{4711E657-9F37-45AA-84F1-DA8CF9DF63EA}"/>
              </a:ext>
            </a:extLst>
          </p:cNvPr>
          <p:cNvSpPr>
            <a:spLocks noGrp="1"/>
          </p:cNvSpPr>
          <p:nvPr>
            <p:ph idx="1"/>
          </p:nvPr>
        </p:nvSpPr>
        <p:spPr/>
        <p:txBody>
          <a:bodyPr vert="horz" lIns="91440" tIns="45720" rIns="91440" bIns="45720" rtlCol="0" anchor="t">
            <a:normAutofit/>
          </a:bodyPr>
          <a:lstStyle/>
          <a:p>
            <a:pPr marL="0" indent="0">
              <a:buNone/>
            </a:pPr>
            <a:r>
              <a:rPr lang="en-GB"/>
              <a:t>Proposed framework:</a:t>
            </a:r>
            <a:endParaRPr lang="en-GB" dirty="0"/>
          </a:p>
          <a:p>
            <a:pPr marL="0" indent="0">
              <a:buNone/>
            </a:pPr>
            <a:r>
              <a:rPr lang="en-GB" dirty="0"/>
              <a:t>1. There must be robust systems in place to ensure </a:t>
            </a:r>
            <a:r>
              <a:rPr lang="en-GB" b="1" dirty="0"/>
              <a:t>FAIR</a:t>
            </a:r>
            <a:r>
              <a:rPr lang="en-GB" dirty="0"/>
              <a:t> </a:t>
            </a:r>
            <a:r>
              <a:rPr lang="en-GB"/>
              <a:t>treatment in every part of the Criminal Justice System.</a:t>
            </a:r>
          </a:p>
          <a:p>
            <a:pPr marL="0" indent="0">
              <a:buNone/>
            </a:pPr>
            <a:r>
              <a:rPr lang="en-GB"/>
              <a:t>2. </a:t>
            </a:r>
            <a:r>
              <a:rPr lang="en-GB" b="1"/>
              <a:t>TRUST</a:t>
            </a:r>
            <a:r>
              <a:rPr lang="en-GB"/>
              <a:t> in the CJS is essential</a:t>
            </a:r>
          </a:p>
          <a:p>
            <a:pPr marL="0" indent="0">
              <a:buNone/>
            </a:pPr>
            <a:r>
              <a:rPr lang="en-GB" dirty="0"/>
              <a:t>3. The CJS must have a stronger analysis where </a:t>
            </a:r>
            <a:r>
              <a:rPr lang="en-GB" b="1" dirty="0"/>
              <a:t>responsibility</a:t>
            </a:r>
            <a:r>
              <a:rPr lang="en-GB" dirty="0"/>
              <a:t> </a:t>
            </a:r>
            <a:r>
              <a:rPr lang="en-GB"/>
              <a:t>lies beyond its own boundaries.</a:t>
            </a:r>
            <a:endParaRPr lang="en-GB" dirty="0"/>
          </a:p>
        </p:txBody>
      </p:sp>
    </p:spTree>
    <p:extLst>
      <p:ext uri="{BB962C8B-B14F-4D97-AF65-F5344CB8AC3E}">
        <p14:creationId xmlns:p14="http://schemas.microsoft.com/office/powerpoint/2010/main" val="3743874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16C21E-B178-46F2-954D-82963405B358}"/>
              </a:ext>
            </a:extLst>
          </p:cNvPr>
          <p:cNvSpPr>
            <a:spLocks noGrp="1"/>
          </p:cNvSpPr>
          <p:nvPr>
            <p:ph idx="1"/>
          </p:nvPr>
        </p:nvSpPr>
        <p:spPr>
          <a:xfrm>
            <a:off x="5434149" y="932688"/>
            <a:ext cx="5916603" cy="4992624"/>
          </a:xfrm>
        </p:spPr>
        <p:txBody>
          <a:bodyPr vert="horz" lIns="91440" tIns="45720" rIns="91440" bIns="45720" rtlCol="0" anchor="ctr">
            <a:noAutofit/>
          </a:bodyPr>
          <a:lstStyle/>
          <a:p>
            <a:pPr>
              <a:buNone/>
            </a:pPr>
            <a:r>
              <a:rPr lang="en-GB" sz="2400" dirty="0">
                <a:ea typeface="+mn-lt"/>
                <a:cs typeface="+mn-lt"/>
              </a:rPr>
              <a:t>People from a Black, Asian, ‘Mixed’ or ‘Chinese and other’ background were over-represented as defendants in the criminal justice system in 2019, according to Ministry of Justice (MoJ) data.</a:t>
            </a:r>
            <a:endParaRPr lang="en-US" sz="2400"/>
          </a:p>
          <a:p>
            <a:pPr>
              <a:buNone/>
            </a:pPr>
            <a:r>
              <a:rPr lang="en-GB" sz="2400" dirty="0">
                <a:ea typeface="+mn-lt"/>
                <a:cs typeface="+mn-lt"/>
              </a:rPr>
              <a:t>This was largely because people from these ethnic groups made up a disproportionate share of people arrested, and this carried through to the prosecution, conviction, and imprisonment stages. The MoJ categorises these ethnic groups as ‘BAME’.</a:t>
            </a:r>
            <a:endParaRPr lang="en-GB" sz="1800" dirty="0"/>
          </a:p>
          <a:p>
            <a:pPr marL="0" indent="0">
              <a:buNone/>
            </a:pPr>
            <a:endParaRPr lang="en-GB" sz="2000"/>
          </a:p>
        </p:txBody>
      </p:sp>
      <p:sp>
        <p:nvSpPr>
          <p:cNvPr id="6" name="TextBox 5">
            <a:extLst>
              <a:ext uri="{FF2B5EF4-FFF2-40B4-BE49-F238E27FC236}">
                <a16:creationId xmlns:a16="http://schemas.microsoft.com/office/drawing/2014/main" id="{EC6B7F47-F814-442F-B38D-AB16D6762A1B}"/>
              </a:ext>
            </a:extLst>
          </p:cNvPr>
          <p:cNvSpPr txBox="1"/>
          <p:nvPr/>
        </p:nvSpPr>
        <p:spPr>
          <a:xfrm>
            <a:off x="310551" y="63634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UK Parliament (2020)</a:t>
            </a:r>
          </a:p>
        </p:txBody>
      </p:sp>
      <p:pic>
        <p:nvPicPr>
          <p:cNvPr id="7" name="Picture 8" descr="A close up of text on a black background&#10;&#10;Description automatically generated">
            <a:extLst>
              <a:ext uri="{FF2B5EF4-FFF2-40B4-BE49-F238E27FC236}">
                <a16:creationId xmlns:a16="http://schemas.microsoft.com/office/drawing/2014/main" id="{56A09BE0-C737-4C1B-BE01-EFCDB5B9876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73192" y="2027151"/>
            <a:ext cx="2743200" cy="2343624"/>
          </a:xfrm>
          <a:prstGeom prst="rect">
            <a:avLst/>
          </a:prstGeom>
        </p:spPr>
      </p:pic>
      <p:sp>
        <p:nvSpPr>
          <p:cNvPr id="9" name="TextBox 8">
            <a:extLst>
              <a:ext uri="{FF2B5EF4-FFF2-40B4-BE49-F238E27FC236}">
                <a16:creationId xmlns:a16="http://schemas.microsoft.com/office/drawing/2014/main" id="{2C4D2EEE-5F0A-4438-A146-2D9BBC415AB5}"/>
              </a:ext>
            </a:extLst>
          </p:cNvPr>
          <p:cNvSpPr txBox="1"/>
          <p:nvPr/>
        </p:nvSpPr>
        <p:spPr>
          <a:xfrm>
            <a:off x="1173192" y="4328214"/>
            <a:ext cx="2743200" cy="360632"/>
          </a:xfrm>
          <a:prstGeom prst="rect">
            <a:avLst/>
          </a:prstGeom>
        </p:spPr>
        <p:txBody>
          <a:bodyPr>
            <a:normAutofit fontScale="55000" lnSpcReduction="20000"/>
          </a:bodyPr>
          <a:lstStyle/>
          <a:p>
            <a:r>
              <a:rPr lang="en-US">
                <a:hlinkClick r:id="rId4"/>
              </a:rPr>
              <a:t>This Photo</a:t>
            </a:r>
            <a:r>
              <a:rPr lang="en-US"/>
              <a:t> by Unknown author is licensed under </a:t>
            </a:r>
            <a:r>
              <a:rPr lang="en-US">
                <a:hlinkClick r:id="rId5"/>
              </a:rPr>
              <a:t>CC BY</a:t>
            </a:r>
            <a:r>
              <a:rPr lang="en-US"/>
              <a:t>.</a:t>
            </a:r>
          </a:p>
        </p:txBody>
      </p:sp>
    </p:spTree>
    <p:extLst>
      <p:ext uri="{BB962C8B-B14F-4D97-AF65-F5344CB8AC3E}">
        <p14:creationId xmlns:p14="http://schemas.microsoft.com/office/powerpoint/2010/main" val="35711676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id="{44615C93-4F5D-4FE2-9F24-5BC18AA34616}"/>
              </a:ext>
            </a:extLst>
          </p:cNvPr>
          <p:cNvPicPr>
            <a:picLocks noGrp="1" noChangeAspect="1"/>
          </p:cNvPicPr>
          <p:nvPr>
            <p:ph idx="1"/>
          </p:nvPr>
        </p:nvPicPr>
        <p:blipFill rotWithShape="1">
          <a:blip r:embed="rId3"/>
          <a:srcRect l="10503" t="22568" r="27133" b="18677"/>
          <a:stretch/>
        </p:blipFill>
        <p:spPr>
          <a:xfrm>
            <a:off x="398279" y="436441"/>
            <a:ext cx="11099442" cy="5879871"/>
          </a:xfrm>
        </p:spPr>
      </p:pic>
    </p:spTree>
    <p:extLst>
      <p:ext uri="{BB962C8B-B14F-4D97-AF65-F5344CB8AC3E}">
        <p14:creationId xmlns:p14="http://schemas.microsoft.com/office/powerpoint/2010/main" val="3327767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BE2B83DB-13D3-4112-A347-34F784CEA4A8}"/>
              </a:ext>
            </a:extLst>
          </p:cNvPr>
          <p:cNvPicPr>
            <a:picLocks noRot="1" noChangeAspect="1"/>
          </p:cNvPicPr>
          <p:nvPr>
            <a:videoFile r:link="rId1"/>
          </p:nvPr>
        </p:nvPicPr>
        <p:blipFill>
          <a:blip r:embed="rId4"/>
          <a:stretch>
            <a:fillRect/>
          </a:stretch>
        </p:blipFill>
        <p:spPr>
          <a:xfrm>
            <a:off x="1250831" y="475352"/>
            <a:ext cx="9517810" cy="5849787"/>
          </a:xfrm>
          <a:prstGeom prst="rect">
            <a:avLst/>
          </a:prstGeom>
        </p:spPr>
      </p:pic>
    </p:spTree>
    <p:extLst>
      <p:ext uri="{BB962C8B-B14F-4D97-AF65-F5344CB8AC3E}">
        <p14:creationId xmlns:p14="http://schemas.microsoft.com/office/powerpoint/2010/main" val="4074739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3E34DF-7F9E-4B33-AF5F-EC9D93B6348E}"/>
              </a:ext>
            </a:extLst>
          </p:cNvPr>
          <p:cNvSpPr txBox="1"/>
          <p:nvPr/>
        </p:nvSpPr>
        <p:spPr>
          <a:xfrm>
            <a:off x="1524003" y="1999615"/>
            <a:ext cx="9144000" cy="276402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7200">
                <a:latin typeface="+mj-lt"/>
                <a:ea typeface="+mj-ea"/>
                <a:cs typeface="+mj-cs"/>
              </a:rPr>
              <a:t>WHAT CAN BE DONE ABOUT THIS?</a:t>
            </a:r>
          </a:p>
        </p:txBody>
      </p:sp>
    </p:spTree>
    <p:extLst>
      <p:ext uri="{BB962C8B-B14F-4D97-AF65-F5344CB8AC3E}">
        <p14:creationId xmlns:p14="http://schemas.microsoft.com/office/powerpoint/2010/main" val="2534265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1C75A-FC28-459B-8DD4-BDDB2A8AE100}"/>
              </a:ext>
            </a:extLst>
          </p:cNvPr>
          <p:cNvSpPr>
            <a:spLocks noGrp="1"/>
          </p:cNvSpPr>
          <p:nvPr>
            <p:ph type="title"/>
          </p:nvPr>
        </p:nvSpPr>
        <p:spPr>
          <a:xfrm>
            <a:off x="621792" y="1161288"/>
            <a:ext cx="3602736" cy="4526280"/>
          </a:xfrm>
        </p:spPr>
        <p:txBody>
          <a:bodyPr>
            <a:normAutofit/>
          </a:bodyPr>
          <a:lstStyle/>
          <a:p>
            <a:r>
              <a:rPr lang="en-GB" dirty="0"/>
              <a:t>Tackling racial disparity in the criminal justice system: 2020</a:t>
            </a:r>
            <a:endParaRPr lang="en-US" dirty="0"/>
          </a:p>
          <a:p>
            <a:endParaRPr lang="en-GB" dirty="0"/>
          </a:p>
        </p:txBody>
      </p:sp>
      <p:sp>
        <p:nvSpPr>
          <p:cNvPr id="3" name="Content Placeholder 2">
            <a:extLst>
              <a:ext uri="{FF2B5EF4-FFF2-40B4-BE49-F238E27FC236}">
                <a16:creationId xmlns:a16="http://schemas.microsoft.com/office/drawing/2014/main" id="{E2E168E9-C326-45D0-A4E2-793F42013DC5}"/>
              </a:ext>
            </a:extLst>
          </p:cNvPr>
          <p:cNvSpPr>
            <a:spLocks noGrp="1"/>
          </p:cNvSpPr>
          <p:nvPr>
            <p:ph idx="1"/>
          </p:nvPr>
        </p:nvSpPr>
        <p:spPr>
          <a:xfrm>
            <a:off x="5434149" y="932688"/>
            <a:ext cx="5916603" cy="4992624"/>
          </a:xfrm>
        </p:spPr>
        <p:txBody>
          <a:bodyPr anchor="ctr">
            <a:normAutofit/>
          </a:bodyPr>
          <a:lstStyle/>
          <a:p>
            <a:r>
              <a:rPr lang="en-GB" sz="3600" dirty="0"/>
              <a:t>TRUST</a:t>
            </a:r>
          </a:p>
          <a:p>
            <a:r>
              <a:rPr lang="en-GB" sz="3600" dirty="0"/>
              <a:t>MUSLIMS IN CJS</a:t>
            </a:r>
          </a:p>
          <a:p>
            <a:r>
              <a:rPr lang="en-GB" sz="3600" dirty="0"/>
              <a:t>BAME WOMEN</a:t>
            </a:r>
          </a:p>
          <a:p>
            <a:r>
              <a:rPr lang="en-GB" sz="3600" dirty="0"/>
              <a:t>TRAVELLERS</a:t>
            </a:r>
          </a:p>
          <a:p>
            <a:r>
              <a:rPr lang="en-GB" sz="3600" dirty="0"/>
              <a:t>YOUTH OFFENDERS</a:t>
            </a:r>
          </a:p>
        </p:txBody>
      </p:sp>
    </p:spTree>
    <p:extLst>
      <p:ext uri="{BB962C8B-B14F-4D97-AF65-F5344CB8AC3E}">
        <p14:creationId xmlns:p14="http://schemas.microsoft.com/office/powerpoint/2010/main" val="4034979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hlinkClick r:id="" action="ppaction://media"/>
            <a:extLst>
              <a:ext uri="{FF2B5EF4-FFF2-40B4-BE49-F238E27FC236}">
                <a16:creationId xmlns:a16="http://schemas.microsoft.com/office/drawing/2014/main" id="{531209B4-98A0-4B78-AFDB-7B8F072BFA6B}"/>
              </a:ext>
            </a:extLst>
          </p:cNvPr>
          <p:cNvPicPr>
            <a:picLocks noGrp="1" noRot="1" noChangeAspect="1"/>
          </p:cNvPicPr>
          <p:nvPr>
            <p:ph idx="1"/>
            <a:videoFile r:link="rId1"/>
          </p:nvPr>
        </p:nvPicPr>
        <p:blipFill>
          <a:blip r:embed="rId4"/>
          <a:stretch>
            <a:fillRect/>
          </a:stretch>
        </p:blipFill>
        <p:spPr>
          <a:xfrm>
            <a:off x="1196661" y="396531"/>
            <a:ext cx="9963508" cy="6390735"/>
          </a:xfrm>
        </p:spPr>
      </p:pic>
    </p:spTree>
    <p:extLst>
      <p:ext uri="{BB962C8B-B14F-4D97-AF65-F5344CB8AC3E}">
        <p14:creationId xmlns:p14="http://schemas.microsoft.com/office/powerpoint/2010/main" val="1159110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1853</Words>
  <Application>Microsoft Office PowerPoint</Application>
  <PresentationFormat>Widescreen</PresentationFormat>
  <Paragraphs>124</Paragraphs>
  <Slides>16</Slides>
  <Notes>10</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GDS Transport</vt:lpstr>
      <vt:lpstr>Arial</vt:lpstr>
      <vt:lpstr>Calibri</vt:lpstr>
      <vt:lpstr>Calibri Light</vt:lpstr>
      <vt:lpstr>Corbel</vt:lpstr>
      <vt:lpstr>Office Theme</vt:lpstr>
      <vt:lpstr>UCJP- Youth justice tutorial</vt:lpstr>
      <vt:lpstr>WHAT DO YOU THINK?</vt:lpstr>
      <vt:lpstr>PowerPoint Presentation</vt:lpstr>
      <vt:lpstr>What do the statistics say?</vt:lpstr>
      <vt:lpstr>Task</vt:lpstr>
      <vt:lpstr>Secure schools: Reform</vt:lpstr>
      <vt:lpstr>What about young adult offenders?</vt:lpstr>
      <vt:lpstr>UCJP- Race and crime</vt:lpstr>
      <vt:lpstr>David Lammy: Justice for All</vt:lpstr>
      <vt:lpstr>Lammy Review (2017)</vt:lpstr>
      <vt:lpstr>PowerPoint Presentation</vt:lpstr>
      <vt:lpstr>PowerPoint Presentation</vt:lpstr>
      <vt:lpstr>PowerPoint Presentation</vt:lpstr>
      <vt:lpstr>PowerPoint Presentation</vt:lpstr>
      <vt:lpstr>Tackling racial disparity in the criminal justice system: 2020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UCJP- Youth justice tutorial</dc:title>
  <dc:creator>Laura Knight</dc:creator>
  <cp:lastModifiedBy>Laura Knight</cp:lastModifiedBy>
  <cp:revision>5</cp:revision>
  <dcterms:created xsi:type="dcterms:W3CDTF">2020-11-16T10:49:24Z</dcterms:created>
  <dcterms:modified xsi:type="dcterms:W3CDTF">2022-03-23T17:31:06Z</dcterms:modified>
</cp:coreProperties>
</file>