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notesMasterIdLst>
    <p:notesMasterId r:id="rId16"/>
  </p:notesMasterIdLst>
  <p:sldIdLst>
    <p:sldId id="256" r:id="rId2"/>
    <p:sldId id="257" r:id="rId3"/>
    <p:sldId id="268" r:id="rId4"/>
    <p:sldId id="269" r:id="rId5"/>
    <p:sldId id="259" r:id="rId6"/>
    <p:sldId id="258" r:id="rId7"/>
    <p:sldId id="265" r:id="rId8"/>
    <p:sldId id="275" r:id="rId9"/>
    <p:sldId id="267" r:id="rId10"/>
    <p:sldId id="270" r:id="rId11"/>
    <p:sldId id="273" r:id="rId12"/>
    <p:sldId id="272" r:id="rId13"/>
    <p:sldId id="274"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snapToGrid="0">
      <p:cViewPr varScale="1">
        <p:scale>
          <a:sx n="40" d="100"/>
          <a:sy n="40" d="100"/>
        </p:scale>
        <p:origin x="99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FA9721-2F3B-4ED8-975C-88577FD5171D}" type="datetimeFigureOut">
              <a:rPr lang="en-GB" smtClean="0"/>
              <a:t>23/01/2018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8B7F18-2C65-41AF-A7DE-F7FCAFE23541}" type="slidenum">
              <a:rPr lang="en-GB" smtClean="0"/>
              <a:t>‹#›</a:t>
            </a:fld>
            <a:endParaRPr lang="en-GB"/>
          </a:p>
        </p:txBody>
      </p:sp>
    </p:spTree>
    <p:extLst>
      <p:ext uri="{BB962C8B-B14F-4D97-AF65-F5344CB8AC3E}">
        <p14:creationId xmlns:p14="http://schemas.microsoft.com/office/powerpoint/2010/main" val="3958496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margaretthatcher.org/" TargetMode="External"/><Relationship Id="rId7" Type="http://schemas.openxmlformats.org/officeDocument/2006/relationships/hyperlink" Target="http://www.awesomestories.com/asset/view/Margaret-Thatcher-The-Trouble-with-Men-1962"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www.telegraph.co.uk/news/politics/margaret-thatcher/9982157/Margaret-Thatcher-Yes-I-wish-I-saw-more-of-my-children.-But-I-cant-regret.html" TargetMode="External"/><Relationship Id="rId5" Type="http://schemas.openxmlformats.org/officeDocument/2006/relationships/hyperlink" Target="http://www.kindle.co.uk/" TargetMode="External"/><Relationship Id="rId4" Type="http://schemas.openxmlformats.org/officeDocument/2006/relationships/hyperlink" Target="http://www.margaretthatcher.org/document/105563"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peoplescollection.wales/" TargetMode="External"/><Relationship Id="rId7" Type="http://schemas.openxmlformats.org/officeDocument/2006/relationships/hyperlink" Target="https://www.mi5.gov.uk/the-threat-of-subversion"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journals.sagepub.com.ezproxy.uwtsd.ac.uk/doi/abs/10.1177/0309816815603718#articleCitationDownloadContainer" TargetMode="External"/><Relationship Id="rId5" Type="http://schemas.openxmlformats.org/officeDocument/2006/relationships/hyperlink" Target="http://www.kindle.co.uk/" TargetMode="External"/><Relationship Id="rId4" Type="http://schemas.openxmlformats.org/officeDocument/2006/relationships/hyperlink" Target="https://www.peoplescollection.wales/sites/pcw/files/documents/strike-en.pdf"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eb.a.ebscohost.com.ezproxy.uwtsd.ac.uk/ehost/pdfviewer/pdfviewer?vid=3&amp;sid=d5048f6d-5d53-45aa-8a2e-4cf3bab6f258@sessionmgr4008"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cam.ac.uk/" TargetMode="External"/><Relationship Id="rId7" Type="http://schemas.openxmlformats.org/officeDocument/2006/relationships/hyperlink" Target="https://www.youtube.com/watch?v=PpqIXfqnmhc"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youtube.com/watch?v=Xq8m0syu2N4" TargetMode="External"/><Relationship Id="rId5" Type="http://schemas.openxmlformats.org/officeDocument/2006/relationships/hyperlink" Target="http://www.kindle.co.uk/" TargetMode="External"/><Relationship Id="rId4" Type="http://schemas.openxmlformats.org/officeDocument/2006/relationships/hyperlink" Target="http://www.cam.ac.uk/research/news/the-speech-that-never-was-thatcher-papers-for-1984-open-to-the-public"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i5.gov.uk/the-threat-of-subversion"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www.cam.ac.uk/research/news/the-speech-that-never-was-thatcher-papers-for-1984-open-to-the-public" TargetMode="External"/><Relationship Id="rId4" Type="http://schemas.openxmlformats.org/officeDocument/2006/relationships/hyperlink" Target="http://www.cam.ac.uk/"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oxfordreference.com.ezproxy.uwtsd.ac.uk/view/10.1093/acref/9780191827822.001.0001/acref-9780191827822-e-1402" TargetMode="External"/><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hyperlink" Target="http://www.kindle.co.uk/" TargetMode="External"/><Relationship Id="rId4" Type="http://schemas.openxmlformats.org/officeDocument/2006/relationships/hyperlink" Target="http://etheses.lse.ac.uk/852/1/Charlwood_anatomy_union_membership_decline.pdf"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heguardian.com/politics/2009/mar/07/arthur-scargill-miners-strike"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www.margaretthatcher.org/document/110795" TargetMode="External"/><Relationship Id="rId4" Type="http://schemas.openxmlformats.org/officeDocument/2006/relationships/hyperlink" Target="http://www.margaretthatcher.org/"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kindle.co.uk/"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youtube.com/watch?v=KSIodZm038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Margaret Thatcher addressed the 1822 committee in July 1984 she gave a speech the contents of which reverberated across political circles for years to come. Her use of the phrase “the enemy within” met with approval from her some of her backbenchers, others however, were concerned at how it could be misinterpreted, for Margaret Thatcher was referring to the powers behind the miners-strike of 1984.  There was concern that people would assume that she meant the miners, casting doubts over her feelings about the working class.  Their concern was well founded; it would always be associated with her and her feelings about the miners’ strike of that year.</a:t>
            </a:r>
          </a:p>
          <a:p>
            <a:r>
              <a:rPr lang="en-GB" sz="1200" kern="1200" dirty="0">
                <a:solidFill>
                  <a:schemeClr val="tx1"/>
                </a:solidFill>
                <a:effectLst/>
                <a:latin typeface="+mn-lt"/>
                <a:ea typeface="+mn-ea"/>
                <a:cs typeface="+mn-cs"/>
              </a:rPr>
              <a:t>Admire or loath her, Margaret Thatcher was unforgettable, but she was a woman in a man’s world and for that her domineering personality suited her.   As the country’s first female Prime-Minister she was a pioneer and had a career when there were few women in politics.    She juggled motherhood with work, even though she admitted to Lord Spicer in April, 1995, that had she had her time again she would not go into politics because of “what it does to your family”.    Early in her career she was an advocate of women in politics perhaps because of her own ambitions; in an interview in 1962 she complained of the lack of government opportunities for women, blaming the Prime-Minister, as he made the appointments but later-on her own cabinets had few women in them.  </a:t>
            </a:r>
          </a:p>
          <a:p>
            <a:r>
              <a:rPr lang="en-GB" sz="1200" kern="1200" dirty="0">
                <a:solidFill>
                  <a:schemeClr val="tx1"/>
                </a:solidFill>
                <a:effectLst/>
                <a:latin typeface="+mn-lt"/>
                <a:ea typeface="+mn-ea"/>
                <a:cs typeface="+mn-cs"/>
              </a:rPr>
              <a:t>This essay will question who Mrs. Thatcher thought were the enemy within, why she felt they were the enemy within and how she planned to deal with them.   </a:t>
            </a:r>
          </a:p>
          <a:p>
            <a:r>
              <a:rPr lang="en-GB" sz="1200" u="sng" kern="1200" dirty="0">
                <a:solidFill>
                  <a:schemeClr val="tx1"/>
                </a:solidFill>
                <a:effectLst/>
                <a:latin typeface="+mn-lt"/>
                <a:ea typeface="+mn-ea"/>
                <a:cs typeface="+mn-cs"/>
              </a:rPr>
              <a:t>Margaret Thatcher Foundation, Speech to the 1922 Committee (the Enemy Within) </a:t>
            </a:r>
            <a:r>
              <a:rPr lang="en-GB" sz="1200" u="sng" kern="1200" dirty="0">
                <a:solidFill>
                  <a:schemeClr val="tx1"/>
                </a:solidFill>
                <a:effectLst/>
                <a:latin typeface="+mn-lt"/>
                <a:ea typeface="+mn-ea"/>
                <a:cs typeface="+mn-cs"/>
                <a:hlinkClick r:id="rId3"/>
              </a:rPr>
              <a:t>www.margaretthatcher.org</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4"/>
              </a:rPr>
              <a:t>http://www.margaretthatcher.org/document/105563</a:t>
            </a:r>
            <a:r>
              <a:rPr lang="en-GB" sz="1200" kern="1200" dirty="0">
                <a:solidFill>
                  <a:schemeClr val="tx1"/>
                </a:solidFill>
                <a:effectLst/>
                <a:latin typeface="+mn-lt"/>
                <a:ea typeface="+mn-ea"/>
                <a:cs typeface="+mn-cs"/>
              </a:rPr>
              <a:t> [accessed 18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r>
              <a:rPr lang="en-GB" sz="1200" kern="1200" dirty="0">
                <a:solidFill>
                  <a:schemeClr val="tx1"/>
                </a:solidFill>
                <a:effectLst/>
                <a:latin typeface="+mn-lt"/>
                <a:ea typeface="+mn-ea"/>
                <a:cs typeface="+mn-cs"/>
              </a:rPr>
              <a:t>C. Moore, </a:t>
            </a:r>
            <a:r>
              <a:rPr lang="en-GB" sz="1200" i="1" kern="1200" dirty="0">
                <a:solidFill>
                  <a:schemeClr val="tx1"/>
                </a:solidFill>
                <a:effectLst/>
                <a:latin typeface="+mn-lt"/>
                <a:ea typeface="+mn-ea"/>
                <a:cs typeface="+mn-cs"/>
              </a:rPr>
              <a:t>Margaret Thatcher: The Authorised Biography, Volume Two, Everything She Wants</a:t>
            </a:r>
            <a:r>
              <a:rPr lang="en-GB" sz="1200" kern="1200" dirty="0">
                <a:solidFill>
                  <a:schemeClr val="tx1"/>
                </a:solidFill>
                <a:effectLst/>
                <a:latin typeface="+mn-lt"/>
                <a:ea typeface="+mn-ea"/>
                <a:cs typeface="+mn-cs"/>
              </a:rPr>
              <a:t> (Penguin Random House: London, 2015) Pg. 164. [online] in Kindle available at </a:t>
            </a:r>
            <a:r>
              <a:rPr lang="en-GB" sz="1200" u="sng" kern="1200" dirty="0">
                <a:solidFill>
                  <a:schemeClr val="tx1"/>
                </a:solidFill>
                <a:effectLst/>
                <a:latin typeface="+mn-lt"/>
                <a:ea typeface="+mn-ea"/>
                <a:cs typeface="+mn-cs"/>
                <a:hlinkClick r:id="rId5"/>
              </a:rPr>
              <a:t>www.kindle.co.uk</a:t>
            </a:r>
            <a:r>
              <a:rPr lang="en-GB" sz="1200" kern="1200" dirty="0">
                <a:solidFill>
                  <a:schemeClr val="tx1"/>
                </a:solidFill>
                <a:effectLst/>
                <a:latin typeface="+mn-lt"/>
                <a:ea typeface="+mn-ea"/>
                <a:cs typeface="+mn-cs"/>
              </a:rPr>
              <a:t> [accessed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r>
              <a:rPr lang="en-GB" sz="1200" kern="1200" dirty="0">
                <a:solidFill>
                  <a:schemeClr val="tx1"/>
                </a:solidFill>
                <a:effectLst/>
                <a:latin typeface="+mn-lt"/>
                <a:ea typeface="+mn-ea"/>
                <a:cs typeface="+mn-cs"/>
              </a:rPr>
              <a:t>A. </a:t>
            </a:r>
            <a:r>
              <a:rPr lang="en-GB" sz="1200" kern="1200" dirty="0" err="1">
                <a:solidFill>
                  <a:schemeClr val="tx1"/>
                </a:solidFill>
                <a:effectLst/>
                <a:latin typeface="+mn-lt"/>
                <a:ea typeface="+mn-ea"/>
                <a:cs typeface="+mn-cs"/>
              </a:rPr>
              <a:t>Ribberink</a:t>
            </a:r>
            <a:r>
              <a:rPr lang="en-GB" sz="1200" kern="1200" dirty="0">
                <a:solidFill>
                  <a:schemeClr val="tx1"/>
                </a:solidFill>
                <a:effectLst/>
                <a:latin typeface="+mn-lt"/>
                <a:ea typeface="+mn-ea"/>
                <a:cs typeface="+mn-cs"/>
              </a:rPr>
              <a:t>, 2010. Gender Politics with Margaret Thatcher: Vulnerability and Toughness. </a:t>
            </a:r>
            <a:r>
              <a:rPr lang="en-GB" sz="1200" i="1" kern="1200" dirty="0">
                <a:solidFill>
                  <a:schemeClr val="tx1"/>
                </a:solidFill>
                <a:effectLst/>
                <a:latin typeface="+mn-lt"/>
                <a:ea typeface="+mn-ea"/>
                <a:cs typeface="+mn-cs"/>
              </a:rPr>
              <a:t>Gender Forum, </a:t>
            </a:r>
            <a:r>
              <a:rPr lang="en-GB" sz="1200" kern="1200" dirty="0">
                <a:solidFill>
                  <a:schemeClr val="tx1"/>
                </a:solidFill>
                <a:effectLst/>
                <a:latin typeface="+mn-lt"/>
                <a:ea typeface="+mn-ea"/>
                <a:cs typeface="+mn-cs"/>
              </a:rPr>
              <a:t>(30), pp. 1.</a:t>
            </a:r>
          </a:p>
          <a:p>
            <a:r>
              <a:rPr lang="en-GB" sz="1200" u="sng" kern="1200" dirty="0">
                <a:solidFill>
                  <a:schemeClr val="tx1"/>
                </a:solidFill>
                <a:effectLst/>
                <a:latin typeface="+mn-lt"/>
                <a:ea typeface="+mn-ea"/>
                <a:cs typeface="+mn-cs"/>
              </a:rPr>
              <a:t>A. </a:t>
            </a:r>
            <a:r>
              <a:rPr lang="en-GB" sz="1200" u="sng" kern="1200" dirty="0" err="1">
                <a:solidFill>
                  <a:schemeClr val="tx1"/>
                </a:solidFill>
                <a:effectLst/>
                <a:latin typeface="+mn-lt"/>
                <a:ea typeface="+mn-ea"/>
                <a:cs typeface="+mn-cs"/>
              </a:rPr>
              <a:t>Ribberink</a:t>
            </a:r>
            <a:r>
              <a:rPr lang="en-GB" sz="1200" u="sng" kern="1200" dirty="0">
                <a:solidFill>
                  <a:schemeClr val="tx1"/>
                </a:solidFill>
                <a:effectLst/>
                <a:latin typeface="+mn-lt"/>
                <a:ea typeface="+mn-ea"/>
                <a:cs typeface="+mn-cs"/>
              </a:rPr>
              <a:t>, 2010. Gender Politics with Margaret Thatcher: Vulnerability and Toughness. </a:t>
            </a:r>
            <a:r>
              <a:rPr lang="en-GB" sz="1200" i="1" u="sng" kern="1200" dirty="0">
                <a:solidFill>
                  <a:schemeClr val="tx1"/>
                </a:solidFill>
                <a:effectLst/>
                <a:latin typeface="+mn-lt"/>
                <a:ea typeface="+mn-ea"/>
                <a:cs typeface="+mn-cs"/>
              </a:rPr>
              <a:t>Gender Forum, </a:t>
            </a:r>
            <a:r>
              <a:rPr lang="en-GB" sz="1200" u="sng" kern="1200" dirty="0">
                <a:solidFill>
                  <a:schemeClr val="tx1"/>
                </a:solidFill>
                <a:effectLst/>
                <a:latin typeface="+mn-lt"/>
                <a:ea typeface="+mn-ea"/>
                <a:cs typeface="+mn-cs"/>
              </a:rPr>
              <a:t>(30), pp. 1.</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Judith Woods “Margaret Thatcher: ‘Yes, I wish I saw more of my children.  But I can’t regret’ The Telegraph, 9</a:t>
            </a:r>
            <a:r>
              <a:rPr lang="en-GB" sz="1200" u="sng" kern="1200" baseline="30000" dirty="0">
                <a:solidFill>
                  <a:schemeClr val="tx1"/>
                </a:solidFill>
                <a:effectLst/>
                <a:latin typeface="+mn-lt"/>
                <a:ea typeface="+mn-ea"/>
                <a:cs typeface="+mn-cs"/>
              </a:rPr>
              <a:t>th</a:t>
            </a:r>
            <a:r>
              <a:rPr lang="en-GB" sz="1200" u="sng" kern="1200" dirty="0">
                <a:solidFill>
                  <a:schemeClr val="tx1"/>
                </a:solidFill>
                <a:effectLst/>
                <a:latin typeface="+mn-lt"/>
                <a:ea typeface="+mn-ea"/>
                <a:cs typeface="+mn-cs"/>
              </a:rPr>
              <a:t> April, 2013. [online] available at </a:t>
            </a:r>
            <a:r>
              <a:rPr lang="en-GB" sz="1200" u="sng" kern="1200" dirty="0">
                <a:solidFill>
                  <a:schemeClr val="tx1"/>
                </a:solidFill>
                <a:effectLst/>
                <a:latin typeface="+mn-lt"/>
                <a:ea typeface="+mn-ea"/>
                <a:cs typeface="+mn-cs"/>
                <a:hlinkClick r:id="rId6"/>
              </a:rPr>
              <a:t>http://www.telegraph.co.uk/news/politics/margaret-thatcher/9982157/Margaret-Thatcher-Yes-I-wish-I-saw-more-of-my-children.-But-I-cant-regret.html</a:t>
            </a:r>
            <a:r>
              <a:rPr lang="en-GB" sz="1200" kern="1200" dirty="0">
                <a:solidFill>
                  <a:schemeClr val="tx1"/>
                </a:solidFill>
                <a:effectLst/>
                <a:latin typeface="+mn-lt"/>
                <a:ea typeface="+mn-ea"/>
                <a:cs typeface="+mn-cs"/>
              </a:rPr>
              <a:t> [accessed 17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r>
              <a:rPr lang="en-GB" sz="1200" u="sng" kern="1200" dirty="0">
                <a:solidFill>
                  <a:schemeClr val="tx1"/>
                </a:solidFill>
                <a:effectLst/>
                <a:latin typeface="+mn-lt"/>
                <a:ea typeface="+mn-ea"/>
                <a:cs typeface="+mn-cs"/>
              </a:rPr>
              <a:t>Carole Bos, "Margaret Thatcher - "The Trouble with Men" - 1962" AwesomeStories.com. Oct 07, 2013. [online]</a:t>
            </a:r>
            <a:r>
              <a:rPr lang="en-GB" sz="1200" u="sng" kern="1200" dirty="0">
                <a:solidFill>
                  <a:schemeClr val="tx1"/>
                </a:solidFill>
                <a:effectLst/>
                <a:latin typeface="+mn-lt"/>
                <a:ea typeface="+mn-ea"/>
                <a:cs typeface="+mn-cs"/>
                <a:hlinkClick r:id="rId7"/>
              </a:rPr>
              <a:t>http://www.awesomestories.com/asset/view/Margaret-Thatcher-The-Trouble-with-Men-1962</a:t>
            </a:r>
            <a:r>
              <a:rPr lang="en-GB" sz="1200" kern="1200" dirty="0">
                <a:solidFill>
                  <a:schemeClr val="tx1"/>
                </a:solidFill>
                <a:effectLst/>
                <a:latin typeface="+mn-lt"/>
                <a:ea typeface="+mn-ea"/>
                <a:cs typeface="+mn-cs"/>
              </a:rPr>
              <a:t> [accessed 16</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endParaRPr lang="en-GB" dirty="0"/>
          </a:p>
        </p:txBody>
      </p:sp>
      <p:sp>
        <p:nvSpPr>
          <p:cNvPr id="4" name="Slide Number Placeholder 3"/>
          <p:cNvSpPr>
            <a:spLocks noGrp="1"/>
          </p:cNvSpPr>
          <p:nvPr>
            <p:ph type="sldNum" sz="quarter" idx="10"/>
          </p:nvPr>
        </p:nvSpPr>
        <p:spPr/>
        <p:txBody>
          <a:bodyPr/>
          <a:lstStyle/>
          <a:p>
            <a:fld id="{018B7F18-2C65-41AF-A7DE-F7FCAFE23541}" type="slidenum">
              <a:rPr lang="en-GB" smtClean="0"/>
              <a:t>2</a:t>
            </a:fld>
            <a:endParaRPr lang="en-GB"/>
          </a:p>
        </p:txBody>
      </p:sp>
    </p:spTree>
    <p:extLst>
      <p:ext uri="{BB962C8B-B14F-4D97-AF65-F5344CB8AC3E}">
        <p14:creationId xmlns:p14="http://schemas.microsoft.com/office/powerpoint/2010/main" val="5449468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Mrs. Thatcher felt that the power of her government was undermined by the power of the trade unions. She did not trust the National Coal Board leader Ian MacGregor to deal with them as she would have liked. Her fear was that the National Coal Board and the National Union of Mineworkers would reach an agreement over the question of mine closures, without consulting government. </a:t>
            </a:r>
          </a:p>
          <a:p>
            <a:r>
              <a:rPr lang="en-GB" sz="1200" kern="1200" dirty="0">
                <a:solidFill>
                  <a:schemeClr val="tx1"/>
                </a:solidFill>
                <a:effectLst/>
                <a:latin typeface="+mn-lt"/>
                <a:ea typeface="+mn-ea"/>
                <a:cs typeface="+mn-cs"/>
              </a:rPr>
              <a:t>As government wanted to make the coal industry more efficient, subsidy funding for mines that were performing badly was to be cut. In response to this plan, the National Union of Mineworkers under Arthur Scargill called strikes which led to a period of unrest.  </a:t>
            </a:r>
          </a:p>
          <a:p>
            <a:r>
              <a:rPr lang="en-GB" sz="1200" kern="1200" dirty="0">
                <a:solidFill>
                  <a:schemeClr val="tx1"/>
                </a:solidFill>
                <a:effectLst/>
                <a:latin typeface="+mn-lt"/>
                <a:ea typeface="+mn-ea"/>
                <a:cs typeface="+mn-cs"/>
              </a:rPr>
              <a:t>The strikes were attended by the police but the relationship between the police and the striking miners was strained. Stand offs between picketers and working miners resulted in violent clashes with the police  leading to questions about their tactics. </a:t>
            </a:r>
          </a:p>
          <a:p>
            <a:r>
              <a:rPr lang="en-GB" sz="1200" kern="1200" dirty="0">
                <a:solidFill>
                  <a:schemeClr val="tx1"/>
                </a:solidFill>
                <a:effectLst/>
                <a:latin typeface="+mn-lt"/>
                <a:ea typeface="+mn-ea"/>
                <a:cs typeface="+mn-cs"/>
              </a:rPr>
              <a:t>Thatcher had made champions of the working miners and did not trust that the police were carrying out their duties to their full capacity, ensuring that the working miners could carry about their work unhindered. Instructions to Chief Constables to increase the power of the police came from the top, a letter was sent by the Home Secretary with instructions that working pits were to be kept open and miners who chose to carry on should be allowed to go to work.  </a:t>
            </a:r>
          </a:p>
          <a:p>
            <a:r>
              <a:rPr lang="en-GB" sz="1200" kern="1200" dirty="0">
                <a:solidFill>
                  <a:schemeClr val="tx1"/>
                </a:solidFill>
                <a:effectLst/>
                <a:latin typeface="+mn-lt"/>
                <a:ea typeface="+mn-ea"/>
                <a:cs typeface="+mn-cs"/>
              </a:rPr>
              <a:t>Margaret Thatcher was obsessed with Arthur Scargill.  The Conservative government and the previous Labour government had concerns over his possible links with Communist Party; the Secret Services had been monitoring contact between the two for years.  </a:t>
            </a:r>
          </a:p>
          <a:p>
            <a:r>
              <a:rPr lang="en-GB" sz="1200" u="sng" kern="1200" dirty="0">
                <a:solidFill>
                  <a:schemeClr val="tx1"/>
                </a:solidFill>
                <a:effectLst/>
                <a:latin typeface="+mn-lt"/>
                <a:ea typeface="+mn-ea"/>
                <a:cs typeface="+mn-cs"/>
              </a:rPr>
              <a:t>Pickets, Police and Politics: The Miners’ Strike 1984 – 1985, </a:t>
            </a:r>
            <a:r>
              <a:rPr lang="en-GB" sz="1200" u="sng" kern="1200" dirty="0">
                <a:solidFill>
                  <a:schemeClr val="tx1"/>
                </a:solidFill>
                <a:effectLst/>
                <a:latin typeface="+mn-lt"/>
                <a:ea typeface="+mn-ea"/>
                <a:cs typeface="+mn-cs"/>
                <a:hlinkClick r:id="rId3"/>
              </a:rPr>
              <a:t>www.peoplescollection.wales</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4"/>
              </a:rPr>
              <a:t>https://www.peoplescollection.wales/sites/pcw/files/documents/strike-en.pdf</a:t>
            </a:r>
            <a:r>
              <a:rPr lang="en-GB" sz="1200" kern="1200" dirty="0">
                <a:solidFill>
                  <a:schemeClr val="tx1"/>
                </a:solidFill>
                <a:effectLst/>
                <a:latin typeface="+mn-lt"/>
                <a:ea typeface="+mn-ea"/>
                <a:cs typeface="+mn-cs"/>
              </a:rPr>
              <a:t> [accessed 16th January, 2018]. </a:t>
            </a:r>
          </a:p>
          <a:p>
            <a:r>
              <a:rPr lang="en-GB" sz="1200" u="sng" kern="1200" dirty="0">
                <a:solidFill>
                  <a:schemeClr val="tx1"/>
                </a:solidFill>
                <a:effectLst/>
                <a:latin typeface="+mn-lt"/>
                <a:ea typeface="+mn-ea"/>
                <a:cs typeface="+mn-cs"/>
              </a:rPr>
              <a:t>C. Moore, </a:t>
            </a:r>
            <a:r>
              <a:rPr lang="en-GB" sz="1200" i="1" u="sng" kern="1200" dirty="0">
                <a:solidFill>
                  <a:schemeClr val="tx1"/>
                </a:solidFill>
                <a:effectLst/>
                <a:latin typeface="+mn-lt"/>
                <a:ea typeface="+mn-ea"/>
                <a:cs typeface="+mn-cs"/>
              </a:rPr>
              <a:t>Margaret Thatcher: The Authorised Biography, Volume Two, Everything She Wants</a:t>
            </a:r>
            <a:r>
              <a:rPr lang="en-GB" sz="1200" u="sng" kern="1200" dirty="0">
                <a:solidFill>
                  <a:schemeClr val="tx1"/>
                </a:solidFill>
                <a:effectLst/>
                <a:latin typeface="+mn-lt"/>
                <a:ea typeface="+mn-ea"/>
                <a:cs typeface="+mn-cs"/>
              </a:rPr>
              <a:t> (Penguin Random House: London, 2015) Pg. 156. [online] in Kindle, available at </a:t>
            </a:r>
            <a:r>
              <a:rPr lang="en-GB" sz="1200" u="sng" kern="1200" dirty="0">
                <a:solidFill>
                  <a:schemeClr val="tx1"/>
                </a:solidFill>
                <a:effectLst/>
                <a:latin typeface="+mn-lt"/>
                <a:ea typeface="+mn-ea"/>
                <a:cs typeface="+mn-cs"/>
                <a:hlinkClick r:id="rId5"/>
              </a:rPr>
              <a:t>www.kindle.co.uk</a:t>
            </a:r>
            <a:r>
              <a:rPr lang="en-GB" sz="1200" kern="1200" dirty="0">
                <a:solidFill>
                  <a:schemeClr val="tx1"/>
                </a:solidFill>
                <a:effectLst/>
                <a:latin typeface="+mn-lt"/>
                <a:ea typeface="+mn-ea"/>
                <a:cs typeface="+mn-cs"/>
              </a:rPr>
              <a:t> [accessed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r>
              <a:rPr lang="en-GB" sz="1200" kern="1200" dirty="0">
                <a:solidFill>
                  <a:schemeClr val="tx1"/>
                </a:solidFill>
                <a:effectLst/>
                <a:latin typeface="+mn-lt"/>
                <a:ea typeface="+mn-ea"/>
                <a:cs typeface="+mn-cs"/>
              </a:rPr>
              <a:t>S. B. Buckley, The State, the police and the judiciary in the miners’ strike: Observations and discussions thirty years on, </a:t>
            </a:r>
            <a:r>
              <a:rPr lang="en-GB" sz="1200" i="1" kern="1200" dirty="0">
                <a:solidFill>
                  <a:schemeClr val="tx1"/>
                </a:solidFill>
                <a:effectLst/>
                <a:latin typeface="+mn-lt"/>
                <a:ea typeface="+mn-ea"/>
                <a:cs typeface="+mn-cs"/>
              </a:rPr>
              <a:t>Capital and Class</a:t>
            </a:r>
            <a:r>
              <a:rPr lang="en-GB" sz="1200" kern="1200" dirty="0">
                <a:solidFill>
                  <a:schemeClr val="tx1"/>
                </a:solidFill>
                <a:effectLst/>
                <a:latin typeface="+mn-lt"/>
                <a:ea typeface="+mn-ea"/>
                <a:cs typeface="+mn-cs"/>
              </a:rPr>
              <a:t>, Vol. 39, issue 3. Pgs. 419 – 434 (2015) [online] available at </a:t>
            </a:r>
            <a:r>
              <a:rPr lang="en-GB" sz="1200" u="sng" kern="1200" dirty="0">
                <a:solidFill>
                  <a:schemeClr val="tx1"/>
                </a:solidFill>
                <a:effectLst/>
                <a:latin typeface="+mn-lt"/>
                <a:ea typeface="+mn-ea"/>
                <a:cs typeface="+mn-cs"/>
                <a:hlinkClick r:id="rId6"/>
              </a:rPr>
              <a:t>http://journals.sagepub.com.ezproxy.uwtsd.ac.uk/doi/abs/10.1177/0309816815603718#articleCitationDownloadContainer</a:t>
            </a:r>
            <a:r>
              <a:rPr lang="en-GB" sz="1200" kern="1200" dirty="0">
                <a:solidFill>
                  <a:schemeClr val="tx1"/>
                </a:solidFill>
                <a:effectLst/>
                <a:latin typeface="+mn-lt"/>
                <a:ea typeface="+mn-ea"/>
                <a:cs typeface="+mn-cs"/>
              </a:rPr>
              <a:t> [accessed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r>
              <a:rPr lang="en-GB" sz="1200" kern="1200" dirty="0">
                <a:solidFill>
                  <a:schemeClr val="tx1"/>
                </a:solidFill>
                <a:effectLst/>
                <a:latin typeface="+mn-lt"/>
                <a:ea typeface="+mn-ea"/>
                <a:cs typeface="+mn-cs"/>
              </a:rPr>
              <a:t>C. Moore, </a:t>
            </a:r>
            <a:r>
              <a:rPr lang="en-GB" sz="1200" i="1" kern="1200" dirty="0">
                <a:solidFill>
                  <a:schemeClr val="tx1"/>
                </a:solidFill>
                <a:effectLst/>
                <a:latin typeface="+mn-lt"/>
                <a:ea typeface="+mn-ea"/>
                <a:cs typeface="+mn-cs"/>
              </a:rPr>
              <a:t>Margaret Thatcher: The Authorised Biography, Volume Two, Everything She Wants</a:t>
            </a:r>
            <a:r>
              <a:rPr lang="en-GB" sz="1200" kern="1200" dirty="0">
                <a:solidFill>
                  <a:schemeClr val="tx1"/>
                </a:solidFill>
                <a:effectLst/>
                <a:latin typeface="+mn-lt"/>
                <a:ea typeface="+mn-ea"/>
                <a:cs typeface="+mn-cs"/>
              </a:rPr>
              <a:t> (Penguin Random House: London, 2015) Pg. 149. [online] in Kindle, available at </a:t>
            </a:r>
            <a:r>
              <a:rPr lang="en-GB" sz="1200" u="sng" kern="1200" dirty="0">
                <a:solidFill>
                  <a:schemeClr val="tx1"/>
                </a:solidFill>
                <a:effectLst/>
                <a:latin typeface="+mn-lt"/>
                <a:ea typeface="+mn-ea"/>
                <a:cs typeface="+mn-cs"/>
                <a:hlinkClick r:id="rId5"/>
              </a:rPr>
              <a:t>www.kindle.co.uk</a:t>
            </a:r>
            <a:r>
              <a:rPr lang="en-GB" sz="1200" kern="1200" dirty="0">
                <a:solidFill>
                  <a:schemeClr val="tx1"/>
                </a:solidFill>
                <a:effectLst/>
                <a:latin typeface="+mn-lt"/>
                <a:ea typeface="+mn-ea"/>
                <a:cs typeface="+mn-cs"/>
              </a:rPr>
              <a:t> [accessed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r>
              <a:rPr lang="en-GB" sz="1200" u="sng" kern="1200" dirty="0">
                <a:solidFill>
                  <a:schemeClr val="tx1"/>
                </a:solidFill>
                <a:effectLst/>
                <a:latin typeface="+mn-lt"/>
                <a:ea typeface="+mn-ea"/>
                <a:cs typeface="+mn-cs"/>
              </a:rPr>
              <a:t>Security Service MI5, The Threat of Subversion www.mi5.gov.uk [online] available at </a:t>
            </a:r>
            <a:r>
              <a:rPr lang="en-GB" sz="1200" u="sng" kern="1200" dirty="0">
                <a:solidFill>
                  <a:schemeClr val="tx1"/>
                </a:solidFill>
                <a:effectLst/>
                <a:latin typeface="+mn-lt"/>
                <a:ea typeface="+mn-ea"/>
                <a:cs typeface="+mn-cs"/>
                <a:hlinkClick r:id="rId7"/>
              </a:rPr>
              <a:t>https://www.mi5.gov.uk/the-threat-of-subversion</a:t>
            </a:r>
            <a:r>
              <a:rPr lang="en-GB" sz="1200" kern="1200" dirty="0">
                <a:solidFill>
                  <a:schemeClr val="tx1"/>
                </a:solidFill>
                <a:effectLst/>
                <a:latin typeface="+mn-lt"/>
                <a:ea typeface="+mn-ea"/>
                <a:cs typeface="+mn-cs"/>
              </a:rPr>
              <a:t> [accessed 17th January 2018].</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18B7F18-2C65-41AF-A7DE-F7FCAFE23541}" type="slidenum">
              <a:rPr lang="en-GB" smtClean="0"/>
              <a:t>3</a:t>
            </a:fld>
            <a:endParaRPr lang="en-GB"/>
          </a:p>
        </p:txBody>
      </p:sp>
    </p:spTree>
    <p:extLst>
      <p:ext uri="{BB962C8B-B14F-4D97-AF65-F5344CB8AC3E}">
        <p14:creationId xmlns:p14="http://schemas.microsoft.com/office/powerpoint/2010/main" val="196056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four - sources</a:t>
            </a:r>
          </a:p>
          <a:p>
            <a:r>
              <a:rPr lang="en-GB" sz="1200" kern="1200" dirty="0">
                <a:solidFill>
                  <a:schemeClr val="tx1"/>
                </a:solidFill>
                <a:effectLst/>
                <a:latin typeface="+mn-lt"/>
                <a:ea typeface="+mn-ea"/>
                <a:cs typeface="+mn-cs"/>
              </a:rPr>
              <a:t>The sources that I have chosen include a variety of primary, secondary, newspapers and videos as I feel that the use of the latter gives greater insight into the feelings of the people at the time.</a:t>
            </a:r>
          </a:p>
          <a:p>
            <a:r>
              <a:rPr lang="en-GB" sz="1200" kern="1200" dirty="0">
                <a:solidFill>
                  <a:schemeClr val="tx1"/>
                </a:solidFill>
                <a:effectLst/>
                <a:latin typeface="+mn-lt"/>
                <a:ea typeface="+mn-ea"/>
                <a:cs typeface="+mn-cs"/>
              </a:rPr>
              <a:t>Since the thirty-year rule has passed it has been possible to access Mrs. Thatcher’s papers through the Margaret Thatcher Foundation, making available secret reports of meetings prior to the strikes which outline government strategies for the future of the mines.  According to Shackleton, Margaret Thatcher did not have use of a mobile phone or email and she had a habit of scribbling around her notes and in the margins.    </a:t>
            </a:r>
          </a:p>
          <a:p>
            <a:r>
              <a:rPr lang="en-GB" sz="1200" kern="1200" dirty="0">
                <a:solidFill>
                  <a:schemeClr val="tx1"/>
                </a:solidFill>
                <a:effectLst/>
                <a:latin typeface="+mn-lt"/>
                <a:ea typeface="+mn-ea"/>
                <a:cs typeface="+mn-cs"/>
              </a:rPr>
              <a:t>You tube videos of documentaries and news reports at the time show opinion of both sides of the argument but demonstrate how easy it is to manipulate the viewer.  Were the real enemies the miners or the police?  Never-the-less, they are a worthy resource.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Secondary Sources</a:t>
            </a:r>
          </a:p>
          <a:p>
            <a:r>
              <a:rPr lang="en-GB" sz="1200" kern="1200" dirty="0">
                <a:solidFill>
                  <a:schemeClr val="tx1"/>
                </a:solidFill>
                <a:effectLst/>
                <a:latin typeface="+mn-lt"/>
                <a:ea typeface="+mn-ea"/>
                <a:cs typeface="+mn-cs"/>
              </a:rPr>
              <a:t>I chose Charles Moore who wrote </a:t>
            </a:r>
            <a:r>
              <a:rPr lang="en-GB" sz="1200" kern="1200" dirty="0" err="1">
                <a:solidFill>
                  <a:schemeClr val="tx1"/>
                </a:solidFill>
                <a:effectLst/>
                <a:latin typeface="+mn-lt"/>
                <a:ea typeface="+mn-ea"/>
                <a:cs typeface="+mn-cs"/>
              </a:rPr>
              <a:t>Thatchers</a:t>
            </a:r>
            <a:r>
              <a:rPr lang="en-GB" sz="1200" kern="1200" dirty="0">
                <a:solidFill>
                  <a:schemeClr val="tx1"/>
                </a:solidFill>
                <a:effectLst/>
                <a:latin typeface="+mn-lt"/>
                <a:ea typeface="+mn-ea"/>
                <a:cs typeface="+mn-cs"/>
              </a:rPr>
              <a:t> authorised biography because he admitted he did not always approve of her even-though he admired her.  As he had access to all her papers his is hopefully an honest critique.  It was also readable.       </a:t>
            </a:r>
          </a:p>
          <a:p>
            <a:r>
              <a:rPr lang="en-GB" sz="1200" kern="1200" dirty="0">
                <a:solidFill>
                  <a:schemeClr val="tx1"/>
                </a:solidFill>
                <a:effectLst/>
                <a:latin typeface="+mn-lt"/>
                <a:ea typeface="+mn-ea"/>
                <a:cs typeface="+mn-cs"/>
              </a:rPr>
              <a:t>I have used journals also, as there are plenty regarding gender issues and Margaret Thatcher. I have also used a thesis by Charlwood on union membership decline.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J. R. Shackleton, “Volume Two: Everything She Wants.” </a:t>
            </a:r>
            <a:r>
              <a:rPr lang="en-GB" sz="1200" i="1" kern="1200" dirty="0">
                <a:solidFill>
                  <a:schemeClr val="tx1"/>
                </a:solidFill>
                <a:effectLst/>
                <a:latin typeface="+mn-lt"/>
                <a:ea typeface="+mn-ea"/>
                <a:cs typeface="+mn-cs"/>
              </a:rPr>
              <a:t>Economic Affairs</a:t>
            </a:r>
            <a:r>
              <a:rPr lang="en-GB" sz="1200" kern="1200" dirty="0">
                <a:solidFill>
                  <a:schemeClr val="tx1"/>
                </a:solidFill>
                <a:effectLst/>
                <a:latin typeface="+mn-lt"/>
                <a:ea typeface="+mn-ea"/>
                <a:cs typeface="+mn-cs"/>
              </a:rPr>
              <a:t>, vol. 36, No.1. Feb. 2016, pgs. 112-113. EBSCO</a:t>
            </a:r>
            <a:r>
              <a:rPr lang="en-GB" sz="1200" i="1" kern="1200" dirty="0">
                <a:solidFill>
                  <a:schemeClr val="tx1"/>
                </a:solidFill>
                <a:effectLst/>
                <a:latin typeface="+mn-lt"/>
                <a:ea typeface="+mn-ea"/>
                <a:cs typeface="+mn-cs"/>
              </a:rPr>
              <a:t>host</a:t>
            </a:r>
            <a:r>
              <a:rPr lang="en-GB" sz="1200" kern="1200" dirty="0">
                <a:solidFill>
                  <a:schemeClr val="tx1"/>
                </a:solidFill>
                <a:effectLst/>
                <a:latin typeface="+mn-lt"/>
                <a:ea typeface="+mn-ea"/>
                <a:cs typeface="+mn-cs"/>
              </a:rPr>
              <a:t>, doi:10.111/ecaf.12165 [online] available at </a:t>
            </a:r>
            <a:r>
              <a:rPr lang="en-GB" sz="1200" u="sng" kern="1200" dirty="0">
                <a:solidFill>
                  <a:schemeClr val="tx1"/>
                </a:solidFill>
                <a:effectLst/>
                <a:latin typeface="+mn-lt"/>
                <a:ea typeface="+mn-ea"/>
                <a:cs typeface="+mn-cs"/>
                <a:hlinkClick r:id="rId3"/>
              </a:rPr>
              <a:t>http://web.a.ebscohost.com.ezproxy.uwtsd.ac.uk/ehost/pdfviewer/pdfviewer?vid=3&amp;sid=d5048f6d-5d53-45aa-8a2e-4cf3bab6f258%40sessionmgr4008</a:t>
            </a:r>
            <a:r>
              <a:rPr lang="en-GB" sz="1200" kern="1200" dirty="0">
                <a:solidFill>
                  <a:schemeClr val="tx1"/>
                </a:solidFill>
                <a:effectLst/>
                <a:latin typeface="+mn-lt"/>
                <a:ea typeface="+mn-ea"/>
                <a:cs typeface="+mn-cs"/>
              </a:rPr>
              <a:t> [accessed 17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r>
              <a:rPr lang="en-GB" sz="1200" u="sng" kern="1200" dirty="0">
                <a:solidFill>
                  <a:schemeClr val="tx1"/>
                </a:solidFill>
                <a:effectLst/>
                <a:latin typeface="+mn-lt"/>
                <a:ea typeface="+mn-ea"/>
                <a:cs typeface="+mn-cs"/>
              </a:rPr>
              <a:t>J. R. Shackleton, “Volume Two: Everything She Wants.” </a:t>
            </a:r>
            <a:r>
              <a:rPr lang="en-GB" sz="1200" i="1" u="sng" kern="1200" dirty="0">
                <a:solidFill>
                  <a:schemeClr val="tx1"/>
                </a:solidFill>
                <a:effectLst/>
                <a:latin typeface="+mn-lt"/>
                <a:ea typeface="+mn-ea"/>
                <a:cs typeface="+mn-cs"/>
              </a:rPr>
              <a:t>Economic Affairs</a:t>
            </a:r>
            <a:r>
              <a:rPr lang="en-GB" sz="1200" u="sng" kern="1200" dirty="0">
                <a:solidFill>
                  <a:schemeClr val="tx1"/>
                </a:solidFill>
                <a:effectLst/>
                <a:latin typeface="+mn-lt"/>
                <a:ea typeface="+mn-ea"/>
                <a:cs typeface="+mn-cs"/>
              </a:rPr>
              <a:t>, vol. 36, No.1. Feb. 2016, pgs. 112-113. EBSCO</a:t>
            </a:r>
            <a:r>
              <a:rPr lang="en-GB" sz="1200" i="1" u="sng" kern="1200" dirty="0">
                <a:solidFill>
                  <a:schemeClr val="tx1"/>
                </a:solidFill>
                <a:effectLst/>
                <a:latin typeface="+mn-lt"/>
                <a:ea typeface="+mn-ea"/>
                <a:cs typeface="+mn-cs"/>
              </a:rPr>
              <a:t>host</a:t>
            </a:r>
            <a:r>
              <a:rPr lang="en-GB" sz="1200" u="sng" kern="1200" dirty="0">
                <a:solidFill>
                  <a:schemeClr val="tx1"/>
                </a:solidFill>
                <a:effectLst/>
                <a:latin typeface="+mn-lt"/>
                <a:ea typeface="+mn-ea"/>
                <a:cs typeface="+mn-cs"/>
              </a:rPr>
              <a:t>, doi:10.111/ecaf.12165 [online] available at </a:t>
            </a:r>
            <a:r>
              <a:rPr lang="en-GB" sz="1200" u="sng" kern="1200" dirty="0">
                <a:solidFill>
                  <a:schemeClr val="tx1"/>
                </a:solidFill>
                <a:effectLst/>
                <a:latin typeface="+mn-lt"/>
                <a:ea typeface="+mn-ea"/>
                <a:cs typeface="+mn-cs"/>
                <a:hlinkClick r:id="rId3"/>
              </a:rPr>
              <a:t>http://web.a.ebscohost.com.ezproxy.uwtsd.ac.uk/ehost/pdfviewer/pdfviewer?vid=3&amp;sid=d5048f6d-5d53-45aa-8a2e-4cf3bab6f258%40sessionmgr4008</a:t>
            </a:r>
            <a:r>
              <a:rPr lang="en-GB" sz="1200" kern="1200" dirty="0">
                <a:solidFill>
                  <a:schemeClr val="tx1"/>
                </a:solidFill>
                <a:effectLst/>
                <a:latin typeface="+mn-lt"/>
                <a:ea typeface="+mn-ea"/>
                <a:cs typeface="+mn-cs"/>
              </a:rPr>
              <a:t> [accessed 17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endParaRPr lang="en-GB" dirty="0"/>
          </a:p>
        </p:txBody>
      </p:sp>
      <p:sp>
        <p:nvSpPr>
          <p:cNvPr id="4" name="Slide Number Placeholder 3"/>
          <p:cNvSpPr>
            <a:spLocks noGrp="1"/>
          </p:cNvSpPr>
          <p:nvPr>
            <p:ph type="sldNum" sz="quarter" idx="10"/>
          </p:nvPr>
        </p:nvSpPr>
        <p:spPr/>
        <p:txBody>
          <a:bodyPr/>
          <a:lstStyle/>
          <a:p>
            <a:fld id="{018B7F18-2C65-41AF-A7DE-F7FCAFE23541}" type="slidenum">
              <a:rPr lang="en-GB" smtClean="0"/>
              <a:t>4</a:t>
            </a:fld>
            <a:endParaRPr lang="en-GB"/>
          </a:p>
        </p:txBody>
      </p:sp>
    </p:spTree>
    <p:extLst>
      <p:ext uri="{BB962C8B-B14F-4D97-AF65-F5344CB8AC3E}">
        <p14:creationId xmlns:p14="http://schemas.microsoft.com/office/powerpoint/2010/main" val="39367919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believed that the “enemy within” that Mrs. Thatcher was referring to, were the leaders of the National Union of Mineworkers (NUM) led by Arthur Scargill. Her notes for that speech, reveal that she considered some local authorities including Liverpool a threat to “liberty” as well.    But it was the battle between the striking miners and the police which caused headline grabbing damage.  </a:t>
            </a:r>
          </a:p>
          <a:p>
            <a:r>
              <a:rPr lang="en-GB" sz="1200" kern="1200" dirty="0">
                <a:solidFill>
                  <a:schemeClr val="tx1"/>
                </a:solidFill>
                <a:effectLst/>
                <a:latin typeface="+mn-lt"/>
                <a:ea typeface="+mn-ea"/>
                <a:cs typeface="+mn-cs"/>
              </a:rPr>
              <a:t>The unions were a thorn in Thatcher’s side.  They had been causing problems for Conservative and Labour governments since the 1970’s leading to the downfall of Jim Callaghan’s Labour government in 1979 when Thatcher took office. She had controversially banned membership at the government Communications Headquarters in Cheltenham (GCHQ) after strike action for which she never forgave the unions. </a:t>
            </a:r>
          </a:p>
          <a:p>
            <a:r>
              <a:rPr lang="en-GB" sz="1200" kern="1200" dirty="0">
                <a:solidFill>
                  <a:schemeClr val="tx1"/>
                </a:solidFill>
                <a:effectLst/>
                <a:latin typeface="+mn-lt"/>
                <a:ea typeface="+mn-ea"/>
                <a:cs typeface="+mn-cs"/>
              </a:rPr>
              <a:t>Some mining communities felt that they needed to protect themselves through protest under Scargill’s leadership. The NCB claimed fears over the number of job cuts were exaggerated but the miners had no trust in their claims, fearing for their future and the future of their children.   They had been secure with their jobs, were able to buy their own houses and settle into community life.  They were now under-threat of unemployment and the loss of an industry that not only kept them but encouraged other enterprise in the area.  The decision to strike caused friction with the police and the relationship between the two was scourged by violence on both sides.  Margaret Thatcher was furious with the miners, she saw it as a crime against the upholders of law in this country.  </a:t>
            </a:r>
          </a:p>
          <a:p>
            <a:r>
              <a:rPr lang="en-GB" sz="1200" kern="1200" dirty="0">
                <a:solidFill>
                  <a:schemeClr val="tx1"/>
                </a:solidFill>
                <a:effectLst/>
                <a:latin typeface="+mn-lt"/>
                <a:ea typeface="+mn-ea"/>
                <a:cs typeface="+mn-cs"/>
              </a:rPr>
              <a:t>Margaret Thatcher was deeply suspicious of the Labour Party. She associated some Labour Councils with Scargill, who encouraged “extra-parliamentary action,” as the way forward for the working classes and the Labour party.  This was a view he shared with the militant leader of the Liverpool Council, Derek Hatton and Ken Livingston, leader of the Greater London Council.   Stella </a:t>
            </a:r>
            <a:r>
              <a:rPr lang="en-GB" sz="1200" kern="1200" dirty="0" err="1">
                <a:solidFill>
                  <a:schemeClr val="tx1"/>
                </a:solidFill>
                <a:effectLst/>
                <a:latin typeface="+mn-lt"/>
                <a:ea typeface="+mn-ea"/>
                <a:cs typeface="+mn-cs"/>
              </a:rPr>
              <a:t>Rimington</a:t>
            </a:r>
            <a:r>
              <a:rPr lang="en-GB" sz="1200" kern="1200" dirty="0">
                <a:solidFill>
                  <a:schemeClr val="tx1"/>
                </a:solidFill>
                <a:effectLst/>
                <a:latin typeface="+mn-lt"/>
                <a:ea typeface="+mn-ea"/>
                <a:cs typeface="+mn-cs"/>
              </a:rPr>
              <a:t>, later the head of the Secret Services had noted Scargill’s connections with the “Soviet backed Communist Party of Great Britain” and had been intercepting their calls for years.  </a:t>
            </a:r>
          </a:p>
          <a:p>
            <a:r>
              <a:rPr lang="en-GB" sz="1200" u="sng" kern="1200" dirty="0">
                <a:solidFill>
                  <a:schemeClr val="tx1"/>
                </a:solidFill>
                <a:effectLst/>
                <a:latin typeface="+mn-lt"/>
                <a:ea typeface="+mn-ea"/>
                <a:cs typeface="+mn-cs"/>
              </a:rPr>
              <a:t>Churchill Archives Centre, “The Speech that Never Was”, </a:t>
            </a:r>
            <a:r>
              <a:rPr lang="en-GB" sz="1200" u="sng" kern="1200" dirty="0">
                <a:solidFill>
                  <a:schemeClr val="tx1"/>
                </a:solidFill>
                <a:effectLst/>
                <a:latin typeface="+mn-lt"/>
                <a:ea typeface="+mn-ea"/>
                <a:cs typeface="+mn-cs"/>
                <a:hlinkClick r:id="rId3"/>
              </a:rPr>
              <a:t>www.cam.ac.uk</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4"/>
              </a:rPr>
              <a:t>http://www.cam.ac.uk/research/news/the-speech-that-never-was-thatcher-papers-for-1984-open-to-the-public</a:t>
            </a:r>
            <a:r>
              <a:rPr lang="en-GB" sz="1200" kern="1200" dirty="0">
                <a:solidFill>
                  <a:schemeClr val="tx1"/>
                </a:solidFill>
                <a:effectLst/>
                <a:latin typeface="+mn-lt"/>
                <a:ea typeface="+mn-ea"/>
                <a:cs typeface="+mn-cs"/>
              </a:rPr>
              <a:t> [accessed 19th January 2018].</a:t>
            </a:r>
          </a:p>
          <a:p>
            <a:r>
              <a:rPr lang="en-GB" sz="1200" kern="1200" dirty="0">
                <a:solidFill>
                  <a:schemeClr val="tx1"/>
                </a:solidFill>
                <a:effectLst/>
                <a:latin typeface="+mn-lt"/>
                <a:ea typeface="+mn-ea"/>
                <a:cs typeface="+mn-cs"/>
              </a:rPr>
              <a:t>C. Moore, </a:t>
            </a:r>
            <a:r>
              <a:rPr lang="en-GB" sz="1200" i="1" kern="1200" dirty="0">
                <a:solidFill>
                  <a:schemeClr val="tx1"/>
                </a:solidFill>
                <a:effectLst/>
                <a:latin typeface="+mn-lt"/>
                <a:ea typeface="+mn-ea"/>
                <a:cs typeface="+mn-cs"/>
              </a:rPr>
              <a:t>Margaret Thatcher: The Authorised Biography, Volume Two, Everything She Wants</a:t>
            </a:r>
            <a:r>
              <a:rPr lang="en-GB" sz="1200" kern="1200" dirty="0">
                <a:solidFill>
                  <a:schemeClr val="tx1"/>
                </a:solidFill>
                <a:effectLst/>
                <a:latin typeface="+mn-lt"/>
                <a:ea typeface="+mn-ea"/>
                <a:cs typeface="+mn-cs"/>
              </a:rPr>
              <a:t>. Pg. 136. [online] in Kindle available at </a:t>
            </a:r>
            <a:r>
              <a:rPr lang="en-GB" sz="1200" u="sng" kern="1200" dirty="0">
                <a:solidFill>
                  <a:schemeClr val="tx1"/>
                </a:solidFill>
                <a:effectLst/>
                <a:latin typeface="+mn-lt"/>
                <a:ea typeface="+mn-ea"/>
                <a:cs typeface="+mn-cs"/>
                <a:hlinkClick r:id="rId5"/>
              </a:rPr>
              <a:t>www.kindle.co.uk</a:t>
            </a:r>
            <a:r>
              <a:rPr lang="en-GB" sz="1200" kern="1200" dirty="0">
                <a:solidFill>
                  <a:schemeClr val="tx1"/>
                </a:solidFill>
                <a:effectLst/>
                <a:latin typeface="+mn-lt"/>
                <a:ea typeface="+mn-ea"/>
                <a:cs typeface="+mn-cs"/>
              </a:rPr>
              <a:t> [accessed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r>
              <a:rPr lang="en-GB" sz="1200" kern="1200" dirty="0">
                <a:solidFill>
                  <a:schemeClr val="tx1"/>
                </a:solidFill>
                <a:effectLst/>
                <a:latin typeface="+mn-lt"/>
                <a:ea typeface="+mn-ea"/>
                <a:cs typeface="+mn-cs"/>
              </a:rPr>
              <a:t>Ibid. Pg. 137.</a:t>
            </a:r>
          </a:p>
          <a:p>
            <a:r>
              <a:rPr lang="en-GB" sz="1200" kern="1200" dirty="0">
                <a:solidFill>
                  <a:schemeClr val="tx1"/>
                </a:solidFill>
                <a:effectLst/>
                <a:latin typeface="+mn-lt"/>
                <a:ea typeface="+mn-ea"/>
                <a:cs typeface="+mn-cs"/>
              </a:rPr>
              <a:t>Ibid.</a:t>
            </a:r>
          </a:p>
          <a:p>
            <a:r>
              <a:rPr lang="en-GB" sz="1200" u="sng" kern="1200" dirty="0">
                <a:solidFill>
                  <a:schemeClr val="tx1"/>
                </a:solidFill>
                <a:effectLst/>
                <a:latin typeface="+mn-lt"/>
                <a:ea typeface="+mn-ea"/>
                <a:cs typeface="+mn-cs"/>
              </a:rPr>
              <a:t>TV AM Archive (2009) Miners strike TV-am feature, available at </a:t>
            </a:r>
            <a:r>
              <a:rPr lang="en-GB" sz="1200" u="sng" kern="1200" dirty="0">
                <a:solidFill>
                  <a:schemeClr val="tx1"/>
                </a:solidFill>
                <a:effectLst/>
                <a:latin typeface="+mn-lt"/>
                <a:ea typeface="+mn-ea"/>
                <a:cs typeface="+mn-cs"/>
                <a:hlinkClick r:id="rId6"/>
              </a:rPr>
              <a:t>https://www.youtube.com/watch?v=Xq8m0syu2N4</a:t>
            </a:r>
            <a:r>
              <a:rPr lang="en-GB" sz="1200" kern="1200" dirty="0">
                <a:solidFill>
                  <a:schemeClr val="tx1"/>
                </a:solidFill>
                <a:effectLst/>
                <a:latin typeface="+mn-lt"/>
                <a:ea typeface="+mn-ea"/>
                <a:cs typeface="+mn-cs"/>
              </a:rPr>
              <a:t> [accessed 16</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r>
              <a:rPr lang="en-GB" sz="1200" u="sng" kern="1200" dirty="0">
                <a:solidFill>
                  <a:schemeClr val="tx1"/>
                </a:solidFill>
                <a:effectLst/>
                <a:latin typeface="+mn-lt"/>
                <a:ea typeface="+mn-ea"/>
                <a:cs typeface="+mn-cs"/>
              </a:rPr>
              <a:t>H. C. Fischer-</a:t>
            </a:r>
            <a:r>
              <a:rPr lang="en-GB" sz="1200" u="sng" kern="1200" dirty="0" err="1">
                <a:solidFill>
                  <a:schemeClr val="tx1"/>
                </a:solidFill>
                <a:effectLst/>
                <a:latin typeface="+mn-lt"/>
                <a:ea typeface="+mn-ea"/>
                <a:cs typeface="+mn-cs"/>
              </a:rPr>
              <a:t>Leskov</a:t>
            </a:r>
            <a:r>
              <a:rPr lang="en-GB" sz="1200" u="sng" kern="1200" dirty="0">
                <a:solidFill>
                  <a:schemeClr val="tx1"/>
                </a:solidFill>
                <a:effectLst/>
                <a:latin typeface="+mn-lt"/>
                <a:ea typeface="+mn-ea"/>
                <a:cs typeface="+mn-cs"/>
              </a:rPr>
              <a:t> (2012) Margaret Thatcher – Pt. 5, available at </a:t>
            </a:r>
            <a:r>
              <a:rPr lang="en-GB" sz="1200" u="sng" kern="1200" dirty="0">
                <a:solidFill>
                  <a:schemeClr val="tx1"/>
                </a:solidFill>
                <a:effectLst/>
                <a:latin typeface="+mn-lt"/>
                <a:ea typeface="+mn-ea"/>
                <a:cs typeface="+mn-cs"/>
                <a:hlinkClick r:id="rId7"/>
              </a:rPr>
              <a:t>https://www.youtube.com/watch?v=PpqIXfqnmhc</a:t>
            </a:r>
            <a:r>
              <a:rPr lang="en-GB" sz="1200" kern="1200" dirty="0">
                <a:solidFill>
                  <a:schemeClr val="tx1"/>
                </a:solidFill>
                <a:effectLst/>
                <a:latin typeface="+mn-lt"/>
                <a:ea typeface="+mn-ea"/>
                <a:cs typeface="+mn-cs"/>
              </a:rPr>
              <a:t> [accessed 16</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r>
              <a:rPr lang="en-GB" sz="1200" kern="1200" dirty="0">
                <a:solidFill>
                  <a:schemeClr val="tx1"/>
                </a:solidFill>
                <a:effectLst/>
                <a:latin typeface="+mn-lt"/>
                <a:ea typeface="+mn-ea"/>
                <a:cs typeface="+mn-cs"/>
              </a:rPr>
              <a:t>C. Moore, </a:t>
            </a:r>
            <a:r>
              <a:rPr lang="en-GB" sz="1200" i="1" kern="1200" dirty="0">
                <a:solidFill>
                  <a:schemeClr val="tx1"/>
                </a:solidFill>
                <a:effectLst/>
                <a:latin typeface="+mn-lt"/>
                <a:ea typeface="+mn-ea"/>
                <a:cs typeface="+mn-cs"/>
              </a:rPr>
              <a:t>Margaret Thatcher: The Authorised Biography, Volume Two, Everything She Wants</a:t>
            </a:r>
            <a:r>
              <a:rPr lang="en-GB" sz="1200" kern="1200" dirty="0">
                <a:solidFill>
                  <a:schemeClr val="tx1"/>
                </a:solidFill>
                <a:effectLst/>
                <a:latin typeface="+mn-lt"/>
                <a:ea typeface="+mn-ea"/>
                <a:cs typeface="+mn-cs"/>
              </a:rPr>
              <a:t>. Pg. 162 [online] in Kindle available at </a:t>
            </a:r>
            <a:r>
              <a:rPr lang="en-GB" sz="1200" u="sng" kern="1200" dirty="0">
                <a:solidFill>
                  <a:schemeClr val="tx1"/>
                </a:solidFill>
                <a:effectLst/>
                <a:latin typeface="+mn-lt"/>
                <a:ea typeface="+mn-ea"/>
                <a:cs typeface="+mn-cs"/>
                <a:hlinkClick r:id="rId5"/>
              </a:rPr>
              <a:t>www.kindle.co.uk</a:t>
            </a:r>
            <a:r>
              <a:rPr lang="en-GB" sz="1200" kern="1200" dirty="0">
                <a:solidFill>
                  <a:schemeClr val="tx1"/>
                </a:solidFill>
                <a:effectLst/>
                <a:latin typeface="+mn-lt"/>
                <a:ea typeface="+mn-ea"/>
                <a:cs typeface="+mn-cs"/>
              </a:rPr>
              <a:t> [accessed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r>
              <a:rPr lang="en-GB" sz="1200" kern="1200" dirty="0">
                <a:solidFill>
                  <a:schemeClr val="tx1"/>
                </a:solidFill>
                <a:effectLst/>
                <a:latin typeface="+mn-lt"/>
                <a:ea typeface="+mn-ea"/>
                <a:cs typeface="+mn-cs"/>
              </a:rPr>
              <a:t>Ibid. Pg. 162.</a:t>
            </a:r>
          </a:p>
          <a:p>
            <a:endParaRPr lang="en-GB" dirty="0"/>
          </a:p>
        </p:txBody>
      </p:sp>
      <p:sp>
        <p:nvSpPr>
          <p:cNvPr id="4" name="Slide Number Placeholder 3"/>
          <p:cNvSpPr>
            <a:spLocks noGrp="1"/>
          </p:cNvSpPr>
          <p:nvPr>
            <p:ph type="sldNum" sz="quarter" idx="10"/>
          </p:nvPr>
        </p:nvSpPr>
        <p:spPr/>
        <p:txBody>
          <a:bodyPr/>
          <a:lstStyle/>
          <a:p>
            <a:fld id="{018B7F18-2C65-41AF-A7DE-F7FCAFE23541}" type="slidenum">
              <a:rPr lang="en-GB" smtClean="0"/>
              <a:t>5</a:t>
            </a:fld>
            <a:endParaRPr lang="en-GB"/>
          </a:p>
        </p:txBody>
      </p:sp>
    </p:spTree>
    <p:extLst>
      <p:ext uri="{BB962C8B-B14F-4D97-AF65-F5344CB8AC3E}">
        <p14:creationId xmlns:p14="http://schemas.microsoft.com/office/powerpoint/2010/main" val="2147236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Charles Moore, as Arthur Scargill had contact with “revolutionary elements” Margaret Thatcher considered him an enemy of democracy.   The previous Labour government under Callaghan had suspicions about Scargill’s communist leanings and this anxiety fed into the collective paranoia of the Conservative government. </a:t>
            </a:r>
          </a:p>
          <a:p>
            <a:r>
              <a:rPr lang="en-GB" sz="1200" kern="1200" dirty="0">
                <a:solidFill>
                  <a:schemeClr val="tx1"/>
                </a:solidFill>
                <a:effectLst/>
                <a:latin typeface="+mn-lt"/>
                <a:ea typeface="+mn-ea"/>
                <a:cs typeface="+mn-cs"/>
              </a:rPr>
              <a:t>Thatcher appeared to have a personal vendetta against the unions placing their leaders on the same platform as her enemy, General </a:t>
            </a:r>
            <a:r>
              <a:rPr lang="en-GB" sz="1200" kern="1200" dirty="0" err="1">
                <a:solidFill>
                  <a:schemeClr val="tx1"/>
                </a:solidFill>
                <a:effectLst/>
                <a:latin typeface="+mn-lt"/>
                <a:ea typeface="+mn-ea"/>
                <a:cs typeface="+mn-cs"/>
              </a:rPr>
              <a:t>Galtieri</a:t>
            </a:r>
            <a:r>
              <a:rPr lang="en-GB" sz="1200" kern="1200" dirty="0">
                <a:solidFill>
                  <a:schemeClr val="tx1"/>
                </a:solidFill>
                <a:effectLst/>
                <a:latin typeface="+mn-lt"/>
                <a:ea typeface="+mn-ea"/>
                <a:cs typeface="+mn-cs"/>
              </a:rPr>
              <a:t> the Argentinian leader whom she had defeated only two years earlier during the Falklands Campaign. </a:t>
            </a:r>
          </a:p>
          <a:p>
            <a:r>
              <a:rPr lang="en-GB" sz="1200" kern="1200" dirty="0">
                <a:solidFill>
                  <a:schemeClr val="tx1"/>
                </a:solidFill>
                <a:effectLst/>
                <a:latin typeface="+mn-lt"/>
                <a:ea typeface="+mn-ea"/>
                <a:cs typeface="+mn-cs"/>
              </a:rPr>
              <a:t>Ibid. Pg. 164.</a:t>
            </a:r>
          </a:p>
          <a:p>
            <a:r>
              <a:rPr lang="en-GB" sz="1200" kern="1200" dirty="0">
                <a:solidFill>
                  <a:schemeClr val="tx1"/>
                </a:solidFill>
                <a:effectLst/>
                <a:latin typeface="+mn-lt"/>
                <a:ea typeface="+mn-ea"/>
                <a:cs typeface="+mn-cs"/>
              </a:rPr>
              <a:t>Security Service MI5, The Threat of Subversion www.mi5.gov.uk [online] available at </a:t>
            </a:r>
            <a:r>
              <a:rPr lang="en-GB" sz="1200" u="sng" kern="1200" dirty="0">
                <a:solidFill>
                  <a:schemeClr val="tx1"/>
                </a:solidFill>
                <a:effectLst/>
                <a:latin typeface="+mn-lt"/>
                <a:ea typeface="+mn-ea"/>
                <a:cs typeface="+mn-cs"/>
                <a:hlinkClick r:id="rId3"/>
              </a:rPr>
              <a:t>https://www.mi5.gov.uk/the-threat-of-subversion</a:t>
            </a:r>
            <a:r>
              <a:rPr lang="en-GB" sz="1200" kern="1200" dirty="0">
                <a:solidFill>
                  <a:schemeClr val="tx1"/>
                </a:solidFill>
                <a:effectLst/>
                <a:latin typeface="+mn-lt"/>
                <a:ea typeface="+mn-ea"/>
                <a:cs typeface="+mn-cs"/>
              </a:rPr>
              <a:t> [accessed 17th January 2018]. </a:t>
            </a:r>
          </a:p>
          <a:p>
            <a:r>
              <a:rPr lang="en-GB" sz="1200" u="sng" kern="1200" dirty="0">
                <a:solidFill>
                  <a:schemeClr val="tx1"/>
                </a:solidFill>
                <a:effectLst/>
                <a:latin typeface="+mn-lt"/>
                <a:ea typeface="+mn-ea"/>
                <a:cs typeface="+mn-cs"/>
              </a:rPr>
              <a:t>Churchill Archives Centre, “The Speech that Never Was”, </a:t>
            </a:r>
            <a:r>
              <a:rPr lang="en-GB" sz="1200" u="sng" kern="1200" dirty="0">
                <a:solidFill>
                  <a:schemeClr val="tx1"/>
                </a:solidFill>
                <a:effectLst/>
                <a:latin typeface="+mn-lt"/>
                <a:ea typeface="+mn-ea"/>
                <a:cs typeface="+mn-cs"/>
                <a:hlinkClick r:id="rId4"/>
              </a:rPr>
              <a:t>www.cam.ac.uk</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5"/>
              </a:rPr>
              <a:t>http://www.cam.ac.uk/research/news/the-speech-that-never-was-thatcher-papers-for-1984-open-to-the-public</a:t>
            </a:r>
            <a:r>
              <a:rPr lang="en-GB" sz="1200" kern="1200" dirty="0">
                <a:solidFill>
                  <a:schemeClr val="tx1"/>
                </a:solidFill>
                <a:effectLst/>
                <a:latin typeface="+mn-lt"/>
                <a:ea typeface="+mn-ea"/>
                <a:cs typeface="+mn-cs"/>
              </a:rPr>
              <a:t> [accessed 19th January 2018].</a:t>
            </a:r>
          </a:p>
          <a:p>
            <a:endParaRPr lang="en-GB" dirty="0"/>
          </a:p>
        </p:txBody>
      </p:sp>
      <p:sp>
        <p:nvSpPr>
          <p:cNvPr id="4" name="Slide Number Placeholder 3"/>
          <p:cNvSpPr>
            <a:spLocks noGrp="1"/>
          </p:cNvSpPr>
          <p:nvPr>
            <p:ph type="sldNum" sz="quarter" idx="10"/>
          </p:nvPr>
        </p:nvSpPr>
        <p:spPr/>
        <p:txBody>
          <a:bodyPr/>
          <a:lstStyle/>
          <a:p>
            <a:fld id="{018B7F18-2C65-41AF-A7DE-F7FCAFE23541}" type="slidenum">
              <a:rPr lang="en-GB" smtClean="0"/>
              <a:t>6</a:t>
            </a:fld>
            <a:endParaRPr lang="en-GB"/>
          </a:p>
        </p:txBody>
      </p:sp>
    </p:spTree>
    <p:extLst>
      <p:ext uri="{BB962C8B-B14F-4D97-AF65-F5344CB8AC3E}">
        <p14:creationId xmlns:p14="http://schemas.microsoft.com/office/powerpoint/2010/main" val="2343455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government wanted to break Union power and took steps to ensure no repetition of the “winter of discontent” of 1978, which saw widespread strikes, leading to the downfall of Callaghan’s government. This was a time when the unions flexed their muscles over the Labour Party “income policy” which saw a drop of earnings for many public-sector employees. </a:t>
            </a:r>
          </a:p>
          <a:p>
            <a:r>
              <a:rPr lang="en-GB" sz="1200" kern="1200" dirty="0">
                <a:solidFill>
                  <a:schemeClr val="tx1"/>
                </a:solidFill>
                <a:effectLst/>
                <a:latin typeface="+mn-lt"/>
                <a:ea typeface="+mn-ea"/>
                <a:cs typeface="+mn-cs"/>
              </a:rPr>
              <a:t>The government prepared their assault on the unions by steadily adjusting legislation.  Thatcher had already set the scene by banning the union from the Government Cheltenham Communications Headquarters (GCHQ).  </a:t>
            </a:r>
          </a:p>
          <a:p>
            <a:r>
              <a:rPr lang="en-GB" sz="1200" kern="1200" dirty="0" err="1">
                <a:solidFill>
                  <a:schemeClr val="tx1"/>
                </a:solidFill>
                <a:effectLst/>
                <a:latin typeface="+mn-lt"/>
                <a:ea typeface="+mn-ea"/>
                <a:cs typeface="+mn-cs"/>
              </a:rPr>
              <a:t>Heery</a:t>
            </a:r>
            <a:r>
              <a:rPr lang="en-GB" sz="1200" kern="1200" dirty="0">
                <a:solidFill>
                  <a:schemeClr val="tx1"/>
                </a:solidFill>
                <a:effectLst/>
                <a:latin typeface="+mn-lt"/>
                <a:ea typeface="+mn-ea"/>
                <a:cs typeface="+mn-cs"/>
              </a:rPr>
              <a:t>, E., &amp; Noon, M. “Winter of Discontent”  </a:t>
            </a:r>
            <a:r>
              <a:rPr lang="en-GB" sz="1200" i="1" kern="1200" dirty="0">
                <a:solidFill>
                  <a:schemeClr val="tx1"/>
                </a:solidFill>
                <a:effectLst/>
                <a:latin typeface="+mn-lt"/>
                <a:ea typeface="+mn-ea"/>
                <a:cs typeface="+mn-cs"/>
              </a:rPr>
              <a:t>A Dictionary of Human Resource </a:t>
            </a:r>
            <a:r>
              <a:rPr lang="en-GB" sz="1200" i="1" kern="1200" dirty="0" err="1">
                <a:solidFill>
                  <a:schemeClr val="tx1"/>
                </a:solidFill>
                <a:effectLst/>
                <a:latin typeface="+mn-lt"/>
                <a:ea typeface="+mn-ea"/>
                <a:cs typeface="+mn-cs"/>
              </a:rPr>
              <a:t>Management</a:t>
            </a:r>
            <a:r>
              <a:rPr lang="en-GB" sz="1200" kern="1200" dirty="0" err="1">
                <a:solidFill>
                  <a:schemeClr val="tx1"/>
                </a:solidFill>
                <a:effectLst/>
                <a:latin typeface="+mn-lt"/>
                <a:ea typeface="+mn-ea"/>
                <a:cs typeface="+mn-cs"/>
              </a:rPr>
              <a:t>.:Oxford</a:t>
            </a:r>
            <a:r>
              <a:rPr lang="en-GB" sz="1200" kern="1200" dirty="0">
                <a:solidFill>
                  <a:schemeClr val="tx1"/>
                </a:solidFill>
                <a:effectLst/>
                <a:latin typeface="+mn-lt"/>
                <a:ea typeface="+mn-ea"/>
                <a:cs typeface="+mn-cs"/>
              </a:rPr>
              <a:t> University Press. [online] available at </a:t>
            </a:r>
            <a:r>
              <a:rPr lang="en-GB" sz="1200" u="sng" kern="1200" dirty="0">
                <a:solidFill>
                  <a:schemeClr val="tx1"/>
                </a:solidFill>
                <a:effectLst/>
                <a:latin typeface="+mn-lt"/>
                <a:ea typeface="+mn-ea"/>
                <a:cs typeface="+mn-cs"/>
                <a:hlinkClick r:id="rId3"/>
              </a:rPr>
              <a:t>http://www.oxfordreference.com.ezproxy.uwtsd.ac.uk/view/10.1093/acref/9780191827822.001.0001/acref-9780191827822-e-1402</a:t>
            </a:r>
            <a:r>
              <a:rPr lang="en-GB" sz="1200" kern="1200" dirty="0">
                <a:solidFill>
                  <a:schemeClr val="tx1"/>
                </a:solidFill>
                <a:effectLst/>
                <a:latin typeface="+mn-lt"/>
                <a:ea typeface="+mn-ea"/>
                <a:cs typeface="+mn-cs"/>
              </a:rPr>
              <a:t>. [accessed 21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 January, 2018].</a:t>
            </a:r>
          </a:p>
          <a:p>
            <a:r>
              <a:rPr lang="en-GB" sz="1200" kern="1200" dirty="0">
                <a:solidFill>
                  <a:schemeClr val="tx1"/>
                </a:solidFill>
                <a:effectLst/>
                <a:latin typeface="+mn-lt"/>
                <a:ea typeface="+mn-ea"/>
                <a:cs typeface="+mn-cs"/>
              </a:rPr>
              <a:t>A. M. Charlwood, The Anatomy of Union Membership Decline in Great Britain 1980-1998, (</a:t>
            </a:r>
            <a:r>
              <a:rPr lang="en-GB" sz="1200" kern="1200" dirty="0" err="1">
                <a:solidFill>
                  <a:schemeClr val="tx1"/>
                </a:solidFill>
                <a:effectLst/>
                <a:latin typeface="+mn-lt"/>
                <a:ea typeface="+mn-ea"/>
                <a:cs typeface="+mn-cs"/>
              </a:rPr>
              <a:t>Phd</a:t>
            </a:r>
            <a:r>
              <a:rPr lang="en-GB" sz="1200" kern="1200" dirty="0">
                <a:solidFill>
                  <a:schemeClr val="tx1"/>
                </a:solidFill>
                <a:effectLst/>
                <a:latin typeface="+mn-lt"/>
                <a:ea typeface="+mn-ea"/>
                <a:cs typeface="+mn-cs"/>
              </a:rPr>
              <a:t> Thesis) London School of Economics and Political Science, Pg. 29. 2013 [online] available at </a:t>
            </a:r>
            <a:r>
              <a:rPr lang="en-GB" sz="1200" u="sng" kern="1200" dirty="0">
                <a:solidFill>
                  <a:schemeClr val="tx1"/>
                </a:solidFill>
                <a:effectLst/>
                <a:latin typeface="+mn-lt"/>
                <a:ea typeface="+mn-ea"/>
                <a:cs typeface="+mn-cs"/>
                <a:hlinkClick r:id="rId4"/>
              </a:rPr>
              <a:t>http://etheses.lse.ac.uk/852/1/Charlwood_anatomy_union_membership_decline.pdf</a:t>
            </a:r>
            <a:r>
              <a:rPr lang="en-GB" sz="1200" kern="1200" dirty="0">
                <a:solidFill>
                  <a:schemeClr val="tx1"/>
                </a:solidFill>
                <a:effectLst/>
                <a:latin typeface="+mn-lt"/>
                <a:ea typeface="+mn-ea"/>
                <a:cs typeface="+mn-cs"/>
              </a:rPr>
              <a:t> [accessed 20th January, 2018]. </a:t>
            </a:r>
          </a:p>
          <a:p>
            <a:r>
              <a:rPr lang="en-GB" sz="1200" kern="1200" dirty="0">
                <a:solidFill>
                  <a:schemeClr val="tx1"/>
                </a:solidFill>
                <a:effectLst/>
                <a:latin typeface="+mn-lt"/>
                <a:ea typeface="+mn-ea"/>
                <a:cs typeface="+mn-cs"/>
              </a:rPr>
              <a:t>C. Moore, </a:t>
            </a:r>
            <a:r>
              <a:rPr lang="en-GB" sz="1200" i="1" kern="1200" dirty="0">
                <a:solidFill>
                  <a:schemeClr val="tx1"/>
                </a:solidFill>
                <a:effectLst/>
                <a:latin typeface="+mn-lt"/>
                <a:ea typeface="+mn-ea"/>
                <a:cs typeface="+mn-cs"/>
              </a:rPr>
              <a:t>Margaret Thatcher: The Authorised Biography, Volume Two, Everything She Wants</a:t>
            </a:r>
            <a:r>
              <a:rPr lang="en-GB" sz="1200" kern="1200" dirty="0">
                <a:solidFill>
                  <a:schemeClr val="tx1"/>
                </a:solidFill>
                <a:effectLst/>
                <a:latin typeface="+mn-lt"/>
                <a:ea typeface="+mn-ea"/>
                <a:cs typeface="+mn-cs"/>
              </a:rPr>
              <a:t>. Pg. 138 [online] in Kindle available at </a:t>
            </a:r>
            <a:r>
              <a:rPr lang="en-GB" sz="1200" u="sng" kern="1200" dirty="0">
                <a:solidFill>
                  <a:schemeClr val="tx1"/>
                </a:solidFill>
                <a:effectLst/>
                <a:latin typeface="+mn-lt"/>
                <a:ea typeface="+mn-ea"/>
                <a:cs typeface="+mn-cs"/>
                <a:hlinkClick r:id="rId5"/>
              </a:rPr>
              <a:t>www.kindle.co.uk</a:t>
            </a:r>
            <a:r>
              <a:rPr lang="en-GB" sz="1200" kern="1200" dirty="0">
                <a:solidFill>
                  <a:schemeClr val="tx1"/>
                </a:solidFill>
                <a:effectLst/>
                <a:latin typeface="+mn-lt"/>
                <a:ea typeface="+mn-ea"/>
                <a:cs typeface="+mn-cs"/>
              </a:rPr>
              <a:t> [accessed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endParaRPr lang="en-GB" dirty="0"/>
          </a:p>
        </p:txBody>
      </p:sp>
      <p:sp>
        <p:nvSpPr>
          <p:cNvPr id="4" name="Slide Number Placeholder 3"/>
          <p:cNvSpPr>
            <a:spLocks noGrp="1"/>
          </p:cNvSpPr>
          <p:nvPr>
            <p:ph type="sldNum" sz="quarter" idx="10"/>
          </p:nvPr>
        </p:nvSpPr>
        <p:spPr/>
        <p:txBody>
          <a:bodyPr/>
          <a:lstStyle/>
          <a:p>
            <a:fld id="{018B7F18-2C65-41AF-A7DE-F7FCAFE23541}" type="slidenum">
              <a:rPr lang="en-GB" smtClean="0"/>
              <a:t>7</a:t>
            </a:fld>
            <a:endParaRPr lang="en-GB"/>
          </a:p>
        </p:txBody>
      </p:sp>
    </p:spTree>
    <p:extLst>
      <p:ext uri="{BB962C8B-B14F-4D97-AF65-F5344CB8AC3E}">
        <p14:creationId xmlns:p14="http://schemas.microsoft.com/office/powerpoint/2010/main" val="12208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years prior to the strike the government had been planning for the eventuality.  Arthur Scargill claimed he had seen copies of plans for the mines which would cause closures and cost tens of thousands of jobs. In 1978, The Economist had leaked the plan drawn up by Conservative MP Nicholas Ridley in 1977 on how to deal with government policies for nationalised industries.   Ridley outlined procedures for running and “denationalising” industry. Earmarking the coal industry as viable for privatisation.  </a:t>
            </a:r>
          </a:p>
          <a:p>
            <a:r>
              <a:rPr lang="en-GB" sz="1200" kern="1200" dirty="0">
                <a:solidFill>
                  <a:schemeClr val="tx1"/>
                </a:solidFill>
                <a:effectLst/>
                <a:latin typeface="+mn-lt"/>
                <a:ea typeface="+mn-ea"/>
                <a:cs typeface="+mn-cs"/>
              </a:rPr>
              <a:t>In detail every eventuality was covered.  Prior planning, preparation and a “stealthy” approach was necessary.  The plan outlined how government first needed to “destroy the public-sector monopolies” through legislation. The coal industry was identified as an area to be sold or to form “workers co-operatives”.</a:t>
            </a:r>
          </a:p>
          <a:p>
            <a:r>
              <a:rPr lang="en-GB" sz="1200" kern="1200" dirty="0">
                <a:solidFill>
                  <a:schemeClr val="tx1"/>
                </a:solidFill>
                <a:effectLst/>
                <a:latin typeface="+mn-lt"/>
                <a:ea typeface="+mn-ea"/>
                <a:cs typeface="+mn-cs"/>
              </a:rPr>
              <a:t>Ridley accepted and warned that there would be a threat from “enemies” naming the coal industry as the most likely to react.  Provisions in this event were laid out including the stockpiling of imported coal using non-union hauliers, prior to the event of a strike. </a:t>
            </a:r>
          </a:p>
          <a:p>
            <a:r>
              <a:rPr lang="en-GB" sz="1200" kern="1200" dirty="0">
                <a:solidFill>
                  <a:schemeClr val="tx1"/>
                </a:solidFill>
                <a:effectLst/>
                <a:latin typeface="+mn-lt"/>
                <a:ea typeface="+mn-ea"/>
                <a:cs typeface="+mn-cs"/>
              </a:rPr>
              <a:t>Money for strikers was to be “cut off” through change of union funding legislation.</a:t>
            </a:r>
          </a:p>
          <a:p>
            <a:r>
              <a:rPr lang="en-GB" sz="1200" kern="1200" dirty="0">
                <a:solidFill>
                  <a:schemeClr val="tx1"/>
                </a:solidFill>
                <a:effectLst/>
                <a:latin typeface="+mn-lt"/>
                <a:ea typeface="+mn-ea"/>
                <a:cs typeface="+mn-cs"/>
              </a:rPr>
              <a:t>Finally, the mobilisation of police squads would be implemented in the event of violent outburst of strikers   which Ridley had said was expected.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Arthur Scargill “We could surrender – or stand and fight”, </a:t>
            </a:r>
            <a:r>
              <a:rPr lang="en-GB" sz="1200" i="1" u="sng" kern="1200" dirty="0">
                <a:solidFill>
                  <a:schemeClr val="tx1"/>
                </a:solidFill>
                <a:effectLst/>
                <a:latin typeface="+mn-lt"/>
                <a:ea typeface="+mn-ea"/>
                <a:cs typeface="+mn-cs"/>
              </a:rPr>
              <a:t>The Guardian</a:t>
            </a:r>
            <a:r>
              <a:rPr lang="en-GB" sz="1200" u="sng" kern="1200" dirty="0">
                <a:solidFill>
                  <a:schemeClr val="tx1"/>
                </a:solidFill>
                <a:effectLst/>
                <a:latin typeface="+mn-lt"/>
                <a:ea typeface="+mn-ea"/>
                <a:cs typeface="+mn-cs"/>
              </a:rPr>
              <a:t>, 7</a:t>
            </a:r>
            <a:r>
              <a:rPr lang="en-GB" sz="1200" u="sng" kern="1200" baseline="30000" dirty="0">
                <a:solidFill>
                  <a:schemeClr val="tx1"/>
                </a:solidFill>
                <a:effectLst/>
                <a:latin typeface="+mn-lt"/>
                <a:ea typeface="+mn-ea"/>
                <a:cs typeface="+mn-cs"/>
              </a:rPr>
              <a:t>th</a:t>
            </a:r>
            <a:r>
              <a:rPr lang="en-GB" sz="1200" u="sng" kern="1200" dirty="0">
                <a:solidFill>
                  <a:schemeClr val="tx1"/>
                </a:solidFill>
                <a:effectLst/>
                <a:latin typeface="+mn-lt"/>
                <a:ea typeface="+mn-ea"/>
                <a:cs typeface="+mn-cs"/>
              </a:rPr>
              <a:t> March, 2009; [online] available at </a:t>
            </a:r>
            <a:r>
              <a:rPr lang="en-GB" sz="1200" u="sng" kern="1200" dirty="0">
                <a:solidFill>
                  <a:schemeClr val="tx1"/>
                </a:solidFill>
                <a:effectLst/>
                <a:latin typeface="+mn-lt"/>
                <a:ea typeface="+mn-ea"/>
                <a:cs typeface="+mn-cs"/>
                <a:hlinkClick r:id="rId3"/>
              </a:rPr>
              <a:t>https://www.theguardian.com/politics/2009/mar/07/arthur-scargill-miners-strike</a:t>
            </a:r>
            <a:r>
              <a:rPr lang="en-GB" sz="1200" kern="1200" dirty="0">
                <a:solidFill>
                  <a:schemeClr val="tx1"/>
                </a:solidFill>
                <a:effectLst/>
                <a:latin typeface="+mn-lt"/>
                <a:ea typeface="+mn-ea"/>
                <a:cs typeface="+mn-cs"/>
              </a:rPr>
              <a:t> [accessed 19th January, 2018] </a:t>
            </a:r>
          </a:p>
          <a:p>
            <a:r>
              <a:rPr lang="en-GB" sz="1200" u="sng" kern="1200" dirty="0">
                <a:solidFill>
                  <a:schemeClr val="tx1"/>
                </a:solidFill>
                <a:effectLst/>
                <a:latin typeface="+mn-lt"/>
                <a:ea typeface="+mn-ea"/>
                <a:cs typeface="+mn-cs"/>
              </a:rPr>
              <a:t>Margaret Thatcher Foundation, Economy: Report of Nationalised Industries Policy Group (leaked Ridley report) </a:t>
            </a:r>
            <a:r>
              <a:rPr lang="en-GB" sz="1200" u="sng" kern="1200" dirty="0">
                <a:solidFill>
                  <a:schemeClr val="tx1"/>
                </a:solidFill>
                <a:effectLst/>
                <a:latin typeface="+mn-lt"/>
                <a:ea typeface="+mn-ea"/>
                <a:cs typeface="+mn-cs"/>
                <a:hlinkClick r:id="rId4"/>
              </a:rPr>
              <a:t>www.margaretthatcher.org</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5"/>
              </a:rPr>
              <a:t>http://www.margaretthatcher.org/document/110795</a:t>
            </a:r>
            <a:r>
              <a:rPr lang="en-GB" sz="1200" kern="1200" dirty="0">
                <a:solidFill>
                  <a:schemeClr val="tx1"/>
                </a:solidFill>
                <a:effectLst/>
                <a:latin typeface="+mn-lt"/>
                <a:ea typeface="+mn-ea"/>
                <a:cs typeface="+mn-cs"/>
              </a:rPr>
              <a:t> [accessed on 18th January, 2018].</a:t>
            </a:r>
          </a:p>
          <a:p>
            <a:r>
              <a:rPr lang="en-GB" sz="1200" kern="1200" dirty="0">
                <a:solidFill>
                  <a:schemeClr val="tx1"/>
                </a:solidFill>
                <a:effectLst/>
                <a:latin typeface="+mn-lt"/>
                <a:ea typeface="+mn-ea"/>
                <a:cs typeface="+mn-cs"/>
              </a:rPr>
              <a:t>Ibid.</a:t>
            </a:r>
          </a:p>
          <a:p>
            <a:endParaRPr lang="en-GB" dirty="0"/>
          </a:p>
        </p:txBody>
      </p:sp>
      <p:sp>
        <p:nvSpPr>
          <p:cNvPr id="4" name="Slide Number Placeholder 3"/>
          <p:cNvSpPr>
            <a:spLocks noGrp="1"/>
          </p:cNvSpPr>
          <p:nvPr>
            <p:ph type="sldNum" sz="quarter" idx="10"/>
          </p:nvPr>
        </p:nvSpPr>
        <p:spPr/>
        <p:txBody>
          <a:bodyPr/>
          <a:lstStyle/>
          <a:p>
            <a:fld id="{018B7F18-2C65-41AF-A7DE-F7FCAFE23541}" type="slidenum">
              <a:rPr lang="en-GB" smtClean="0"/>
              <a:t>8</a:t>
            </a:fld>
            <a:endParaRPr lang="en-GB"/>
          </a:p>
        </p:txBody>
      </p:sp>
    </p:spTree>
    <p:extLst>
      <p:ext uri="{BB962C8B-B14F-4D97-AF65-F5344CB8AC3E}">
        <p14:creationId xmlns:p14="http://schemas.microsoft.com/office/powerpoint/2010/main" val="37923441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Thatcher and her government, the “enemy within” were the miner’s leaders whose militancy disrupted government plans for the mines.  Thatcher’s main concern were trade unions but as the strike progressed other groups became involved, widening the threat.  She thought the mining communities a threat because of violent interaction with the police who she had instructed to do their duty.  Labour leader Neil Kinnock admitted his biggest regret was that he had not been able to call for a national ballot in his position as Labour leader but Arthur Scargill did not want one. Kinnock believed that there should have been a ballot to show that a majority of miners agreed with strike action.  The miners of Nottinghamshire did not agree and were targeted by militants.   </a:t>
            </a:r>
          </a:p>
          <a:p>
            <a:r>
              <a:rPr lang="en-GB" sz="1200" kern="1200" dirty="0">
                <a:solidFill>
                  <a:schemeClr val="tx1"/>
                </a:solidFill>
                <a:effectLst/>
                <a:latin typeface="+mn-lt"/>
                <a:ea typeface="+mn-ea"/>
                <a:cs typeface="+mn-cs"/>
              </a:rPr>
              <a:t>Thatcher’s lack of confidence in the NUM leader Ian MacGregor led to her interference resulting in confrontation between the government, the police and the miners, when it should have been a dispute between the NCB and the NUM. </a:t>
            </a:r>
          </a:p>
          <a:p>
            <a:r>
              <a:rPr lang="en-GB" sz="1200" kern="1200" dirty="0">
                <a:solidFill>
                  <a:schemeClr val="tx1"/>
                </a:solidFill>
                <a:effectLst/>
                <a:latin typeface="+mn-lt"/>
                <a:ea typeface="+mn-ea"/>
                <a:cs typeface="+mn-cs"/>
              </a:rPr>
              <a:t>Violent outbreaks between the police and the miners stiffened Thatcher’s resolve. The Police were told to make sure that working mines were kept open while picketers fought to obstruct the working miners.  The police had responded according to instructions from their superiors, but what followed led to a division in opinion over who was to blame.  </a:t>
            </a:r>
          </a:p>
          <a:p>
            <a:r>
              <a:rPr lang="en-GB" sz="1200" kern="1200" dirty="0">
                <a:solidFill>
                  <a:schemeClr val="tx1"/>
                </a:solidFill>
                <a:effectLst/>
                <a:latin typeface="+mn-lt"/>
                <a:ea typeface="+mn-ea"/>
                <a:cs typeface="+mn-cs"/>
              </a:rPr>
              <a:t>C. Moore, </a:t>
            </a:r>
            <a:r>
              <a:rPr lang="en-GB" sz="1200" i="1" kern="1200" dirty="0">
                <a:solidFill>
                  <a:schemeClr val="tx1"/>
                </a:solidFill>
                <a:effectLst/>
                <a:latin typeface="+mn-lt"/>
                <a:ea typeface="+mn-ea"/>
                <a:cs typeface="+mn-cs"/>
              </a:rPr>
              <a:t>Margaret Thatcher: The Authorised Biography, Volume Two, Everything She Wants</a:t>
            </a:r>
            <a:r>
              <a:rPr lang="en-GB" sz="1200" kern="1200" dirty="0">
                <a:solidFill>
                  <a:schemeClr val="tx1"/>
                </a:solidFill>
                <a:effectLst/>
                <a:latin typeface="+mn-lt"/>
                <a:ea typeface="+mn-ea"/>
                <a:cs typeface="+mn-cs"/>
              </a:rPr>
              <a:t>. Pg. 148 [online] in Kindle available at </a:t>
            </a:r>
            <a:r>
              <a:rPr lang="en-GB" sz="1200" u="sng" kern="1200" dirty="0">
                <a:solidFill>
                  <a:schemeClr val="tx1"/>
                </a:solidFill>
                <a:effectLst/>
                <a:latin typeface="+mn-lt"/>
                <a:ea typeface="+mn-ea"/>
                <a:cs typeface="+mn-cs"/>
                <a:hlinkClick r:id="rId3"/>
              </a:rPr>
              <a:t>www.kindle.co.uk</a:t>
            </a:r>
            <a:r>
              <a:rPr lang="en-GB" sz="1200" kern="1200" dirty="0">
                <a:solidFill>
                  <a:schemeClr val="tx1"/>
                </a:solidFill>
                <a:effectLst/>
                <a:latin typeface="+mn-lt"/>
                <a:ea typeface="+mn-ea"/>
                <a:cs typeface="+mn-cs"/>
              </a:rPr>
              <a:t> [accessed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r>
              <a:rPr lang="en-GB" sz="1200" kern="1200" dirty="0">
                <a:solidFill>
                  <a:schemeClr val="tx1"/>
                </a:solidFill>
                <a:effectLst/>
                <a:latin typeface="+mn-lt"/>
                <a:ea typeface="+mn-ea"/>
                <a:cs typeface="+mn-cs"/>
              </a:rPr>
              <a:t>C. Moore, </a:t>
            </a:r>
            <a:r>
              <a:rPr lang="en-GB" sz="1200" i="1" kern="1200" dirty="0">
                <a:solidFill>
                  <a:schemeClr val="tx1"/>
                </a:solidFill>
                <a:effectLst/>
                <a:latin typeface="+mn-lt"/>
                <a:ea typeface="+mn-ea"/>
                <a:cs typeface="+mn-cs"/>
              </a:rPr>
              <a:t>Margaret Thatcher: The Authorised Biography, Volume Two, Everything She Wants</a:t>
            </a:r>
            <a:r>
              <a:rPr lang="en-GB" sz="1200" kern="1200" dirty="0">
                <a:solidFill>
                  <a:schemeClr val="tx1"/>
                </a:solidFill>
                <a:effectLst/>
                <a:latin typeface="+mn-lt"/>
                <a:ea typeface="+mn-ea"/>
                <a:cs typeface="+mn-cs"/>
              </a:rPr>
              <a:t>. Pg. 162 [online] in Kindle available at </a:t>
            </a:r>
            <a:r>
              <a:rPr lang="en-GB" sz="1200" u="sng" kern="1200" dirty="0">
                <a:solidFill>
                  <a:schemeClr val="tx1"/>
                </a:solidFill>
                <a:effectLst/>
                <a:latin typeface="+mn-lt"/>
                <a:ea typeface="+mn-ea"/>
                <a:cs typeface="+mn-cs"/>
                <a:hlinkClick r:id="rId3"/>
              </a:rPr>
              <a:t>www.kindle.co.uk</a:t>
            </a:r>
            <a:r>
              <a:rPr lang="en-GB" sz="1200" kern="1200" dirty="0">
                <a:solidFill>
                  <a:schemeClr val="tx1"/>
                </a:solidFill>
                <a:effectLst/>
                <a:latin typeface="+mn-lt"/>
                <a:ea typeface="+mn-ea"/>
                <a:cs typeface="+mn-cs"/>
              </a:rPr>
              <a:t> [accessed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r>
              <a:rPr lang="en-GB" sz="1200" kern="1200" dirty="0">
                <a:solidFill>
                  <a:schemeClr val="tx1"/>
                </a:solidFill>
                <a:effectLst/>
                <a:latin typeface="+mn-lt"/>
                <a:ea typeface="+mn-ea"/>
                <a:cs typeface="+mn-cs"/>
              </a:rPr>
              <a:t>Thames T.V. (2016) Neil Kinnock Interview – Coal Miners – 1984 [online] available at </a:t>
            </a:r>
            <a:r>
              <a:rPr lang="en-GB" sz="1200" u="sng" kern="1200" dirty="0">
                <a:solidFill>
                  <a:schemeClr val="tx1"/>
                </a:solidFill>
                <a:effectLst/>
                <a:latin typeface="+mn-lt"/>
                <a:ea typeface="+mn-ea"/>
                <a:cs typeface="+mn-cs"/>
                <a:hlinkClick r:id="rId4"/>
              </a:rPr>
              <a:t>https://www.youtube.com/watch?v=KSIodZm038s</a:t>
            </a:r>
            <a:r>
              <a:rPr lang="en-GB" sz="1200" kern="1200" dirty="0">
                <a:solidFill>
                  <a:schemeClr val="tx1"/>
                </a:solidFill>
                <a:effectLst/>
                <a:latin typeface="+mn-lt"/>
                <a:ea typeface="+mn-ea"/>
                <a:cs typeface="+mn-cs"/>
              </a:rPr>
              <a:t> [accessed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endParaRPr lang="en-GB" dirty="0"/>
          </a:p>
        </p:txBody>
      </p:sp>
      <p:sp>
        <p:nvSpPr>
          <p:cNvPr id="4" name="Slide Number Placeholder 3"/>
          <p:cNvSpPr>
            <a:spLocks noGrp="1"/>
          </p:cNvSpPr>
          <p:nvPr>
            <p:ph type="sldNum" sz="quarter" idx="10"/>
          </p:nvPr>
        </p:nvSpPr>
        <p:spPr/>
        <p:txBody>
          <a:bodyPr/>
          <a:lstStyle/>
          <a:p>
            <a:fld id="{018B7F18-2C65-41AF-A7DE-F7FCAFE23541}" type="slidenum">
              <a:rPr lang="en-GB" smtClean="0"/>
              <a:t>9</a:t>
            </a:fld>
            <a:endParaRPr lang="en-GB"/>
          </a:p>
        </p:txBody>
      </p:sp>
    </p:spTree>
    <p:extLst>
      <p:ext uri="{BB962C8B-B14F-4D97-AF65-F5344CB8AC3E}">
        <p14:creationId xmlns:p14="http://schemas.microsoft.com/office/powerpoint/2010/main" val="1343973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A84ED22-71AE-4C84-A25D-54DD98B73569}"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3199631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84ED22-71AE-4C84-A25D-54DD98B73569}"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1194492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A84ED22-71AE-4C84-A25D-54DD98B73569}"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403140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84ED22-71AE-4C84-A25D-54DD98B73569}" type="datetimeFigureOut">
              <a:rPr lang="en-GB" smtClean="0"/>
              <a:t>23/01/2018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4088180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84ED22-71AE-4C84-A25D-54DD98B73569}" type="datetimeFigureOut">
              <a:rPr lang="en-GB" smtClean="0"/>
              <a:t>23/01/2018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2324087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A84ED22-71AE-4C84-A25D-54DD98B73569}" type="datetimeFigureOut">
              <a:rPr lang="en-GB" smtClean="0"/>
              <a:t>23/01/2018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3904852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84ED22-71AE-4C84-A25D-54DD98B73569}" type="datetimeFigureOut">
              <a:rPr lang="en-GB" smtClean="0"/>
              <a:t>23/01/2018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2056120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A84ED22-71AE-4C84-A25D-54DD98B73569}" type="datetimeFigureOut">
              <a:rPr lang="en-GB" smtClean="0"/>
              <a:t>23/01/2018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343716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A84ED22-71AE-4C84-A25D-54DD98B73569}" type="datetimeFigureOut">
              <a:rPr lang="en-GB" smtClean="0"/>
              <a:t>23/01/2018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3355687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A84ED22-71AE-4C84-A25D-54DD98B73569}" type="datetimeFigureOut">
              <a:rPr lang="en-GB" smtClean="0"/>
              <a:t>23/01/2018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1222959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A84ED22-71AE-4C84-A25D-54DD98B73569}" type="datetimeFigureOut">
              <a:rPr lang="en-GB" smtClean="0"/>
              <a:t>23/01/2018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25172618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A84ED22-71AE-4C84-A25D-54DD98B73569}" type="datetimeFigureOut">
              <a:rPr lang="en-GB" smtClean="0"/>
              <a:t>23/01/2018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743E63-D1E0-44B9-ACE2-7FD2FF5CEE08}"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096418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A84ED22-71AE-4C84-A25D-54DD98B73569}" type="datetimeFigureOut">
              <a:rPr lang="en-GB" smtClean="0"/>
              <a:t>23/01/2018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3345424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A84ED22-71AE-4C84-A25D-54DD98B73569}" type="datetimeFigureOut">
              <a:rPr lang="en-GB" smtClean="0"/>
              <a:t>23/01/2018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41940307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A84ED22-71AE-4C84-A25D-54DD98B73569}" type="datetimeFigureOut">
              <a:rPr lang="en-GB" smtClean="0"/>
              <a:t>23/01/2018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12286536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84ED22-71AE-4C84-A25D-54DD98B73569}"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26115970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84ED22-71AE-4C84-A25D-54DD98B73569}"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743E63-D1E0-44B9-ACE2-7FD2FF5CEE08}" type="slidenum">
              <a:rPr lang="en-GB" smtClean="0"/>
              <a:t>‹#›</a:t>
            </a:fld>
            <a:endParaRPr lang="en-GB"/>
          </a:p>
        </p:txBody>
      </p:sp>
    </p:spTree>
    <p:extLst>
      <p:ext uri="{BB962C8B-B14F-4D97-AF65-F5344CB8AC3E}">
        <p14:creationId xmlns:p14="http://schemas.microsoft.com/office/powerpoint/2010/main" val="3039763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FA84ED22-71AE-4C84-A25D-54DD98B73569}" type="datetimeFigureOut">
              <a:rPr lang="en-GB" smtClean="0"/>
              <a:t>23/01/2018</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62743E63-D1E0-44B9-ACE2-7FD2FF5CEE08}" type="slidenum">
              <a:rPr lang="en-GB" smtClean="0"/>
              <a:t>‹#›</a:t>
            </a:fld>
            <a:endParaRPr lang="en-GB"/>
          </a:p>
        </p:txBody>
      </p:sp>
    </p:spTree>
    <p:extLst>
      <p:ext uri="{BB962C8B-B14F-4D97-AF65-F5344CB8AC3E}">
        <p14:creationId xmlns:p14="http://schemas.microsoft.com/office/powerpoint/2010/main" val="4266115511"/>
      </p:ext>
    </p:extLst>
  </p:cSld>
  <p:clrMap bg1="dk1" tx1="lt1" bg2="dk2" tx2="lt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 id="2147483748"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www.peoplescollection.wales/sites/pcw/files/documents/strike-en.pdf" TargetMode="External"/><Relationship Id="rId13" Type="http://schemas.openxmlformats.org/officeDocument/2006/relationships/hyperlink" Target="http://www.cam.ac.uk/research/news/the-speech-that-never-was-thatcher-papers-for-1984-open-to-the-public" TargetMode="External"/><Relationship Id="rId3" Type="http://schemas.openxmlformats.org/officeDocument/2006/relationships/hyperlink" Target="http://www.margaretthatcher.org/document/105563" TargetMode="External"/><Relationship Id="rId7" Type="http://schemas.openxmlformats.org/officeDocument/2006/relationships/hyperlink" Target="http://www.peoplescollection.wales/" TargetMode="External"/><Relationship Id="rId12" Type="http://schemas.openxmlformats.org/officeDocument/2006/relationships/hyperlink" Target="http://www.cam.ac.uk/" TargetMode="External"/><Relationship Id="rId2" Type="http://schemas.openxmlformats.org/officeDocument/2006/relationships/hyperlink" Target="http://www.margaretthatcher.org/" TargetMode="External"/><Relationship Id="rId1" Type="http://schemas.openxmlformats.org/officeDocument/2006/relationships/slideLayout" Target="../slideLayouts/slideLayout7.xml"/><Relationship Id="rId6" Type="http://schemas.openxmlformats.org/officeDocument/2006/relationships/hyperlink" Target="http://www.awesomestories.com/asset/view/Margaret-Thatcher-The-Trouble-with-Men-1962" TargetMode="External"/><Relationship Id="rId11" Type="http://schemas.openxmlformats.org/officeDocument/2006/relationships/hyperlink" Target="http://web.a.ebscohost.com.ezproxy.uwtsd.ac.uk/ehost/pdfviewer/pdfviewer?vid=3&amp;sid=d5048f6d-5d53-45aa-8a2e-4cf3bab6f258@sessionmgr4008" TargetMode="External"/><Relationship Id="rId5" Type="http://schemas.openxmlformats.org/officeDocument/2006/relationships/hyperlink" Target="http://www.telegraph.co.uk/news/politics/margaret-thatcher/9982157/Margaret-Thatcher-Yes-I-wish-I-saw-more-of-my-children.-But-I-cant-regret.html" TargetMode="External"/><Relationship Id="rId10" Type="http://schemas.openxmlformats.org/officeDocument/2006/relationships/hyperlink" Target="https://www.mi5.gov.uk/the-threat-of-subversion" TargetMode="External"/><Relationship Id="rId4" Type="http://schemas.openxmlformats.org/officeDocument/2006/relationships/hyperlink" Target="http://www.kindle.co.uk/" TargetMode="External"/><Relationship Id="rId9" Type="http://schemas.openxmlformats.org/officeDocument/2006/relationships/hyperlink" Target="http://journals.sagepub.com.ezproxy.uwtsd.ac.uk/doi/abs/10.1177/0309816815603718#articleCitationDownloadContainer"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www.oxfordreference.com.ezproxy.uwtsd.ac.uk/view/10.1093/acref/9780191827822.001.0001/acref-9780191827822-e-1402" TargetMode="External"/><Relationship Id="rId3" Type="http://schemas.openxmlformats.org/officeDocument/2006/relationships/hyperlink" Target="https://www.youtube.com/watch?v=PpqIXfqnmhc" TargetMode="External"/><Relationship Id="rId7" Type="http://schemas.openxmlformats.org/officeDocument/2006/relationships/hyperlink" Target="http://www.cam.ac.uk/research/news/the-speech-that-never-was-thatcher-papers-for-1984-open-to-the-public" TargetMode="External"/><Relationship Id="rId12" Type="http://schemas.openxmlformats.org/officeDocument/2006/relationships/hyperlink" Target="http://www.margaretthatcher.org/document/110795" TargetMode="External"/><Relationship Id="rId2" Type="http://schemas.openxmlformats.org/officeDocument/2006/relationships/hyperlink" Target="https://www.youtube.com/watch?v=Xq8m0syu2N4" TargetMode="External"/><Relationship Id="rId1" Type="http://schemas.openxmlformats.org/officeDocument/2006/relationships/slideLayout" Target="../slideLayouts/slideLayout2.xml"/><Relationship Id="rId6" Type="http://schemas.openxmlformats.org/officeDocument/2006/relationships/hyperlink" Target="http://www.cam.ac.uk/" TargetMode="External"/><Relationship Id="rId11" Type="http://schemas.openxmlformats.org/officeDocument/2006/relationships/hyperlink" Target="http://www.margaretthatcher.org/" TargetMode="External"/><Relationship Id="rId5" Type="http://schemas.openxmlformats.org/officeDocument/2006/relationships/hyperlink" Target="https://www.mi5.gov.uk/the-threat-of-subversion" TargetMode="External"/><Relationship Id="rId10" Type="http://schemas.openxmlformats.org/officeDocument/2006/relationships/hyperlink" Target="https://www.theguardian.com/politics/2009/mar/07/arthur-scargill-miners-strike" TargetMode="External"/><Relationship Id="rId4" Type="http://schemas.openxmlformats.org/officeDocument/2006/relationships/hyperlink" Target="http://www.kindle.co.uk/" TargetMode="External"/><Relationship Id="rId9" Type="http://schemas.openxmlformats.org/officeDocument/2006/relationships/hyperlink" Target="http://etheses.lse.ac.uk/852/1/Charlwood_anatomy_union_membership_decline.pdf"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www.kindle.co.uk/" TargetMode="External"/><Relationship Id="rId3" Type="http://schemas.openxmlformats.org/officeDocument/2006/relationships/hyperlink" Target="http://www.cam.ac.uk/research/news/the-speech-that-never-was-thatcher-papers-for-1984-open-to-the-public" TargetMode="External"/><Relationship Id="rId7" Type="http://schemas.openxmlformats.org/officeDocument/2006/relationships/hyperlink" Target="http://etheses.lse.ac.uk/852/1/Charlwood_anatomy_union_membership_decline.pdf" TargetMode="External"/><Relationship Id="rId2" Type="http://schemas.openxmlformats.org/officeDocument/2006/relationships/hyperlink" Target="http://www.cam.ac.uk/" TargetMode="External"/><Relationship Id="rId1" Type="http://schemas.openxmlformats.org/officeDocument/2006/relationships/slideLayout" Target="../slideLayouts/slideLayout2.xml"/><Relationship Id="rId6" Type="http://schemas.openxmlformats.org/officeDocument/2006/relationships/hyperlink" Target="http://www.margaretthatcher.org/document/105563" TargetMode="External"/><Relationship Id="rId5" Type="http://schemas.openxmlformats.org/officeDocument/2006/relationships/hyperlink" Target="http://www.margaretthatcher.org/document/110795" TargetMode="External"/><Relationship Id="rId4" Type="http://schemas.openxmlformats.org/officeDocument/2006/relationships/hyperlink" Target="http://www.margaretthatcher.org/" TargetMode="External"/><Relationship Id="rId9" Type="http://schemas.openxmlformats.org/officeDocument/2006/relationships/hyperlink" Target="http://web.a.ebscohost.com.ezproxy.uwtsd.ac.uk/ehost/pdfviewer/pdfviewer?vid=3&amp;sid=d5048f6d-5d53-45aa-8a2e-4cf3bab6f258@sessionmgr4008"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www.peoplescollection.wales/" TargetMode="External"/><Relationship Id="rId3" Type="http://schemas.openxmlformats.org/officeDocument/2006/relationships/hyperlink" Target="http://www.telegraph.co.uk/news/politics/margaret-thatcher/9982157/Margaret-Thatcher-Yes-I-wish-I-saw-more-of-my-children.-But-I-cant-regret.html" TargetMode="External"/><Relationship Id="rId7" Type="http://schemas.openxmlformats.org/officeDocument/2006/relationships/hyperlink" Target="https://www.youtube.com/watch?v=Xq8m0syu2N4" TargetMode="External"/><Relationship Id="rId2" Type="http://schemas.openxmlformats.org/officeDocument/2006/relationships/hyperlink" Target="https://www.theguardian.com/politics/2009/mar/07/arthur-scargill-miners-strike" TargetMode="External"/><Relationship Id="rId1" Type="http://schemas.openxmlformats.org/officeDocument/2006/relationships/slideLayout" Target="../slideLayouts/slideLayout2.xml"/><Relationship Id="rId6" Type="http://schemas.openxmlformats.org/officeDocument/2006/relationships/hyperlink" Target="https://www.youtube.com/watch?v=KSIodZm038s" TargetMode="External"/><Relationship Id="rId5" Type="http://schemas.openxmlformats.org/officeDocument/2006/relationships/hyperlink" Target="https://www.youtube.com/watch?v=PpqIXfqnmhc" TargetMode="External"/><Relationship Id="rId10" Type="http://schemas.openxmlformats.org/officeDocument/2006/relationships/hyperlink" Target="https://www.mi5.gov.uk/the-threat-of-subversion" TargetMode="External"/><Relationship Id="rId4" Type="http://schemas.openxmlformats.org/officeDocument/2006/relationships/hyperlink" Target="http://www.awesomestories.com/asset/view/Margaret-Thatcher-The-Trouble-with-Men-1962" TargetMode="External"/><Relationship Id="rId9" Type="http://schemas.openxmlformats.org/officeDocument/2006/relationships/hyperlink" Target="https://www.peoplescollection.wales/sites/pcw/files/documents/strike-en.pdf"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www.pastpixels.co.uk/" TargetMode="External"/><Relationship Id="rId3" Type="http://schemas.openxmlformats.org/officeDocument/2006/relationships/hyperlink" Target="https://www.birminghampost.co.uk/news-opinion/jon-griffin-tom-watsons-miners-648455" TargetMode="External"/><Relationship Id="rId7" Type="http://schemas.openxmlformats.org/officeDocument/2006/relationships/hyperlink" Target="https://reportdigital.wordpress.com/tag/police-horse-horses-mounted-on-horseback/" TargetMode="External"/><Relationship Id="rId2" Type="http://schemas.openxmlformats.org/officeDocument/2006/relationships/hyperlink" Target="http://www.birminghampost.co.uk/" TargetMode="External"/><Relationship Id="rId1" Type="http://schemas.openxmlformats.org/officeDocument/2006/relationships/slideLayout" Target="../slideLayouts/slideLayout2.xml"/><Relationship Id="rId6" Type="http://schemas.openxmlformats.org/officeDocument/2006/relationships/hyperlink" Target="http://www.reportdigital.co.uk/" TargetMode="External"/><Relationship Id="rId11" Type="http://schemas.openxmlformats.org/officeDocument/2006/relationships/hyperlink" Target="http://www.dailymail.co.uk/news/article-1239283/Winter-Discontent-led-Callaghan-brink-calling-Army.html" TargetMode="External"/><Relationship Id="rId5" Type="http://schemas.openxmlformats.org/officeDocument/2006/relationships/hyperlink" Target="https://yougov.co.uk/news/2013/04/10margaret-thatcher-she-still-divides-us/" TargetMode="External"/><Relationship Id="rId10" Type="http://schemas.openxmlformats.org/officeDocument/2006/relationships/hyperlink" Target="http://www.dailymail.co.uk/" TargetMode="External"/><Relationship Id="rId4" Type="http://schemas.openxmlformats.org/officeDocument/2006/relationships/hyperlink" Target="http://www.yougov.co.uk/" TargetMode="External"/><Relationship Id="rId9" Type="http://schemas.openxmlformats.org/officeDocument/2006/relationships/hyperlink" Target="http://pastpixels.co.uk/en/product/postcard-women-and-children-demonstrating-against-%C2%A315-dedu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7984E-0F25-4C83-832C-FCC4D25DE4E5}"/>
              </a:ext>
            </a:extLst>
          </p:cNvPr>
          <p:cNvSpPr>
            <a:spLocks noGrp="1"/>
          </p:cNvSpPr>
          <p:nvPr>
            <p:ph type="ctrTitle"/>
          </p:nvPr>
        </p:nvSpPr>
        <p:spPr>
          <a:xfrm>
            <a:off x="1370693" y="651511"/>
            <a:ext cx="9440034" cy="2937510"/>
          </a:xfrm>
        </p:spPr>
        <p:txBody>
          <a:bodyPr>
            <a:normAutofit/>
          </a:bodyPr>
          <a:lstStyle/>
          <a:p>
            <a:r>
              <a:rPr lang="en-GB" sz="2000" dirty="0">
                <a:latin typeface="Times New Roman" panose="02020603050405020304" pitchFamily="18" charset="0"/>
                <a:cs typeface="Times New Roman" panose="02020603050405020304" pitchFamily="18" charset="0"/>
              </a:rPr>
              <a:t>In 1984, Margaret Thatcher warned of the threat posed to British society by what she called “the enemy within.” Which individuals or social groups do you think Thatcher had in mind, and in what ways did state authorities seek to redress their supposed threat? </a:t>
            </a:r>
            <a:br>
              <a:rPr lang="en-GB" dirty="0"/>
            </a:br>
            <a:br>
              <a:rPr lang="en-GB" dirty="0"/>
            </a:br>
            <a:endParaRPr lang="en-GB" dirty="0"/>
          </a:p>
        </p:txBody>
      </p:sp>
      <p:sp>
        <p:nvSpPr>
          <p:cNvPr id="3" name="Subtitle 2">
            <a:extLst>
              <a:ext uri="{FF2B5EF4-FFF2-40B4-BE49-F238E27FC236}">
                <a16:creationId xmlns:a16="http://schemas.microsoft.com/office/drawing/2014/main" id="{6205EE49-E50C-4100-93E3-2F71E9DD4035}"/>
              </a:ext>
            </a:extLst>
          </p:cNvPr>
          <p:cNvSpPr>
            <a:spLocks noGrp="1"/>
          </p:cNvSpPr>
          <p:nvPr>
            <p:ph type="subTitle" idx="1"/>
          </p:nvPr>
        </p:nvSpPr>
        <p:spPr>
          <a:xfrm>
            <a:off x="1443990" y="3474720"/>
            <a:ext cx="9144000" cy="2571750"/>
          </a:xfrm>
        </p:spPr>
        <p:txBody>
          <a:bodyPr>
            <a:normAutofit/>
          </a:bodyPr>
          <a:lstStyle/>
          <a:p>
            <a:r>
              <a:rPr lang="en-GB" dirty="0">
                <a:latin typeface="Times New Roman" panose="02020603050405020304" pitchFamily="18" charset="0"/>
                <a:cs typeface="Times New Roman" panose="02020603050405020304" pitchFamily="18" charset="0"/>
              </a:rPr>
              <a:t>Katherine Dillon</a:t>
            </a:r>
          </a:p>
          <a:p>
            <a:r>
              <a:rPr lang="en-GB" dirty="0">
                <a:latin typeface="Times New Roman" panose="02020603050405020304" pitchFamily="18" charset="0"/>
                <a:cs typeface="Times New Roman" panose="02020603050405020304" pitchFamily="18" charset="0"/>
              </a:rPr>
              <a:t>1501864</a:t>
            </a:r>
          </a:p>
          <a:p>
            <a:r>
              <a:rPr lang="en-GB" dirty="0">
                <a:latin typeface="Times New Roman" panose="02020603050405020304" pitchFamily="18" charset="0"/>
                <a:cs typeface="Times New Roman" panose="02020603050405020304" pitchFamily="18" charset="0"/>
              </a:rPr>
              <a:t>Civil Disobedience and State Control:</a:t>
            </a:r>
          </a:p>
          <a:p>
            <a:r>
              <a:rPr lang="en-GB" dirty="0">
                <a:latin typeface="Times New Roman" panose="02020603050405020304" pitchFamily="18" charset="0"/>
                <a:cs typeface="Times New Roman" panose="02020603050405020304" pitchFamily="18" charset="0"/>
              </a:rPr>
              <a:t>Britain and Europe 1750 – 1990</a:t>
            </a:r>
          </a:p>
          <a:p>
            <a:r>
              <a:rPr lang="en-GB" dirty="0">
                <a:latin typeface="Times New Roman" panose="02020603050405020304" pitchFamily="18" charset="0"/>
                <a:cs typeface="Times New Roman" panose="02020603050405020304" pitchFamily="18" charset="0"/>
              </a:rPr>
              <a:t>AHHI 6013</a:t>
            </a:r>
          </a:p>
        </p:txBody>
      </p:sp>
    </p:spTree>
    <p:extLst>
      <p:ext uri="{BB962C8B-B14F-4D97-AF65-F5344CB8AC3E}">
        <p14:creationId xmlns:p14="http://schemas.microsoft.com/office/powerpoint/2010/main" val="3547075600"/>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D2696-9845-41BB-8E2E-14C89E63FB75}"/>
              </a:ext>
            </a:extLst>
          </p:cNvPr>
          <p:cNvSpPr>
            <a:spLocks noGrp="1"/>
          </p:cNvSpPr>
          <p:nvPr>
            <p:ph type="ctrTitle"/>
          </p:nvPr>
        </p:nvSpPr>
        <p:spPr>
          <a:xfrm>
            <a:off x="1524000" y="262891"/>
            <a:ext cx="9144000" cy="1040130"/>
          </a:xfrm>
        </p:spPr>
        <p:txBody>
          <a:bodyPr/>
          <a:lstStyle/>
          <a:p>
            <a:r>
              <a:rPr lang="en-GB" dirty="0">
                <a:latin typeface="Times New Roman" panose="02020603050405020304" pitchFamily="18" charset="0"/>
                <a:cs typeface="Times New Roman" panose="02020603050405020304" pitchFamily="18" charset="0"/>
              </a:rPr>
              <a:t>Introduction</a:t>
            </a:r>
          </a:p>
        </p:txBody>
      </p:sp>
      <p:sp>
        <p:nvSpPr>
          <p:cNvPr id="3" name="Subtitle 2">
            <a:extLst>
              <a:ext uri="{FF2B5EF4-FFF2-40B4-BE49-F238E27FC236}">
                <a16:creationId xmlns:a16="http://schemas.microsoft.com/office/drawing/2014/main" id="{3CE27776-23BB-41D1-9558-800A35B70E81}"/>
              </a:ext>
            </a:extLst>
          </p:cNvPr>
          <p:cNvSpPr>
            <a:spLocks noGrp="1"/>
          </p:cNvSpPr>
          <p:nvPr>
            <p:ph type="subTitle" idx="1"/>
          </p:nvPr>
        </p:nvSpPr>
        <p:spPr>
          <a:xfrm>
            <a:off x="365760" y="1417320"/>
            <a:ext cx="11452860" cy="4594860"/>
          </a:xfrm>
        </p:spPr>
        <p:txBody>
          <a:bodyPr>
            <a:normAutofit fontScale="85000" lnSpcReduction="20000"/>
          </a:bodyPr>
          <a:lstStyle/>
          <a:p>
            <a:pPr algn="just"/>
            <a:r>
              <a:rPr lang="en-GB" sz="2300" dirty="0">
                <a:latin typeface="Times New Roman" panose="02020603050405020304" pitchFamily="18" charset="0"/>
                <a:cs typeface="Times New Roman" panose="02020603050405020304" pitchFamily="18" charset="0"/>
              </a:rPr>
              <a:t> “We had to fight the enemy without in the Falklands.  We always have to be aware of the enemy within,           which is much more difficult to fight and more dangerous to liberty” </a:t>
            </a:r>
          </a:p>
          <a:p>
            <a:r>
              <a:rPr lang="en-GB" sz="2300" dirty="0">
                <a:latin typeface="Times New Roman" panose="02020603050405020304" pitchFamily="18" charset="0"/>
                <a:cs typeface="Times New Roman" panose="02020603050405020304" pitchFamily="18" charset="0"/>
              </a:rPr>
              <a:t>Margaret Thatcher – private speech to the 1922 committee</a:t>
            </a:r>
            <a:endParaRPr lang="en-GB"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Gender	</a:t>
            </a:r>
          </a:p>
          <a:p>
            <a:pPr marL="342900" indent="-342900" algn="l">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	First woman Prime-Minister</a:t>
            </a:r>
          </a:p>
          <a:p>
            <a:pPr marL="342900" indent="-342900" algn="l">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	Family life</a:t>
            </a:r>
          </a:p>
          <a:p>
            <a:pPr algn="just"/>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Three areas of discussion.</a:t>
            </a:r>
          </a:p>
          <a:p>
            <a:pPr algn="l"/>
            <a:endParaRPr lang="en-GB" dirty="0">
              <a:latin typeface="Times New Roman" panose="02020603050405020304" pitchFamily="18" charset="0"/>
              <a:cs typeface="Times New Roman" panose="02020603050405020304" pitchFamily="18" charset="0"/>
            </a:endParaRPr>
          </a:p>
          <a:p>
            <a:pPr marL="342900" indent="-342900" algn="l">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Who were the “enemy within?”</a:t>
            </a:r>
          </a:p>
          <a:p>
            <a:pPr marL="342900" indent="-342900" algn="l">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Why did she refer to them as the “enemy within?”</a:t>
            </a:r>
          </a:p>
          <a:p>
            <a:pPr marL="342900" indent="-342900" algn="l">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How did the state deal with the “enemy within?”</a:t>
            </a:r>
          </a:p>
          <a:p>
            <a:endParaRPr lang="en-GB" dirty="0"/>
          </a:p>
        </p:txBody>
      </p:sp>
      <p:pic>
        <p:nvPicPr>
          <p:cNvPr id="5" name="Picture 4" descr="A group of people standing around a bus&#10;&#10;Description generated with very high confidence">
            <a:extLst>
              <a:ext uri="{FF2B5EF4-FFF2-40B4-BE49-F238E27FC236}">
                <a16:creationId xmlns:a16="http://schemas.microsoft.com/office/drawing/2014/main" id="{300C2DBA-70B3-4C90-BCFA-9B94157302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7988" y="2771775"/>
            <a:ext cx="4386263" cy="278606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85B2A78E-6FD8-4DE9-8A94-D7C71DBC0B13}"/>
              </a:ext>
            </a:extLst>
          </p:cNvPr>
          <p:cNvSpPr txBox="1"/>
          <p:nvPr/>
        </p:nvSpPr>
        <p:spPr>
          <a:xfrm flipH="1">
            <a:off x="7629524" y="6012181"/>
            <a:ext cx="3986213" cy="307777"/>
          </a:xfrm>
          <a:prstGeom prst="rect">
            <a:avLst/>
          </a:prstGeom>
          <a:noFill/>
        </p:spPr>
        <p:txBody>
          <a:bodyPr wrap="square" rtlCol="0">
            <a:spAutoFit/>
          </a:bodyPr>
          <a:lstStyle/>
          <a:p>
            <a:r>
              <a:rPr lang="en-GB" sz="1400" dirty="0"/>
              <a:t>Arthur Scargill 1984 - </a:t>
            </a:r>
            <a:r>
              <a:rPr lang="en-GB" sz="1400" dirty="0" err="1"/>
              <a:t>Mirrorpix</a:t>
            </a:r>
            <a:endParaRPr lang="en-GB" sz="1400" dirty="0"/>
          </a:p>
        </p:txBody>
      </p:sp>
    </p:spTree>
    <p:extLst>
      <p:ext uri="{BB962C8B-B14F-4D97-AF65-F5344CB8AC3E}">
        <p14:creationId xmlns:p14="http://schemas.microsoft.com/office/powerpoint/2010/main" val="1452622894"/>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A9F99-77D4-4EA5-B54F-0EC5FDCB115E}"/>
              </a:ext>
            </a:extLst>
          </p:cNvPr>
          <p:cNvSpPr>
            <a:spLocks noGrp="1"/>
          </p:cNvSpPr>
          <p:nvPr>
            <p:ph type="ctrTitle"/>
          </p:nvPr>
        </p:nvSpPr>
        <p:spPr>
          <a:xfrm>
            <a:off x="1524000" y="-411480"/>
            <a:ext cx="9144000" cy="3543300"/>
          </a:xfrm>
        </p:spPr>
        <p:txBody>
          <a:bodyPr>
            <a:normAutofit/>
          </a:bodyPr>
          <a:lstStyle/>
          <a:p>
            <a:r>
              <a:rPr lang="en-GB" dirty="0">
                <a:latin typeface="Times New Roman" panose="02020603050405020304" pitchFamily="18" charset="0"/>
                <a:cs typeface="Times New Roman" panose="02020603050405020304" pitchFamily="18" charset="0"/>
              </a:rPr>
              <a:t>Thesis </a:t>
            </a:r>
            <a:br>
              <a:rPr lang="en-GB" dirty="0">
                <a:latin typeface="Times New Roman" panose="02020603050405020304" pitchFamily="18" charset="0"/>
                <a:cs typeface="Times New Roman" panose="02020603050405020304" pitchFamily="18" charset="0"/>
              </a:rPr>
            </a:br>
            <a:br>
              <a:rPr lang="en-GB" dirty="0"/>
            </a:br>
            <a:endParaRPr lang="en-GB" dirty="0"/>
          </a:p>
        </p:txBody>
      </p:sp>
      <p:sp>
        <p:nvSpPr>
          <p:cNvPr id="3" name="Subtitle 2">
            <a:extLst>
              <a:ext uri="{FF2B5EF4-FFF2-40B4-BE49-F238E27FC236}">
                <a16:creationId xmlns:a16="http://schemas.microsoft.com/office/drawing/2014/main" id="{402F97CA-1C69-49C4-AF3C-8EEFB6F8B048}"/>
              </a:ext>
            </a:extLst>
          </p:cNvPr>
          <p:cNvSpPr>
            <a:spLocks noGrp="1"/>
          </p:cNvSpPr>
          <p:nvPr>
            <p:ph type="subTitle" idx="1"/>
          </p:nvPr>
        </p:nvSpPr>
        <p:spPr>
          <a:xfrm>
            <a:off x="266700" y="1371601"/>
            <a:ext cx="5962650" cy="4709160"/>
          </a:xfrm>
        </p:spPr>
        <p:txBody>
          <a:bodyPr>
            <a:normAutofit/>
          </a:bodyPr>
          <a:lstStyle/>
          <a:p>
            <a:pPr marL="285750" indent="-285750" algn="just">
              <a:buFont typeface="Arial" panose="020B0604020202020204" pitchFamily="34" charset="0"/>
              <a:buChar char="•"/>
            </a:pPr>
            <a:endParaRPr lang="en-GB" sz="1100" dirty="0">
              <a:latin typeface="Times New Roman" panose="02020603050405020304" pitchFamily="18" charset="0"/>
              <a:cs typeface="Times New Roman" panose="02020603050405020304" pitchFamily="18" charset="0"/>
            </a:endParaRPr>
          </a:p>
          <a:p>
            <a:pPr marL="285750" indent="-285750" algn="l">
              <a:buFont typeface="Wingdings" panose="05000000000000000000" pitchFamily="2" charset="2"/>
              <a:buChar char="§"/>
            </a:pPr>
            <a:r>
              <a:rPr lang="en-GB" sz="1800" dirty="0">
                <a:latin typeface="Times New Roman" panose="02020603050405020304" pitchFamily="18" charset="0"/>
                <a:cs typeface="Times New Roman" panose="02020603050405020304" pitchFamily="18" charset="0"/>
              </a:rPr>
              <a:t>Mrs. Thatcher felt the power of her government was being undermined by the power of the trade union</a:t>
            </a:r>
          </a:p>
          <a:p>
            <a:pPr algn="l"/>
            <a:endParaRPr lang="en-GB" sz="1800" dirty="0">
              <a:latin typeface="Times New Roman" panose="02020603050405020304" pitchFamily="18" charset="0"/>
              <a:cs typeface="Times New Roman" panose="02020603050405020304" pitchFamily="18" charset="0"/>
            </a:endParaRPr>
          </a:p>
          <a:p>
            <a:pPr marL="285750" indent="-285750" algn="l">
              <a:buFont typeface="Wingdings" panose="05000000000000000000" pitchFamily="2" charset="2"/>
              <a:buChar char="§"/>
            </a:pPr>
            <a:r>
              <a:rPr lang="en-GB" sz="1800" dirty="0">
                <a:latin typeface="Times New Roman" panose="02020603050405020304" pitchFamily="18" charset="0"/>
                <a:cs typeface="Times New Roman" panose="02020603050405020304" pitchFamily="18" charset="0"/>
              </a:rPr>
              <a:t>Her fear of losing control over negotiations between the National Coal Board and the National Union of Mineworkers caused her paranoia.</a:t>
            </a:r>
          </a:p>
          <a:p>
            <a:pPr algn="l"/>
            <a:endParaRPr lang="en-GB" sz="1800" dirty="0">
              <a:latin typeface="Times New Roman" panose="02020603050405020304" pitchFamily="18" charset="0"/>
              <a:cs typeface="Times New Roman" panose="02020603050405020304" pitchFamily="18" charset="0"/>
            </a:endParaRPr>
          </a:p>
          <a:p>
            <a:pPr marL="285750" indent="-285750" algn="l">
              <a:buFont typeface="Wingdings" panose="05000000000000000000" pitchFamily="2" charset="2"/>
              <a:buChar char="§"/>
            </a:pPr>
            <a:r>
              <a:rPr lang="en-GB" sz="1800" dirty="0">
                <a:latin typeface="Times New Roman" panose="02020603050405020304" pitchFamily="18" charset="0"/>
                <a:cs typeface="Times New Roman" panose="02020603050405020304" pitchFamily="18" charset="0"/>
              </a:rPr>
              <a:t>Clashes between the miners and the police.</a:t>
            </a:r>
          </a:p>
          <a:p>
            <a:pPr marL="285750" indent="-285750" algn="l">
              <a:buFont typeface="Wingdings" panose="05000000000000000000" pitchFamily="2" charset="2"/>
              <a:buChar char="§"/>
            </a:pPr>
            <a:endParaRPr lang="en-GB" sz="1800" dirty="0">
              <a:latin typeface="Times New Roman" panose="02020603050405020304" pitchFamily="18" charset="0"/>
              <a:cs typeface="Times New Roman" panose="02020603050405020304" pitchFamily="18" charset="0"/>
            </a:endParaRPr>
          </a:p>
          <a:p>
            <a:pPr marL="285750" indent="-285750" algn="l">
              <a:buFont typeface="Wingdings" panose="05000000000000000000" pitchFamily="2" charset="2"/>
              <a:buChar char="§"/>
            </a:pPr>
            <a:r>
              <a:rPr lang="en-GB" sz="1800" dirty="0">
                <a:latin typeface="Times New Roman" panose="02020603050405020304" pitchFamily="18" charset="0"/>
                <a:cs typeface="Times New Roman" panose="02020603050405020304" pitchFamily="18" charset="0"/>
              </a:rPr>
              <a:t>After instruction from Government, Police chiefs ordered their police to ensure working miners would get to work.</a:t>
            </a:r>
          </a:p>
          <a:p>
            <a:pPr marL="285750" indent="-285750" algn="just">
              <a:buFont typeface="Arial" panose="020B0604020202020204" pitchFamily="34" charset="0"/>
              <a:buChar char="•"/>
            </a:pPr>
            <a:endParaRPr lang="en-GB" sz="1100" dirty="0">
              <a:latin typeface="Times New Roman" panose="02020603050405020304" pitchFamily="18" charset="0"/>
              <a:cs typeface="Times New Roman" panose="02020603050405020304" pitchFamily="18" charset="0"/>
            </a:endParaRPr>
          </a:p>
          <a:p>
            <a:pPr lvl="1" algn="just"/>
            <a:endParaRPr lang="en-GB" dirty="0">
              <a:latin typeface="Times New Roman" panose="02020603050405020304" pitchFamily="18" charset="0"/>
              <a:cs typeface="Times New Roman" panose="02020603050405020304" pitchFamily="18" charset="0"/>
            </a:endParaRPr>
          </a:p>
          <a:p>
            <a:pPr lvl="1" algn="just"/>
            <a:endParaRPr lang="en-GB" dirty="0"/>
          </a:p>
          <a:p>
            <a:pPr algn="l"/>
            <a:endParaRPr lang="en-GB" dirty="0"/>
          </a:p>
        </p:txBody>
      </p:sp>
      <p:pic>
        <p:nvPicPr>
          <p:cNvPr id="5" name="Picture 4" descr="A picture containing person, indoor, looking, wall&#10;&#10;Description generated with very high confidence">
            <a:extLst>
              <a:ext uri="{FF2B5EF4-FFF2-40B4-BE49-F238E27FC236}">
                <a16:creationId xmlns:a16="http://schemas.microsoft.com/office/drawing/2014/main" id="{2AFF5E64-E259-44C8-B96A-ABA4BC1C7D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89700" y="1765300"/>
            <a:ext cx="4668630" cy="38227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2E471E4D-B9B8-41C1-9013-E33D14E10437}"/>
              </a:ext>
            </a:extLst>
          </p:cNvPr>
          <p:cNvSpPr txBox="1"/>
          <p:nvPr/>
        </p:nvSpPr>
        <p:spPr>
          <a:xfrm>
            <a:off x="7026275" y="5896095"/>
            <a:ext cx="2844800" cy="246221"/>
          </a:xfrm>
          <a:prstGeom prst="rect">
            <a:avLst/>
          </a:prstGeom>
          <a:noFill/>
        </p:spPr>
        <p:txBody>
          <a:bodyPr wrap="square" rtlCol="0">
            <a:spAutoFit/>
          </a:bodyPr>
          <a:lstStyle/>
          <a:p>
            <a:pPr algn="ctr"/>
            <a:r>
              <a:rPr lang="en-GB" sz="1000" dirty="0"/>
              <a:t>Maggie - YouGov</a:t>
            </a:r>
          </a:p>
        </p:txBody>
      </p:sp>
    </p:spTree>
    <p:extLst>
      <p:ext uri="{BB962C8B-B14F-4D97-AF65-F5344CB8AC3E}">
        <p14:creationId xmlns:p14="http://schemas.microsoft.com/office/powerpoint/2010/main" val="1519709445"/>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26F07-A8AA-43AA-A72F-B837D537B594}"/>
              </a:ext>
            </a:extLst>
          </p:cNvPr>
          <p:cNvSpPr>
            <a:spLocks noGrp="1"/>
          </p:cNvSpPr>
          <p:nvPr>
            <p:ph type="ctrTitle"/>
          </p:nvPr>
        </p:nvSpPr>
        <p:spPr>
          <a:xfrm>
            <a:off x="1370693" y="628651"/>
            <a:ext cx="9440034" cy="1211580"/>
          </a:xfrm>
        </p:spPr>
        <p:txBody>
          <a:bodyPr/>
          <a:lstStyle/>
          <a:p>
            <a:r>
              <a:rPr lang="en-GB" dirty="0"/>
              <a:t>Sources</a:t>
            </a:r>
          </a:p>
        </p:txBody>
      </p:sp>
      <p:sp>
        <p:nvSpPr>
          <p:cNvPr id="3" name="Subtitle 2">
            <a:extLst>
              <a:ext uri="{FF2B5EF4-FFF2-40B4-BE49-F238E27FC236}">
                <a16:creationId xmlns:a16="http://schemas.microsoft.com/office/drawing/2014/main" id="{AF12E8F4-E385-4FBB-A084-438DFE3E9FA9}"/>
              </a:ext>
            </a:extLst>
          </p:cNvPr>
          <p:cNvSpPr>
            <a:spLocks noGrp="1"/>
          </p:cNvSpPr>
          <p:nvPr>
            <p:ph type="subTitle" idx="1"/>
          </p:nvPr>
        </p:nvSpPr>
        <p:spPr>
          <a:xfrm>
            <a:off x="365760" y="2146852"/>
            <a:ext cx="6432605" cy="3842468"/>
          </a:xfrm>
        </p:spPr>
        <p:txBody>
          <a:bodyPr>
            <a:normAutofit/>
          </a:bodyPr>
          <a:lstStyle/>
          <a:p>
            <a:pPr marL="285750" indent="-285750" algn="just">
              <a:buFont typeface="Arial" panose="020B0604020202020204" pitchFamily="34" charset="0"/>
              <a:buChar char="•"/>
            </a:pPr>
            <a:r>
              <a:rPr lang="en-GB" sz="1800" dirty="0">
                <a:latin typeface="Times New Roman" panose="02020603050405020304" pitchFamily="18" charset="0"/>
                <a:cs typeface="Times New Roman" panose="02020603050405020304" pitchFamily="18" charset="0"/>
              </a:rPr>
              <a:t>Government papers now released include her speeches in Parliament regarding her economic policies</a:t>
            </a:r>
          </a:p>
          <a:p>
            <a:pPr marL="285750" indent="-285750" algn="just">
              <a:buFont typeface="Arial" panose="020B0604020202020204" pitchFamily="34" charset="0"/>
              <a:buChar char="•"/>
            </a:pPr>
            <a:endParaRPr lang="en-GB"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800" dirty="0">
                <a:latin typeface="Times New Roman" panose="02020603050405020304" pitchFamily="18" charset="0"/>
                <a:cs typeface="Times New Roman" panose="02020603050405020304" pitchFamily="18" charset="0"/>
              </a:rPr>
              <a:t>Videos</a:t>
            </a:r>
          </a:p>
          <a:p>
            <a:pPr marL="285750" indent="-285750" algn="just">
              <a:buFont typeface="Arial" panose="020B0604020202020204" pitchFamily="34" charset="0"/>
              <a:buChar char="•"/>
            </a:pPr>
            <a:endParaRPr lang="en-GB"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800" dirty="0">
                <a:latin typeface="Times New Roman" panose="02020603050405020304" pitchFamily="18" charset="0"/>
                <a:cs typeface="Times New Roman" panose="02020603050405020304" pitchFamily="18" charset="0"/>
              </a:rPr>
              <a:t>Newspapers</a:t>
            </a:r>
          </a:p>
          <a:p>
            <a:pPr marL="285750" indent="-285750" algn="just">
              <a:buFont typeface="Arial" panose="020B0604020202020204" pitchFamily="34" charset="0"/>
              <a:buChar char="•"/>
            </a:pPr>
            <a:endParaRPr lang="en-GB"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800" dirty="0">
                <a:latin typeface="Times New Roman" panose="02020603050405020304" pitchFamily="18" charset="0"/>
                <a:cs typeface="Times New Roman" panose="02020603050405020304" pitchFamily="18" charset="0"/>
              </a:rPr>
              <a:t>Her authorised biographer – Charles Moore –honest and critical</a:t>
            </a:r>
          </a:p>
          <a:p>
            <a:pPr algn="just"/>
            <a:endParaRPr lang="en-GB" sz="1800" dirty="0">
              <a:latin typeface="Times New Roman" panose="02020603050405020304" pitchFamily="18"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3011240C-F6F1-4BE1-B107-C5AECF639123}"/>
              </a:ext>
            </a:extLst>
          </p:cNvPr>
          <p:cNvSpPr txBox="1"/>
          <p:nvPr/>
        </p:nvSpPr>
        <p:spPr>
          <a:xfrm>
            <a:off x="8343900" y="6172198"/>
            <a:ext cx="2614613" cy="246221"/>
          </a:xfrm>
          <a:prstGeom prst="rect">
            <a:avLst/>
          </a:prstGeom>
          <a:noFill/>
        </p:spPr>
        <p:txBody>
          <a:bodyPr wrap="square" rtlCol="0">
            <a:spAutoFit/>
          </a:bodyPr>
          <a:lstStyle/>
          <a:p>
            <a:r>
              <a:rPr lang="en-GB" sz="1000" dirty="0"/>
              <a:t>“Go in and hit them hard”  -  Labour Weekly</a:t>
            </a:r>
          </a:p>
        </p:txBody>
      </p:sp>
      <p:pic>
        <p:nvPicPr>
          <p:cNvPr id="8" name="Picture 7" descr="A close up of a newspaper&#10;&#10;Description generated with high confidence">
            <a:extLst>
              <a:ext uri="{FF2B5EF4-FFF2-40B4-BE49-F238E27FC236}">
                <a16:creationId xmlns:a16="http://schemas.microsoft.com/office/drawing/2014/main" id="{36C93AF5-1545-475B-AA5D-53B5F49A86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86725" y="1685925"/>
            <a:ext cx="3028949" cy="430339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085727391"/>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64856-462A-448B-A590-543118335325}"/>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 Who were the “enemy within?”</a:t>
            </a:r>
          </a:p>
        </p:txBody>
      </p:sp>
      <p:sp>
        <p:nvSpPr>
          <p:cNvPr id="3" name="Content Placeholder 2">
            <a:extLst>
              <a:ext uri="{FF2B5EF4-FFF2-40B4-BE49-F238E27FC236}">
                <a16:creationId xmlns:a16="http://schemas.microsoft.com/office/drawing/2014/main" id="{71F724DC-98E5-417B-A841-EB7F0C641103}"/>
              </a:ext>
            </a:extLst>
          </p:cNvPr>
          <p:cNvSpPr>
            <a:spLocks noGrp="1"/>
          </p:cNvSpPr>
          <p:nvPr>
            <p:ph idx="1"/>
          </p:nvPr>
        </p:nvSpPr>
        <p:spPr>
          <a:xfrm>
            <a:off x="913795" y="1766739"/>
            <a:ext cx="10353762" cy="4058751"/>
          </a:xfrm>
        </p:spPr>
        <p:txBody>
          <a:bodyPr>
            <a:normAutofit/>
          </a:bodyPr>
          <a:lstStyle/>
          <a:p>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Arthur Scargill and the leaders of the National Union of Mineworkers.</a:t>
            </a:r>
          </a:p>
          <a:p>
            <a:pPr>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Mining communities.</a:t>
            </a:r>
          </a:p>
          <a:p>
            <a:pPr>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The Labour party</a:t>
            </a:r>
          </a:p>
          <a:p>
            <a:pPr>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Labour run councils of Liverpool and London.</a:t>
            </a:r>
          </a:p>
          <a:p>
            <a:pPr marL="450000" lvl="1" indent="0">
              <a:buNone/>
            </a:pPr>
            <a:endParaRPr lang="en-GB" dirty="0">
              <a:latin typeface="Times New Roman" panose="02020603050405020304" pitchFamily="18" charset="0"/>
              <a:cs typeface="Times New Roman" panose="02020603050405020304" pitchFamily="18" charset="0"/>
            </a:endParaRPr>
          </a:p>
          <a:p>
            <a:endParaRPr lang="en-GB" dirty="0"/>
          </a:p>
          <a:p>
            <a:endParaRPr lang="en-GB" dirty="0"/>
          </a:p>
          <a:p>
            <a:pPr marL="0" indent="0">
              <a:buNone/>
            </a:pPr>
            <a:endParaRPr lang="en-GB" dirty="0"/>
          </a:p>
          <a:p>
            <a:endParaRPr lang="en-GB" dirty="0"/>
          </a:p>
          <a:p>
            <a:pPr marL="0" indent="0">
              <a:buNone/>
            </a:pPr>
            <a:endParaRPr lang="en-GB" dirty="0"/>
          </a:p>
          <a:p>
            <a:endParaRPr lang="en-GB" dirty="0"/>
          </a:p>
          <a:p>
            <a:endParaRPr lang="en-GB" dirty="0"/>
          </a:p>
        </p:txBody>
      </p:sp>
      <p:sp>
        <p:nvSpPr>
          <p:cNvPr id="6" name="TextBox 5">
            <a:extLst>
              <a:ext uri="{FF2B5EF4-FFF2-40B4-BE49-F238E27FC236}">
                <a16:creationId xmlns:a16="http://schemas.microsoft.com/office/drawing/2014/main" id="{E25DDEB8-8A1B-4CBB-8DA8-A18FEB3F74E5}"/>
              </a:ext>
            </a:extLst>
          </p:cNvPr>
          <p:cNvSpPr txBox="1"/>
          <p:nvPr/>
        </p:nvSpPr>
        <p:spPr>
          <a:xfrm>
            <a:off x="6772274" y="5825490"/>
            <a:ext cx="3971925" cy="369332"/>
          </a:xfrm>
          <a:prstGeom prst="rect">
            <a:avLst/>
          </a:prstGeom>
          <a:noFill/>
        </p:spPr>
        <p:txBody>
          <a:bodyPr wrap="square" rtlCol="0">
            <a:spAutoFit/>
          </a:bodyPr>
          <a:lstStyle/>
          <a:p>
            <a:endParaRPr lang="en-GB" dirty="0"/>
          </a:p>
        </p:txBody>
      </p:sp>
      <p:sp>
        <p:nvSpPr>
          <p:cNvPr id="11" name="TextBox 10">
            <a:extLst>
              <a:ext uri="{FF2B5EF4-FFF2-40B4-BE49-F238E27FC236}">
                <a16:creationId xmlns:a16="http://schemas.microsoft.com/office/drawing/2014/main" id="{B82149E2-E75D-48F5-8673-01D5BBB292C0}"/>
              </a:ext>
            </a:extLst>
          </p:cNvPr>
          <p:cNvSpPr txBox="1"/>
          <p:nvPr/>
        </p:nvSpPr>
        <p:spPr>
          <a:xfrm>
            <a:off x="6958014" y="5825490"/>
            <a:ext cx="4320192" cy="276999"/>
          </a:xfrm>
          <a:prstGeom prst="rect">
            <a:avLst/>
          </a:prstGeom>
          <a:noFill/>
        </p:spPr>
        <p:txBody>
          <a:bodyPr wrap="square" rtlCol="0">
            <a:spAutoFit/>
          </a:bodyPr>
          <a:lstStyle/>
          <a:p>
            <a:pPr algn="ctr"/>
            <a:r>
              <a:rPr lang="en-GB" sz="1200" dirty="0"/>
              <a:t>Women and children demonstrating – Martin </a:t>
            </a:r>
            <a:r>
              <a:rPr lang="en-GB" sz="1200" dirty="0" err="1"/>
              <a:t>Makeshaft</a:t>
            </a:r>
            <a:r>
              <a:rPr lang="en-GB" sz="1200" dirty="0"/>
              <a:t> </a:t>
            </a:r>
          </a:p>
        </p:txBody>
      </p:sp>
      <p:pic>
        <p:nvPicPr>
          <p:cNvPr id="13" name="Picture 12" descr="A group of people standing in front of a sign&#10;&#10;Description generated with very high confidence">
            <a:extLst>
              <a:ext uri="{FF2B5EF4-FFF2-40B4-BE49-F238E27FC236}">
                <a16:creationId xmlns:a16="http://schemas.microsoft.com/office/drawing/2014/main" id="{DEF14F2E-1AA7-4EA9-BE4F-A9612C7D0A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8013" y="2814637"/>
            <a:ext cx="4629150" cy="282416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471942827"/>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C6555-92E6-469F-89CA-1652A5454699}"/>
              </a:ext>
            </a:extLst>
          </p:cNvPr>
          <p:cNvSpPr>
            <a:spLocks noGrp="1"/>
          </p:cNvSpPr>
          <p:nvPr>
            <p:ph type="title"/>
          </p:nvPr>
        </p:nvSpPr>
        <p:spPr/>
        <p:txBody>
          <a:bodyPr>
            <a:normAutofit fontScale="90000"/>
          </a:bodyPr>
          <a:lstStyle/>
          <a:p>
            <a:r>
              <a:rPr lang="en-GB" dirty="0">
                <a:latin typeface="Times New Roman" panose="02020603050405020304" pitchFamily="18" charset="0"/>
                <a:cs typeface="Times New Roman" panose="02020603050405020304" pitchFamily="18" charset="0"/>
              </a:rPr>
              <a:t>Why did she refer to them as the “enemy within?”</a:t>
            </a:r>
          </a:p>
        </p:txBody>
      </p:sp>
      <p:sp>
        <p:nvSpPr>
          <p:cNvPr id="3" name="Content Placeholder 2">
            <a:extLst>
              <a:ext uri="{FF2B5EF4-FFF2-40B4-BE49-F238E27FC236}">
                <a16:creationId xmlns:a16="http://schemas.microsoft.com/office/drawing/2014/main" id="{A482C949-B6DF-4592-86BD-F9F62F24B4FB}"/>
              </a:ext>
            </a:extLst>
          </p:cNvPr>
          <p:cNvSpPr>
            <a:spLocks noGrp="1"/>
          </p:cNvSpPr>
          <p:nvPr>
            <p:ph idx="1"/>
          </p:nvPr>
        </p:nvSpPr>
        <p:spPr>
          <a:xfrm>
            <a:off x="913794" y="1757044"/>
            <a:ext cx="6767166" cy="4700905"/>
          </a:xfrm>
        </p:spPr>
        <p:txBody>
          <a:bodyPr>
            <a:normAutofit/>
          </a:bodyPr>
          <a:lstStyle/>
          <a:p>
            <a:endParaRPr lang="en-GB" sz="1600"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Unions and Government had major issues over power </a:t>
            </a:r>
          </a:p>
          <a:p>
            <a:pPr lvl="1"/>
            <a:r>
              <a:rPr lang="en-GB" dirty="0">
                <a:latin typeface="Times New Roman" panose="02020603050405020304" pitchFamily="18" charset="0"/>
                <a:cs typeface="Times New Roman" panose="02020603050405020304" pitchFamily="18" charset="0"/>
              </a:rPr>
              <a:t>A legacy of suspicion from the Callaghan years.</a:t>
            </a:r>
          </a:p>
          <a:p>
            <a:pPr marL="450000" lvl="1" indent="0">
              <a:buNone/>
            </a:pPr>
            <a:endParaRPr lang="en-GB" dirty="0">
              <a:latin typeface="Times New Roman" panose="02020603050405020304" pitchFamily="18" charset="0"/>
              <a:cs typeface="Times New Roman" panose="02020603050405020304" pitchFamily="18" charset="0"/>
            </a:endParaRPr>
          </a:p>
          <a:p>
            <a:pPr marL="450000" lvl="1"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Thatcher compared the fight with the unions to the fight over           the Falkland Islands with General </a:t>
            </a:r>
            <a:r>
              <a:rPr lang="en-GB" dirty="0" err="1">
                <a:latin typeface="Times New Roman" panose="02020603050405020304" pitchFamily="18" charset="0"/>
                <a:cs typeface="Times New Roman" panose="02020603050405020304" pitchFamily="18" charset="0"/>
              </a:rPr>
              <a:t>Galtieri</a:t>
            </a:r>
            <a:r>
              <a:rPr lang="en-GB" dirty="0">
                <a:latin typeface="Times New Roman" panose="02020603050405020304" pitchFamily="18" charset="0"/>
                <a:cs typeface="Times New Roman" panose="02020603050405020304" pitchFamily="18" charset="0"/>
              </a:rPr>
              <a:t>.</a:t>
            </a:r>
          </a:p>
          <a:p>
            <a:endParaRPr lang="en-GB" dirty="0">
              <a:latin typeface="Times New Roman" panose="02020603050405020304" pitchFamily="18" charset="0"/>
              <a:cs typeface="Times New Roman" panose="02020603050405020304" pitchFamily="18" charset="0"/>
            </a:endParaRPr>
          </a:p>
          <a:p>
            <a:pPr marL="36900" indent="0">
              <a:buNone/>
            </a:pPr>
            <a:endParaRPr lang="en-GB" dirty="0">
              <a:latin typeface="Times New Roman" panose="02020603050405020304" pitchFamily="18" charset="0"/>
              <a:cs typeface="Times New Roman" panose="02020603050405020304" pitchFamily="18" charset="0"/>
            </a:endParaRPr>
          </a:p>
          <a:p>
            <a:pPr marL="3690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655352579"/>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6B196-C274-40E2-990B-C07CC6D205CA}"/>
              </a:ext>
            </a:extLst>
          </p:cNvPr>
          <p:cNvSpPr>
            <a:spLocks noGrp="1"/>
          </p:cNvSpPr>
          <p:nvPr>
            <p:ph type="title"/>
          </p:nvPr>
        </p:nvSpPr>
        <p:spPr/>
        <p:txBody>
          <a:bodyPr>
            <a:normAutofit/>
          </a:bodyPr>
          <a:lstStyle/>
          <a:p>
            <a:r>
              <a:rPr lang="en-GB" sz="4000" dirty="0">
                <a:latin typeface="Times New Roman" panose="02020603050405020304" pitchFamily="18" charset="0"/>
                <a:cs typeface="Times New Roman" panose="02020603050405020304" pitchFamily="18" charset="0"/>
              </a:rPr>
              <a:t>How the state dealt with the “the enemy within” </a:t>
            </a:r>
          </a:p>
        </p:txBody>
      </p:sp>
      <p:sp>
        <p:nvSpPr>
          <p:cNvPr id="3" name="Content Placeholder 2">
            <a:extLst>
              <a:ext uri="{FF2B5EF4-FFF2-40B4-BE49-F238E27FC236}">
                <a16:creationId xmlns:a16="http://schemas.microsoft.com/office/drawing/2014/main" id="{D13A33CE-32DF-479D-8846-4CAE4C51C4B2}"/>
              </a:ext>
            </a:extLst>
          </p:cNvPr>
          <p:cNvSpPr>
            <a:spLocks noGrp="1"/>
          </p:cNvSpPr>
          <p:nvPr>
            <p:ph idx="1"/>
          </p:nvPr>
        </p:nvSpPr>
        <p:spPr>
          <a:xfrm>
            <a:off x="838200" y="1825625"/>
            <a:ext cx="5608320" cy="4351338"/>
          </a:xfrm>
        </p:spPr>
        <p:txBody>
          <a:bodyPr>
            <a:normAutofit/>
          </a:bodyPr>
          <a:lstStyle/>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Government wanted to break the union power.</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Winter of discontent.</a:t>
            </a:r>
          </a:p>
          <a:p>
            <a:pPr marL="3690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Trade union was banned from GCHQ.</a:t>
            </a:r>
          </a:p>
          <a:p>
            <a:pPr marL="36900" indent="0">
              <a:buNone/>
            </a:pPr>
            <a:endParaRPr lang="en-GB"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66310561-8D3A-4544-9F7C-52EFF8BC8205}"/>
              </a:ext>
            </a:extLst>
          </p:cNvPr>
          <p:cNvSpPr txBox="1"/>
          <p:nvPr/>
        </p:nvSpPr>
        <p:spPr>
          <a:xfrm>
            <a:off x="7295783" y="6176963"/>
            <a:ext cx="3971774" cy="369332"/>
          </a:xfrm>
          <a:prstGeom prst="rect">
            <a:avLst/>
          </a:prstGeom>
          <a:noFill/>
        </p:spPr>
        <p:txBody>
          <a:bodyPr wrap="square" rtlCol="0">
            <a:spAutoFit/>
          </a:bodyPr>
          <a:lstStyle/>
          <a:p>
            <a:endParaRPr lang="en-GB" dirty="0"/>
          </a:p>
        </p:txBody>
      </p:sp>
      <p:pic>
        <p:nvPicPr>
          <p:cNvPr id="8" name="Picture 7" descr="A picture containing rock, outdoor, building, tree&#10;&#10;Description generated with very high confidence">
            <a:extLst>
              <a:ext uri="{FF2B5EF4-FFF2-40B4-BE49-F238E27FC236}">
                <a16:creationId xmlns:a16="http://schemas.microsoft.com/office/drawing/2014/main" id="{8A94856D-2881-4536-91A2-B885A93C97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9925" y="2128838"/>
            <a:ext cx="3787073" cy="3243261"/>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9" name="TextBox 8">
            <a:extLst>
              <a:ext uri="{FF2B5EF4-FFF2-40B4-BE49-F238E27FC236}">
                <a16:creationId xmlns:a16="http://schemas.microsoft.com/office/drawing/2014/main" id="{A4479233-49C1-4B18-BBC7-153B2379F577}"/>
              </a:ext>
            </a:extLst>
          </p:cNvPr>
          <p:cNvSpPr txBox="1"/>
          <p:nvPr/>
        </p:nvSpPr>
        <p:spPr>
          <a:xfrm>
            <a:off x="6759925" y="6043613"/>
            <a:ext cx="3787073" cy="246221"/>
          </a:xfrm>
          <a:prstGeom prst="rect">
            <a:avLst/>
          </a:prstGeom>
          <a:noFill/>
        </p:spPr>
        <p:txBody>
          <a:bodyPr wrap="square" rtlCol="0">
            <a:spAutoFit/>
          </a:bodyPr>
          <a:lstStyle/>
          <a:p>
            <a:pPr algn="ctr"/>
            <a:r>
              <a:rPr lang="en-GB" sz="1000" dirty="0">
                <a:latin typeface="Times New Roman" panose="02020603050405020304" pitchFamily="18" charset="0"/>
                <a:cs typeface="Times New Roman" panose="02020603050405020304" pitchFamily="18" charset="0"/>
              </a:rPr>
              <a:t>Rubbish piled up in Leicester Square – The Daily Mail</a:t>
            </a:r>
          </a:p>
        </p:txBody>
      </p:sp>
    </p:spTree>
    <p:extLst>
      <p:ext uri="{BB962C8B-B14F-4D97-AF65-F5344CB8AC3E}">
        <p14:creationId xmlns:p14="http://schemas.microsoft.com/office/powerpoint/2010/main" val="1360648343"/>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926BE-CC2B-4181-9AB7-79A0C95F5E80}"/>
              </a:ext>
            </a:extLst>
          </p:cNvPr>
          <p:cNvSpPr>
            <a:spLocks noGrp="1"/>
          </p:cNvSpPr>
          <p:nvPr>
            <p:ph type="title"/>
          </p:nvPr>
        </p:nvSpPr>
        <p:spPr/>
        <p:txBody>
          <a:bodyPr/>
          <a:lstStyle/>
          <a:p>
            <a:r>
              <a:rPr lang="en-GB" dirty="0"/>
              <a:t>The Ridley Plan</a:t>
            </a:r>
          </a:p>
        </p:txBody>
      </p:sp>
      <p:sp>
        <p:nvSpPr>
          <p:cNvPr id="3" name="Content Placeholder 2">
            <a:extLst>
              <a:ext uri="{FF2B5EF4-FFF2-40B4-BE49-F238E27FC236}">
                <a16:creationId xmlns:a16="http://schemas.microsoft.com/office/drawing/2014/main" id="{3786F7AA-4E6C-4396-91F6-DE107BEC96BF}"/>
              </a:ext>
            </a:extLst>
          </p:cNvPr>
          <p:cNvSpPr>
            <a:spLocks noGrp="1"/>
          </p:cNvSpPr>
          <p:nvPr>
            <p:ph idx="1"/>
          </p:nvPr>
        </p:nvSpPr>
        <p:spPr/>
        <p:txBody>
          <a:bodyPr/>
          <a:lstStyle/>
          <a:p>
            <a:r>
              <a:rPr lang="en-GB" dirty="0"/>
              <a:t>Plan for Nationalised Industries.</a:t>
            </a:r>
          </a:p>
          <a:p>
            <a:pPr marL="36900" indent="0">
              <a:buNone/>
            </a:pPr>
            <a:endParaRPr lang="en-GB" dirty="0"/>
          </a:p>
          <a:p>
            <a:r>
              <a:rPr lang="en-GB" dirty="0"/>
              <a:t>Plan for “denationalisation” by “stealth” </a:t>
            </a:r>
          </a:p>
          <a:p>
            <a:endParaRPr lang="en-GB" dirty="0"/>
          </a:p>
          <a:p>
            <a:r>
              <a:rPr lang="en-GB" dirty="0"/>
              <a:t>The coal industry was earmarked as being viable for sale to the private sector.</a:t>
            </a:r>
          </a:p>
          <a:p>
            <a:endParaRPr lang="en-GB" dirty="0"/>
          </a:p>
          <a:p>
            <a:r>
              <a:rPr lang="en-GB" dirty="0"/>
              <a:t>Police squads mobilised.</a:t>
            </a:r>
          </a:p>
          <a:p>
            <a:endParaRPr lang="en-GB" dirty="0"/>
          </a:p>
        </p:txBody>
      </p:sp>
    </p:spTree>
    <p:extLst>
      <p:ext uri="{BB962C8B-B14F-4D97-AF65-F5344CB8AC3E}">
        <p14:creationId xmlns:p14="http://schemas.microsoft.com/office/powerpoint/2010/main" val="328761428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3E56-ACF4-46C5-916D-0C37013AA4C0}"/>
              </a:ext>
            </a:extLst>
          </p:cNvPr>
          <p:cNvSpPr>
            <a:spLocks noGrp="1"/>
          </p:cNvSpPr>
          <p:nvPr>
            <p:ph type="ctrTitle"/>
          </p:nvPr>
        </p:nvSpPr>
        <p:spPr>
          <a:xfrm>
            <a:off x="1524000" y="422911"/>
            <a:ext cx="9144000" cy="902969"/>
          </a:xfrm>
        </p:spPr>
        <p:txBody>
          <a:bodyPr>
            <a:normAutofit fontScale="90000"/>
          </a:bodyPr>
          <a:lstStyle/>
          <a:p>
            <a:r>
              <a:rPr lang="en-GB" dirty="0">
                <a:latin typeface="Times New Roman" panose="02020603050405020304" pitchFamily="18" charset="0"/>
                <a:cs typeface="Times New Roman" panose="02020603050405020304" pitchFamily="18" charset="0"/>
              </a:rPr>
              <a:t>Conclusion</a:t>
            </a:r>
          </a:p>
        </p:txBody>
      </p:sp>
      <p:sp>
        <p:nvSpPr>
          <p:cNvPr id="3" name="Subtitle 2">
            <a:extLst>
              <a:ext uri="{FF2B5EF4-FFF2-40B4-BE49-F238E27FC236}">
                <a16:creationId xmlns:a16="http://schemas.microsoft.com/office/drawing/2014/main" id="{F9200AEA-F1A6-4322-AAC6-3FD8E0066BF5}"/>
              </a:ext>
            </a:extLst>
          </p:cNvPr>
          <p:cNvSpPr>
            <a:spLocks noGrp="1"/>
          </p:cNvSpPr>
          <p:nvPr>
            <p:ph type="subTitle" idx="1"/>
          </p:nvPr>
        </p:nvSpPr>
        <p:spPr>
          <a:xfrm>
            <a:off x="1524000" y="2251710"/>
            <a:ext cx="9144000" cy="4183380"/>
          </a:xfrm>
        </p:spPr>
        <p:txBody>
          <a:bodyPr/>
          <a:lstStyle/>
          <a:p>
            <a:pPr marL="742950" lvl="1" indent="-285750" algn="l">
              <a:buFont typeface="Arial" panose="020B0604020202020204" pitchFamily="34" charset="0"/>
              <a:buChar char="•"/>
            </a:pPr>
            <a:r>
              <a:rPr lang="en-GB" dirty="0"/>
              <a:t>The miners leaders.</a:t>
            </a:r>
          </a:p>
          <a:p>
            <a:pPr marL="742950" lvl="1" indent="-285750" algn="l">
              <a:buFont typeface="Wingdings" panose="05000000000000000000" pitchFamily="2" charset="2"/>
              <a:buChar char="§"/>
            </a:pPr>
            <a:endParaRPr lang="en-GB" dirty="0"/>
          </a:p>
          <a:p>
            <a:pPr marL="742950" lvl="1" indent="-285750" algn="l">
              <a:buFont typeface="Wingdings" panose="05000000000000000000" pitchFamily="2" charset="2"/>
              <a:buChar char="§"/>
            </a:pPr>
            <a:r>
              <a:rPr lang="en-GB" dirty="0"/>
              <a:t>Neil Kinnock – should have been stronger with NUM.</a:t>
            </a:r>
          </a:p>
          <a:p>
            <a:pPr marL="742950" lvl="1" indent="-285750" algn="l">
              <a:buFont typeface="Wingdings" panose="05000000000000000000" pitchFamily="2" charset="2"/>
              <a:buChar char="§"/>
            </a:pPr>
            <a:endParaRPr lang="en-GB" dirty="0"/>
          </a:p>
          <a:p>
            <a:pPr marL="742950" lvl="1" indent="-285750" algn="l">
              <a:buFont typeface="Wingdings" panose="05000000000000000000" pitchFamily="2" charset="2"/>
              <a:buChar char="§"/>
            </a:pPr>
            <a:r>
              <a:rPr lang="en-GB" dirty="0"/>
              <a:t>National Coal Board – no confidence in Ian Macgregor.</a:t>
            </a:r>
          </a:p>
          <a:p>
            <a:pPr marL="742950" lvl="1" indent="-285750" algn="l">
              <a:buFont typeface="Wingdings" panose="05000000000000000000" pitchFamily="2" charset="2"/>
              <a:buChar char="§"/>
            </a:pPr>
            <a:endParaRPr lang="en-GB" dirty="0"/>
          </a:p>
          <a:p>
            <a:pPr marL="742950" lvl="1" indent="-285750" algn="l">
              <a:buFont typeface="Wingdings" panose="05000000000000000000" pitchFamily="2" charset="2"/>
              <a:buChar char="§"/>
            </a:pPr>
            <a:r>
              <a:rPr lang="en-GB" dirty="0"/>
              <a:t>Police – given orders by Thatcher to toughen up, leading to violence.</a:t>
            </a:r>
          </a:p>
          <a:p>
            <a:pPr marL="800100" lvl="1" indent="-342900" algn="l">
              <a:buFont typeface="Arial" panose="020B0604020202020204" pitchFamily="34" charset="0"/>
              <a:buChar char="•"/>
            </a:pPr>
            <a:endParaRPr lang="en-GB" dirty="0"/>
          </a:p>
        </p:txBody>
      </p:sp>
    </p:spTree>
    <p:extLst>
      <p:ext uri="{BB962C8B-B14F-4D97-AF65-F5344CB8AC3E}">
        <p14:creationId xmlns:p14="http://schemas.microsoft.com/office/powerpoint/2010/main" val="2077653861"/>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186D284-EB70-45C3-B480-9E94AAF01216}"/>
              </a:ext>
            </a:extLst>
          </p:cNvPr>
          <p:cNvSpPr/>
          <p:nvPr/>
        </p:nvSpPr>
        <p:spPr>
          <a:xfrm>
            <a:off x="708660" y="-79653"/>
            <a:ext cx="10927080" cy="7637988"/>
          </a:xfrm>
          <a:prstGeom prst="rect">
            <a:avLst/>
          </a:prstGeom>
        </p:spPr>
        <p:txBody>
          <a:bodyPr wrap="square">
            <a:spAutoFit/>
          </a:bodyPr>
          <a:lstStyle/>
          <a:p>
            <a:pPr>
              <a:spcAft>
                <a:spcPts val="0"/>
              </a:spcAft>
            </a:pPr>
            <a:endParaRPr lang="en-GB" sz="1100" u="sng" baseline="300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endParaRPr>
          </a:p>
          <a:p>
            <a:pPr>
              <a:spcAft>
                <a:spcPts val="0"/>
              </a:spcAft>
            </a:pPr>
            <a:endParaRPr lang="en-GB" sz="1100" u="sng" baseline="300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endParaRPr>
          </a:p>
          <a:p>
            <a:pPr algn="ctr">
              <a:spcAft>
                <a:spcPts val="0"/>
              </a:spcAft>
            </a:pPr>
            <a:endParaRPr lang="en-GB" sz="3200" baseline="300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endParaRPr>
          </a:p>
          <a:p>
            <a:pPr algn="ctr">
              <a:spcAft>
                <a:spcPts val="0"/>
              </a:spcAft>
            </a:pPr>
            <a:r>
              <a:rPr lang="en-GB" sz="4400" baseline="30000" dirty="0">
                <a:latin typeface="Times New Roman" panose="02020603050405020304" pitchFamily="18" charset="0"/>
                <a:ea typeface="Calibri" panose="020F0502020204030204" pitchFamily="34" charset="0"/>
                <a:cs typeface="Times New Roman" panose="02020603050405020304" pitchFamily="18" charset="0"/>
              </a:rPr>
              <a:t>References</a:t>
            </a:r>
          </a:p>
          <a:p>
            <a:pPr>
              <a:spcAft>
                <a:spcPts val="0"/>
              </a:spcAft>
            </a:pPr>
            <a:endParaRPr lang="en-GB" sz="1100" u="sng" baseline="300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endParaRPr>
          </a:p>
          <a:p>
            <a:pPr>
              <a:spcAft>
                <a:spcPts val="0"/>
              </a:spcAft>
            </a:pPr>
            <a:endParaRPr lang="en-GB" sz="1100" u="sng" baseline="300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endParaRPr>
          </a:p>
          <a:p>
            <a:pPr>
              <a:spcAft>
                <a:spcPts val="0"/>
              </a:spcAft>
            </a:pPr>
            <a:endParaRPr lang="en-GB" sz="1100" u="sng" baseline="300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endParaRPr>
          </a:p>
          <a:p>
            <a:pPr>
              <a:spcAft>
                <a:spcPts val="0"/>
              </a:spcAft>
            </a:pPr>
            <a:endParaRPr lang="en-GB" sz="1100" baseline="30000" dirty="0">
              <a:latin typeface="Times New Roman" panose="02020603050405020304" pitchFamily="18" charset="0"/>
              <a:ea typeface="Calibri" panose="020F0502020204030204" pitchFamily="34" charset="0"/>
              <a:cs typeface="Times New Roman" panose="02020603050405020304" pitchFamily="18" charset="0"/>
            </a:endParaRPr>
          </a:p>
          <a:p>
            <a:pPr>
              <a:spcAft>
                <a:spcPts val="0"/>
              </a:spcAft>
            </a:pPr>
            <a:endParaRPr lang="en-GB" sz="1100" dirty="0">
              <a:latin typeface="Times New Roman" panose="02020603050405020304" pitchFamily="18" charset="0"/>
              <a:ea typeface="Calibri" panose="020F0502020204030204" pitchFamily="34" charset="0"/>
              <a:cs typeface="Times New Roman" panose="02020603050405020304" pitchFamily="18" charset="0"/>
            </a:endParaRPr>
          </a:p>
          <a:p>
            <a:pPr>
              <a:spcAft>
                <a:spcPts val="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1. Margaret Thatcher Foundation, Speech to the 1922 Committee (The enemy within) </a:t>
            </a:r>
            <a:r>
              <a:rPr lang="en-GB" sz="1100" dirty="0">
                <a:latin typeface="Times New Roman" panose="02020603050405020304" pitchFamily="18" charset="0"/>
                <a:ea typeface="Calibri" panose="020F0502020204030204" pitchFamily="34" charset="0"/>
                <a:cs typeface="Times New Roman" panose="02020603050405020304" pitchFamily="18" charset="0"/>
                <a:hlinkClick r:id="rId2"/>
              </a:rPr>
              <a:t>www.margaretthatcher.org</a:t>
            </a:r>
            <a:r>
              <a:rPr lang="en-GB" sz="1100" dirty="0">
                <a:latin typeface="Times New Roman" panose="02020603050405020304" pitchFamily="18" charset="0"/>
                <a:ea typeface="Calibri" panose="020F0502020204030204" pitchFamily="34" charset="0"/>
                <a:cs typeface="Times New Roman" panose="02020603050405020304" pitchFamily="18" charset="0"/>
              </a:rPr>
              <a:t> [online] available at </a:t>
            </a:r>
            <a:r>
              <a:rPr lang="en-GB" sz="1100" dirty="0">
                <a:latin typeface="Times New Roman" panose="02020603050405020304" pitchFamily="18" charset="0"/>
                <a:ea typeface="Calibri" panose="020F0502020204030204" pitchFamily="34" charset="0"/>
                <a:cs typeface="Times New Roman" panose="02020603050405020304" pitchFamily="18" charset="0"/>
                <a:hlinkClick r:id="rId3"/>
              </a:rPr>
              <a:t>http://www.margaretthatcher.org/document/105563</a:t>
            </a:r>
            <a:r>
              <a:rPr lang="en-GB" sz="1100" dirty="0">
                <a:latin typeface="Times New Roman" panose="02020603050405020304" pitchFamily="18" charset="0"/>
                <a:ea typeface="Calibri" panose="020F0502020204030204" pitchFamily="34" charset="0"/>
                <a:cs typeface="Times New Roman" panose="02020603050405020304" pitchFamily="18" charset="0"/>
              </a:rPr>
              <a:t> [accessed 18th January, 2018].</a:t>
            </a:r>
          </a:p>
          <a:p>
            <a:pPr>
              <a:spcAft>
                <a:spcPts val="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2. C. Moore, </a:t>
            </a:r>
            <a:r>
              <a:rPr lang="en-GB" sz="1100" i="1" dirty="0">
                <a:latin typeface="Times New Roman" panose="02020603050405020304" pitchFamily="18" charset="0"/>
                <a:ea typeface="Calibri" panose="020F0502020204030204" pitchFamily="34" charset="0"/>
                <a:cs typeface="Times New Roman" panose="02020603050405020304" pitchFamily="18" charset="0"/>
              </a:rPr>
              <a:t>Margaret Thatcher: The Authorised Biography, Volume Two, Everything She Wants</a:t>
            </a:r>
            <a:r>
              <a:rPr lang="en-GB" sz="1100" dirty="0">
                <a:latin typeface="Times New Roman" panose="02020603050405020304" pitchFamily="18" charset="0"/>
                <a:ea typeface="Calibri" panose="020F0502020204030204" pitchFamily="34" charset="0"/>
                <a:cs typeface="Times New Roman" panose="02020603050405020304" pitchFamily="18" charset="0"/>
              </a:rPr>
              <a:t> (Penguin Random House: London, 2015) Pg. 164. [online] in Kindle available at </a:t>
            </a:r>
            <a:r>
              <a:rPr lang="en-GB" sz="1100" u="sng" dirty="0">
                <a:latin typeface="Times New Roman" panose="02020603050405020304" pitchFamily="18" charset="0"/>
                <a:ea typeface="Calibri" panose="020F0502020204030204" pitchFamily="34" charset="0"/>
                <a:cs typeface="Times New Roman" panose="02020603050405020304" pitchFamily="18" charset="0"/>
                <a:hlinkClick r:id="rId4"/>
              </a:rPr>
              <a:t>www.kindle.co.uk</a:t>
            </a:r>
            <a:r>
              <a:rPr lang="en-GB" sz="1100" dirty="0">
                <a:latin typeface="Times New Roman" panose="02020603050405020304" pitchFamily="18" charset="0"/>
                <a:ea typeface="Calibri" panose="020F0502020204030204" pitchFamily="34" charset="0"/>
                <a:cs typeface="Times New Roman" panose="02020603050405020304" pitchFamily="18" charset="0"/>
              </a:rPr>
              <a:t> [accessed 15</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100" dirty="0">
                <a:latin typeface="Times New Roman" panose="02020603050405020304" pitchFamily="18" charset="0"/>
                <a:ea typeface="Calibri" panose="020F0502020204030204" pitchFamily="34" charset="0"/>
                <a:cs typeface="Times New Roman" panose="02020603050405020304" pitchFamily="18" charset="0"/>
              </a:rPr>
              <a:t> January 2018].</a:t>
            </a:r>
          </a:p>
          <a:p>
            <a:pPr>
              <a:spcAft>
                <a:spcPts val="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3. </a:t>
            </a:r>
            <a:r>
              <a:rPr lang="en-GB" sz="1100" u="sng" dirty="0">
                <a:latin typeface="Times New Roman" panose="02020603050405020304" pitchFamily="18" charset="0"/>
                <a:ea typeface="Calibri" panose="020F0502020204030204" pitchFamily="34" charset="0"/>
                <a:cs typeface="Times New Roman" panose="02020603050405020304" pitchFamily="18" charset="0"/>
              </a:rPr>
              <a:t>A. </a:t>
            </a:r>
            <a:r>
              <a:rPr lang="en-GB" sz="1100" u="sng" dirty="0" err="1">
                <a:latin typeface="Times New Roman" panose="02020603050405020304" pitchFamily="18" charset="0"/>
                <a:ea typeface="Calibri" panose="020F0502020204030204" pitchFamily="34" charset="0"/>
                <a:cs typeface="Times New Roman" panose="02020603050405020304" pitchFamily="18" charset="0"/>
              </a:rPr>
              <a:t>Ribberink</a:t>
            </a:r>
            <a:r>
              <a:rPr lang="en-GB" sz="1100" u="sng" dirty="0">
                <a:latin typeface="Times New Roman" panose="02020603050405020304" pitchFamily="18" charset="0"/>
                <a:ea typeface="Calibri" panose="020F0502020204030204" pitchFamily="34" charset="0"/>
                <a:cs typeface="Times New Roman" panose="02020603050405020304" pitchFamily="18" charset="0"/>
              </a:rPr>
              <a:t>, 2010. Gender Politics with Margaret Thatcher: Vulnerability and Toughness. </a:t>
            </a:r>
            <a:r>
              <a:rPr lang="en-GB" sz="1100" i="1" u="sng" dirty="0">
                <a:latin typeface="Times New Roman" panose="02020603050405020304" pitchFamily="18" charset="0"/>
                <a:ea typeface="Calibri" panose="020F0502020204030204" pitchFamily="34" charset="0"/>
                <a:cs typeface="Times New Roman" panose="02020603050405020304" pitchFamily="18" charset="0"/>
              </a:rPr>
              <a:t>Gender Forum, </a:t>
            </a:r>
            <a:r>
              <a:rPr lang="en-GB" sz="1100" u="sng" dirty="0">
                <a:latin typeface="Times New Roman" panose="02020603050405020304" pitchFamily="18" charset="0"/>
                <a:ea typeface="Calibri" panose="020F0502020204030204" pitchFamily="34" charset="0"/>
                <a:cs typeface="Times New Roman" panose="02020603050405020304" pitchFamily="18" charset="0"/>
              </a:rPr>
              <a:t>(30), pp. 1.</a:t>
            </a:r>
            <a:endParaRPr lang="en-GB" sz="1100" dirty="0">
              <a:latin typeface="Times New Roman" panose="02020603050405020304" pitchFamily="18" charset="0"/>
              <a:ea typeface="Calibri" panose="020F0502020204030204" pitchFamily="34" charset="0"/>
              <a:cs typeface="Times New Roman" panose="02020603050405020304" pitchFamily="18" charset="0"/>
            </a:endParaRPr>
          </a:p>
          <a:p>
            <a:r>
              <a:rPr lang="en-GB" sz="1100" dirty="0">
                <a:latin typeface="Times New Roman" panose="02020603050405020304" pitchFamily="18" charset="0"/>
                <a:ea typeface="Calibri" panose="020F0502020204030204" pitchFamily="34" charset="0"/>
                <a:cs typeface="Times New Roman" panose="02020603050405020304" pitchFamily="18" charset="0"/>
              </a:rPr>
              <a:t>4. Ibid.</a:t>
            </a:r>
          </a:p>
          <a:p>
            <a:pPr>
              <a:spcAft>
                <a:spcPts val="0"/>
              </a:spcAft>
            </a:pPr>
            <a:r>
              <a:rPr lang="en-GB" sz="1100" u="sng" dirty="0">
                <a:latin typeface="Times New Roman" panose="02020603050405020304" pitchFamily="18" charset="0"/>
                <a:ea typeface="Calibri" panose="020F0502020204030204" pitchFamily="34" charset="0"/>
                <a:cs typeface="Times New Roman" panose="02020603050405020304" pitchFamily="18" charset="0"/>
              </a:rPr>
              <a:t>5. Judith Woods “Margaret Thatcher: ‘Yes, I wish I saw more of my children.  But I can’t regret’ The Telegraph, 9</a:t>
            </a:r>
            <a:r>
              <a:rPr lang="en-GB" sz="1100" u="sng"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100" u="sng" dirty="0">
                <a:latin typeface="Times New Roman" panose="02020603050405020304" pitchFamily="18" charset="0"/>
                <a:ea typeface="Calibri" panose="020F0502020204030204" pitchFamily="34" charset="0"/>
                <a:cs typeface="Times New Roman" panose="02020603050405020304" pitchFamily="18" charset="0"/>
              </a:rPr>
              <a:t> April, 2013. [online] available at </a:t>
            </a:r>
            <a:r>
              <a:rPr lang="en-GB" sz="1100" u="sng" dirty="0">
                <a:latin typeface="Times New Roman" panose="02020603050405020304" pitchFamily="18" charset="0"/>
                <a:ea typeface="Calibri" panose="020F0502020204030204" pitchFamily="34" charset="0"/>
                <a:cs typeface="Times New Roman" panose="02020603050405020304" pitchFamily="18" charset="0"/>
                <a:hlinkClick r:id="rId5"/>
              </a:rPr>
              <a:t>http://www.telegraph.co.uk/news/politics/margaret-thatcher/9982157/Margaret-Thatcher-Yes-I-wish-I-saw-more-of-my-children.-But-I-cant-regret.html</a:t>
            </a:r>
            <a:r>
              <a:rPr lang="en-GB" sz="1100" dirty="0">
                <a:latin typeface="Times New Roman" panose="02020603050405020304" pitchFamily="18" charset="0"/>
                <a:ea typeface="Calibri" panose="020F0502020204030204" pitchFamily="34" charset="0"/>
                <a:cs typeface="Times New Roman" panose="02020603050405020304" pitchFamily="18" charset="0"/>
              </a:rPr>
              <a:t> [accessed 17</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100" dirty="0">
                <a:latin typeface="Times New Roman" panose="02020603050405020304" pitchFamily="18" charset="0"/>
                <a:ea typeface="Calibri" panose="020F0502020204030204" pitchFamily="34" charset="0"/>
                <a:cs typeface="Times New Roman" panose="02020603050405020304" pitchFamily="18" charset="0"/>
              </a:rPr>
              <a:t> January, 2018].</a:t>
            </a:r>
          </a:p>
          <a:p>
            <a:pPr>
              <a:spcAft>
                <a:spcPts val="0"/>
              </a:spcAft>
            </a:pPr>
            <a:r>
              <a:rPr lang="en-GB" sz="1100" u="sng" dirty="0">
                <a:latin typeface="Times New Roman" panose="02020603050405020304" pitchFamily="18" charset="0"/>
                <a:ea typeface="Calibri" panose="020F0502020204030204" pitchFamily="34" charset="0"/>
                <a:cs typeface="Times New Roman" panose="02020603050405020304" pitchFamily="18" charset="0"/>
              </a:rPr>
              <a:t>6. Carole Bos, "Margaret Thatcher - "The Trouble with Men" - 1962" AwesomeStories.com. Oct 07, 2013. [online]</a:t>
            </a:r>
            <a:r>
              <a:rPr lang="en-GB" sz="1100" u="sng" dirty="0">
                <a:latin typeface="Times New Roman" panose="02020603050405020304" pitchFamily="18" charset="0"/>
                <a:ea typeface="Calibri" panose="020F0502020204030204" pitchFamily="34" charset="0"/>
                <a:cs typeface="Times New Roman" panose="02020603050405020304" pitchFamily="18" charset="0"/>
                <a:hlinkClick r:id="rId6"/>
              </a:rPr>
              <a:t>http://www.awesomestories.com/asset/view/Margaret-Thatcher-The-Trouble-with-Men-1962</a:t>
            </a:r>
            <a:r>
              <a:rPr lang="en-GB" sz="1100" dirty="0">
                <a:latin typeface="Times New Roman" panose="02020603050405020304" pitchFamily="18" charset="0"/>
                <a:ea typeface="Calibri" panose="020F0502020204030204" pitchFamily="34" charset="0"/>
                <a:cs typeface="Times New Roman" panose="02020603050405020304" pitchFamily="18" charset="0"/>
              </a:rPr>
              <a:t> [accessed 16</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100" dirty="0">
                <a:latin typeface="Times New Roman" panose="02020603050405020304" pitchFamily="18" charset="0"/>
                <a:ea typeface="Calibri" panose="020F0502020204030204" pitchFamily="34" charset="0"/>
                <a:cs typeface="Times New Roman" panose="02020603050405020304" pitchFamily="18" charset="0"/>
              </a:rPr>
              <a:t> January, 2018].</a:t>
            </a:r>
          </a:p>
          <a:p>
            <a:pPr>
              <a:spcAft>
                <a:spcPts val="0"/>
              </a:spcAft>
            </a:pPr>
            <a:endParaRPr lang="en-GB" sz="1100" dirty="0">
              <a:latin typeface="Times New Roman" panose="02020603050405020304" pitchFamily="18" charset="0"/>
              <a:cs typeface="Times New Roman" panose="02020603050405020304" pitchFamily="18" charset="0"/>
            </a:endParaRPr>
          </a:p>
          <a:p>
            <a:r>
              <a:rPr lang="en-GB" u="sng" baseline="30000" dirty="0">
                <a:latin typeface="Times New Roman" panose="02020603050405020304" pitchFamily="18" charset="0"/>
                <a:cs typeface="Times New Roman" panose="02020603050405020304" pitchFamily="18" charset="0"/>
              </a:rPr>
              <a:t>7. Pickets, Police and Politics: The Miners’ Strike 1984 – 1985, </a:t>
            </a:r>
            <a:r>
              <a:rPr lang="en-GB" u="sng" baseline="30000" dirty="0">
                <a:latin typeface="Times New Roman" panose="02020603050405020304" pitchFamily="18" charset="0"/>
                <a:cs typeface="Times New Roman" panose="02020603050405020304" pitchFamily="18" charset="0"/>
                <a:hlinkClick r:id="rId7"/>
              </a:rPr>
              <a:t>www.peoplescollection.wales</a:t>
            </a:r>
            <a:r>
              <a:rPr lang="en-GB" baseline="30000" dirty="0">
                <a:latin typeface="Times New Roman" panose="02020603050405020304" pitchFamily="18" charset="0"/>
                <a:cs typeface="Times New Roman" panose="02020603050405020304" pitchFamily="18" charset="0"/>
              </a:rPr>
              <a:t> [online] available at </a:t>
            </a:r>
            <a:r>
              <a:rPr lang="en-GB" u="sng" baseline="30000" dirty="0">
                <a:latin typeface="Times New Roman" panose="02020603050405020304" pitchFamily="18" charset="0"/>
                <a:cs typeface="Times New Roman" panose="02020603050405020304" pitchFamily="18" charset="0"/>
                <a:hlinkClick r:id="rId8"/>
              </a:rPr>
              <a:t>https://www.peoplescollection.wales/sites/pcw/files/documents/strike-en.pdf</a:t>
            </a:r>
            <a:r>
              <a:rPr lang="en-GB" baseline="30000" dirty="0">
                <a:latin typeface="Times New Roman" panose="02020603050405020304" pitchFamily="18" charset="0"/>
                <a:cs typeface="Times New Roman" panose="02020603050405020304" pitchFamily="18" charset="0"/>
              </a:rPr>
              <a:t> [accessed 16th January, 2018]. </a:t>
            </a:r>
          </a:p>
          <a:p>
            <a:r>
              <a:rPr lang="en-GB" sz="1100" u="sng" dirty="0">
                <a:latin typeface="Times New Roman" panose="02020603050405020304" pitchFamily="18" charset="0"/>
                <a:cs typeface="Times New Roman" panose="02020603050405020304" pitchFamily="18" charset="0"/>
              </a:rPr>
              <a:t>8. C. Moore, </a:t>
            </a:r>
            <a:r>
              <a:rPr lang="en-GB" sz="1100" i="1" u="sng" dirty="0">
                <a:latin typeface="Times New Roman" panose="02020603050405020304" pitchFamily="18" charset="0"/>
                <a:cs typeface="Times New Roman" panose="02020603050405020304" pitchFamily="18" charset="0"/>
              </a:rPr>
              <a:t>Margaret Thatcher: The Authorised Biography, Volume Two, Everything She Wants</a:t>
            </a:r>
            <a:r>
              <a:rPr lang="en-GB" sz="1100" u="sng" dirty="0">
                <a:latin typeface="Times New Roman" panose="02020603050405020304" pitchFamily="18" charset="0"/>
                <a:cs typeface="Times New Roman" panose="02020603050405020304" pitchFamily="18" charset="0"/>
              </a:rPr>
              <a:t> (Penguin Random House: London, 2015) Pg. 156. [online] in Kindle, available at </a:t>
            </a:r>
            <a:r>
              <a:rPr lang="en-GB" sz="1100" u="sng" dirty="0">
                <a:latin typeface="Times New Roman" panose="02020603050405020304" pitchFamily="18" charset="0"/>
                <a:cs typeface="Times New Roman" panose="02020603050405020304" pitchFamily="18" charset="0"/>
                <a:hlinkClick r:id="rId4"/>
              </a:rPr>
              <a:t>www.kindle.co.uk</a:t>
            </a:r>
            <a:r>
              <a:rPr lang="en-GB" sz="1100" dirty="0">
                <a:latin typeface="Times New Roman" panose="02020603050405020304" pitchFamily="18" charset="0"/>
                <a:cs typeface="Times New Roman" panose="02020603050405020304" pitchFamily="18" charset="0"/>
              </a:rPr>
              <a:t> [accessed 15</a:t>
            </a:r>
            <a:r>
              <a:rPr lang="en-GB" sz="1100" baseline="30000" dirty="0">
                <a:latin typeface="Times New Roman" panose="02020603050405020304" pitchFamily="18" charset="0"/>
                <a:cs typeface="Times New Roman" panose="02020603050405020304" pitchFamily="18" charset="0"/>
              </a:rPr>
              <a:t>th</a:t>
            </a:r>
            <a:r>
              <a:rPr lang="en-GB" sz="1100" dirty="0">
                <a:latin typeface="Times New Roman" panose="02020603050405020304" pitchFamily="18" charset="0"/>
                <a:cs typeface="Times New Roman" panose="02020603050405020304" pitchFamily="18" charset="0"/>
              </a:rPr>
              <a:t> January 2018].</a:t>
            </a:r>
          </a:p>
          <a:p>
            <a:r>
              <a:rPr lang="en-GB" sz="1100" dirty="0">
                <a:latin typeface="Times New Roman" panose="02020603050405020304" pitchFamily="18" charset="0"/>
                <a:cs typeface="Times New Roman" panose="02020603050405020304" pitchFamily="18" charset="0"/>
              </a:rPr>
              <a:t>9. S. B. Buckley, The State, the police and the judiciary in the miners’ strike: Observations and discussions thirty years on, </a:t>
            </a:r>
            <a:r>
              <a:rPr lang="en-GB" sz="1100" i="1" dirty="0">
                <a:latin typeface="Times New Roman" panose="02020603050405020304" pitchFamily="18" charset="0"/>
                <a:cs typeface="Times New Roman" panose="02020603050405020304" pitchFamily="18" charset="0"/>
              </a:rPr>
              <a:t>Capital and Class</a:t>
            </a:r>
            <a:r>
              <a:rPr lang="en-GB" sz="1100" dirty="0">
                <a:latin typeface="Times New Roman" panose="02020603050405020304" pitchFamily="18" charset="0"/>
                <a:cs typeface="Times New Roman" panose="02020603050405020304" pitchFamily="18" charset="0"/>
              </a:rPr>
              <a:t>, Vol. 39, issue 3. Pgs. 419 – 434 (2015) [online] available at </a:t>
            </a:r>
            <a:r>
              <a:rPr lang="en-GB" sz="1100" u="sng" dirty="0">
                <a:latin typeface="Times New Roman" panose="02020603050405020304" pitchFamily="18" charset="0"/>
                <a:cs typeface="Times New Roman" panose="02020603050405020304" pitchFamily="18" charset="0"/>
                <a:hlinkClick r:id="rId9"/>
              </a:rPr>
              <a:t>http://journals.sagepub.com.ezproxy.uwtsd.ac.uk/doi/abs/10.1177/0309816815603718#articleCitationDownloadContainer</a:t>
            </a:r>
            <a:r>
              <a:rPr lang="en-GB" sz="1100" dirty="0">
                <a:latin typeface="Times New Roman" panose="02020603050405020304" pitchFamily="18" charset="0"/>
                <a:cs typeface="Times New Roman" panose="02020603050405020304" pitchFamily="18" charset="0"/>
              </a:rPr>
              <a:t> [accessed 19</a:t>
            </a:r>
            <a:r>
              <a:rPr lang="en-GB" sz="1100" baseline="30000" dirty="0">
                <a:latin typeface="Times New Roman" panose="02020603050405020304" pitchFamily="18" charset="0"/>
                <a:cs typeface="Times New Roman" panose="02020603050405020304" pitchFamily="18" charset="0"/>
              </a:rPr>
              <a:t>th</a:t>
            </a:r>
            <a:r>
              <a:rPr lang="en-GB" sz="1100" dirty="0">
                <a:latin typeface="Times New Roman" panose="02020603050405020304" pitchFamily="18" charset="0"/>
                <a:cs typeface="Times New Roman" panose="02020603050405020304" pitchFamily="18" charset="0"/>
              </a:rPr>
              <a:t> January, 2018].</a:t>
            </a:r>
          </a:p>
          <a:p>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10. C. Moore, </a:t>
            </a:r>
            <a:r>
              <a:rPr lang="en-GB" sz="1100" i="1" dirty="0">
                <a:latin typeface="Times New Roman" panose="02020603050405020304" pitchFamily="18" charset="0"/>
                <a:cs typeface="Times New Roman" panose="02020603050405020304" pitchFamily="18" charset="0"/>
              </a:rPr>
              <a:t>Margaret Thatcher: The Authorised Biography, Volume Two, Everything She Wants</a:t>
            </a:r>
            <a:r>
              <a:rPr lang="en-GB" sz="1100" dirty="0">
                <a:latin typeface="Times New Roman" panose="02020603050405020304" pitchFamily="18" charset="0"/>
                <a:cs typeface="Times New Roman" panose="02020603050405020304" pitchFamily="18" charset="0"/>
              </a:rPr>
              <a:t> (Penguin Random House: London, 2015) Pg. 149. [online] in Kindle, available at </a:t>
            </a:r>
            <a:r>
              <a:rPr lang="en-GB" sz="1100" u="sng" dirty="0">
                <a:latin typeface="Times New Roman" panose="02020603050405020304" pitchFamily="18" charset="0"/>
                <a:cs typeface="Times New Roman" panose="02020603050405020304" pitchFamily="18" charset="0"/>
                <a:hlinkClick r:id="rId4"/>
              </a:rPr>
              <a:t>www.kindle.co.uk</a:t>
            </a:r>
            <a:r>
              <a:rPr lang="en-GB" sz="1100" dirty="0">
                <a:latin typeface="Times New Roman" panose="02020603050405020304" pitchFamily="18" charset="0"/>
                <a:cs typeface="Times New Roman" panose="02020603050405020304" pitchFamily="18" charset="0"/>
              </a:rPr>
              <a:t> [accessed 15</a:t>
            </a:r>
            <a:r>
              <a:rPr lang="en-GB" sz="1100" baseline="30000" dirty="0">
                <a:latin typeface="Times New Roman" panose="02020603050405020304" pitchFamily="18" charset="0"/>
                <a:cs typeface="Times New Roman" panose="02020603050405020304" pitchFamily="18" charset="0"/>
              </a:rPr>
              <a:t>th</a:t>
            </a:r>
            <a:r>
              <a:rPr lang="en-GB" sz="1100" dirty="0">
                <a:latin typeface="Times New Roman" panose="02020603050405020304" pitchFamily="18" charset="0"/>
                <a:cs typeface="Times New Roman" panose="02020603050405020304" pitchFamily="18" charset="0"/>
              </a:rPr>
              <a:t> January 2018].</a:t>
            </a:r>
          </a:p>
          <a:p>
            <a:r>
              <a:rPr lang="en-GB" sz="1100" u="sng" dirty="0">
                <a:latin typeface="Times New Roman" panose="02020603050405020304" pitchFamily="18" charset="0"/>
                <a:cs typeface="Times New Roman" panose="02020603050405020304" pitchFamily="18" charset="0"/>
              </a:rPr>
              <a:t>11. Security Service MI5, The Threat of Subversion www.mi5.gov.uk [online] available at </a:t>
            </a:r>
            <a:r>
              <a:rPr lang="en-GB" sz="1100" u="sng" dirty="0">
                <a:latin typeface="Times New Roman" panose="02020603050405020304" pitchFamily="18" charset="0"/>
                <a:cs typeface="Times New Roman" panose="02020603050405020304" pitchFamily="18" charset="0"/>
                <a:hlinkClick r:id="rId10"/>
              </a:rPr>
              <a:t>https://www.mi5.gov.uk/the-threat-of-subversion</a:t>
            </a:r>
            <a:r>
              <a:rPr lang="en-GB" sz="1100" dirty="0">
                <a:latin typeface="Times New Roman" panose="02020603050405020304" pitchFamily="18" charset="0"/>
                <a:cs typeface="Times New Roman" panose="02020603050405020304" pitchFamily="18" charset="0"/>
              </a:rPr>
              <a:t> [accessed 17th January 2018].</a:t>
            </a:r>
          </a:p>
          <a:p>
            <a:endParaRPr lang="en-GB" sz="1100" dirty="0">
              <a:latin typeface="Times New Roman" panose="02020603050405020304" pitchFamily="18" charset="0"/>
              <a:cs typeface="Times New Roman" panose="02020603050405020304" pitchFamily="18" charset="0"/>
            </a:endParaRPr>
          </a:p>
          <a:p>
            <a:r>
              <a:rPr lang="en-GB" sz="1600" u="sng" baseline="30000" dirty="0">
                <a:latin typeface="Times New Roman" panose="02020603050405020304" pitchFamily="18" charset="0"/>
                <a:cs typeface="Times New Roman" panose="02020603050405020304" pitchFamily="18" charset="0"/>
              </a:rPr>
              <a:t>12. J. R. Shackleton, “Volume Two: Everything She Wants.” </a:t>
            </a:r>
            <a:r>
              <a:rPr lang="en-GB" sz="1600" i="1" u="sng" baseline="30000" dirty="0">
                <a:latin typeface="Times New Roman" panose="02020603050405020304" pitchFamily="18" charset="0"/>
                <a:cs typeface="Times New Roman" panose="02020603050405020304" pitchFamily="18" charset="0"/>
              </a:rPr>
              <a:t>Economic Affairs</a:t>
            </a:r>
            <a:r>
              <a:rPr lang="en-GB" sz="1600" u="sng" baseline="30000" dirty="0">
                <a:latin typeface="Times New Roman" panose="02020603050405020304" pitchFamily="18" charset="0"/>
                <a:cs typeface="Times New Roman" panose="02020603050405020304" pitchFamily="18" charset="0"/>
              </a:rPr>
              <a:t>, vol. 36, No.1. Feb. 2016, pgs. 112-113. EBSCO</a:t>
            </a:r>
            <a:r>
              <a:rPr lang="en-GB" sz="1600" i="1" u="sng" baseline="30000" dirty="0">
                <a:latin typeface="Times New Roman" panose="02020603050405020304" pitchFamily="18" charset="0"/>
                <a:cs typeface="Times New Roman" panose="02020603050405020304" pitchFamily="18" charset="0"/>
              </a:rPr>
              <a:t>host</a:t>
            </a:r>
            <a:r>
              <a:rPr lang="en-GB" sz="1600" u="sng" baseline="30000" dirty="0">
                <a:latin typeface="Times New Roman" panose="02020603050405020304" pitchFamily="18" charset="0"/>
                <a:cs typeface="Times New Roman" panose="02020603050405020304" pitchFamily="18" charset="0"/>
              </a:rPr>
              <a:t>, doi:10.111/ecaf.12165 [online] available at </a:t>
            </a:r>
            <a:r>
              <a:rPr lang="en-GB" sz="1600" u="sng" baseline="30000" dirty="0">
                <a:latin typeface="Times New Roman" panose="02020603050405020304" pitchFamily="18" charset="0"/>
                <a:cs typeface="Times New Roman" panose="02020603050405020304" pitchFamily="18" charset="0"/>
                <a:hlinkClick r:id="rId11"/>
              </a:rPr>
              <a:t>http://web.a.ebscohost.com.ezproxy.uwtsd.ac.uk/ehost/pdfviewer/pdfviewer?vid=3&amp;sid=d5048f6d-5d53-45aa-8a2e-4cf3bab6f258%40sessionmgr4008</a:t>
            </a:r>
            <a:r>
              <a:rPr lang="en-GB" sz="1600" baseline="30000" dirty="0">
                <a:latin typeface="Times New Roman" panose="02020603050405020304" pitchFamily="18" charset="0"/>
                <a:cs typeface="Times New Roman" panose="02020603050405020304" pitchFamily="18" charset="0"/>
              </a:rPr>
              <a:t> [accessed 17th January, 2018].</a:t>
            </a:r>
          </a:p>
          <a:p>
            <a:endParaRPr lang="en-GB" sz="1100" dirty="0">
              <a:latin typeface="Times New Roman" panose="02020603050405020304" pitchFamily="18" charset="0"/>
              <a:cs typeface="Times New Roman" panose="02020603050405020304" pitchFamily="18" charset="0"/>
            </a:endParaRPr>
          </a:p>
          <a:p>
            <a:r>
              <a:rPr lang="en-GB" sz="1600" u="sng" baseline="30000" dirty="0">
                <a:latin typeface="Times New Roman" panose="02020603050405020304" pitchFamily="18" charset="0"/>
                <a:cs typeface="Times New Roman" panose="02020603050405020304" pitchFamily="18" charset="0"/>
              </a:rPr>
              <a:t>13. J. R. Shackleton, “Volume Two: Everything She Wants.” </a:t>
            </a:r>
            <a:r>
              <a:rPr lang="en-GB" sz="1600" i="1" u="sng" baseline="30000" dirty="0">
                <a:latin typeface="Times New Roman" panose="02020603050405020304" pitchFamily="18" charset="0"/>
                <a:cs typeface="Times New Roman" panose="02020603050405020304" pitchFamily="18" charset="0"/>
              </a:rPr>
              <a:t>Economic Affairs</a:t>
            </a:r>
            <a:r>
              <a:rPr lang="en-GB" sz="1600" u="sng" baseline="30000" dirty="0">
                <a:latin typeface="Times New Roman" panose="02020603050405020304" pitchFamily="18" charset="0"/>
                <a:cs typeface="Times New Roman" panose="02020603050405020304" pitchFamily="18" charset="0"/>
              </a:rPr>
              <a:t>, vol. 36, No.1. Feb. 2016, pgs. 112-113. EBSCO</a:t>
            </a:r>
            <a:r>
              <a:rPr lang="en-GB" sz="1600" i="1" u="sng" baseline="30000" dirty="0">
                <a:latin typeface="Times New Roman" panose="02020603050405020304" pitchFamily="18" charset="0"/>
                <a:cs typeface="Times New Roman" panose="02020603050405020304" pitchFamily="18" charset="0"/>
              </a:rPr>
              <a:t>host</a:t>
            </a:r>
            <a:r>
              <a:rPr lang="en-GB" sz="1600" u="sng" baseline="30000" dirty="0">
                <a:latin typeface="Times New Roman" panose="02020603050405020304" pitchFamily="18" charset="0"/>
                <a:cs typeface="Times New Roman" panose="02020603050405020304" pitchFamily="18" charset="0"/>
              </a:rPr>
              <a:t>, doi:10.111/ecaf.12165 [online] available at </a:t>
            </a:r>
            <a:r>
              <a:rPr lang="en-GB" sz="1600" u="sng" baseline="30000" dirty="0">
                <a:latin typeface="Times New Roman" panose="02020603050405020304" pitchFamily="18" charset="0"/>
                <a:cs typeface="Times New Roman" panose="02020603050405020304" pitchFamily="18" charset="0"/>
                <a:hlinkClick r:id="rId11"/>
              </a:rPr>
              <a:t>http://web.a.ebscohost.com.ezproxy.uwtsd.ac.uk/ehost/pdfviewer/pdfviewer?vid=3&amp;sid=d5048f6d-5d53-45aa-8a2e-4cf3bab6f258%40sessionmgr4008</a:t>
            </a:r>
            <a:r>
              <a:rPr lang="en-GB" sz="1600" baseline="30000" dirty="0">
                <a:latin typeface="Times New Roman" panose="02020603050405020304" pitchFamily="18" charset="0"/>
                <a:cs typeface="Times New Roman" panose="02020603050405020304" pitchFamily="18" charset="0"/>
              </a:rPr>
              <a:t> [accessed 17th January, 2018].</a:t>
            </a:r>
          </a:p>
          <a:p>
            <a:endParaRPr lang="en-GB" sz="1600" baseline="30000" dirty="0">
              <a:latin typeface="Times New Roman" panose="02020603050405020304" pitchFamily="18" charset="0"/>
              <a:cs typeface="Times New Roman" panose="02020603050405020304" pitchFamily="18" charset="0"/>
            </a:endParaRPr>
          </a:p>
          <a:p>
            <a:r>
              <a:rPr lang="en-GB" sz="1600" u="sng" baseline="30000" dirty="0">
                <a:latin typeface="Times New Roman" panose="02020603050405020304" pitchFamily="18" charset="0"/>
                <a:cs typeface="Times New Roman" panose="02020603050405020304" pitchFamily="18" charset="0"/>
              </a:rPr>
              <a:t>14. Churchill Archives Centre, “The Speech that Never Was”, </a:t>
            </a:r>
            <a:r>
              <a:rPr lang="en-GB" sz="1600" u="sng" baseline="30000" dirty="0">
                <a:latin typeface="Times New Roman" panose="02020603050405020304" pitchFamily="18" charset="0"/>
                <a:cs typeface="Times New Roman" panose="02020603050405020304" pitchFamily="18" charset="0"/>
                <a:hlinkClick r:id="rId12"/>
              </a:rPr>
              <a:t>www.cam.ac.uk</a:t>
            </a:r>
            <a:r>
              <a:rPr lang="en-GB" sz="1600" baseline="30000" dirty="0">
                <a:latin typeface="Times New Roman" panose="02020603050405020304" pitchFamily="18" charset="0"/>
                <a:cs typeface="Times New Roman" panose="02020603050405020304" pitchFamily="18" charset="0"/>
              </a:rPr>
              <a:t>  [online] available at </a:t>
            </a:r>
            <a:r>
              <a:rPr lang="en-GB" sz="1600" u="sng" baseline="30000" dirty="0">
                <a:latin typeface="Times New Roman" panose="02020603050405020304" pitchFamily="18" charset="0"/>
                <a:cs typeface="Times New Roman" panose="02020603050405020304" pitchFamily="18" charset="0"/>
                <a:hlinkClick r:id="rId13"/>
              </a:rPr>
              <a:t>http://www.cam.ac.uk/research/news/the-speech-that-never-was-thatcher-papers-for-1984-open-to-the-public</a:t>
            </a:r>
            <a:r>
              <a:rPr lang="en-GB" sz="1600" baseline="30000" dirty="0">
                <a:latin typeface="Times New Roman" panose="02020603050405020304" pitchFamily="18" charset="0"/>
                <a:cs typeface="Times New Roman" panose="02020603050405020304" pitchFamily="18" charset="0"/>
              </a:rPr>
              <a:t> [accessed 19th January 2018].</a:t>
            </a:r>
          </a:p>
          <a:p>
            <a:r>
              <a:rPr lang="en-GB" sz="1100" dirty="0">
                <a:latin typeface="Times New Roman" panose="02020603050405020304" pitchFamily="18" charset="0"/>
                <a:cs typeface="Times New Roman" panose="02020603050405020304" pitchFamily="18" charset="0"/>
              </a:rPr>
              <a:t>15. C. Moore, </a:t>
            </a:r>
            <a:r>
              <a:rPr lang="en-GB" sz="1100" i="1" dirty="0">
                <a:latin typeface="Times New Roman" panose="02020603050405020304" pitchFamily="18" charset="0"/>
                <a:cs typeface="Times New Roman" panose="02020603050405020304" pitchFamily="18" charset="0"/>
              </a:rPr>
              <a:t>Margaret Thatcher: The Authorised Biography, Volume Two, Everything She Wants</a:t>
            </a:r>
            <a:r>
              <a:rPr lang="en-GB" sz="1100" dirty="0">
                <a:latin typeface="Times New Roman" panose="02020603050405020304" pitchFamily="18" charset="0"/>
                <a:cs typeface="Times New Roman" panose="02020603050405020304" pitchFamily="18" charset="0"/>
              </a:rPr>
              <a:t>. Pg. 136. [online] in Kindle available at </a:t>
            </a:r>
            <a:r>
              <a:rPr lang="en-GB" sz="1100" u="sng" dirty="0">
                <a:latin typeface="Times New Roman" panose="02020603050405020304" pitchFamily="18" charset="0"/>
                <a:cs typeface="Times New Roman" panose="02020603050405020304" pitchFamily="18" charset="0"/>
                <a:hlinkClick r:id="rId4"/>
              </a:rPr>
              <a:t>www.kindle.co.uk</a:t>
            </a:r>
            <a:r>
              <a:rPr lang="en-GB" sz="1100" dirty="0">
                <a:latin typeface="Times New Roman" panose="02020603050405020304" pitchFamily="18" charset="0"/>
                <a:cs typeface="Times New Roman" panose="02020603050405020304" pitchFamily="18" charset="0"/>
              </a:rPr>
              <a:t> [accessed 15</a:t>
            </a:r>
            <a:r>
              <a:rPr lang="en-GB" sz="1100" baseline="30000" dirty="0">
                <a:latin typeface="Times New Roman" panose="02020603050405020304" pitchFamily="18" charset="0"/>
                <a:cs typeface="Times New Roman" panose="02020603050405020304" pitchFamily="18" charset="0"/>
              </a:rPr>
              <a:t>th</a:t>
            </a:r>
            <a:r>
              <a:rPr lang="en-GB" sz="1100" dirty="0">
                <a:latin typeface="Times New Roman" panose="02020603050405020304" pitchFamily="18" charset="0"/>
                <a:cs typeface="Times New Roman" panose="02020603050405020304" pitchFamily="18" charset="0"/>
              </a:rPr>
              <a:t> January 2018].</a:t>
            </a:r>
          </a:p>
          <a:p>
            <a:r>
              <a:rPr lang="en-GB" sz="1100" dirty="0">
                <a:latin typeface="Times New Roman" panose="02020603050405020304" pitchFamily="18" charset="0"/>
                <a:cs typeface="Times New Roman" panose="02020603050405020304" pitchFamily="18" charset="0"/>
              </a:rPr>
              <a:t>16. Ibid. Pg. 137.</a:t>
            </a:r>
          </a:p>
          <a:p>
            <a:r>
              <a:rPr lang="en-GB" sz="1100" dirty="0">
                <a:latin typeface="Times New Roman" panose="02020603050405020304" pitchFamily="18" charset="0"/>
                <a:cs typeface="Times New Roman" panose="02020603050405020304" pitchFamily="18" charset="0"/>
              </a:rPr>
              <a:t>17. Ibid</a:t>
            </a:r>
            <a:r>
              <a:rPr lang="en-GB" sz="1100" u="sng" dirty="0">
                <a:latin typeface="Times New Roman" panose="02020603050405020304" pitchFamily="18" charset="0"/>
                <a:cs typeface="Times New Roman" panose="02020603050405020304" pitchFamily="18" charset="0"/>
              </a:rPr>
              <a:t>.</a:t>
            </a:r>
          </a:p>
          <a:p>
            <a:endParaRPr lang="en-GB" sz="1100" dirty="0">
              <a:latin typeface="Times New Roman" panose="02020603050405020304" pitchFamily="18" charset="0"/>
              <a:cs typeface="Times New Roman" panose="02020603050405020304" pitchFamily="18" charset="0"/>
            </a:endParaRPr>
          </a:p>
          <a:p>
            <a:pPr>
              <a:spcAft>
                <a:spcPts val="0"/>
              </a:spcAft>
            </a:pPr>
            <a:endParaRPr lang="en-GB"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64924695"/>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699DD-6D04-40C7-B8F7-C9473D7107B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F9FBDE2-2449-4BB2-873F-E85A53451928}"/>
              </a:ext>
            </a:extLst>
          </p:cNvPr>
          <p:cNvSpPr>
            <a:spLocks noGrp="1"/>
          </p:cNvSpPr>
          <p:nvPr>
            <p:ph idx="1"/>
          </p:nvPr>
        </p:nvSpPr>
        <p:spPr/>
        <p:txBody>
          <a:bodyPr>
            <a:normAutofit fontScale="62500" lnSpcReduction="20000"/>
          </a:bodyPr>
          <a:lstStyle/>
          <a:p>
            <a:pPr marL="36900" indent="0">
              <a:buNone/>
            </a:pPr>
            <a:r>
              <a:rPr lang="en-GB" sz="1600" baseline="30000" dirty="0">
                <a:effectLst/>
                <a:latin typeface="Times New Roman" panose="02020603050405020304" pitchFamily="18" charset="0"/>
                <a:cs typeface="Times New Roman" panose="02020603050405020304" pitchFamily="18" charset="0"/>
              </a:rPr>
              <a:t>18. TV AM Archive (2009) Miners strike TV-am feature, available at </a:t>
            </a:r>
            <a:r>
              <a:rPr lang="en-GB" sz="1600" baseline="30000" dirty="0">
                <a:effectLst/>
                <a:latin typeface="Times New Roman" panose="02020603050405020304" pitchFamily="18" charset="0"/>
                <a:cs typeface="Times New Roman" panose="02020603050405020304" pitchFamily="18" charset="0"/>
                <a:hlinkClick r:id="rId2"/>
              </a:rPr>
              <a:t>https://www.youtube.com/watch?v=Xq8m0syu2N4</a:t>
            </a:r>
            <a:r>
              <a:rPr lang="en-GB" sz="1600" baseline="30000" dirty="0">
                <a:effectLst/>
                <a:latin typeface="Times New Roman" panose="02020603050405020304" pitchFamily="18" charset="0"/>
                <a:cs typeface="Times New Roman" panose="02020603050405020304" pitchFamily="18" charset="0"/>
              </a:rPr>
              <a:t> [accessed 16th January, 2018].</a:t>
            </a:r>
          </a:p>
          <a:p>
            <a:pPr marL="36900" indent="0">
              <a:buNone/>
            </a:pPr>
            <a:r>
              <a:rPr lang="en-GB" sz="1600" dirty="0">
                <a:effectLst/>
                <a:latin typeface="Times New Roman" panose="02020603050405020304" pitchFamily="18" charset="0"/>
                <a:cs typeface="Times New Roman" panose="02020603050405020304" pitchFamily="18" charset="0"/>
              </a:rPr>
              <a:t>19. H. C. Fischer-</a:t>
            </a:r>
            <a:r>
              <a:rPr lang="en-GB" sz="1600" dirty="0" err="1">
                <a:effectLst/>
                <a:latin typeface="Times New Roman" panose="02020603050405020304" pitchFamily="18" charset="0"/>
                <a:cs typeface="Times New Roman" panose="02020603050405020304" pitchFamily="18" charset="0"/>
              </a:rPr>
              <a:t>Leskov</a:t>
            </a:r>
            <a:r>
              <a:rPr lang="en-GB" sz="1600" dirty="0">
                <a:effectLst/>
                <a:latin typeface="Times New Roman" panose="02020603050405020304" pitchFamily="18" charset="0"/>
                <a:cs typeface="Times New Roman" panose="02020603050405020304" pitchFamily="18" charset="0"/>
              </a:rPr>
              <a:t> (2012) Margaret Thatcher – Pt. 5, available at </a:t>
            </a:r>
            <a:r>
              <a:rPr lang="en-GB" sz="1600" dirty="0">
                <a:effectLst/>
                <a:latin typeface="Times New Roman" panose="02020603050405020304" pitchFamily="18" charset="0"/>
                <a:cs typeface="Times New Roman" panose="02020603050405020304" pitchFamily="18" charset="0"/>
                <a:hlinkClick r:id="rId3"/>
              </a:rPr>
              <a:t>https://www.youtube.com/watch?v=PpqIXfqnmhc</a:t>
            </a:r>
            <a:r>
              <a:rPr lang="en-GB" sz="1600" dirty="0">
                <a:effectLst/>
                <a:latin typeface="Times New Roman" panose="02020603050405020304" pitchFamily="18" charset="0"/>
                <a:cs typeface="Times New Roman" panose="02020603050405020304" pitchFamily="18" charset="0"/>
              </a:rPr>
              <a:t> [accessed 16</a:t>
            </a:r>
            <a:r>
              <a:rPr lang="en-GB" sz="1600" baseline="30000" dirty="0">
                <a:effectLst/>
                <a:latin typeface="Times New Roman" panose="02020603050405020304" pitchFamily="18" charset="0"/>
                <a:cs typeface="Times New Roman" panose="02020603050405020304" pitchFamily="18" charset="0"/>
              </a:rPr>
              <a:t>th</a:t>
            </a:r>
            <a:r>
              <a:rPr lang="en-GB" sz="1600" dirty="0">
                <a:effectLst/>
                <a:latin typeface="Times New Roman" panose="02020603050405020304" pitchFamily="18" charset="0"/>
                <a:cs typeface="Times New Roman" panose="02020603050405020304" pitchFamily="18" charset="0"/>
              </a:rPr>
              <a:t> January, 2018].</a:t>
            </a:r>
          </a:p>
          <a:p>
            <a:pPr marL="36900" indent="0">
              <a:buNone/>
            </a:pPr>
            <a:r>
              <a:rPr lang="en-GB" sz="1600" dirty="0">
                <a:effectLst/>
                <a:latin typeface="Times New Roman" panose="02020603050405020304" pitchFamily="18" charset="0"/>
                <a:cs typeface="Times New Roman" panose="02020603050405020304" pitchFamily="18" charset="0"/>
              </a:rPr>
              <a:t>20. C. Moore, </a:t>
            </a:r>
            <a:r>
              <a:rPr lang="en-GB" sz="1600" i="1" dirty="0">
                <a:effectLst/>
                <a:latin typeface="Times New Roman" panose="02020603050405020304" pitchFamily="18" charset="0"/>
                <a:cs typeface="Times New Roman" panose="02020603050405020304" pitchFamily="18" charset="0"/>
              </a:rPr>
              <a:t>Margaret Thatcher: The Authorised Biography, Volume Two, Everything She Wants</a:t>
            </a:r>
            <a:r>
              <a:rPr lang="en-GB" sz="1600" dirty="0">
                <a:effectLst/>
                <a:latin typeface="Times New Roman" panose="02020603050405020304" pitchFamily="18" charset="0"/>
                <a:cs typeface="Times New Roman" panose="02020603050405020304" pitchFamily="18" charset="0"/>
              </a:rPr>
              <a:t>. Pg. 162 [online] in Kindle available at </a:t>
            </a:r>
            <a:r>
              <a:rPr lang="en-GB" sz="1600" u="sng" dirty="0">
                <a:effectLst/>
                <a:latin typeface="Times New Roman" panose="02020603050405020304" pitchFamily="18" charset="0"/>
                <a:cs typeface="Times New Roman" panose="02020603050405020304" pitchFamily="18" charset="0"/>
                <a:hlinkClick r:id="rId4"/>
              </a:rPr>
              <a:t>www.kindle.co.uk</a:t>
            </a:r>
            <a:r>
              <a:rPr lang="en-GB" sz="1600" dirty="0">
                <a:effectLst/>
                <a:latin typeface="Times New Roman" panose="02020603050405020304" pitchFamily="18" charset="0"/>
                <a:cs typeface="Times New Roman" panose="02020603050405020304" pitchFamily="18" charset="0"/>
              </a:rPr>
              <a:t> [accessed 15</a:t>
            </a:r>
            <a:r>
              <a:rPr lang="en-GB" sz="1600" baseline="30000" dirty="0">
                <a:effectLst/>
                <a:latin typeface="Times New Roman" panose="02020603050405020304" pitchFamily="18" charset="0"/>
                <a:cs typeface="Times New Roman" panose="02020603050405020304" pitchFamily="18" charset="0"/>
              </a:rPr>
              <a:t>th</a:t>
            </a:r>
            <a:r>
              <a:rPr lang="en-GB" sz="1600" dirty="0">
                <a:effectLst/>
                <a:latin typeface="Times New Roman" panose="02020603050405020304" pitchFamily="18" charset="0"/>
                <a:cs typeface="Times New Roman" panose="02020603050405020304" pitchFamily="18" charset="0"/>
              </a:rPr>
              <a:t> January 2018].</a:t>
            </a:r>
          </a:p>
          <a:p>
            <a:pPr marL="36900" indent="0">
              <a:buNone/>
            </a:pPr>
            <a:r>
              <a:rPr lang="en-GB" sz="1600" dirty="0">
                <a:effectLst/>
                <a:latin typeface="Times New Roman" panose="02020603050405020304" pitchFamily="18" charset="0"/>
                <a:cs typeface="Times New Roman" panose="02020603050405020304" pitchFamily="18" charset="0"/>
              </a:rPr>
              <a:t>21. Ibid. Pg. 162.</a:t>
            </a:r>
          </a:p>
          <a:p>
            <a:pPr marL="36900" indent="0">
              <a:buNone/>
            </a:pPr>
            <a:r>
              <a:rPr lang="en-GB" sz="2300" baseline="30000" dirty="0">
                <a:effectLst/>
                <a:latin typeface="Times New Roman" panose="02020603050405020304" pitchFamily="18" charset="0"/>
                <a:cs typeface="Times New Roman" panose="02020603050405020304" pitchFamily="18" charset="0"/>
              </a:rPr>
              <a:t>22. Ibid. Pg. 164.</a:t>
            </a:r>
          </a:p>
          <a:p>
            <a:pPr marL="36900" indent="0">
              <a:buNone/>
            </a:pPr>
            <a:r>
              <a:rPr lang="en-GB" sz="1600" baseline="30000" dirty="0">
                <a:effectLst/>
                <a:latin typeface="Times New Roman" panose="02020603050405020304" pitchFamily="18" charset="0"/>
                <a:cs typeface="Times New Roman" panose="02020603050405020304" pitchFamily="18" charset="0"/>
              </a:rPr>
              <a:t>23. </a:t>
            </a:r>
            <a:r>
              <a:rPr lang="en-GB" sz="1600" dirty="0">
                <a:effectLst/>
                <a:latin typeface="Times New Roman" panose="02020603050405020304" pitchFamily="18" charset="0"/>
                <a:cs typeface="Times New Roman" panose="02020603050405020304" pitchFamily="18" charset="0"/>
              </a:rPr>
              <a:t>Security Service MI5, The Threat of Subversion www.mi5.gov.uk [online] available at </a:t>
            </a:r>
            <a:r>
              <a:rPr lang="en-GB" sz="1600" u="sng" dirty="0">
                <a:effectLst/>
                <a:latin typeface="Times New Roman" panose="02020603050405020304" pitchFamily="18" charset="0"/>
                <a:cs typeface="Times New Roman" panose="02020603050405020304" pitchFamily="18" charset="0"/>
                <a:hlinkClick r:id="rId5"/>
              </a:rPr>
              <a:t>https://www.mi5.gov.uk/the-threat-of-subversion</a:t>
            </a:r>
            <a:r>
              <a:rPr lang="en-GB" sz="1600" dirty="0">
                <a:effectLst/>
                <a:latin typeface="Times New Roman" panose="02020603050405020304" pitchFamily="18" charset="0"/>
                <a:cs typeface="Times New Roman" panose="02020603050405020304" pitchFamily="18" charset="0"/>
              </a:rPr>
              <a:t> [accessed 17th January 2018]. </a:t>
            </a:r>
          </a:p>
          <a:p>
            <a:pPr marL="36900" indent="0">
              <a:buNone/>
            </a:pPr>
            <a:r>
              <a:rPr lang="en-GB" sz="1600" dirty="0">
                <a:effectLst/>
                <a:latin typeface="Times New Roman" panose="02020603050405020304" pitchFamily="18" charset="0"/>
                <a:cs typeface="Times New Roman" panose="02020603050405020304" pitchFamily="18" charset="0"/>
              </a:rPr>
              <a:t>24. Churchill Archives Centre, “The Speech that Never Was”, </a:t>
            </a:r>
            <a:r>
              <a:rPr lang="en-GB" sz="1600" u="sng" dirty="0">
                <a:effectLst/>
                <a:latin typeface="Times New Roman" panose="02020603050405020304" pitchFamily="18" charset="0"/>
                <a:cs typeface="Times New Roman" panose="02020603050405020304" pitchFamily="18" charset="0"/>
                <a:hlinkClick r:id="rId6"/>
              </a:rPr>
              <a:t>www.cam.ac.uk</a:t>
            </a:r>
            <a:r>
              <a:rPr lang="en-GB" sz="1600" u="sng" dirty="0">
                <a:effectLst/>
                <a:latin typeface="Times New Roman" panose="02020603050405020304" pitchFamily="18" charset="0"/>
                <a:cs typeface="Times New Roman" panose="02020603050405020304" pitchFamily="18" charset="0"/>
              </a:rPr>
              <a:t>  </a:t>
            </a:r>
            <a:r>
              <a:rPr lang="en-GB" sz="1600" dirty="0">
                <a:effectLst/>
                <a:latin typeface="Times New Roman" panose="02020603050405020304" pitchFamily="18" charset="0"/>
                <a:cs typeface="Times New Roman" panose="02020603050405020304" pitchFamily="18" charset="0"/>
              </a:rPr>
              <a:t>[online] available at </a:t>
            </a:r>
            <a:r>
              <a:rPr lang="en-GB" sz="1600" u="sng" dirty="0">
                <a:effectLst/>
                <a:latin typeface="Times New Roman" panose="02020603050405020304" pitchFamily="18" charset="0"/>
                <a:cs typeface="Times New Roman" panose="02020603050405020304" pitchFamily="18" charset="0"/>
                <a:hlinkClick r:id="rId7"/>
              </a:rPr>
              <a:t>http://www.cam.ac.uk/research/news/the-speech-that-never-was-thatcher-papers-for-1984-open-to-the-public</a:t>
            </a:r>
            <a:r>
              <a:rPr lang="en-GB" sz="1600" dirty="0">
                <a:effectLst/>
                <a:latin typeface="Times New Roman" panose="02020603050405020304" pitchFamily="18" charset="0"/>
                <a:cs typeface="Times New Roman" panose="02020603050405020304" pitchFamily="18" charset="0"/>
              </a:rPr>
              <a:t> [accessed 19th January 2018].</a:t>
            </a:r>
          </a:p>
          <a:p>
            <a:pPr marL="36900" indent="0">
              <a:buNone/>
            </a:pPr>
            <a:r>
              <a:rPr lang="en-GB" sz="1800" dirty="0">
                <a:effectLst/>
                <a:latin typeface="Times New Roman" panose="02020603050405020304" pitchFamily="18" charset="0"/>
                <a:cs typeface="Times New Roman" panose="02020603050405020304" pitchFamily="18" charset="0"/>
              </a:rPr>
              <a:t>25. </a:t>
            </a:r>
            <a:r>
              <a:rPr lang="en-GB" sz="1800" baseline="30000" dirty="0" err="1">
                <a:effectLst/>
                <a:latin typeface="Times New Roman" panose="02020603050405020304" pitchFamily="18" charset="0"/>
                <a:cs typeface="Times New Roman" panose="02020603050405020304" pitchFamily="18" charset="0"/>
              </a:rPr>
              <a:t>Heery</a:t>
            </a:r>
            <a:r>
              <a:rPr lang="en-GB" sz="1800" baseline="30000" dirty="0">
                <a:effectLst/>
                <a:latin typeface="Times New Roman" panose="02020603050405020304" pitchFamily="18" charset="0"/>
                <a:cs typeface="Times New Roman" panose="02020603050405020304" pitchFamily="18" charset="0"/>
              </a:rPr>
              <a:t>, E., &amp; Noon, M. “Winter of Discontent”  </a:t>
            </a:r>
            <a:r>
              <a:rPr lang="en-GB" sz="1800" i="1" baseline="30000" dirty="0">
                <a:effectLst/>
                <a:latin typeface="Times New Roman" panose="02020603050405020304" pitchFamily="18" charset="0"/>
                <a:cs typeface="Times New Roman" panose="02020603050405020304" pitchFamily="18" charset="0"/>
              </a:rPr>
              <a:t>A Dictionary of Human Resource </a:t>
            </a:r>
            <a:r>
              <a:rPr lang="en-GB" sz="1800" i="1" baseline="30000" dirty="0" err="1">
                <a:effectLst/>
                <a:latin typeface="Times New Roman" panose="02020603050405020304" pitchFamily="18" charset="0"/>
                <a:cs typeface="Times New Roman" panose="02020603050405020304" pitchFamily="18" charset="0"/>
              </a:rPr>
              <a:t>Management</a:t>
            </a:r>
            <a:r>
              <a:rPr lang="en-GB" sz="1800" baseline="30000" dirty="0" err="1">
                <a:effectLst/>
                <a:latin typeface="Times New Roman" panose="02020603050405020304" pitchFamily="18" charset="0"/>
                <a:cs typeface="Times New Roman" panose="02020603050405020304" pitchFamily="18" charset="0"/>
              </a:rPr>
              <a:t>.:Oxford</a:t>
            </a:r>
            <a:r>
              <a:rPr lang="en-GB" sz="1800" baseline="30000" dirty="0">
                <a:effectLst/>
                <a:latin typeface="Times New Roman" panose="02020603050405020304" pitchFamily="18" charset="0"/>
                <a:cs typeface="Times New Roman" panose="02020603050405020304" pitchFamily="18" charset="0"/>
              </a:rPr>
              <a:t> University Press. [online] available at </a:t>
            </a:r>
            <a:r>
              <a:rPr lang="en-GB" sz="1800" u="sng" baseline="30000" dirty="0">
                <a:effectLst/>
                <a:latin typeface="Times New Roman" panose="02020603050405020304" pitchFamily="18" charset="0"/>
                <a:cs typeface="Times New Roman" panose="02020603050405020304" pitchFamily="18" charset="0"/>
                <a:hlinkClick r:id="rId8"/>
              </a:rPr>
              <a:t>http://www.oxfordreference.com.ezproxy.uwtsd.ac.uk/view/10.1093/acref/9780191827822.001.0001/acref-9780191827822-e-1402</a:t>
            </a:r>
            <a:r>
              <a:rPr lang="en-GB" sz="1800" baseline="30000" dirty="0">
                <a:effectLst/>
                <a:latin typeface="Times New Roman" panose="02020603050405020304" pitchFamily="18" charset="0"/>
                <a:cs typeface="Times New Roman" panose="02020603050405020304" pitchFamily="18" charset="0"/>
              </a:rPr>
              <a:t>. [accessed 21st January, 2018].</a:t>
            </a:r>
            <a:endParaRPr lang="en-GB" sz="1800" dirty="0">
              <a:effectLst/>
              <a:latin typeface="Times New Roman" panose="02020603050405020304" pitchFamily="18" charset="0"/>
              <a:cs typeface="Times New Roman" panose="02020603050405020304" pitchFamily="18" charset="0"/>
            </a:endParaRPr>
          </a:p>
          <a:p>
            <a:pPr marL="36900" indent="0">
              <a:buNone/>
            </a:pPr>
            <a:r>
              <a:rPr lang="en-GB" sz="1800" baseline="30000" dirty="0">
                <a:effectLst/>
                <a:latin typeface="Times New Roman" panose="02020603050405020304" pitchFamily="18" charset="0"/>
                <a:cs typeface="Times New Roman" panose="02020603050405020304" pitchFamily="18" charset="0"/>
              </a:rPr>
              <a:t>26. A. M. Charlwood, The Anatomy of Union Membership Decline in Great Britain 1980-1998, (</a:t>
            </a:r>
            <a:r>
              <a:rPr lang="en-GB" sz="1800" baseline="30000" dirty="0" err="1">
                <a:effectLst/>
                <a:latin typeface="Times New Roman" panose="02020603050405020304" pitchFamily="18" charset="0"/>
                <a:cs typeface="Times New Roman" panose="02020603050405020304" pitchFamily="18" charset="0"/>
              </a:rPr>
              <a:t>Phd</a:t>
            </a:r>
            <a:r>
              <a:rPr lang="en-GB" sz="1800" baseline="30000" dirty="0">
                <a:effectLst/>
                <a:latin typeface="Times New Roman" panose="02020603050405020304" pitchFamily="18" charset="0"/>
                <a:cs typeface="Times New Roman" panose="02020603050405020304" pitchFamily="18" charset="0"/>
              </a:rPr>
              <a:t> Thesis) London School of Economics and Political Science, Pg. 29. 2013 [online] available at </a:t>
            </a:r>
            <a:r>
              <a:rPr lang="en-GB" sz="1800" u="sng" baseline="30000" dirty="0">
                <a:effectLst/>
                <a:latin typeface="Times New Roman" panose="02020603050405020304" pitchFamily="18" charset="0"/>
                <a:cs typeface="Times New Roman" panose="02020603050405020304" pitchFamily="18" charset="0"/>
                <a:hlinkClick r:id="rId9"/>
              </a:rPr>
              <a:t>http://etheses.lse.ac.uk/852/1/Charlwood_anatomy_union_membership_decline.pdf</a:t>
            </a:r>
            <a:r>
              <a:rPr lang="en-GB" sz="1800" baseline="30000" dirty="0">
                <a:effectLst/>
                <a:latin typeface="Times New Roman" panose="02020603050405020304" pitchFamily="18" charset="0"/>
                <a:cs typeface="Times New Roman" panose="02020603050405020304" pitchFamily="18" charset="0"/>
              </a:rPr>
              <a:t> [accessed 20th January, 2018]. </a:t>
            </a:r>
          </a:p>
          <a:p>
            <a:pPr marL="36900" indent="0">
              <a:buNone/>
            </a:pPr>
            <a:r>
              <a:rPr lang="en-GB" sz="1600" dirty="0">
                <a:effectLst/>
                <a:latin typeface="Times New Roman" panose="02020603050405020304" pitchFamily="18" charset="0"/>
                <a:cs typeface="Times New Roman" panose="02020603050405020304" pitchFamily="18" charset="0"/>
              </a:rPr>
              <a:t>27. C. Moore, </a:t>
            </a:r>
            <a:r>
              <a:rPr lang="en-GB" sz="1600" i="1" dirty="0">
                <a:effectLst/>
                <a:latin typeface="Times New Roman" panose="02020603050405020304" pitchFamily="18" charset="0"/>
                <a:cs typeface="Times New Roman" panose="02020603050405020304" pitchFamily="18" charset="0"/>
              </a:rPr>
              <a:t>Margaret Thatcher: The Authorised Biography, Volume Two, Everything She Wants</a:t>
            </a:r>
            <a:r>
              <a:rPr lang="en-GB" sz="1600" dirty="0">
                <a:effectLst/>
                <a:latin typeface="Times New Roman" panose="02020603050405020304" pitchFamily="18" charset="0"/>
                <a:cs typeface="Times New Roman" panose="02020603050405020304" pitchFamily="18" charset="0"/>
              </a:rPr>
              <a:t>. Pg. 138 [online] in Kindle available at </a:t>
            </a:r>
            <a:r>
              <a:rPr lang="en-GB" sz="1600" u="sng" dirty="0">
                <a:effectLst/>
                <a:latin typeface="Times New Roman" panose="02020603050405020304" pitchFamily="18" charset="0"/>
                <a:cs typeface="Times New Roman" panose="02020603050405020304" pitchFamily="18" charset="0"/>
                <a:hlinkClick r:id="rId4"/>
              </a:rPr>
              <a:t>www.kindle.co.uk</a:t>
            </a:r>
            <a:r>
              <a:rPr lang="en-GB" sz="1600" dirty="0">
                <a:effectLst/>
                <a:latin typeface="Times New Roman" panose="02020603050405020304" pitchFamily="18" charset="0"/>
                <a:cs typeface="Times New Roman" panose="02020603050405020304" pitchFamily="18" charset="0"/>
              </a:rPr>
              <a:t> [accessed 15</a:t>
            </a:r>
            <a:r>
              <a:rPr lang="en-GB" sz="1600" baseline="30000" dirty="0">
                <a:effectLst/>
                <a:latin typeface="Times New Roman" panose="02020603050405020304" pitchFamily="18" charset="0"/>
                <a:cs typeface="Times New Roman" panose="02020603050405020304" pitchFamily="18" charset="0"/>
              </a:rPr>
              <a:t>th</a:t>
            </a:r>
            <a:r>
              <a:rPr lang="en-GB" sz="1600" dirty="0">
                <a:effectLst/>
                <a:latin typeface="Times New Roman" panose="02020603050405020304" pitchFamily="18" charset="0"/>
                <a:cs typeface="Times New Roman" panose="02020603050405020304" pitchFamily="18" charset="0"/>
              </a:rPr>
              <a:t> January 2018].</a:t>
            </a:r>
          </a:p>
          <a:p>
            <a:pPr marL="36900" indent="0">
              <a:buNone/>
            </a:pPr>
            <a:r>
              <a:rPr lang="en-GB" sz="1600" baseline="30000" dirty="0">
                <a:effectLst/>
                <a:latin typeface="Times New Roman" panose="02020603050405020304" pitchFamily="18" charset="0"/>
                <a:cs typeface="Times New Roman" panose="02020603050405020304" pitchFamily="18" charset="0"/>
              </a:rPr>
              <a:t>28.</a:t>
            </a:r>
            <a:r>
              <a:rPr lang="en-GB" sz="1600" dirty="0">
                <a:effectLst/>
                <a:latin typeface="Times New Roman" panose="02020603050405020304" pitchFamily="18" charset="0"/>
                <a:cs typeface="Times New Roman" panose="02020603050405020304" pitchFamily="18" charset="0"/>
              </a:rPr>
              <a:t> Arthur Scargill “We could surrender – or stand and fight”, </a:t>
            </a:r>
            <a:r>
              <a:rPr lang="en-GB" sz="1600" i="1" dirty="0">
                <a:effectLst/>
                <a:latin typeface="Times New Roman" panose="02020603050405020304" pitchFamily="18" charset="0"/>
                <a:cs typeface="Times New Roman" panose="02020603050405020304" pitchFamily="18" charset="0"/>
              </a:rPr>
              <a:t>The Guardian</a:t>
            </a:r>
            <a:r>
              <a:rPr lang="en-GB" sz="1600" dirty="0">
                <a:effectLst/>
                <a:latin typeface="Times New Roman" panose="02020603050405020304" pitchFamily="18" charset="0"/>
                <a:cs typeface="Times New Roman" panose="02020603050405020304" pitchFamily="18" charset="0"/>
              </a:rPr>
              <a:t>, 7</a:t>
            </a:r>
            <a:r>
              <a:rPr lang="en-GB" sz="1600" baseline="30000" dirty="0">
                <a:effectLst/>
                <a:latin typeface="Times New Roman" panose="02020603050405020304" pitchFamily="18" charset="0"/>
                <a:cs typeface="Times New Roman" panose="02020603050405020304" pitchFamily="18" charset="0"/>
              </a:rPr>
              <a:t>th</a:t>
            </a:r>
            <a:r>
              <a:rPr lang="en-GB" sz="1600" dirty="0">
                <a:effectLst/>
                <a:latin typeface="Times New Roman" panose="02020603050405020304" pitchFamily="18" charset="0"/>
                <a:cs typeface="Times New Roman" panose="02020603050405020304" pitchFamily="18" charset="0"/>
              </a:rPr>
              <a:t> March, 2009; [online] available at </a:t>
            </a:r>
            <a:r>
              <a:rPr lang="en-GB" sz="1600" dirty="0">
                <a:effectLst/>
                <a:latin typeface="Times New Roman" panose="02020603050405020304" pitchFamily="18" charset="0"/>
                <a:cs typeface="Times New Roman" panose="02020603050405020304" pitchFamily="18" charset="0"/>
                <a:hlinkClick r:id="rId10"/>
              </a:rPr>
              <a:t>https://www.theguardian.com/politics/2009/mar/07/arthur-scargill-miners-strike</a:t>
            </a:r>
            <a:r>
              <a:rPr lang="en-GB" sz="1600" dirty="0">
                <a:effectLst/>
                <a:latin typeface="Times New Roman" panose="02020603050405020304" pitchFamily="18" charset="0"/>
                <a:cs typeface="Times New Roman" panose="02020603050405020304" pitchFamily="18" charset="0"/>
              </a:rPr>
              <a:t> [accessed 19th January, 2018] </a:t>
            </a:r>
            <a:r>
              <a:rPr lang="en-GB" sz="1600" baseline="30000" dirty="0">
                <a:effectLst/>
                <a:latin typeface="Times New Roman" panose="02020603050405020304" pitchFamily="18" charset="0"/>
                <a:cs typeface="Times New Roman" panose="02020603050405020304" pitchFamily="18" charset="0"/>
              </a:rPr>
              <a:t> </a:t>
            </a:r>
          </a:p>
          <a:p>
            <a:pPr marL="36900" indent="0">
              <a:buNone/>
            </a:pPr>
            <a:r>
              <a:rPr lang="en-GB" sz="1200" dirty="0">
                <a:effectLst/>
                <a:latin typeface="Times New Roman" panose="02020603050405020304" pitchFamily="18" charset="0"/>
                <a:cs typeface="Times New Roman" panose="02020603050405020304" pitchFamily="18" charset="0"/>
              </a:rPr>
              <a:t>29. </a:t>
            </a:r>
            <a:r>
              <a:rPr lang="en-GB" sz="1600" dirty="0">
                <a:effectLst/>
                <a:latin typeface="Times New Roman" panose="02020603050405020304" pitchFamily="18" charset="0"/>
                <a:cs typeface="Times New Roman" panose="02020603050405020304" pitchFamily="18" charset="0"/>
              </a:rPr>
              <a:t>Margaret Thatcher Foundation, Economy: Report of Nationalised Industries Policy Group (leaked Ridley report) </a:t>
            </a:r>
            <a:r>
              <a:rPr lang="en-GB" sz="1600" u="sng" dirty="0">
                <a:effectLst/>
                <a:latin typeface="Times New Roman" panose="02020603050405020304" pitchFamily="18" charset="0"/>
                <a:cs typeface="Times New Roman" panose="02020603050405020304" pitchFamily="18" charset="0"/>
                <a:hlinkClick r:id="rId11"/>
              </a:rPr>
              <a:t>www.margaretthatcher.org</a:t>
            </a:r>
            <a:r>
              <a:rPr lang="en-GB" sz="1600" dirty="0">
                <a:effectLst/>
                <a:latin typeface="Times New Roman" panose="02020603050405020304" pitchFamily="18" charset="0"/>
                <a:cs typeface="Times New Roman" panose="02020603050405020304" pitchFamily="18" charset="0"/>
              </a:rPr>
              <a:t> [online] available at </a:t>
            </a:r>
            <a:r>
              <a:rPr lang="en-GB" sz="1600" u="sng" dirty="0">
                <a:effectLst/>
                <a:latin typeface="Times New Roman" panose="02020603050405020304" pitchFamily="18" charset="0"/>
                <a:cs typeface="Times New Roman" panose="02020603050405020304" pitchFamily="18" charset="0"/>
                <a:hlinkClick r:id="rId12"/>
              </a:rPr>
              <a:t>http://www.margaretthatcher.org/document/110795</a:t>
            </a:r>
            <a:r>
              <a:rPr lang="en-GB" sz="1600" dirty="0">
                <a:effectLst/>
                <a:latin typeface="Times New Roman" panose="02020603050405020304" pitchFamily="18" charset="0"/>
                <a:cs typeface="Times New Roman" panose="02020603050405020304" pitchFamily="18" charset="0"/>
              </a:rPr>
              <a:t> [accessed on 18th January, 2018].</a:t>
            </a:r>
          </a:p>
          <a:p>
            <a:pPr marL="36900" indent="0">
              <a:buNone/>
            </a:pPr>
            <a:r>
              <a:rPr lang="en-GB" sz="1600" dirty="0">
                <a:effectLst/>
                <a:latin typeface="Times New Roman" panose="02020603050405020304" pitchFamily="18" charset="0"/>
                <a:cs typeface="Times New Roman" panose="02020603050405020304" pitchFamily="18" charset="0"/>
              </a:rPr>
              <a:t>30. Ibid.</a:t>
            </a:r>
            <a:endParaRPr lang="en-GB" sz="1200" dirty="0">
              <a:effectLst/>
              <a:latin typeface="Times New Roman" panose="02020603050405020304" pitchFamily="18" charset="0"/>
              <a:cs typeface="Times New Roman" panose="02020603050405020304" pitchFamily="18" charset="0"/>
            </a:endParaRPr>
          </a:p>
          <a:p>
            <a:pPr marL="36900" indent="0">
              <a:buNone/>
            </a:pPr>
            <a:endParaRPr lang="en-GB"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24203504"/>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4A508-7430-4DA1-A3CB-52A9D05CCA99}"/>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3D2D08BA-7719-4F91-B855-F0FE38524B5C}"/>
              </a:ext>
            </a:extLst>
          </p:cNvPr>
          <p:cNvSpPr>
            <a:spLocks noGrp="1"/>
          </p:cNvSpPr>
          <p:nvPr>
            <p:ph idx="1"/>
          </p:nvPr>
        </p:nvSpPr>
        <p:spPr>
          <a:xfrm>
            <a:off x="913795" y="1405891"/>
            <a:ext cx="10353762" cy="4385310"/>
          </a:xfrm>
        </p:spPr>
        <p:txBody>
          <a:bodyPr>
            <a:normAutofit fontScale="25000" lnSpcReduction="20000"/>
          </a:bodyPr>
          <a:lstStyle/>
          <a:p>
            <a:pPr marL="36900" indent="0">
              <a:buNone/>
            </a:pPr>
            <a:r>
              <a:rPr lang="en-GB" sz="5600" b="1" u="sng" dirty="0">
                <a:effectLst/>
                <a:latin typeface="Times New Roman" panose="02020603050405020304" pitchFamily="18" charset="0"/>
                <a:cs typeface="Times New Roman" panose="02020603050405020304" pitchFamily="18" charset="0"/>
              </a:rPr>
              <a:t>Primary Sources</a:t>
            </a:r>
            <a:endParaRPr lang="en-GB" sz="5600" dirty="0">
              <a:effectLst/>
              <a:latin typeface="Times New Roman" panose="02020603050405020304" pitchFamily="18" charset="0"/>
              <a:cs typeface="Times New Roman" panose="02020603050405020304" pitchFamily="18" charset="0"/>
            </a:endParaRPr>
          </a:p>
          <a:p>
            <a:pPr marL="36900" indent="0">
              <a:buNone/>
            </a:pPr>
            <a:r>
              <a:rPr lang="en-GB" sz="5600" dirty="0">
                <a:effectLst/>
                <a:latin typeface="Times New Roman" panose="02020603050405020304" pitchFamily="18" charset="0"/>
                <a:cs typeface="Times New Roman" panose="02020603050405020304" pitchFamily="18" charset="0"/>
              </a:rPr>
              <a:t>Churchill Archives Centre, “The Speech that Never Was”, </a:t>
            </a:r>
            <a:r>
              <a:rPr lang="en-GB" sz="5600" u="sng" dirty="0">
                <a:effectLst/>
                <a:latin typeface="Times New Roman" panose="02020603050405020304" pitchFamily="18" charset="0"/>
                <a:cs typeface="Times New Roman" panose="02020603050405020304" pitchFamily="18" charset="0"/>
                <a:hlinkClick r:id="rId2"/>
              </a:rPr>
              <a:t>www.cam.ac.uk</a:t>
            </a:r>
            <a:r>
              <a:rPr lang="en-GB" sz="5600" dirty="0">
                <a:effectLst/>
                <a:latin typeface="Times New Roman" panose="02020603050405020304" pitchFamily="18" charset="0"/>
                <a:cs typeface="Times New Roman" panose="02020603050405020304" pitchFamily="18" charset="0"/>
              </a:rPr>
              <a:t>  [online] available at </a:t>
            </a:r>
            <a:r>
              <a:rPr lang="en-GB" sz="5600" u="sng" dirty="0">
                <a:effectLst/>
                <a:latin typeface="Times New Roman" panose="02020603050405020304" pitchFamily="18" charset="0"/>
                <a:cs typeface="Times New Roman" panose="02020603050405020304" pitchFamily="18" charset="0"/>
                <a:hlinkClick r:id="rId3"/>
              </a:rPr>
              <a:t>http://www.cam.ac.uk/research/news/the-speech-that-never-was-thatcher-papers-for-1984-open-to-the-public</a:t>
            </a:r>
            <a:r>
              <a:rPr lang="en-GB" sz="5600" dirty="0">
                <a:effectLst/>
                <a:latin typeface="Times New Roman" panose="02020603050405020304" pitchFamily="18" charset="0"/>
                <a:cs typeface="Times New Roman" panose="02020603050405020304" pitchFamily="18" charset="0"/>
              </a:rPr>
              <a:t> [accessed 19th January 2018].</a:t>
            </a:r>
          </a:p>
          <a:p>
            <a:pPr marL="36900" indent="0">
              <a:buNone/>
            </a:pPr>
            <a:r>
              <a:rPr lang="en-GB" sz="5600" dirty="0">
                <a:effectLst/>
                <a:latin typeface="Times New Roman" panose="02020603050405020304" pitchFamily="18" charset="0"/>
                <a:cs typeface="Times New Roman" panose="02020603050405020304" pitchFamily="18" charset="0"/>
              </a:rPr>
              <a:t>Margaret Thatcher Foundation, Economy: Report of Nationalised Industries Policy Group (leaked Ridley report) </a:t>
            </a:r>
            <a:r>
              <a:rPr lang="en-GB" sz="5600" u="sng" dirty="0">
                <a:effectLst/>
                <a:latin typeface="Times New Roman" panose="02020603050405020304" pitchFamily="18" charset="0"/>
                <a:cs typeface="Times New Roman" panose="02020603050405020304" pitchFamily="18" charset="0"/>
                <a:hlinkClick r:id="rId4"/>
              </a:rPr>
              <a:t>www.margaretthatcher.org</a:t>
            </a:r>
            <a:r>
              <a:rPr lang="en-GB" sz="5600" dirty="0">
                <a:effectLst/>
                <a:latin typeface="Times New Roman" panose="02020603050405020304" pitchFamily="18" charset="0"/>
                <a:cs typeface="Times New Roman" panose="02020603050405020304" pitchFamily="18" charset="0"/>
              </a:rPr>
              <a:t> [online] available at </a:t>
            </a:r>
            <a:r>
              <a:rPr lang="en-GB" sz="5600" u="sng" dirty="0">
                <a:effectLst/>
                <a:latin typeface="Times New Roman" panose="02020603050405020304" pitchFamily="18" charset="0"/>
                <a:cs typeface="Times New Roman" panose="02020603050405020304" pitchFamily="18" charset="0"/>
                <a:hlinkClick r:id="rId5"/>
              </a:rPr>
              <a:t>http://www.margaretthatcher.org/document/110795</a:t>
            </a:r>
            <a:r>
              <a:rPr lang="en-GB" sz="5600" dirty="0">
                <a:effectLst/>
                <a:latin typeface="Times New Roman" panose="02020603050405020304" pitchFamily="18" charset="0"/>
                <a:cs typeface="Times New Roman" panose="02020603050405020304" pitchFamily="18" charset="0"/>
              </a:rPr>
              <a:t> [accessed on 18th January, 2018].</a:t>
            </a:r>
          </a:p>
          <a:p>
            <a:pPr marL="36900" indent="0">
              <a:buNone/>
            </a:pPr>
            <a:r>
              <a:rPr lang="en-GB" sz="5600" dirty="0">
                <a:effectLst/>
                <a:latin typeface="Times New Roman" panose="02020603050405020304" pitchFamily="18" charset="0"/>
                <a:cs typeface="Times New Roman" panose="02020603050405020304" pitchFamily="18" charset="0"/>
              </a:rPr>
              <a:t>Margaret Thatcher Foundation, Speech to the 1922 Committee (the Enemy Within) </a:t>
            </a:r>
            <a:r>
              <a:rPr lang="en-GB" sz="5600" u="sng" dirty="0">
                <a:effectLst/>
                <a:latin typeface="Times New Roman" panose="02020603050405020304" pitchFamily="18" charset="0"/>
                <a:cs typeface="Times New Roman" panose="02020603050405020304" pitchFamily="18" charset="0"/>
                <a:hlinkClick r:id="rId4"/>
              </a:rPr>
              <a:t>www.margaretthatcher.org</a:t>
            </a:r>
            <a:r>
              <a:rPr lang="en-GB" sz="5600" dirty="0">
                <a:effectLst/>
                <a:latin typeface="Times New Roman" panose="02020603050405020304" pitchFamily="18" charset="0"/>
                <a:cs typeface="Times New Roman" panose="02020603050405020304" pitchFamily="18" charset="0"/>
              </a:rPr>
              <a:t>  [online] available at </a:t>
            </a:r>
            <a:r>
              <a:rPr lang="en-GB" sz="5600" u="sng" dirty="0">
                <a:effectLst/>
                <a:latin typeface="Times New Roman" panose="02020603050405020304" pitchFamily="18" charset="0"/>
                <a:cs typeface="Times New Roman" panose="02020603050405020304" pitchFamily="18" charset="0"/>
                <a:hlinkClick r:id="rId6"/>
              </a:rPr>
              <a:t>http://www.margaretthatcher.org/document/105563</a:t>
            </a:r>
            <a:r>
              <a:rPr lang="en-GB" sz="5600" dirty="0">
                <a:effectLst/>
                <a:latin typeface="Times New Roman" panose="02020603050405020304" pitchFamily="18" charset="0"/>
                <a:cs typeface="Times New Roman" panose="02020603050405020304" pitchFamily="18" charset="0"/>
              </a:rPr>
              <a:t> [accessed 18</a:t>
            </a:r>
            <a:r>
              <a:rPr lang="en-GB" sz="5600" baseline="30000" dirty="0">
                <a:effectLst/>
                <a:latin typeface="Times New Roman" panose="02020603050405020304" pitchFamily="18" charset="0"/>
                <a:cs typeface="Times New Roman" panose="02020603050405020304" pitchFamily="18" charset="0"/>
              </a:rPr>
              <a:t>th</a:t>
            </a:r>
            <a:r>
              <a:rPr lang="en-GB" sz="5600" dirty="0">
                <a:effectLst/>
                <a:latin typeface="Times New Roman" panose="02020603050405020304" pitchFamily="18" charset="0"/>
                <a:cs typeface="Times New Roman" panose="02020603050405020304" pitchFamily="18" charset="0"/>
              </a:rPr>
              <a:t> January, 2018].</a:t>
            </a:r>
          </a:p>
          <a:p>
            <a:pPr marL="36900" indent="0">
              <a:buNone/>
            </a:pPr>
            <a:r>
              <a:rPr lang="en-GB" sz="5600" dirty="0">
                <a:effectLst/>
                <a:latin typeface="Times New Roman" panose="02020603050405020304" pitchFamily="18" charset="0"/>
                <a:cs typeface="Times New Roman" panose="02020603050405020304" pitchFamily="18" charset="0"/>
              </a:rPr>
              <a:t>  </a:t>
            </a:r>
          </a:p>
          <a:p>
            <a:pPr marL="36900" indent="0">
              <a:buNone/>
            </a:pPr>
            <a:r>
              <a:rPr lang="en-GB" sz="5600" b="1" u="sng" dirty="0">
                <a:effectLst/>
                <a:latin typeface="Times New Roman" panose="02020603050405020304" pitchFamily="18" charset="0"/>
                <a:cs typeface="Times New Roman" panose="02020603050405020304" pitchFamily="18" charset="0"/>
              </a:rPr>
              <a:t>Secondary Sources</a:t>
            </a:r>
            <a:endParaRPr lang="en-GB" sz="5600" dirty="0">
              <a:effectLst/>
              <a:latin typeface="Times New Roman" panose="02020603050405020304" pitchFamily="18" charset="0"/>
              <a:cs typeface="Times New Roman" panose="02020603050405020304" pitchFamily="18" charset="0"/>
            </a:endParaRPr>
          </a:p>
          <a:p>
            <a:pPr marL="36900" indent="0">
              <a:buNone/>
            </a:pPr>
            <a:r>
              <a:rPr lang="en-GB" sz="5600" dirty="0">
                <a:effectLst/>
                <a:latin typeface="Times New Roman" panose="02020603050405020304" pitchFamily="18" charset="0"/>
                <a:cs typeface="Times New Roman" panose="02020603050405020304" pitchFamily="18" charset="0"/>
              </a:rPr>
              <a:t>Abel. R. L., </a:t>
            </a:r>
            <a:r>
              <a:rPr lang="en-GB" sz="5600" i="1" dirty="0">
                <a:effectLst/>
                <a:latin typeface="Times New Roman" panose="02020603050405020304" pitchFamily="18" charset="0"/>
                <a:cs typeface="Times New Roman" panose="02020603050405020304" pitchFamily="18" charset="0"/>
              </a:rPr>
              <a:t>English Lawyers Between Market and State: The Politics of Professionalism</a:t>
            </a:r>
            <a:r>
              <a:rPr lang="en-GB" sz="5600" dirty="0">
                <a:effectLst/>
                <a:latin typeface="Times New Roman" panose="02020603050405020304" pitchFamily="18" charset="0"/>
                <a:cs typeface="Times New Roman" panose="02020603050405020304" pitchFamily="18" charset="0"/>
              </a:rPr>
              <a:t> (Oxford University Press) Pg. 5.</a:t>
            </a:r>
          </a:p>
          <a:p>
            <a:pPr marL="36900" indent="0">
              <a:buNone/>
            </a:pPr>
            <a:r>
              <a:rPr lang="en-GB" sz="5600" dirty="0">
                <a:effectLst/>
                <a:latin typeface="Times New Roman" panose="02020603050405020304" pitchFamily="18" charset="0"/>
                <a:cs typeface="Times New Roman" panose="02020603050405020304" pitchFamily="18" charset="0"/>
              </a:rPr>
              <a:t>Callinicos, A. and M. Simons, </a:t>
            </a:r>
            <a:r>
              <a:rPr lang="en-GB" sz="5600" i="1" dirty="0">
                <a:effectLst/>
                <a:latin typeface="Times New Roman" panose="02020603050405020304" pitchFamily="18" charset="0"/>
                <a:cs typeface="Times New Roman" panose="02020603050405020304" pitchFamily="18" charset="0"/>
              </a:rPr>
              <a:t>The Great Strike: The Miner’s Strike of 1984-5 and it’s </a:t>
            </a:r>
            <a:r>
              <a:rPr lang="en-GB" sz="5600" dirty="0">
                <a:effectLst/>
                <a:latin typeface="Times New Roman" panose="02020603050405020304" pitchFamily="18" charset="0"/>
                <a:cs typeface="Times New Roman" panose="02020603050405020304" pitchFamily="18" charset="0"/>
              </a:rPr>
              <a:t>Lessons (London: Bookmarks, 1985). </a:t>
            </a:r>
          </a:p>
          <a:p>
            <a:pPr marL="36900" indent="0">
              <a:buNone/>
            </a:pPr>
            <a:r>
              <a:rPr lang="en-GB" sz="5600" dirty="0">
                <a:effectLst/>
                <a:latin typeface="Times New Roman" panose="02020603050405020304" pitchFamily="18" charset="0"/>
                <a:cs typeface="Times New Roman" panose="02020603050405020304" pitchFamily="18" charset="0"/>
              </a:rPr>
              <a:t>Charlwood, A.M., The Anatomy of Union Membership Decline in Great Britain 1980-1998, (</a:t>
            </a:r>
            <a:r>
              <a:rPr lang="en-GB" sz="5600" dirty="0" err="1">
                <a:effectLst/>
                <a:latin typeface="Times New Roman" panose="02020603050405020304" pitchFamily="18" charset="0"/>
                <a:cs typeface="Times New Roman" panose="02020603050405020304" pitchFamily="18" charset="0"/>
              </a:rPr>
              <a:t>Phd</a:t>
            </a:r>
            <a:r>
              <a:rPr lang="en-GB" sz="5600" dirty="0">
                <a:effectLst/>
                <a:latin typeface="Times New Roman" panose="02020603050405020304" pitchFamily="18" charset="0"/>
                <a:cs typeface="Times New Roman" panose="02020603050405020304" pitchFamily="18" charset="0"/>
              </a:rPr>
              <a:t> Thesis) London School of Economics and Political Science, Pg. 29. 2013 [online] available at </a:t>
            </a:r>
            <a:r>
              <a:rPr lang="en-GB" sz="5600" u="sng" dirty="0">
                <a:effectLst/>
                <a:latin typeface="Times New Roman" panose="02020603050405020304" pitchFamily="18" charset="0"/>
                <a:cs typeface="Times New Roman" panose="02020603050405020304" pitchFamily="18" charset="0"/>
                <a:hlinkClick r:id="rId7"/>
              </a:rPr>
              <a:t>http://etheses.lse.ac.uk/852/1/Charlwood_anatomy_union_membership_decline.pdf</a:t>
            </a:r>
            <a:r>
              <a:rPr lang="en-GB" sz="5600" dirty="0">
                <a:effectLst/>
                <a:latin typeface="Times New Roman" panose="02020603050405020304" pitchFamily="18" charset="0"/>
                <a:cs typeface="Times New Roman" panose="02020603050405020304" pitchFamily="18" charset="0"/>
              </a:rPr>
              <a:t> [accessed 20th January, 2018].</a:t>
            </a:r>
          </a:p>
          <a:p>
            <a:pPr marL="36900" indent="0">
              <a:buNone/>
            </a:pPr>
            <a:r>
              <a:rPr lang="en-GB" sz="5600" dirty="0">
                <a:effectLst/>
                <a:latin typeface="Times New Roman" panose="02020603050405020304" pitchFamily="18" charset="0"/>
                <a:cs typeface="Times New Roman" panose="02020603050405020304" pitchFamily="18" charset="0"/>
              </a:rPr>
              <a:t>Moore, C., </a:t>
            </a:r>
            <a:r>
              <a:rPr lang="en-GB" sz="5600" i="1" dirty="0">
                <a:effectLst/>
                <a:latin typeface="Times New Roman" panose="02020603050405020304" pitchFamily="18" charset="0"/>
                <a:cs typeface="Times New Roman" panose="02020603050405020304" pitchFamily="18" charset="0"/>
              </a:rPr>
              <a:t>Margaret Thatcher: The Authorised Biography, Volume Two, Everything She Wants</a:t>
            </a:r>
            <a:r>
              <a:rPr lang="en-GB" sz="5600" dirty="0">
                <a:effectLst/>
                <a:latin typeface="Times New Roman" panose="02020603050405020304" pitchFamily="18" charset="0"/>
                <a:cs typeface="Times New Roman" panose="02020603050405020304" pitchFamily="18" charset="0"/>
              </a:rPr>
              <a:t>. Pg. 162 [online] in Kindle available at </a:t>
            </a:r>
            <a:r>
              <a:rPr lang="en-GB" sz="5600" u="sng" dirty="0">
                <a:effectLst/>
                <a:latin typeface="Times New Roman" panose="02020603050405020304" pitchFamily="18" charset="0"/>
                <a:cs typeface="Times New Roman" panose="02020603050405020304" pitchFamily="18" charset="0"/>
                <a:hlinkClick r:id="rId8"/>
              </a:rPr>
              <a:t>www.kindle.co.uk</a:t>
            </a:r>
            <a:r>
              <a:rPr lang="en-GB" sz="5600" dirty="0">
                <a:effectLst/>
                <a:latin typeface="Times New Roman" panose="02020603050405020304" pitchFamily="18" charset="0"/>
                <a:cs typeface="Times New Roman" panose="02020603050405020304" pitchFamily="18" charset="0"/>
              </a:rPr>
              <a:t> [accessed 15</a:t>
            </a:r>
            <a:r>
              <a:rPr lang="en-GB" sz="5600" baseline="30000" dirty="0">
                <a:effectLst/>
                <a:latin typeface="Times New Roman" panose="02020603050405020304" pitchFamily="18" charset="0"/>
                <a:cs typeface="Times New Roman" panose="02020603050405020304" pitchFamily="18" charset="0"/>
              </a:rPr>
              <a:t>th</a:t>
            </a:r>
            <a:r>
              <a:rPr lang="en-GB" sz="5600" dirty="0">
                <a:effectLst/>
                <a:latin typeface="Times New Roman" panose="02020603050405020304" pitchFamily="18" charset="0"/>
                <a:cs typeface="Times New Roman" panose="02020603050405020304" pitchFamily="18" charset="0"/>
              </a:rPr>
              <a:t> January 2018].</a:t>
            </a:r>
          </a:p>
          <a:p>
            <a:pPr marL="36900" indent="0">
              <a:buNone/>
            </a:pPr>
            <a:r>
              <a:rPr lang="en-GB" sz="5600" dirty="0" err="1">
                <a:effectLst/>
                <a:latin typeface="Times New Roman" panose="02020603050405020304" pitchFamily="18" charset="0"/>
                <a:cs typeface="Times New Roman" panose="02020603050405020304" pitchFamily="18" charset="0"/>
              </a:rPr>
              <a:t>Ribberink</a:t>
            </a:r>
            <a:r>
              <a:rPr lang="en-GB" sz="5600" dirty="0">
                <a:effectLst/>
                <a:latin typeface="Times New Roman" panose="02020603050405020304" pitchFamily="18" charset="0"/>
                <a:cs typeface="Times New Roman" panose="02020603050405020304" pitchFamily="18" charset="0"/>
              </a:rPr>
              <a:t>, A., 2010. Gender Politics with Margaret Thatcher: Vulnerability and Toughness. </a:t>
            </a:r>
            <a:r>
              <a:rPr lang="en-GB" sz="5600" i="1" dirty="0">
                <a:effectLst/>
                <a:latin typeface="Times New Roman" panose="02020603050405020304" pitchFamily="18" charset="0"/>
                <a:cs typeface="Times New Roman" panose="02020603050405020304" pitchFamily="18" charset="0"/>
              </a:rPr>
              <a:t>Gender Forum, </a:t>
            </a:r>
            <a:r>
              <a:rPr lang="en-GB" sz="5600" dirty="0">
                <a:effectLst/>
                <a:latin typeface="Times New Roman" panose="02020603050405020304" pitchFamily="18" charset="0"/>
                <a:cs typeface="Times New Roman" panose="02020603050405020304" pitchFamily="18" charset="0"/>
              </a:rPr>
              <a:t>(30), pp. 1.</a:t>
            </a:r>
          </a:p>
          <a:p>
            <a:pPr marL="36900" indent="0">
              <a:buNone/>
            </a:pPr>
            <a:r>
              <a:rPr lang="en-GB" sz="5600" dirty="0">
                <a:effectLst/>
                <a:latin typeface="Times New Roman" panose="02020603050405020304" pitchFamily="18" charset="0"/>
                <a:cs typeface="Times New Roman" panose="02020603050405020304" pitchFamily="18" charset="0"/>
              </a:rPr>
              <a:t>Shackleton, J. R., “Volume Two: Everything She Wants.” </a:t>
            </a:r>
            <a:r>
              <a:rPr lang="en-GB" sz="5600" i="1" dirty="0">
                <a:effectLst/>
                <a:latin typeface="Times New Roman" panose="02020603050405020304" pitchFamily="18" charset="0"/>
                <a:cs typeface="Times New Roman" panose="02020603050405020304" pitchFamily="18" charset="0"/>
              </a:rPr>
              <a:t>Economic Affairs</a:t>
            </a:r>
            <a:r>
              <a:rPr lang="en-GB" sz="5600" dirty="0">
                <a:effectLst/>
                <a:latin typeface="Times New Roman" panose="02020603050405020304" pitchFamily="18" charset="0"/>
                <a:cs typeface="Times New Roman" panose="02020603050405020304" pitchFamily="18" charset="0"/>
              </a:rPr>
              <a:t>, vol. 36, No.1. Feb. 2016, pgs. 112-113. EBSCO</a:t>
            </a:r>
            <a:r>
              <a:rPr lang="en-GB" sz="5600" i="1" dirty="0">
                <a:effectLst/>
                <a:latin typeface="Times New Roman" panose="02020603050405020304" pitchFamily="18" charset="0"/>
                <a:cs typeface="Times New Roman" panose="02020603050405020304" pitchFamily="18" charset="0"/>
              </a:rPr>
              <a:t>host</a:t>
            </a:r>
            <a:r>
              <a:rPr lang="en-GB" sz="5600" dirty="0">
                <a:effectLst/>
                <a:latin typeface="Times New Roman" panose="02020603050405020304" pitchFamily="18" charset="0"/>
                <a:cs typeface="Times New Roman" panose="02020603050405020304" pitchFamily="18" charset="0"/>
              </a:rPr>
              <a:t>, doi:10.111/ecaf.12165 [online] available at </a:t>
            </a:r>
            <a:r>
              <a:rPr lang="en-GB" sz="5600" u="sng" dirty="0">
                <a:effectLst/>
                <a:latin typeface="Times New Roman" panose="02020603050405020304" pitchFamily="18" charset="0"/>
                <a:cs typeface="Times New Roman" panose="02020603050405020304" pitchFamily="18" charset="0"/>
                <a:hlinkClick r:id="rId9"/>
              </a:rPr>
              <a:t>http://web.a.ebscohost.com.ezproxy.uwtsd.ac.uk/ehost/pdfviewer/pdfviewer?vid=3&amp;sid=d5048f6d-5d53-45aa-8a2e-4cf3bab6f258%40sessionmgr4008</a:t>
            </a:r>
            <a:r>
              <a:rPr lang="en-GB" sz="5600" dirty="0">
                <a:effectLst/>
                <a:latin typeface="Times New Roman" panose="02020603050405020304" pitchFamily="18" charset="0"/>
                <a:cs typeface="Times New Roman" panose="02020603050405020304" pitchFamily="18" charset="0"/>
              </a:rPr>
              <a:t> [accessed 17</a:t>
            </a:r>
            <a:r>
              <a:rPr lang="en-GB" sz="5600" baseline="30000" dirty="0">
                <a:effectLst/>
                <a:latin typeface="Times New Roman" panose="02020603050405020304" pitchFamily="18" charset="0"/>
                <a:cs typeface="Times New Roman" panose="02020603050405020304" pitchFamily="18" charset="0"/>
              </a:rPr>
              <a:t>th</a:t>
            </a:r>
            <a:r>
              <a:rPr lang="en-GB" sz="5600" dirty="0">
                <a:effectLst/>
                <a:latin typeface="Times New Roman" panose="02020603050405020304" pitchFamily="18" charset="0"/>
                <a:cs typeface="Times New Roman" panose="02020603050405020304" pitchFamily="18" charset="0"/>
              </a:rPr>
              <a:t> January, 2018].</a:t>
            </a:r>
          </a:p>
          <a:p>
            <a:endParaRPr lang="en-GB" dirty="0"/>
          </a:p>
        </p:txBody>
      </p:sp>
    </p:spTree>
    <p:extLst>
      <p:ext uri="{BB962C8B-B14F-4D97-AF65-F5344CB8AC3E}">
        <p14:creationId xmlns:p14="http://schemas.microsoft.com/office/powerpoint/2010/main" val="2960142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307BB-44B4-4DFD-80CB-0DA1876135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71C7AC7-8ACE-4944-BC87-9FB185738E4D}"/>
              </a:ext>
            </a:extLst>
          </p:cNvPr>
          <p:cNvSpPr>
            <a:spLocks noGrp="1"/>
          </p:cNvSpPr>
          <p:nvPr>
            <p:ph idx="1"/>
          </p:nvPr>
        </p:nvSpPr>
        <p:spPr/>
        <p:txBody>
          <a:bodyPr>
            <a:normAutofit fontScale="25000" lnSpcReduction="20000"/>
          </a:bodyPr>
          <a:lstStyle/>
          <a:p>
            <a:pPr marL="36900" indent="0">
              <a:buNone/>
            </a:pPr>
            <a:r>
              <a:rPr lang="en-GB" sz="4400" b="1" u="sng" dirty="0">
                <a:effectLst/>
                <a:latin typeface="Times New Roman" panose="02020603050405020304" pitchFamily="18" charset="0"/>
                <a:cs typeface="Times New Roman" panose="02020603050405020304" pitchFamily="18" charset="0"/>
              </a:rPr>
              <a:t>Newspapers</a:t>
            </a:r>
            <a:endParaRPr lang="en-GB" sz="4400" dirty="0">
              <a:effectLst/>
              <a:latin typeface="Times New Roman" panose="02020603050405020304" pitchFamily="18" charset="0"/>
              <a:cs typeface="Times New Roman" panose="02020603050405020304" pitchFamily="18" charset="0"/>
            </a:endParaRPr>
          </a:p>
          <a:p>
            <a:pPr marL="36900" indent="0">
              <a:buNone/>
            </a:pPr>
            <a:r>
              <a:rPr lang="en-GB" sz="4400" dirty="0">
                <a:effectLst/>
                <a:latin typeface="Times New Roman" panose="02020603050405020304" pitchFamily="18" charset="0"/>
                <a:cs typeface="Times New Roman" panose="02020603050405020304" pitchFamily="18" charset="0"/>
              </a:rPr>
              <a:t>Scargill, A., “We could surrender – or stand and fight”, </a:t>
            </a:r>
            <a:r>
              <a:rPr lang="en-GB" sz="4400" i="1" dirty="0">
                <a:effectLst/>
                <a:latin typeface="Times New Roman" panose="02020603050405020304" pitchFamily="18" charset="0"/>
                <a:cs typeface="Times New Roman" panose="02020603050405020304" pitchFamily="18" charset="0"/>
              </a:rPr>
              <a:t>The Guardian</a:t>
            </a:r>
            <a:r>
              <a:rPr lang="en-GB" sz="4400" dirty="0">
                <a:effectLst/>
                <a:latin typeface="Times New Roman" panose="02020603050405020304" pitchFamily="18" charset="0"/>
                <a:cs typeface="Times New Roman" panose="02020603050405020304" pitchFamily="18" charset="0"/>
              </a:rPr>
              <a:t>, 7</a:t>
            </a:r>
            <a:r>
              <a:rPr lang="en-GB" sz="4400" baseline="30000" dirty="0">
                <a:effectLst/>
                <a:latin typeface="Times New Roman" panose="02020603050405020304" pitchFamily="18" charset="0"/>
                <a:cs typeface="Times New Roman" panose="02020603050405020304" pitchFamily="18" charset="0"/>
              </a:rPr>
              <a:t>th</a:t>
            </a:r>
            <a:r>
              <a:rPr lang="en-GB" sz="4400" dirty="0">
                <a:effectLst/>
                <a:latin typeface="Times New Roman" panose="02020603050405020304" pitchFamily="18" charset="0"/>
                <a:cs typeface="Times New Roman" panose="02020603050405020304" pitchFamily="18" charset="0"/>
              </a:rPr>
              <a:t> March, 2009; [online] available at </a:t>
            </a:r>
            <a:r>
              <a:rPr lang="en-GB" sz="4400" u="sng" dirty="0">
                <a:effectLst/>
                <a:latin typeface="Times New Roman" panose="02020603050405020304" pitchFamily="18" charset="0"/>
                <a:cs typeface="Times New Roman" panose="02020603050405020304" pitchFamily="18" charset="0"/>
                <a:hlinkClick r:id="rId2"/>
              </a:rPr>
              <a:t>https://www.theguardian.com/politics/2009/mar/07/arthur-scargill-miners-strike</a:t>
            </a:r>
            <a:r>
              <a:rPr lang="en-GB" sz="4400" dirty="0">
                <a:effectLst/>
                <a:latin typeface="Times New Roman" panose="02020603050405020304" pitchFamily="18" charset="0"/>
                <a:cs typeface="Times New Roman" panose="02020603050405020304" pitchFamily="18" charset="0"/>
              </a:rPr>
              <a:t> [accessed 19th January, 2018]</a:t>
            </a:r>
          </a:p>
          <a:p>
            <a:pPr marL="36900" indent="0">
              <a:buNone/>
            </a:pPr>
            <a:r>
              <a:rPr lang="en-GB" sz="4400" dirty="0">
                <a:effectLst/>
                <a:latin typeface="Times New Roman" panose="02020603050405020304" pitchFamily="18" charset="0"/>
                <a:cs typeface="Times New Roman" panose="02020603050405020304" pitchFamily="18" charset="0"/>
              </a:rPr>
              <a:t>Woods. J., “Margaret Thatcher: ‘Yes, I wish I saw more of my children.  But I can’t regret’ The Telegraph, 9</a:t>
            </a:r>
            <a:r>
              <a:rPr lang="en-GB" sz="4400" baseline="30000" dirty="0">
                <a:effectLst/>
                <a:latin typeface="Times New Roman" panose="02020603050405020304" pitchFamily="18" charset="0"/>
                <a:cs typeface="Times New Roman" panose="02020603050405020304" pitchFamily="18" charset="0"/>
              </a:rPr>
              <a:t>th</a:t>
            </a:r>
            <a:r>
              <a:rPr lang="en-GB" sz="4400" dirty="0">
                <a:effectLst/>
                <a:latin typeface="Times New Roman" panose="02020603050405020304" pitchFamily="18" charset="0"/>
                <a:cs typeface="Times New Roman" panose="02020603050405020304" pitchFamily="18" charset="0"/>
              </a:rPr>
              <a:t> April, 2013. [online] available at </a:t>
            </a:r>
            <a:r>
              <a:rPr lang="en-GB" sz="4400" u="sng" dirty="0">
                <a:effectLst/>
                <a:latin typeface="Times New Roman" panose="02020603050405020304" pitchFamily="18" charset="0"/>
                <a:cs typeface="Times New Roman" panose="02020603050405020304" pitchFamily="18" charset="0"/>
                <a:hlinkClick r:id="rId3"/>
              </a:rPr>
              <a:t>http://www.telegraph.co.uk/news/politics/margaret-thatcher/9982157/Margaret-Thatcher-Yes-I-wish-I-saw-more-of-my-children.-But-I-cant-regret.html</a:t>
            </a:r>
            <a:r>
              <a:rPr lang="en-GB" sz="4400" dirty="0">
                <a:effectLst/>
                <a:latin typeface="Times New Roman" panose="02020603050405020304" pitchFamily="18" charset="0"/>
                <a:cs typeface="Times New Roman" panose="02020603050405020304" pitchFamily="18" charset="0"/>
              </a:rPr>
              <a:t> [accessed 17</a:t>
            </a:r>
            <a:r>
              <a:rPr lang="en-GB" sz="4400" baseline="30000" dirty="0">
                <a:effectLst/>
                <a:latin typeface="Times New Roman" panose="02020603050405020304" pitchFamily="18" charset="0"/>
                <a:cs typeface="Times New Roman" panose="02020603050405020304" pitchFamily="18" charset="0"/>
              </a:rPr>
              <a:t>th</a:t>
            </a:r>
            <a:r>
              <a:rPr lang="en-GB" sz="4400" dirty="0">
                <a:effectLst/>
                <a:latin typeface="Times New Roman" panose="02020603050405020304" pitchFamily="18" charset="0"/>
                <a:cs typeface="Times New Roman" panose="02020603050405020304" pitchFamily="18" charset="0"/>
              </a:rPr>
              <a:t> January, 2018].</a:t>
            </a:r>
          </a:p>
          <a:p>
            <a:pPr marL="36900" indent="0">
              <a:buNone/>
            </a:pPr>
            <a:r>
              <a:rPr lang="en-GB" sz="4400" dirty="0">
                <a:effectLst/>
                <a:latin typeface="Times New Roman" panose="02020603050405020304" pitchFamily="18" charset="0"/>
                <a:cs typeface="Times New Roman" panose="02020603050405020304" pitchFamily="18" charset="0"/>
              </a:rPr>
              <a:t> </a:t>
            </a:r>
          </a:p>
          <a:p>
            <a:pPr marL="36900" indent="0">
              <a:buNone/>
            </a:pPr>
            <a:r>
              <a:rPr lang="en-GB" sz="4400" dirty="0">
                <a:effectLst/>
                <a:latin typeface="Times New Roman" panose="02020603050405020304" pitchFamily="18" charset="0"/>
                <a:cs typeface="Times New Roman" panose="02020603050405020304" pitchFamily="18" charset="0"/>
              </a:rPr>
              <a:t> </a:t>
            </a:r>
          </a:p>
          <a:p>
            <a:pPr marL="36900" indent="0">
              <a:buNone/>
            </a:pPr>
            <a:endParaRPr lang="en-GB" sz="4400" dirty="0">
              <a:effectLst/>
              <a:latin typeface="Times New Roman" panose="02020603050405020304" pitchFamily="18" charset="0"/>
              <a:cs typeface="Times New Roman" panose="02020603050405020304" pitchFamily="18" charset="0"/>
            </a:endParaRPr>
          </a:p>
          <a:p>
            <a:pPr marL="36900" indent="0">
              <a:buNone/>
            </a:pPr>
            <a:r>
              <a:rPr lang="en-GB" sz="4400" b="1" u="sng" dirty="0">
                <a:effectLst/>
                <a:latin typeface="Times New Roman" panose="02020603050405020304" pitchFamily="18" charset="0"/>
                <a:cs typeface="Times New Roman" panose="02020603050405020304" pitchFamily="18" charset="0"/>
              </a:rPr>
              <a:t>Video’s</a:t>
            </a:r>
            <a:endParaRPr lang="en-GB" sz="4400" dirty="0">
              <a:effectLst/>
              <a:latin typeface="Times New Roman" panose="02020603050405020304" pitchFamily="18" charset="0"/>
              <a:cs typeface="Times New Roman" panose="02020603050405020304" pitchFamily="18" charset="0"/>
            </a:endParaRPr>
          </a:p>
          <a:p>
            <a:pPr marL="36900" indent="0">
              <a:buNone/>
            </a:pPr>
            <a:r>
              <a:rPr lang="en-GB" sz="4400" dirty="0">
                <a:effectLst/>
                <a:latin typeface="Times New Roman" panose="02020603050405020304" pitchFamily="18" charset="0"/>
                <a:cs typeface="Times New Roman" panose="02020603050405020304" pitchFamily="18" charset="0"/>
              </a:rPr>
              <a:t>Bos. C., "Margaret Thatcher - "The Trouble with Men" - 1962" AwesomeStories.com. Oct 07, 2013. [online]</a:t>
            </a:r>
            <a:r>
              <a:rPr lang="en-GB" sz="4400" u="sng" dirty="0">
                <a:effectLst/>
                <a:latin typeface="Times New Roman" panose="02020603050405020304" pitchFamily="18" charset="0"/>
                <a:cs typeface="Times New Roman" panose="02020603050405020304" pitchFamily="18" charset="0"/>
                <a:hlinkClick r:id="rId4"/>
              </a:rPr>
              <a:t>http://www.awesomestories.com/asset/view/Margaret-Thatcher-The-Trouble-with-Men-1962</a:t>
            </a:r>
            <a:r>
              <a:rPr lang="en-GB" sz="4400" dirty="0">
                <a:effectLst/>
                <a:latin typeface="Times New Roman" panose="02020603050405020304" pitchFamily="18" charset="0"/>
                <a:cs typeface="Times New Roman" panose="02020603050405020304" pitchFamily="18" charset="0"/>
              </a:rPr>
              <a:t> [accessed 16</a:t>
            </a:r>
            <a:r>
              <a:rPr lang="en-GB" sz="4400" baseline="30000" dirty="0">
                <a:effectLst/>
                <a:latin typeface="Times New Roman" panose="02020603050405020304" pitchFamily="18" charset="0"/>
                <a:cs typeface="Times New Roman" panose="02020603050405020304" pitchFamily="18" charset="0"/>
              </a:rPr>
              <a:t>th</a:t>
            </a:r>
            <a:r>
              <a:rPr lang="en-GB" sz="4400" dirty="0">
                <a:effectLst/>
                <a:latin typeface="Times New Roman" panose="02020603050405020304" pitchFamily="18" charset="0"/>
                <a:cs typeface="Times New Roman" panose="02020603050405020304" pitchFamily="18" charset="0"/>
              </a:rPr>
              <a:t> January, 2018].</a:t>
            </a:r>
          </a:p>
          <a:p>
            <a:pPr marL="36900" indent="0">
              <a:buNone/>
            </a:pPr>
            <a:r>
              <a:rPr lang="en-GB" sz="4400" dirty="0">
                <a:effectLst/>
                <a:latin typeface="Times New Roman" panose="02020603050405020304" pitchFamily="18" charset="0"/>
                <a:cs typeface="Times New Roman" panose="02020603050405020304" pitchFamily="18" charset="0"/>
              </a:rPr>
              <a:t>H. C. Fischer-</a:t>
            </a:r>
            <a:r>
              <a:rPr lang="en-GB" sz="4400" dirty="0" err="1">
                <a:effectLst/>
                <a:latin typeface="Times New Roman" panose="02020603050405020304" pitchFamily="18" charset="0"/>
                <a:cs typeface="Times New Roman" panose="02020603050405020304" pitchFamily="18" charset="0"/>
              </a:rPr>
              <a:t>Leskov</a:t>
            </a:r>
            <a:r>
              <a:rPr lang="en-GB" sz="4400" dirty="0">
                <a:effectLst/>
                <a:latin typeface="Times New Roman" panose="02020603050405020304" pitchFamily="18" charset="0"/>
                <a:cs typeface="Times New Roman" panose="02020603050405020304" pitchFamily="18" charset="0"/>
              </a:rPr>
              <a:t> (2012) Margaret Thatcher – Pt. 5, available at </a:t>
            </a:r>
            <a:r>
              <a:rPr lang="en-GB" sz="4400" u="sng" dirty="0">
                <a:effectLst/>
                <a:latin typeface="Times New Roman" panose="02020603050405020304" pitchFamily="18" charset="0"/>
                <a:cs typeface="Times New Roman" panose="02020603050405020304" pitchFamily="18" charset="0"/>
                <a:hlinkClick r:id="rId5"/>
              </a:rPr>
              <a:t>https://www.youtube.com/watch?v=PpqIXfqnmhc</a:t>
            </a:r>
            <a:r>
              <a:rPr lang="en-GB" sz="4400" dirty="0">
                <a:effectLst/>
                <a:latin typeface="Times New Roman" panose="02020603050405020304" pitchFamily="18" charset="0"/>
                <a:cs typeface="Times New Roman" panose="02020603050405020304" pitchFamily="18" charset="0"/>
              </a:rPr>
              <a:t> [accessed 16</a:t>
            </a:r>
            <a:r>
              <a:rPr lang="en-GB" sz="4400" baseline="30000" dirty="0">
                <a:effectLst/>
                <a:latin typeface="Times New Roman" panose="02020603050405020304" pitchFamily="18" charset="0"/>
                <a:cs typeface="Times New Roman" panose="02020603050405020304" pitchFamily="18" charset="0"/>
              </a:rPr>
              <a:t>th</a:t>
            </a:r>
            <a:r>
              <a:rPr lang="en-GB" sz="4400" dirty="0">
                <a:effectLst/>
                <a:latin typeface="Times New Roman" panose="02020603050405020304" pitchFamily="18" charset="0"/>
                <a:cs typeface="Times New Roman" panose="02020603050405020304" pitchFamily="18" charset="0"/>
              </a:rPr>
              <a:t> January, 2018].</a:t>
            </a:r>
          </a:p>
          <a:p>
            <a:pPr marL="36900" indent="0">
              <a:buNone/>
            </a:pPr>
            <a:r>
              <a:rPr lang="en-GB" sz="4400" dirty="0">
                <a:effectLst/>
                <a:latin typeface="Times New Roman" panose="02020603050405020304" pitchFamily="18" charset="0"/>
                <a:cs typeface="Times New Roman" panose="02020603050405020304" pitchFamily="18" charset="0"/>
              </a:rPr>
              <a:t>Thames T.V. (2016) Neil Kinnock Interview – Coal Miners – 1984 [online] available at </a:t>
            </a:r>
            <a:r>
              <a:rPr lang="en-GB" sz="4400" u="sng" dirty="0">
                <a:effectLst/>
                <a:latin typeface="Times New Roman" panose="02020603050405020304" pitchFamily="18" charset="0"/>
                <a:cs typeface="Times New Roman" panose="02020603050405020304" pitchFamily="18" charset="0"/>
                <a:hlinkClick r:id="rId6"/>
              </a:rPr>
              <a:t>https://www.youtube.com/watch?v=KSIodZm038s</a:t>
            </a:r>
            <a:r>
              <a:rPr lang="en-GB" sz="4400" dirty="0">
                <a:effectLst/>
                <a:latin typeface="Times New Roman" panose="02020603050405020304" pitchFamily="18" charset="0"/>
                <a:cs typeface="Times New Roman" panose="02020603050405020304" pitchFamily="18" charset="0"/>
              </a:rPr>
              <a:t> [accessed 20</a:t>
            </a:r>
            <a:r>
              <a:rPr lang="en-GB" sz="4400" baseline="30000" dirty="0">
                <a:effectLst/>
                <a:latin typeface="Times New Roman" panose="02020603050405020304" pitchFamily="18" charset="0"/>
                <a:cs typeface="Times New Roman" panose="02020603050405020304" pitchFamily="18" charset="0"/>
              </a:rPr>
              <a:t>th</a:t>
            </a:r>
            <a:r>
              <a:rPr lang="en-GB" sz="4400" dirty="0">
                <a:effectLst/>
                <a:latin typeface="Times New Roman" panose="02020603050405020304" pitchFamily="18" charset="0"/>
                <a:cs typeface="Times New Roman" panose="02020603050405020304" pitchFamily="18" charset="0"/>
              </a:rPr>
              <a:t> January, 2018].</a:t>
            </a:r>
          </a:p>
          <a:p>
            <a:pPr marL="36900" indent="0">
              <a:buNone/>
            </a:pPr>
            <a:r>
              <a:rPr lang="en-GB" sz="4400" dirty="0">
                <a:effectLst/>
                <a:latin typeface="Times New Roman" panose="02020603050405020304" pitchFamily="18" charset="0"/>
                <a:cs typeface="Times New Roman" panose="02020603050405020304" pitchFamily="18" charset="0"/>
              </a:rPr>
              <a:t> </a:t>
            </a:r>
          </a:p>
          <a:p>
            <a:pPr marL="36900" indent="0">
              <a:buNone/>
            </a:pPr>
            <a:r>
              <a:rPr lang="en-GB" sz="4400" dirty="0">
                <a:effectLst/>
                <a:latin typeface="Times New Roman" panose="02020603050405020304" pitchFamily="18" charset="0"/>
                <a:cs typeface="Times New Roman" panose="02020603050405020304" pitchFamily="18" charset="0"/>
              </a:rPr>
              <a:t>TV AM Archive (2009) Miners strike TV-am feature, available at </a:t>
            </a:r>
            <a:r>
              <a:rPr lang="en-GB" sz="4400" u="sng" dirty="0">
                <a:effectLst/>
                <a:latin typeface="Times New Roman" panose="02020603050405020304" pitchFamily="18" charset="0"/>
                <a:cs typeface="Times New Roman" panose="02020603050405020304" pitchFamily="18" charset="0"/>
                <a:hlinkClick r:id="rId7"/>
              </a:rPr>
              <a:t>https://www.youtube.com/watch?v=Xq8m0syu2N4</a:t>
            </a:r>
            <a:r>
              <a:rPr lang="en-GB" sz="4400" dirty="0">
                <a:effectLst/>
                <a:latin typeface="Times New Roman" panose="02020603050405020304" pitchFamily="18" charset="0"/>
                <a:cs typeface="Times New Roman" panose="02020603050405020304" pitchFamily="18" charset="0"/>
              </a:rPr>
              <a:t> [accessed 16</a:t>
            </a:r>
            <a:r>
              <a:rPr lang="en-GB" sz="4400" baseline="30000" dirty="0">
                <a:effectLst/>
                <a:latin typeface="Times New Roman" panose="02020603050405020304" pitchFamily="18" charset="0"/>
                <a:cs typeface="Times New Roman" panose="02020603050405020304" pitchFamily="18" charset="0"/>
              </a:rPr>
              <a:t>th</a:t>
            </a:r>
            <a:r>
              <a:rPr lang="en-GB" sz="4400" dirty="0">
                <a:effectLst/>
                <a:latin typeface="Times New Roman" panose="02020603050405020304" pitchFamily="18" charset="0"/>
                <a:cs typeface="Times New Roman" panose="02020603050405020304" pitchFamily="18" charset="0"/>
              </a:rPr>
              <a:t> January, 2018].</a:t>
            </a:r>
          </a:p>
          <a:p>
            <a:pPr marL="36900" indent="0">
              <a:buNone/>
            </a:pPr>
            <a:r>
              <a:rPr lang="en-GB" sz="4400" dirty="0">
                <a:effectLst/>
                <a:latin typeface="Times New Roman" panose="02020603050405020304" pitchFamily="18" charset="0"/>
                <a:cs typeface="Times New Roman" panose="02020603050405020304" pitchFamily="18" charset="0"/>
              </a:rPr>
              <a:t> </a:t>
            </a:r>
          </a:p>
          <a:p>
            <a:pPr marL="36900" indent="0">
              <a:buNone/>
            </a:pPr>
            <a:r>
              <a:rPr lang="en-GB" sz="4400" b="1" u="sng" dirty="0">
                <a:effectLst/>
                <a:latin typeface="Times New Roman" panose="02020603050405020304" pitchFamily="18" charset="0"/>
                <a:cs typeface="Times New Roman" panose="02020603050405020304" pitchFamily="18" charset="0"/>
              </a:rPr>
              <a:t>Websites</a:t>
            </a:r>
            <a:endParaRPr lang="en-GB" sz="4400" dirty="0">
              <a:effectLst/>
              <a:latin typeface="Times New Roman" panose="02020603050405020304" pitchFamily="18" charset="0"/>
              <a:cs typeface="Times New Roman" panose="02020603050405020304" pitchFamily="18" charset="0"/>
            </a:endParaRPr>
          </a:p>
          <a:p>
            <a:pPr marL="36900" indent="0">
              <a:buNone/>
            </a:pPr>
            <a:r>
              <a:rPr lang="en-GB" sz="4400" dirty="0">
                <a:effectLst/>
                <a:latin typeface="Times New Roman" panose="02020603050405020304" pitchFamily="18" charset="0"/>
                <a:cs typeface="Times New Roman" panose="02020603050405020304" pitchFamily="18" charset="0"/>
              </a:rPr>
              <a:t>Pickets, Police and Politics: The Miners’ Strike 1984 – 1985, </a:t>
            </a:r>
            <a:r>
              <a:rPr lang="en-GB" sz="4400" u="sng" dirty="0">
                <a:effectLst/>
                <a:latin typeface="Times New Roman" panose="02020603050405020304" pitchFamily="18" charset="0"/>
                <a:cs typeface="Times New Roman" panose="02020603050405020304" pitchFamily="18" charset="0"/>
                <a:hlinkClick r:id="rId8"/>
              </a:rPr>
              <a:t>www.peoplescollection.wales</a:t>
            </a:r>
            <a:r>
              <a:rPr lang="en-GB" sz="4400" dirty="0">
                <a:effectLst/>
                <a:latin typeface="Times New Roman" panose="02020603050405020304" pitchFamily="18" charset="0"/>
                <a:cs typeface="Times New Roman" panose="02020603050405020304" pitchFamily="18" charset="0"/>
              </a:rPr>
              <a:t> [online] available at </a:t>
            </a:r>
            <a:r>
              <a:rPr lang="en-GB" sz="4400" u="sng" dirty="0">
                <a:effectLst/>
                <a:latin typeface="Times New Roman" panose="02020603050405020304" pitchFamily="18" charset="0"/>
                <a:cs typeface="Times New Roman" panose="02020603050405020304" pitchFamily="18" charset="0"/>
                <a:hlinkClick r:id="rId9"/>
              </a:rPr>
              <a:t>https://www.peoplescollection.wales/sites/pcw/files/documents/strike-en.pdf</a:t>
            </a:r>
            <a:r>
              <a:rPr lang="en-GB" sz="4400" dirty="0">
                <a:effectLst/>
                <a:latin typeface="Times New Roman" panose="02020603050405020304" pitchFamily="18" charset="0"/>
                <a:cs typeface="Times New Roman" panose="02020603050405020304" pitchFamily="18" charset="0"/>
              </a:rPr>
              <a:t> [accessed 16th January, 2018].</a:t>
            </a:r>
          </a:p>
          <a:p>
            <a:pPr marL="36900" indent="0">
              <a:buNone/>
            </a:pPr>
            <a:r>
              <a:rPr lang="en-GB" sz="4400" dirty="0">
                <a:effectLst/>
                <a:latin typeface="Times New Roman" panose="02020603050405020304" pitchFamily="18" charset="0"/>
                <a:cs typeface="Times New Roman" panose="02020603050405020304" pitchFamily="18" charset="0"/>
              </a:rPr>
              <a:t>Security Service MI5, The Threat of Subversion www.mi5.gov.uk [online] available at </a:t>
            </a:r>
            <a:r>
              <a:rPr lang="en-GB" sz="4400" u="sng" dirty="0">
                <a:effectLst/>
                <a:latin typeface="Times New Roman" panose="02020603050405020304" pitchFamily="18" charset="0"/>
                <a:cs typeface="Times New Roman" panose="02020603050405020304" pitchFamily="18" charset="0"/>
                <a:hlinkClick r:id="rId10"/>
              </a:rPr>
              <a:t>https://www.mi5.gov.uk/the-threat-of-subversion</a:t>
            </a:r>
            <a:r>
              <a:rPr lang="en-GB" sz="4400" dirty="0">
                <a:effectLst/>
                <a:latin typeface="Times New Roman" panose="02020603050405020304" pitchFamily="18" charset="0"/>
                <a:cs typeface="Times New Roman" panose="02020603050405020304" pitchFamily="18" charset="0"/>
              </a:rPr>
              <a:t> [accessed 17th January 2018].</a:t>
            </a:r>
          </a:p>
          <a:p>
            <a:endParaRPr lang="en-GB" dirty="0"/>
          </a:p>
        </p:txBody>
      </p:sp>
    </p:spTree>
    <p:extLst>
      <p:ext uri="{BB962C8B-B14F-4D97-AF65-F5344CB8AC3E}">
        <p14:creationId xmlns:p14="http://schemas.microsoft.com/office/powerpoint/2010/main" val="517802176"/>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000F9-589B-471F-9CE0-FCB54130CF90}"/>
              </a:ext>
            </a:extLst>
          </p:cNvPr>
          <p:cNvSpPr>
            <a:spLocks noGrp="1"/>
          </p:cNvSpPr>
          <p:nvPr>
            <p:ph type="title"/>
          </p:nvPr>
        </p:nvSpPr>
        <p:spPr/>
        <p:txBody>
          <a:bodyPr/>
          <a:lstStyle/>
          <a:p>
            <a:r>
              <a:rPr lang="en-GB" dirty="0"/>
              <a:t>Images</a:t>
            </a:r>
          </a:p>
        </p:txBody>
      </p:sp>
      <p:sp>
        <p:nvSpPr>
          <p:cNvPr id="3" name="Content Placeholder 2">
            <a:extLst>
              <a:ext uri="{FF2B5EF4-FFF2-40B4-BE49-F238E27FC236}">
                <a16:creationId xmlns:a16="http://schemas.microsoft.com/office/drawing/2014/main" id="{2E22AC05-2E6B-41A7-AB56-BC452F8A4637}"/>
              </a:ext>
            </a:extLst>
          </p:cNvPr>
          <p:cNvSpPr>
            <a:spLocks noGrp="1"/>
          </p:cNvSpPr>
          <p:nvPr>
            <p:ph idx="1"/>
          </p:nvPr>
        </p:nvSpPr>
        <p:spPr>
          <a:xfrm>
            <a:off x="913795" y="1691640"/>
            <a:ext cx="10353762" cy="4099560"/>
          </a:xfrm>
        </p:spPr>
        <p:txBody>
          <a:bodyPr>
            <a:normAutofit fontScale="77500" lnSpcReduction="20000"/>
          </a:bodyPr>
          <a:lstStyle/>
          <a:p>
            <a:r>
              <a:rPr lang="en-GB" dirty="0" err="1">
                <a:effectLst/>
              </a:rPr>
              <a:t>Mirrorpix</a:t>
            </a:r>
            <a:r>
              <a:rPr lang="en-GB" dirty="0">
                <a:effectLst/>
              </a:rPr>
              <a:t>, “Arthur Scargill took on a fight he could never have hoped to win”, c 1984, photograph, </a:t>
            </a:r>
            <a:r>
              <a:rPr lang="en-GB" u="sng" dirty="0">
                <a:effectLst/>
                <a:hlinkClick r:id="rId2"/>
              </a:rPr>
              <a:t>www.birminghampost.co.uk</a:t>
            </a:r>
            <a:r>
              <a:rPr lang="en-GB" dirty="0">
                <a:effectLst/>
              </a:rPr>
              <a:t> [online] available at </a:t>
            </a:r>
            <a:r>
              <a:rPr lang="en-GB" u="sng" dirty="0">
                <a:effectLst/>
                <a:hlinkClick r:id="rId3"/>
              </a:rPr>
              <a:t>https://www.birminghampost.co.uk/news-opinion/jon-griffin-tom-watsons-miners-648455</a:t>
            </a:r>
            <a:r>
              <a:rPr lang="en-GB" dirty="0">
                <a:effectLst/>
              </a:rPr>
              <a:t> [accessed 20th January, 2018].</a:t>
            </a:r>
          </a:p>
          <a:p>
            <a:r>
              <a:rPr lang="en-GB" dirty="0" err="1">
                <a:effectLst/>
              </a:rPr>
              <a:t>Yougov</a:t>
            </a:r>
            <a:r>
              <a:rPr lang="en-GB" dirty="0">
                <a:effectLst/>
              </a:rPr>
              <a:t>, “Maggie”, photograph, </a:t>
            </a:r>
            <a:r>
              <a:rPr lang="en-GB" u="sng" dirty="0">
                <a:effectLst/>
                <a:hlinkClick r:id="rId4"/>
              </a:rPr>
              <a:t>www.yougov.co.uk</a:t>
            </a:r>
            <a:r>
              <a:rPr lang="en-GB" dirty="0">
                <a:effectLst/>
              </a:rPr>
              <a:t> [online] available at </a:t>
            </a:r>
            <a:r>
              <a:rPr lang="en-GB" u="sng" dirty="0">
                <a:effectLst/>
                <a:hlinkClick r:id="rId5"/>
              </a:rPr>
              <a:t>https://yougov.co.uk/news/2013/04/10margaret-thatcher-she-still-divides-us/</a:t>
            </a:r>
            <a:r>
              <a:rPr lang="en-GB" dirty="0">
                <a:effectLst/>
              </a:rPr>
              <a:t> [accessed 20</a:t>
            </a:r>
            <a:r>
              <a:rPr lang="en-GB" baseline="30000" dirty="0">
                <a:effectLst/>
              </a:rPr>
              <a:t>th</a:t>
            </a:r>
            <a:r>
              <a:rPr lang="en-GB" dirty="0">
                <a:effectLst/>
              </a:rPr>
              <a:t> January, 2018]</a:t>
            </a:r>
          </a:p>
          <a:p>
            <a:endParaRPr lang="en-GB" dirty="0">
              <a:effectLst/>
            </a:endParaRPr>
          </a:p>
          <a:p>
            <a:r>
              <a:rPr lang="en-GB" dirty="0">
                <a:effectLst/>
              </a:rPr>
              <a:t>Labour Weekly, “go in and hit them hard”, c 1984, photograph, </a:t>
            </a:r>
            <a:r>
              <a:rPr lang="en-GB" dirty="0">
                <a:effectLst/>
                <a:hlinkClick r:id="rId6"/>
              </a:rPr>
              <a:t>www.reportdigital.co.uk</a:t>
            </a:r>
            <a:r>
              <a:rPr lang="en-GB" dirty="0">
                <a:effectLst/>
              </a:rPr>
              <a:t> [online] available at </a:t>
            </a:r>
            <a:r>
              <a:rPr lang="en-GB" dirty="0">
                <a:effectLst/>
                <a:hlinkClick r:id="rId7"/>
              </a:rPr>
              <a:t>https://reportdigital.wordpress.com/tag/police-horse-horses-mounted-on-horseback/</a:t>
            </a:r>
            <a:r>
              <a:rPr lang="en-GB" dirty="0">
                <a:effectLst/>
              </a:rPr>
              <a:t> [accessed on 21</a:t>
            </a:r>
            <a:r>
              <a:rPr lang="en-GB" baseline="30000" dirty="0">
                <a:effectLst/>
              </a:rPr>
              <a:t>st</a:t>
            </a:r>
            <a:r>
              <a:rPr lang="en-GB" dirty="0">
                <a:effectLst/>
              </a:rPr>
              <a:t> January, 2018].</a:t>
            </a:r>
          </a:p>
          <a:p>
            <a:r>
              <a:rPr lang="en-GB" dirty="0">
                <a:effectLst/>
              </a:rPr>
              <a:t>Martin </a:t>
            </a:r>
            <a:r>
              <a:rPr lang="en-GB" dirty="0" err="1">
                <a:effectLst/>
              </a:rPr>
              <a:t>Makeshaft</a:t>
            </a:r>
            <a:r>
              <a:rPr lang="en-GB" dirty="0">
                <a:effectLst/>
              </a:rPr>
              <a:t> “women and children demonstrating against £15 being deducted from striking miners”, c 1984, photograph, </a:t>
            </a:r>
            <a:r>
              <a:rPr lang="en-GB" u="sng" dirty="0">
                <a:effectLst/>
                <a:hlinkClick r:id="rId8"/>
              </a:rPr>
              <a:t>www.pastpixels.co.uk</a:t>
            </a:r>
            <a:r>
              <a:rPr lang="en-GB" dirty="0">
                <a:effectLst/>
              </a:rPr>
              <a:t> [online] available at </a:t>
            </a:r>
            <a:r>
              <a:rPr lang="en-GB" u="sng" dirty="0">
                <a:effectLst/>
                <a:hlinkClick r:id="rId9"/>
              </a:rPr>
              <a:t>http://pastpixels.co.uk/en/product/postcard-women-and-children-demonstrating-against-%C2%A315-deduction</a:t>
            </a:r>
            <a:r>
              <a:rPr lang="en-GB" dirty="0">
                <a:effectLst/>
              </a:rPr>
              <a:t> [accessed 20</a:t>
            </a:r>
            <a:r>
              <a:rPr lang="en-GB" baseline="30000" dirty="0">
                <a:effectLst/>
              </a:rPr>
              <a:t>th</a:t>
            </a:r>
            <a:r>
              <a:rPr lang="en-GB" dirty="0">
                <a:effectLst/>
              </a:rPr>
              <a:t> January, 2018].</a:t>
            </a:r>
          </a:p>
          <a:p>
            <a:r>
              <a:rPr lang="en-GB" dirty="0">
                <a:effectLst/>
              </a:rPr>
              <a:t>The Daily Mail, “Rubbish piled up in Leicester </a:t>
            </a:r>
            <a:r>
              <a:rPr lang="en-GB" dirty="0" err="1">
                <a:effectLst/>
              </a:rPr>
              <a:t>Square”,c</a:t>
            </a:r>
            <a:r>
              <a:rPr lang="en-GB" dirty="0">
                <a:effectLst/>
              </a:rPr>
              <a:t> 1978, photograph, </a:t>
            </a:r>
            <a:r>
              <a:rPr lang="en-GB" dirty="0">
                <a:effectLst/>
                <a:hlinkClick r:id="rId10"/>
              </a:rPr>
              <a:t>www.dailymail.co.uk</a:t>
            </a:r>
            <a:r>
              <a:rPr lang="en-GB" dirty="0">
                <a:effectLst/>
              </a:rPr>
              <a:t> [online] available at </a:t>
            </a:r>
            <a:r>
              <a:rPr lang="en-GB" dirty="0">
                <a:effectLst/>
                <a:hlinkClick r:id="rId11"/>
              </a:rPr>
              <a:t>http://www.dailymail.co.uk/news/article-1239283/Winter-Discontent-led-Callaghan-brink-calling-Army.html</a:t>
            </a:r>
            <a:r>
              <a:rPr lang="en-GB" dirty="0">
                <a:effectLst/>
              </a:rPr>
              <a:t> [accessed </a:t>
            </a:r>
            <a:r>
              <a:rPr lang="en-GB">
                <a:effectLst/>
              </a:rPr>
              <a:t>21st January, 2018].</a:t>
            </a:r>
            <a:endParaRPr lang="en-GB" dirty="0">
              <a:effectLst/>
            </a:endParaRPr>
          </a:p>
          <a:p>
            <a:pPr marL="36900" indent="0">
              <a:buNone/>
            </a:pPr>
            <a:endParaRPr lang="en-GB" sz="1050" u="sng" baseline="3000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23166673"/>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TM04033929[[fn=Slate]]</Template>
  <TotalTime>6510</TotalTime>
  <Words>4319</Words>
  <Application>Microsoft Office PowerPoint</Application>
  <PresentationFormat>Widescreen</PresentationFormat>
  <Paragraphs>252</Paragraphs>
  <Slides>14</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Calisto MT</vt:lpstr>
      <vt:lpstr>Times New Roman</vt:lpstr>
      <vt:lpstr>Trebuchet MS</vt:lpstr>
      <vt:lpstr>Wingdings</vt:lpstr>
      <vt:lpstr>Wingdings 2</vt:lpstr>
      <vt:lpstr>Slate</vt:lpstr>
      <vt:lpstr>In 1984, Margaret Thatcher warned of the threat posed to British society by what she called “the enemy within.” Which individuals or social groups do you think Thatcher had in mind, and in what ways did state authorities seek to redress their supposed threat?   </vt:lpstr>
      <vt:lpstr>Introduction</vt:lpstr>
      <vt:lpstr>Thesis   </vt:lpstr>
      <vt:lpstr>Sources</vt:lpstr>
      <vt:lpstr> Who were the “enemy within?”</vt:lpstr>
      <vt:lpstr>Why did she refer to them as the “enemy within?”</vt:lpstr>
      <vt:lpstr>How the state dealt with the “the enemy within” </vt:lpstr>
      <vt:lpstr>The Ridley Plan</vt:lpstr>
      <vt:lpstr>Conclusion</vt:lpstr>
      <vt:lpstr>PowerPoint Presentation</vt:lpstr>
      <vt:lpstr>References</vt:lpstr>
      <vt:lpstr>Bibliography</vt:lpstr>
      <vt:lpstr>PowerPoint Presentation</vt:lpstr>
      <vt:lpstr>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the 1960s, Stanley Cohen developed the concept of ‘moral panic’ in his sociological study of the mods and rockers. What are the key features of Cohen’s theories, and what insights might they shed on other youth ‘subcultures’ of the late 20th century?</dc:title>
  <dc:creator>kate dillon</dc:creator>
  <cp:lastModifiedBy>kate dillon</cp:lastModifiedBy>
  <cp:revision>101</cp:revision>
  <dcterms:created xsi:type="dcterms:W3CDTF">2018-01-17T08:01:00Z</dcterms:created>
  <dcterms:modified xsi:type="dcterms:W3CDTF">2018-01-23T20:36:50Z</dcterms:modified>
</cp:coreProperties>
</file>