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65" r:id="rId3"/>
    <p:sldId id="264" r:id="rId4"/>
    <p:sldId id="257" r:id="rId5"/>
    <p:sldId id="258" r:id="rId6"/>
    <p:sldId id="259" r:id="rId7"/>
    <p:sldId id="268" r:id="rId8"/>
    <p:sldId id="262" r:id="rId9"/>
    <p:sldId id="266" r:id="rId10"/>
    <p:sldId id="261" r:id="rId11"/>
    <p:sldId id="267" r:id="rId12"/>
    <p:sldId id="263"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autoAdjust="0"/>
  </p:normalViewPr>
  <p:slideViewPr>
    <p:cSldViewPr snapToGrid="0">
      <p:cViewPr>
        <p:scale>
          <a:sx n="75" d="100"/>
          <a:sy n="75" d="100"/>
        </p:scale>
        <p:origin x="1128" y="187"/>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A1374F-035D-4D5F-9F6F-D5E0E1603675}"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3AFAC83E-BF03-44FF-B983-E99ADF99DE0E}">
      <dgm:prSet custT="1"/>
      <dgm:spPr/>
      <dgm:t>
        <a:bodyPr/>
        <a:lstStyle/>
        <a:p>
          <a:pPr>
            <a:lnSpc>
              <a:spcPct val="100000"/>
            </a:lnSpc>
          </a:pPr>
          <a:r>
            <a:rPr lang="en-GB" sz="1400"/>
            <a:t>Being fully present and engaged in the current moment. </a:t>
          </a:r>
          <a:endParaRPr lang="en-US" sz="1400"/>
        </a:p>
      </dgm:t>
    </dgm:pt>
    <dgm:pt modelId="{7F0DCC3A-6CC4-4543-BD76-55DBFD18FF1D}" type="parTrans" cxnId="{7A0AD08D-A0CA-46DD-8AA1-1FF85801FFC4}">
      <dgm:prSet/>
      <dgm:spPr/>
      <dgm:t>
        <a:bodyPr/>
        <a:lstStyle/>
        <a:p>
          <a:endParaRPr lang="en-US" sz="2400"/>
        </a:p>
      </dgm:t>
    </dgm:pt>
    <dgm:pt modelId="{F7C03CA9-BD26-4D00-8904-31079F19FB75}" type="sibTrans" cxnId="{7A0AD08D-A0CA-46DD-8AA1-1FF85801FFC4}">
      <dgm:prSet/>
      <dgm:spPr/>
      <dgm:t>
        <a:bodyPr/>
        <a:lstStyle/>
        <a:p>
          <a:endParaRPr lang="en-US" sz="2400"/>
        </a:p>
      </dgm:t>
    </dgm:pt>
    <dgm:pt modelId="{E1EB847E-CB81-472D-A8AA-762A0EABC538}">
      <dgm:prSet custT="1"/>
      <dgm:spPr/>
      <dgm:t>
        <a:bodyPr/>
        <a:lstStyle/>
        <a:p>
          <a:pPr>
            <a:lnSpc>
              <a:spcPct val="100000"/>
            </a:lnSpc>
          </a:pPr>
          <a:r>
            <a:rPr lang="en-GB" sz="1400"/>
            <a:t>Thoughts</a:t>
          </a:r>
          <a:endParaRPr lang="en-US" sz="1400"/>
        </a:p>
      </dgm:t>
    </dgm:pt>
    <dgm:pt modelId="{D193F9D0-D29E-4347-B520-3F13050FF951}" type="parTrans" cxnId="{9BAE67F9-C97C-464E-8A79-6348DB42752C}">
      <dgm:prSet/>
      <dgm:spPr/>
      <dgm:t>
        <a:bodyPr/>
        <a:lstStyle/>
        <a:p>
          <a:endParaRPr lang="en-US" sz="2400"/>
        </a:p>
      </dgm:t>
    </dgm:pt>
    <dgm:pt modelId="{2A2A0168-D476-451E-BE5E-891DD9B68E03}" type="sibTrans" cxnId="{9BAE67F9-C97C-464E-8A79-6348DB42752C}">
      <dgm:prSet/>
      <dgm:spPr/>
      <dgm:t>
        <a:bodyPr/>
        <a:lstStyle/>
        <a:p>
          <a:endParaRPr lang="en-US" sz="2400"/>
        </a:p>
      </dgm:t>
    </dgm:pt>
    <dgm:pt modelId="{ACC53B80-CC06-446C-B784-2D0026B270DB}">
      <dgm:prSet custT="1"/>
      <dgm:spPr/>
      <dgm:t>
        <a:bodyPr/>
        <a:lstStyle/>
        <a:p>
          <a:pPr>
            <a:lnSpc>
              <a:spcPct val="100000"/>
            </a:lnSpc>
          </a:pPr>
          <a:r>
            <a:rPr lang="en-GB" sz="1400"/>
            <a:t>Feelings</a:t>
          </a:r>
          <a:endParaRPr lang="en-US" sz="1400"/>
        </a:p>
      </dgm:t>
    </dgm:pt>
    <dgm:pt modelId="{E94D449A-50D0-4456-97D1-11E95B1863B4}" type="parTrans" cxnId="{D278593A-ADD3-4667-AB14-87E4BEC82933}">
      <dgm:prSet/>
      <dgm:spPr/>
      <dgm:t>
        <a:bodyPr/>
        <a:lstStyle/>
        <a:p>
          <a:endParaRPr lang="en-US" sz="2400"/>
        </a:p>
      </dgm:t>
    </dgm:pt>
    <dgm:pt modelId="{B4F440E6-3442-4543-82B6-5E243238DC63}" type="sibTrans" cxnId="{D278593A-ADD3-4667-AB14-87E4BEC82933}">
      <dgm:prSet/>
      <dgm:spPr/>
      <dgm:t>
        <a:bodyPr/>
        <a:lstStyle/>
        <a:p>
          <a:endParaRPr lang="en-US" sz="2400"/>
        </a:p>
      </dgm:t>
    </dgm:pt>
    <dgm:pt modelId="{A665EF15-3B4D-4302-AF9C-50B6C44E9658}">
      <dgm:prSet custT="1"/>
      <dgm:spPr/>
      <dgm:t>
        <a:bodyPr/>
        <a:lstStyle/>
        <a:p>
          <a:pPr>
            <a:lnSpc>
              <a:spcPct val="100000"/>
            </a:lnSpc>
          </a:pPr>
          <a:r>
            <a:rPr lang="en-GB" sz="1400"/>
            <a:t>Sensations</a:t>
          </a:r>
          <a:endParaRPr lang="en-US" sz="1400"/>
        </a:p>
      </dgm:t>
    </dgm:pt>
    <dgm:pt modelId="{E1A20886-9764-4ABA-B4E3-11E42E0D4650}" type="parTrans" cxnId="{96B532B2-D036-400D-A304-10448556C87C}">
      <dgm:prSet/>
      <dgm:spPr/>
      <dgm:t>
        <a:bodyPr/>
        <a:lstStyle/>
        <a:p>
          <a:endParaRPr lang="en-US" sz="2400"/>
        </a:p>
      </dgm:t>
    </dgm:pt>
    <dgm:pt modelId="{0B85A8C3-299D-42C2-9703-362BBF90E919}" type="sibTrans" cxnId="{96B532B2-D036-400D-A304-10448556C87C}">
      <dgm:prSet/>
      <dgm:spPr/>
      <dgm:t>
        <a:bodyPr/>
        <a:lstStyle/>
        <a:p>
          <a:endParaRPr lang="en-US" sz="2400"/>
        </a:p>
      </dgm:t>
    </dgm:pt>
    <dgm:pt modelId="{D7DD80D4-347F-4222-BE09-83BBC0DA7B15}">
      <dgm:prSet custT="1"/>
      <dgm:spPr/>
      <dgm:t>
        <a:bodyPr/>
        <a:lstStyle/>
        <a:p>
          <a:pPr>
            <a:lnSpc>
              <a:spcPct val="100000"/>
            </a:lnSpc>
          </a:pPr>
          <a:r>
            <a:rPr lang="en-GB" sz="1400"/>
            <a:t>Reduced stress and anxiety</a:t>
          </a:r>
          <a:endParaRPr lang="en-US" sz="1400"/>
        </a:p>
      </dgm:t>
    </dgm:pt>
    <dgm:pt modelId="{0B6449DF-5C75-47D1-A11D-B1D818DBB1BE}" type="parTrans" cxnId="{6632A5C1-5897-465D-9888-CC8CAFC9F5F0}">
      <dgm:prSet/>
      <dgm:spPr/>
      <dgm:t>
        <a:bodyPr/>
        <a:lstStyle/>
        <a:p>
          <a:endParaRPr lang="en-US" sz="2400"/>
        </a:p>
      </dgm:t>
    </dgm:pt>
    <dgm:pt modelId="{2E6FBB07-64BB-48E5-B289-1B7467BC09AC}" type="sibTrans" cxnId="{6632A5C1-5897-465D-9888-CC8CAFC9F5F0}">
      <dgm:prSet/>
      <dgm:spPr/>
      <dgm:t>
        <a:bodyPr/>
        <a:lstStyle/>
        <a:p>
          <a:endParaRPr lang="en-US" sz="2400"/>
        </a:p>
      </dgm:t>
    </dgm:pt>
    <dgm:pt modelId="{7798DF4B-8FE5-4370-A434-79AAD9F9E1A0}">
      <dgm:prSet custT="1"/>
      <dgm:spPr/>
      <dgm:t>
        <a:bodyPr/>
        <a:lstStyle/>
        <a:p>
          <a:pPr>
            <a:lnSpc>
              <a:spcPct val="100000"/>
            </a:lnSpc>
          </a:pPr>
          <a:r>
            <a:rPr lang="en-GB" sz="1400"/>
            <a:t>Improved focus and concentration</a:t>
          </a:r>
          <a:endParaRPr lang="en-US" sz="1400"/>
        </a:p>
      </dgm:t>
    </dgm:pt>
    <dgm:pt modelId="{22A61732-E669-4819-AE55-A0FF0451692B}" type="parTrans" cxnId="{357FF5DA-2B3B-4242-8D27-FB5E29697C90}">
      <dgm:prSet/>
      <dgm:spPr/>
      <dgm:t>
        <a:bodyPr/>
        <a:lstStyle/>
        <a:p>
          <a:endParaRPr lang="en-US" sz="2400"/>
        </a:p>
      </dgm:t>
    </dgm:pt>
    <dgm:pt modelId="{E4CC9E15-5C70-4094-82AF-70910DE756DD}" type="sibTrans" cxnId="{357FF5DA-2B3B-4242-8D27-FB5E29697C90}">
      <dgm:prSet/>
      <dgm:spPr/>
      <dgm:t>
        <a:bodyPr/>
        <a:lstStyle/>
        <a:p>
          <a:endParaRPr lang="en-US" sz="2400"/>
        </a:p>
      </dgm:t>
    </dgm:pt>
    <dgm:pt modelId="{21A522A5-AE22-4E52-92A2-4253C69D374C}">
      <dgm:prSet custT="1"/>
      <dgm:spPr/>
      <dgm:t>
        <a:bodyPr/>
        <a:lstStyle/>
        <a:p>
          <a:pPr>
            <a:lnSpc>
              <a:spcPct val="100000"/>
            </a:lnSpc>
          </a:pPr>
          <a:r>
            <a:rPr lang="en-GB" sz="1400"/>
            <a:t>Greater self-awareness</a:t>
          </a:r>
          <a:endParaRPr lang="en-US" sz="1400"/>
        </a:p>
      </dgm:t>
    </dgm:pt>
    <dgm:pt modelId="{DB0F9009-D572-4DC5-B4FF-585B669AB839}" type="parTrans" cxnId="{52FAB413-161A-4D88-9FFB-86DF1256CF97}">
      <dgm:prSet/>
      <dgm:spPr/>
      <dgm:t>
        <a:bodyPr/>
        <a:lstStyle/>
        <a:p>
          <a:endParaRPr lang="en-US" sz="2400"/>
        </a:p>
      </dgm:t>
    </dgm:pt>
    <dgm:pt modelId="{0D8AA081-6692-4CDF-8F00-92BBF3025430}" type="sibTrans" cxnId="{52FAB413-161A-4D88-9FFB-86DF1256CF97}">
      <dgm:prSet/>
      <dgm:spPr/>
      <dgm:t>
        <a:bodyPr/>
        <a:lstStyle/>
        <a:p>
          <a:endParaRPr lang="en-US" sz="2400"/>
        </a:p>
      </dgm:t>
    </dgm:pt>
    <dgm:pt modelId="{A511B6BF-A78D-4232-B576-43DF40EDA9BE}">
      <dgm:prSet custT="1"/>
      <dgm:spPr/>
      <dgm:t>
        <a:bodyPr/>
        <a:lstStyle/>
        <a:p>
          <a:pPr>
            <a:lnSpc>
              <a:spcPct val="100000"/>
            </a:lnSpc>
          </a:pPr>
          <a:r>
            <a:rPr lang="en-GB" sz="1400"/>
            <a:t>Enhanced relationships</a:t>
          </a:r>
          <a:endParaRPr lang="en-US" sz="1400"/>
        </a:p>
      </dgm:t>
    </dgm:pt>
    <dgm:pt modelId="{F3144CB6-98DA-477D-AFC2-87A64CEDCA50}" type="parTrans" cxnId="{17D362CB-CF46-40AE-AF90-AD4F9D9F34E7}">
      <dgm:prSet/>
      <dgm:spPr/>
      <dgm:t>
        <a:bodyPr/>
        <a:lstStyle/>
        <a:p>
          <a:endParaRPr lang="en-US" sz="2400"/>
        </a:p>
      </dgm:t>
    </dgm:pt>
    <dgm:pt modelId="{FACBEBDA-4CD8-4F80-9B2B-CC533D48F12A}" type="sibTrans" cxnId="{17D362CB-CF46-40AE-AF90-AD4F9D9F34E7}">
      <dgm:prSet/>
      <dgm:spPr/>
      <dgm:t>
        <a:bodyPr/>
        <a:lstStyle/>
        <a:p>
          <a:endParaRPr lang="en-US" sz="2400"/>
        </a:p>
      </dgm:t>
    </dgm:pt>
    <dgm:pt modelId="{06BB4531-1432-4666-8D24-786F51F6B826}" type="pres">
      <dgm:prSet presAssocID="{39A1374F-035D-4D5F-9F6F-D5E0E1603675}" presName="root" presStyleCnt="0">
        <dgm:presLayoutVars>
          <dgm:dir/>
          <dgm:resizeHandles val="exact"/>
        </dgm:presLayoutVars>
      </dgm:prSet>
      <dgm:spPr/>
    </dgm:pt>
    <dgm:pt modelId="{7CA1558D-AC2E-493A-9BB2-F3B996F441FF}" type="pres">
      <dgm:prSet presAssocID="{3AFAC83E-BF03-44FF-B983-E99ADF99DE0E}" presName="compNode" presStyleCnt="0"/>
      <dgm:spPr/>
    </dgm:pt>
    <dgm:pt modelId="{8F183DCE-2D9D-4C29-92D3-096D9924F9FE}" type="pres">
      <dgm:prSet presAssocID="{3AFAC83E-BF03-44FF-B983-E99ADF99DE0E}"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house scene"/>
        </a:ext>
      </dgm:extLst>
    </dgm:pt>
    <dgm:pt modelId="{0EF601D9-F65C-4C35-A76B-D6EB36D47DE3}" type="pres">
      <dgm:prSet presAssocID="{3AFAC83E-BF03-44FF-B983-E99ADF99DE0E}" presName="spaceRect" presStyleCnt="0"/>
      <dgm:spPr/>
    </dgm:pt>
    <dgm:pt modelId="{9A174B29-E526-48A2-BDD1-802401071C5C}" type="pres">
      <dgm:prSet presAssocID="{3AFAC83E-BF03-44FF-B983-E99ADF99DE0E}" presName="textRect" presStyleLbl="revTx" presStyleIdx="0" presStyleCnt="8">
        <dgm:presLayoutVars>
          <dgm:chMax val="1"/>
          <dgm:chPref val="1"/>
        </dgm:presLayoutVars>
      </dgm:prSet>
      <dgm:spPr/>
    </dgm:pt>
    <dgm:pt modelId="{DE1045A8-155E-4777-A76C-D95ED55011AE}" type="pres">
      <dgm:prSet presAssocID="{F7C03CA9-BD26-4D00-8904-31079F19FB75}" presName="sibTrans" presStyleCnt="0"/>
      <dgm:spPr/>
    </dgm:pt>
    <dgm:pt modelId="{77F40C77-05F0-4582-A1EB-3012419B47B8}" type="pres">
      <dgm:prSet presAssocID="{E1EB847E-CB81-472D-A8AA-762A0EABC538}" presName="compNode" presStyleCnt="0"/>
      <dgm:spPr/>
    </dgm:pt>
    <dgm:pt modelId="{0AB650FF-2C35-449F-82FA-71B65487FA2C}" type="pres">
      <dgm:prSet presAssocID="{E1EB847E-CB81-472D-A8AA-762A0EABC53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A13A67F-D5BE-45A7-B90E-15C64B1D2125}" type="pres">
      <dgm:prSet presAssocID="{E1EB847E-CB81-472D-A8AA-762A0EABC538}" presName="spaceRect" presStyleCnt="0"/>
      <dgm:spPr/>
    </dgm:pt>
    <dgm:pt modelId="{0B357418-8E71-4C20-A123-EFB6A34F0A38}" type="pres">
      <dgm:prSet presAssocID="{E1EB847E-CB81-472D-A8AA-762A0EABC538}" presName="textRect" presStyleLbl="revTx" presStyleIdx="1" presStyleCnt="8">
        <dgm:presLayoutVars>
          <dgm:chMax val="1"/>
          <dgm:chPref val="1"/>
        </dgm:presLayoutVars>
      </dgm:prSet>
      <dgm:spPr/>
    </dgm:pt>
    <dgm:pt modelId="{561973C7-64DB-4686-B4E2-ED9BE8235A93}" type="pres">
      <dgm:prSet presAssocID="{2A2A0168-D476-451E-BE5E-891DD9B68E03}" presName="sibTrans" presStyleCnt="0"/>
      <dgm:spPr/>
    </dgm:pt>
    <dgm:pt modelId="{71188562-FFF8-446D-AC39-10A67F68FC6A}" type="pres">
      <dgm:prSet presAssocID="{ACC53B80-CC06-446C-B784-2D0026B270DB}" presName="compNode" presStyleCnt="0"/>
      <dgm:spPr/>
    </dgm:pt>
    <dgm:pt modelId="{3F921C77-F4A5-45BD-8B68-C2B83F593E7B}" type="pres">
      <dgm:prSet presAssocID="{ACC53B80-CC06-446C-B784-2D0026B270DB}"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ry Face with No Fill"/>
        </a:ext>
      </dgm:extLst>
    </dgm:pt>
    <dgm:pt modelId="{EE9BDD84-9DEB-41CF-830C-56A22048AD41}" type="pres">
      <dgm:prSet presAssocID="{ACC53B80-CC06-446C-B784-2D0026B270DB}" presName="spaceRect" presStyleCnt="0"/>
      <dgm:spPr/>
    </dgm:pt>
    <dgm:pt modelId="{F9AA03D4-08B8-4DD6-AC9A-C5C830C8E3A4}" type="pres">
      <dgm:prSet presAssocID="{ACC53B80-CC06-446C-B784-2D0026B270DB}" presName="textRect" presStyleLbl="revTx" presStyleIdx="2" presStyleCnt="8">
        <dgm:presLayoutVars>
          <dgm:chMax val="1"/>
          <dgm:chPref val="1"/>
        </dgm:presLayoutVars>
      </dgm:prSet>
      <dgm:spPr/>
    </dgm:pt>
    <dgm:pt modelId="{2127ED21-D7E2-4446-8652-0B24FF9268C3}" type="pres">
      <dgm:prSet presAssocID="{B4F440E6-3442-4543-82B6-5E243238DC63}" presName="sibTrans" presStyleCnt="0"/>
      <dgm:spPr/>
    </dgm:pt>
    <dgm:pt modelId="{7D0F57C9-C5D2-45A4-9430-B9693B3AD911}" type="pres">
      <dgm:prSet presAssocID="{A665EF15-3B4D-4302-AF9C-50B6C44E9658}" presName="compNode" presStyleCnt="0"/>
      <dgm:spPr/>
    </dgm:pt>
    <dgm:pt modelId="{3859C4F1-60F5-47F5-9550-0B9BC022F5E7}" type="pres">
      <dgm:prSet presAssocID="{A665EF15-3B4D-4302-AF9C-50B6C44E965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264D4BD9-E8A2-48F5-8665-F065BF9063F9}" type="pres">
      <dgm:prSet presAssocID="{A665EF15-3B4D-4302-AF9C-50B6C44E9658}" presName="spaceRect" presStyleCnt="0"/>
      <dgm:spPr/>
    </dgm:pt>
    <dgm:pt modelId="{16735A46-97E9-4DC8-A00C-379026A69701}" type="pres">
      <dgm:prSet presAssocID="{A665EF15-3B4D-4302-AF9C-50B6C44E9658}" presName="textRect" presStyleLbl="revTx" presStyleIdx="3" presStyleCnt="8">
        <dgm:presLayoutVars>
          <dgm:chMax val="1"/>
          <dgm:chPref val="1"/>
        </dgm:presLayoutVars>
      </dgm:prSet>
      <dgm:spPr/>
    </dgm:pt>
    <dgm:pt modelId="{4301DBE9-3A15-4FCE-9B33-7C8A64FCC37A}" type="pres">
      <dgm:prSet presAssocID="{0B85A8C3-299D-42C2-9703-362BBF90E919}" presName="sibTrans" presStyleCnt="0"/>
      <dgm:spPr/>
    </dgm:pt>
    <dgm:pt modelId="{E96E00DA-A527-43FA-9813-FEC9C5DDB689}" type="pres">
      <dgm:prSet presAssocID="{D7DD80D4-347F-4222-BE09-83BBC0DA7B15}" presName="compNode" presStyleCnt="0"/>
      <dgm:spPr/>
    </dgm:pt>
    <dgm:pt modelId="{C7FF8BE2-4F94-474E-A0D4-22F0EB6504AC}" type="pres">
      <dgm:prSet presAssocID="{D7DD80D4-347F-4222-BE09-83BBC0DA7B15}"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ried Face with No Fill"/>
        </a:ext>
      </dgm:extLst>
    </dgm:pt>
    <dgm:pt modelId="{AFA3A7D9-1763-4F91-85CB-2478A47E8DD4}" type="pres">
      <dgm:prSet presAssocID="{D7DD80D4-347F-4222-BE09-83BBC0DA7B15}" presName="spaceRect" presStyleCnt="0"/>
      <dgm:spPr/>
    </dgm:pt>
    <dgm:pt modelId="{77AE0671-5C1E-4EEE-9FDA-791F3C2A9F21}" type="pres">
      <dgm:prSet presAssocID="{D7DD80D4-347F-4222-BE09-83BBC0DA7B15}" presName="textRect" presStyleLbl="revTx" presStyleIdx="4" presStyleCnt="8">
        <dgm:presLayoutVars>
          <dgm:chMax val="1"/>
          <dgm:chPref val="1"/>
        </dgm:presLayoutVars>
      </dgm:prSet>
      <dgm:spPr/>
    </dgm:pt>
    <dgm:pt modelId="{0837319E-A0AC-4F89-9F23-A217D0B08EB3}" type="pres">
      <dgm:prSet presAssocID="{2E6FBB07-64BB-48E5-B289-1B7467BC09AC}" presName="sibTrans" presStyleCnt="0"/>
      <dgm:spPr/>
    </dgm:pt>
    <dgm:pt modelId="{7AF5D044-A826-4C0B-8B36-70ECE84AEB4C}" type="pres">
      <dgm:prSet presAssocID="{7798DF4B-8FE5-4370-A434-79AAD9F9E1A0}" presName="compNode" presStyleCnt="0"/>
      <dgm:spPr/>
    </dgm:pt>
    <dgm:pt modelId="{45111A49-B68E-4704-BAD9-7715B9DD3C7A}" type="pres">
      <dgm:prSet presAssocID="{7798DF4B-8FE5-4370-A434-79AAD9F9E1A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pward trend"/>
        </a:ext>
      </dgm:extLst>
    </dgm:pt>
    <dgm:pt modelId="{047A5DCC-194A-491C-B5BB-087C2ADFA019}" type="pres">
      <dgm:prSet presAssocID="{7798DF4B-8FE5-4370-A434-79AAD9F9E1A0}" presName="spaceRect" presStyleCnt="0"/>
      <dgm:spPr/>
    </dgm:pt>
    <dgm:pt modelId="{469D510E-2CF5-4B96-B59A-C83947815C8D}" type="pres">
      <dgm:prSet presAssocID="{7798DF4B-8FE5-4370-A434-79AAD9F9E1A0}" presName="textRect" presStyleLbl="revTx" presStyleIdx="5" presStyleCnt="8">
        <dgm:presLayoutVars>
          <dgm:chMax val="1"/>
          <dgm:chPref val="1"/>
        </dgm:presLayoutVars>
      </dgm:prSet>
      <dgm:spPr/>
    </dgm:pt>
    <dgm:pt modelId="{DE7E0A5D-B559-491D-B0A9-2CC6E37635F9}" type="pres">
      <dgm:prSet presAssocID="{E4CC9E15-5C70-4094-82AF-70910DE756DD}" presName="sibTrans" presStyleCnt="0"/>
      <dgm:spPr/>
    </dgm:pt>
    <dgm:pt modelId="{E3137826-3E49-4C9C-8700-1206B4138447}" type="pres">
      <dgm:prSet presAssocID="{21A522A5-AE22-4E52-92A2-4253C69D374C}" presName="compNode" presStyleCnt="0"/>
      <dgm:spPr/>
    </dgm:pt>
    <dgm:pt modelId="{C9DED138-DF4A-4174-BFE0-E7D219504967}" type="pres">
      <dgm:prSet presAssocID="{21A522A5-AE22-4E52-92A2-4253C69D37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yes"/>
        </a:ext>
      </dgm:extLst>
    </dgm:pt>
    <dgm:pt modelId="{FD1C85C9-9792-4E0D-B5FC-1E4124ACB82E}" type="pres">
      <dgm:prSet presAssocID="{21A522A5-AE22-4E52-92A2-4253C69D374C}" presName="spaceRect" presStyleCnt="0"/>
      <dgm:spPr/>
    </dgm:pt>
    <dgm:pt modelId="{905347E4-85C9-4E37-BDCB-EE054D8D4709}" type="pres">
      <dgm:prSet presAssocID="{21A522A5-AE22-4E52-92A2-4253C69D374C}" presName="textRect" presStyleLbl="revTx" presStyleIdx="6" presStyleCnt="8">
        <dgm:presLayoutVars>
          <dgm:chMax val="1"/>
          <dgm:chPref val="1"/>
        </dgm:presLayoutVars>
      </dgm:prSet>
      <dgm:spPr/>
    </dgm:pt>
    <dgm:pt modelId="{9C11FBC4-6BBD-46FA-BDC8-56B2741A3909}" type="pres">
      <dgm:prSet presAssocID="{0D8AA081-6692-4CDF-8F00-92BBF3025430}" presName="sibTrans" presStyleCnt="0"/>
      <dgm:spPr/>
    </dgm:pt>
    <dgm:pt modelId="{C3FDCCAE-E586-465D-818E-692A2D5A0AE3}" type="pres">
      <dgm:prSet presAssocID="{A511B6BF-A78D-4232-B576-43DF40EDA9BE}" presName="compNode" presStyleCnt="0"/>
      <dgm:spPr/>
    </dgm:pt>
    <dgm:pt modelId="{0D4D1060-18CB-4285-91D4-A2EF84F22B9A}" type="pres">
      <dgm:prSet presAssocID="{A511B6BF-A78D-4232-B576-43DF40EDA9BE}"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6421830C-7564-4D48-BAA7-0BA16025DBD7}" type="pres">
      <dgm:prSet presAssocID="{A511B6BF-A78D-4232-B576-43DF40EDA9BE}" presName="spaceRect" presStyleCnt="0"/>
      <dgm:spPr/>
    </dgm:pt>
    <dgm:pt modelId="{CD9ED907-1833-4742-94F9-A424FD1A231A}" type="pres">
      <dgm:prSet presAssocID="{A511B6BF-A78D-4232-B576-43DF40EDA9BE}" presName="textRect" presStyleLbl="revTx" presStyleIdx="7" presStyleCnt="8">
        <dgm:presLayoutVars>
          <dgm:chMax val="1"/>
          <dgm:chPref val="1"/>
        </dgm:presLayoutVars>
      </dgm:prSet>
      <dgm:spPr/>
    </dgm:pt>
  </dgm:ptLst>
  <dgm:cxnLst>
    <dgm:cxn modelId="{6C220B00-95C3-40C9-A5D4-13CE08837D1F}" type="presOf" srcId="{21A522A5-AE22-4E52-92A2-4253C69D374C}" destId="{905347E4-85C9-4E37-BDCB-EE054D8D4709}" srcOrd="0" destOrd="0" presId="urn:microsoft.com/office/officeart/2018/2/layout/IconLabelList"/>
    <dgm:cxn modelId="{2EF9E209-14AC-450B-B175-2ADC946A4744}" type="presOf" srcId="{E1EB847E-CB81-472D-A8AA-762A0EABC538}" destId="{0B357418-8E71-4C20-A123-EFB6A34F0A38}" srcOrd="0" destOrd="0" presId="urn:microsoft.com/office/officeart/2018/2/layout/IconLabelList"/>
    <dgm:cxn modelId="{52FAB413-161A-4D88-9FFB-86DF1256CF97}" srcId="{39A1374F-035D-4D5F-9F6F-D5E0E1603675}" destId="{21A522A5-AE22-4E52-92A2-4253C69D374C}" srcOrd="6" destOrd="0" parTransId="{DB0F9009-D572-4DC5-B4FF-585B669AB839}" sibTransId="{0D8AA081-6692-4CDF-8F00-92BBF3025430}"/>
    <dgm:cxn modelId="{AB35CC13-A2B6-4467-817B-5A23682C433F}" type="presOf" srcId="{3AFAC83E-BF03-44FF-B983-E99ADF99DE0E}" destId="{9A174B29-E526-48A2-BDD1-802401071C5C}" srcOrd="0" destOrd="0" presId="urn:microsoft.com/office/officeart/2018/2/layout/IconLabelList"/>
    <dgm:cxn modelId="{A561CD1A-AF07-40EF-9169-841D8447E15B}" type="presOf" srcId="{A665EF15-3B4D-4302-AF9C-50B6C44E9658}" destId="{16735A46-97E9-4DC8-A00C-379026A69701}" srcOrd="0" destOrd="0" presId="urn:microsoft.com/office/officeart/2018/2/layout/IconLabelList"/>
    <dgm:cxn modelId="{539F1B2B-9ACE-45D7-953D-B744082166E7}" type="presOf" srcId="{ACC53B80-CC06-446C-B784-2D0026B270DB}" destId="{F9AA03D4-08B8-4DD6-AC9A-C5C830C8E3A4}" srcOrd="0" destOrd="0" presId="urn:microsoft.com/office/officeart/2018/2/layout/IconLabelList"/>
    <dgm:cxn modelId="{D278593A-ADD3-4667-AB14-87E4BEC82933}" srcId="{39A1374F-035D-4D5F-9F6F-D5E0E1603675}" destId="{ACC53B80-CC06-446C-B784-2D0026B270DB}" srcOrd="2" destOrd="0" parTransId="{E94D449A-50D0-4456-97D1-11E95B1863B4}" sibTransId="{B4F440E6-3442-4543-82B6-5E243238DC63}"/>
    <dgm:cxn modelId="{81A61A6C-F5B1-4941-A7A1-515197836BD8}" type="presOf" srcId="{39A1374F-035D-4D5F-9F6F-D5E0E1603675}" destId="{06BB4531-1432-4666-8D24-786F51F6B826}" srcOrd="0" destOrd="0" presId="urn:microsoft.com/office/officeart/2018/2/layout/IconLabelList"/>
    <dgm:cxn modelId="{3B292C86-47CE-4CD4-BAE5-2B5A424B114D}" type="presOf" srcId="{A511B6BF-A78D-4232-B576-43DF40EDA9BE}" destId="{CD9ED907-1833-4742-94F9-A424FD1A231A}" srcOrd="0" destOrd="0" presId="urn:microsoft.com/office/officeart/2018/2/layout/IconLabelList"/>
    <dgm:cxn modelId="{F3EC7D8B-267D-4F4F-AB70-5EFA10B7F19D}" type="presOf" srcId="{D7DD80D4-347F-4222-BE09-83BBC0DA7B15}" destId="{77AE0671-5C1E-4EEE-9FDA-791F3C2A9F21}" srcOrd="0" destOrd="0" presId="urn:microsoft.com/office/officeart/2018/2/layout/IconLabelList"/>
    <dgm:cxn modelId="{7A0AD08D-A0CA-46DD-8AA1-1FF85801FFC4}" srcId="{39A1374F-035D-4D5F-9F6F-D5E0E1603675}" destId="{3AFAC83E-BF03-44FF-B983-E99ADF99DE0E}" srcOrd="0" destOrd="0" parTransId="{7F0DCC3A-6CC4-4543-BD76-55DBFD18FF1D}" sibTransId="{F7C03CA9-BD26-4D00-8904-31079F19FB75}"/>
    <dgm:cxn modelId="{96B532B2-D036-400D-A304-10448556C87C}" srcId="{39A1374F-035D-4D5F-9F6F-D5E0E1603675}" destId="{A665EF15-3B4D-4302-AF9C-50B6C44E9658}" srcOrd="3" destOrd="0" parTransId="{E1A20886-9764-4ABA-B4E3-11E42E0D4650}" sibTransId="{0B85A8C3-299D-42C2-9703-362BBF90E919}"/>
    <dgm:cxn modelId="{6632A5C1-5897-465D-9888-CC8CAFC9F5F0}" srcId="{39A1374F-035D-4D5F-9F6F-D5E0E1603675}" destId="{D7DD80D4-347F-4222-BE09-83BBC0DA7B15}" srcOrd="4" destOrd="0" parTransId="{0B6449DF-5C75-47D1-A11D-B1D818DBB1BE}" sibTransId="{2E6FBB07-64BB-48E5-B289-1B7467BC09AC}"/>
    <dgm:cxn modelId="{17D362CB-CF46-40AE-AF90-AD4F9D9F34E7}" srcId="{39A1374F-035D-4D5F-9F6F-D5E0E1603675}" destId="{A511B6BF-A78D-4232-B576-43DF40EDA9BE}" srcOrd="7" destOrd="0" parTransId="{F3144CB6-98DA-477D-AFC2-87A64CEDCA50}" sibTransId="{FACBEBDA-4CD8-4F80-9B2B-CC533D48F12A}"/>
    <dgm:cxn modelId="{357FF5DA-2B3B-4242-8D27-FB5E29697C90}" srcId="{39A1374F-035D-4D5F-9F6F-D5E0E1603675}" destId="{7798DF4B-8FE5-4370-A434-79AAD9F9E1A0}" srcOrd="5" destOrd="0" parTransId="{22A61732-E669-4819-AE55-A0FF0451692B}" sibTransId="{E4CC9E15-5C70-4094-82AF-70910DE756DD}"/>
    <dgm:cxn modelId="{9BAE67F9-C97C-464E-8A79-6348DB42752C}" srcId="{39A1374F-035D-4D5F-9F6F-D5E0E1603675}" destId="{E1EB847E-CB81-472D-A8AA-762A0EABC538}" srcOrd="1" destOrd="0" parTransId="{D193F9D0-D29E-4347-B520-3F13050FF951}" sibTransId="{2A2A0168-D476-451E-BE5E-891DD9B68E03}"/>
    <dgm:cxn modelId="{7D9E24FC-00DB-4CCD-8C62-0E9213F95A66}" type="presOf" srcId="{7798DF4B-8FE5-4370-A434-79AAD9F9E1A0}" destId="{469D510E-2CF5-4B96-B59A-C83947815C8D}" srcOrd="0" destOrd="0" presId="urn:microsoft.com/office/officeart/2018/2/layout/IconLabelList"/>
    <dgm:cxn modelId="{9713C809-5CA1-4D50-953F-5728E85A6240}" type="presParOf" srcId="{06BB4531-1432-4666-8D24-786F51F6B826}" destId="{7CA1558D-AC2E-493A-9BB2-F3B996F441FF}" srcOrd="0" destOrd="0" presId="urn:microsoft.com/office/officeart/2018/2/layout/IconLabelList"/>
    <dgm:cxn modelId="{9D19C9EE-59D8-4BB3-AE35-9EBA0EC78225}" type="presParOf" srcId="{7CA1558D-AC2E-493A-9BB2-F3B996F441FF}" destId="{8F183DCE-2D9D-4C29-92D3-096D9924F9FE}" srcOrd="0" destOrd="0" presId="urn:microsoft.com/office/officeart/2018/2/layout/IconLabelList"/>
    <dgm:cxn modelId="{99B88DF8-7243-4002-9728-83B780D6FC3E}" type="presParOf" srcId="{7CA1558D-AC2E-493A-9BB2-F3B996F441FF}" destId="{0EF601D9-F65C-4C35-A76B-D6EB36D47DE3}" srcOrd="1" destOrd="0" presId="urn:microsoft.com/office/officeart/2018/2/layout/IconLabelList"/>
    <dgm:cxn modelId="{A3BF9EAD-6A89-426D-A17D-E7FB42D93C73}" type="presParOf" srcId="{7CA1558D-AC2E-493A-9BB2-F3B996F441FF}" destId="{9A174B29-E526-48A2-BDD1-802401071C5C}" srcOrd="2" destOrd="0" presId="urn:microsoft.com/office/officeart/2018/2/layout/IconLabelList"/>
    <dgm:cxn modelId="{FC6E9CE5-0ABB-4F54-939F-FFA7A13CBC61}" type="presParOf" srcId="{06BB4531-1432-4666-8D24-786F51F6B826}" destId="{DE1045A8-155E-4777-A76C-D95ED55011AE}" srcOrd="1" destOrd="0" presId="urn:microsoft.com/office/officeart/2018/2/layout/IconLabelList"/>
    <dgm:cxn modelId="{0D60B8F7-74A4-4391-9A7F-704C06BB5D35}" type="presParOf" srcId="{06BB4531-1432-4666-8D24-786F51F6B826}" destId="{77F40C77-05F0-4582-A1EB-3012419B47B8}" srcOrd="2" destOrd="0" presId="urn:microsoft.com/office/officeart/2018/2/layout/IconLabelList"/>
    <dgm:cxn modelId="{6EDB6D8D-85FB-484F-A369-A0AB7060C7BA}" type="presParOf" srcId="{77F40C77-05F0-4582-A1EB-3012419B47B8}" destId="{0AB650FF-2C35-449F-82FA-71B65487FA2C}" srcOrd="0" destOrd="0" presId="urn:microsoft.com/office/officeart/2018/2/layout/IconLabelList"/>
    <dgm:cxn modelId="{10CBF5FF-41DB-4F9A-86CA-688EAD6EEC70}" type="presParOf" srcId="{77F40C77-05F0-4582-A1EB-3012419B47B8}" destId="{8A13A67F-D5BE-45A7-B90E-15C64B1D2125}" srcOrd="1" destOrd="0" presId="urn:microsoft.com/office/officeart/2018/2/layout/IconLabelList"/>
    <dgm:cxn modelId="{6E610D11-A4DB-4C7E-BB71-E84C49D8293F}" type="presParOf" srcId="{77F40C77-05F0-4582-A1EB-3012419B47B8}" destId="{0B357418-8E71-4C20-A123-EFB6A34F0A38}" srcOrd="2" destOrd="0" presId="urn:microsoft.com/office/officeart/2018/2/layout/IconLabelList"/>
    <dgm:cxn modelId="{8C9B383A-2C4D-4525-A5D5-FB37927F2DDF}" type="presParOf" srcId="{06BB4531-1432-4666-8D24-786F51F6B826}" destId="{561973C7-64DB-4686-B4E2-ED9BE8235A93}" srcOrd="3" destOrd="0" presId="urn:microsoft.com/office/officeart/2018/2/layout/IconLabelList"/>
    <dgm:cxn modelId="{91301752-9A81-4131-9689-F13F2A8B4961}" type="presParOf" srcId="{06BB4531-1432-4666-8D24-786F51F6B826}" destId="{71188562-FFF8-446D-AC39-10A67F68FC6A}" srcOrd="4" destOrd="0" presId="urn:microsoft.com/office/officeart/2018/2/layout/IconLabelList"/>
    <dgm:cxn modelId="{9A9CC7CF-8464-4AB7-BC95-6BECA35F844A}" type="presParOf" srcId="{71188562-FFF8-446D-AC39-10A67F68FC6A}" destId="{3F921C77-F4A5-45BD-8B68-C2B83F593E7B}" srcOrd="0" destOrd="0" presId="urn:microsoft.com/office/officeart/2018/2/layout/IconLabelList"/>
    <dgm:cxn modelId="{08DDCEF5-895C-4F88-8399-397F9DEBDA7B}" type="presParOf" srcId="{71188562-FFF8-446D-AC39-10A67F68FC6A}" destId="{EE9BDD84-9DEB-41CF-830C-56A22048AD41}" srcOrd="1" destOrd="0" presId="urn:microsoft.com/office/officeart/2018/2/layout/IconLabelList"/>
    <dgm:cxn modelId="{00FB1E61-17B2-42C3-871C-981322029CF1}" type="presParOf" srcId="{71188562-FFF8-446D-AC39-10A67F68FC6A}" destId="{F9AA03D4-08B8-4DD6-AC9A-C5C830C8E3A4}" srcOrd="2" destOrd="0" presId="urn:microsoft.com/office/officeart/2018/2/layout/IconLabelList"/>
    <dgm:cxn modelId="{AA085354-5F28-4BB8-8DE0-DC386C607EB1}" type="presParOf" srcId="{06BB4531-1432-4666-8D24-786F51F6B826}" destId="{2127ED21-D7E2-4446-8652-0B24FF9268C3}" srcOrd="5" destOrd="0" presId="urn:microsoft.com/office/officeart/2018/2/layout/IconLabelList"/>
    <dgm:cxn modelId="{34927560-E52C-401E-86FB-5D7226D58A08}" type="presParOf" srcId="{06BB4531-1432-4666-8D24-786F51F6B826}" destId="{7D0F57C9-C5D2-45A4-9430-B9693B3AD911}" srcOrd="6" destOrd="0" presId="urn:microsoft.com/office/officeart/2018/2/layout/IconLabelList"/>
    <dgm:cxn modelId="{AD48711C-E10E-4386-8AC4-6A3BE0716F7E}" type="presParOf" srcId="{7D0F57C9-C5D2-45A4-9430-B9693B3AD911}" destId="{3859C4F1-60F5-47F5-9550-0B9BC022F5E7}" srcOrd="0" destOrd="0" presId="urn:microsoft.com/office/officeart/2018/2/layout/IconLabelList"/>
    <dgm:cxn modelId="{CD54807C-FDF0-44E4-8AD4-8D4FAD8E91AE}" type="presParOf" srcId="{7D0F57C9-C5D2-45A4-9430-B9693B3AD911}" destId="{264D4BD9-E8A2-48F5-8665-F065BF9063F9}" srcOrd="1" destOrd="0" presId="urn:microsoft.com/office/officeart/2018/2/layout/IconLabelList"/>
    <dgm:cxn modelId="{16B0441F-C60E-439F-B195-D66CF7F68261}" type="presParOf" srcId="{7D0F57C9-C5D2-45A4-9430-B9693B3AD911}" destId="{16735A46-97E9-4DC8-A00C-379026A69701}" srcOrd="2" destOrd="0" presId="urn:microsoft.com/office/officeart/2018/2/layout/IconLabelList"/>
    <dgm:cxn modelId="{C7E6F353-B858-4E56-9762-ED9995F12237}" type="presParOf" srcId="{06BB4531-1432-4666-8D24-786F51F6B826}" destId="{4301DBE9-3A15-4FCE-9B33-7C8A64FCC37A}" srcOrd="7" destOrd="0" presId="urn:microsoft.com/office/officeart/2018/2/layout/IconLabelList"/>
    <dgm:cxn modelId="{DDEADF9D-8977-4CD6-B0DE-D5F5F189F213}" type="presParOf" srcId="{06BB4531-1432-4666-8D24-786F51F6B826}" destId="{E96E00DA-A527-43FA-9813-FEC9C5DDB689}" srcOrd="8" destOrd="0" presId="urn:microsoft.com/office/officeart/2018/2/layout/IconLabelList"/>
    <dgm:cxn modelId="{FFACF2D8-1214-41CC-9DEA-71DC424121EE}" type="presParOf" srcId="{E96E00DA-A527-43FA-9813-FEC9C5DDB689}" destId="{C7FF8BE2-4F94-474E-A0D4-22F0EB6504AC}" srcOrd="0" destOrd="0" presId="urn:microsoft.com/office/officeart/2018/2/layout/IconLabelList"/>
    <dgm:cxn modelId="{F0EFC200-F385-4B75-A35A-729E88CACE8A}" type="presParOf" srcId="{E96E00DA-A527-43FA-9813-FEC9C5DDB689}" destId="{AFA3A7D9-1763-4F91-85CB-2478A47E8DD4}" srcOrd="1" destOrd="0" presId="urn:microsoft.com/office/officeart/2018/2/layout/IconLabelList"/>
    <dgm:cxn modelId="{BE27626A-EA75-4BF5-86D1-2F1E4332D3EE}" type="presParOf" srcId="{E96E00DA-A527-43FA-9813-FEC9C5DDB689}" destId="{77AE0671-5C1E-4EEE-9FDA-791F3C2A9F21}" srcOrd="2" destOrd="0" presId="urn:microsoft.com/office/officeart/2018/2/layout/IconLabelList"/>
    <dgm:cxn modelId="{C6CB0EC0-9C89-4C9D-9F2F-26182A7B56B6}" type="presParOf" srcId="{06BB4531-1432-4666-8D24-786F51F6B826}" destId="{0837319E-A0AC-4F89-9F23-A217D0B08EB3}" srcOrd="9" destOrd="0" presId="urn:microsoft.com/office/officeart/2018/2/layout/IconLabelList"/>
    <dgm:cxn modelId="{D3574AD7-70DD-4D6F-B454-3C9E2F5FF323}" type="presParOf" srcId="{06BB4531-1432-4666-8D24-786F51F6B826}" destId="{7AF5D044-A826-4C0B-8B36-70ECE84AEB4C}" srcOrd="10" destOrd="0" presId="urn:microsoft.com/office/officeart/2018/2/layout/IconLabelList"/>
    <dgm:cxn modelId="{D4265BD3-2F77-4301-9129-581FB80FAEED}" type="presParOf" srcId="{7AF5D044-A826-4C0B-8B36-70ECE84AEB4C}" destId="{45111A49-B68E-4704-BAD9-7715B9DD3C7A}" srcOrd="0" destOrd="0" presId="urn:microsoft.com/office/officeart/2018/2/layout/IconLabelList"/>
    <dgm:cxn modelId="{58FE9FD5-2E17-4425-A6C6-CBAA3F3C674F}" type="presParOf" srcId="{7AF5D044-A826-4C0B-8B36-70ECE84AEB4C}" destId="{047A5DCC-194A-491C-B5BB-087C2ADFA019}" srcOrd="1" destOrd="0" presId="urn:microsoft.com/office/officeart/2018/2/layout/IconLabelList"/>
    <dgm:cxn modelId="{BA053C8A-315E-4060-B184-314CB0F1E564}" type="presParOf" srcId="{7AF5D044-A826-4C0B-8B36-70ECE84AEB4C}" destId="{469D510E-2CF5-4B96-B59A-C83947815C8D}" srcOrd="2" destOrd="0" presId="urn:microsoft.com/office/officeart/2018/2/layout/IconLabelList"/>
    <dgm:cxn modelId="{4F0B48EC-8CC8-4E5E-8989-CD679C701F19}" type="presParOf" srcId="{06BB4531-1432-4666-8D24-786F51F6B826}" destId="{DE7E0A5D-B559-491D-B0A9-2CC6E37635F9}" srcOrd="11" destOrd="0" presId="urn:microsoft.com/office/officeart/2018/2/layout/IconLabelList"/>
    <dgm:cxn modelId="{324BBCFB-6EA8-4191-9E83-CB11DCABFA0B}" type="presParOf" srcId="{06BB4531-1432-4666-8D24-786F51F6B826}" destId="{E3137826-3E49-4C9C-8700-1206B4138447}" srcOrd="12" destOrd="0" presId="urn:microsoft.com/office/officeart/2018/2/layout/IconLabelList"/>
    <dgm:cxn modelId="{6AD0C376-806B-4CC7-87F7-B89834D6E67D}" type="presParOf" srcId="{E3137826-3E49-4C9C-8700-1206B4138447}" destId="{C9DED138-DF4A-4174-BFE0-E7D219504967}" srcOrd="0" destOrd="0" presId="urn:microsoft.com/office/officeart/2018/2/layout/IconLabelList"/>
    <dgm:cxn modelId="{068E0586-7306-45E0-81DA-D16E8FD27423}" type="presParOf" srcId="{E3137826-3E49-4C9C-8700-1206B4138447}" destId="{FD1C85C9-9792-4E0D-B5FC-1E4124ACB82E}" srcOrd="1" destOrd="0" presId="urn:microsoft.com/office/officeart/2018/2/layout/IconLabelList"/>
    <dgm:cxn modelId="{A3BCE26C-3B47-479B-A005-42A1F6BF4F8F}" type="presParOf" srcId="{E3137826-3E49-4C9C-8700-1206B4138447}" destId="{905347E4-85C9-4E37-BDCB-EE054D8D4709}" srcOrd="2" destOrd="0" presId="urn:microsoft.com/office/officeart/2018/2/layout/IconLabelList"/>
    <dgm:cxn modelId="{3EB4B483-B750-413B-93C1-2BCE83678FA7}" type="presParOf" srcId="{06BB4531-1432-4666-8D24-786F51F6B826}" destId="{9C11FBC4-6BBD-46FA-BDC8-56B2741A3909}" srcOrd="13" destOrd="0" presId="urn:microsoft.com/office/officeart/2018/2/layout/IconLabelList"/>
    <dgm:cxn modelId="{CB793116-A21E-4A11-B9B3-BB5A9265F42F}" type="presParOf" srcId="{06BB4531-1432-4666-8D24-786F51F6B826}" destId="{C3FDCCAE-E586-465D-818E-692A2D5A0AE3}" srcOrd="14" destOrd="0" presId="urn:microsoft.com/office/officeart/2018/2/layout/IconLabelList"/>
    <dgm:cxn modelId="{6D7EABD0-DA4F-42B9-A67B-25984716226F}" type="presParOf" srcId="{C3FDCCAE-E586-465D-818E-692A2D5A0AE3}" destId="{0D4D1060-18CB-4285-91D4-A2EF84F22B9A}" srcOrd="0" destOrd="0" presId="urn:microsoft.com/office/officeart/2018/2/layout/IconLabelList"/>
    <dgm:cxn modelId="{65E5DA9C-8331-4B44-AB15-FF8ED59053EF}" type="presParOf" srcId="{C3FDCCAE-E586-465D-818E-692A2D5A0AE3}" destId="{6421830C-7564-4D48-BAA7-0BA16025DBD7}" srcOrd="1" destOrd="0" presId="urn:microsoft.com/office/officeart/2018/2/layout/IconLabelList"/>
    <dgm:cxn modelId="{597FFE9E-B3F2-4617-A6BA-0046364A5749}" type="presParOf" srcId="{C3FDCCAE-E586-465D-818E-692A2D5A0AE3}" destId="{CD9ED907-1833-4742-94F9-A424FD1A231A}" srcOrd="2" destOrd="0" presId="urn:microsoft.com/office/officeart/2018/2/layout/IconLabelLis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B17C26-F34D-48A8-9E61-73376EBE0937}"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US"/>
        </a:p>
      </dgm:t>
    </dgm:pt>
    <dgm:pt modelId="{832DCE6D-3555-4A9B-8783-3C8D7AB53317}">
      <dgm:prSet/>
      <dgm:spPr/>
      <dgm:t>
        <a:bodyPr/>
        <a:lstStyle/>
        <a:p>
          <a:r>
            <a:rPr lang="en-GB"/>
            <a:t>Mindfulness Breaks</a:t>
          </a:r>
          <a:endParaRPr lang="en-US"/>
        </a:p>
      </dgm:t>
    </dgm:pt>
    <dgm:pt modelId="{8B2C1F13-DF26-4B4F-B12B-22ABC89CE799}" type="parTrans" cxnId="{BEF001EB-5FC0-474A-B0A9-4D91AA916593}">
      <dgm:prSet/>
      <dgm:spPr/>
      <dgm:t>
        <a:bodyPr/>
        <a:lstStyle/>
        <a:p>
          <a:endParaRPr lang="en-US"/>
        </a:p>
      </dgm:t>
    </dgm:pt>
    <dgm:pt modelId="{4CCDB208-3EC4-40D0-A668-644F4A4752DB}" type="sibTrans" cxnId="{BEF001EB-5FC0-474A-B0A9-4D91AA916593}">
      <dgm:prSet/>
      <dgm:spPr/>
      <dgm:t>
        <a:bodyPr/>
        <a:lstStyle/>
        <a:p>
          <a:endParaRPr lang="en-US"/>
        </a:p>
      </dgm:t>
    </dgm:pt>
    <dgm:pt modelId="{90618F31-2E7B-420B-8B9E-882420E20E95}">
      <dgm:prSet/>
      <dgm:spPr/>
      <dgm:t>
        <a:bodyPr/>
        <a:lstStyle/>
        <a:p>
          <a:r>
            <a:rPr lang="en-GB" dirty="0"/>
            <a:t>Mindfulness Meditation </a:t>
          </a:r>
          <a:endParaRPr lang="en-US" dirty="0"/>
        </a:p>
      </dgm:t>
    </dgm:pt>
    <dgm:pt modelId="{AA7168ED-22EA-42BF-9BEF-E7514C5A24F2}" type="parTrans" cxnId="{D35257B7-4066-4E91-8846-B3C1E6E09E9D}">
      <dgm:prSet/>
      <dgm:spPr/>
      <dgm:t>
        <a:bodyPr/>
        <a:lstStyle/>
        <a:p>
          <a:endParaRPr lang="en-US"/>
        </a:p>
      </dgm:t>
    </dgm:pt>
    <dgm:pt modelId="{EEDC512E-0FDF-455A-AAD9-5B6D99208300}" type="sibTrans" cxnId="{D35257B7-4066-4E91-8846-B3C1E6E09E9D}">
      <dgm:prSet/>
      <dgm:spPr/>
      <dgm:t>
        <a:bodyPr/>
        <a:lstStyle/>
        <a:p>
          <a:endParaRPr lang="en-US"/>
        </a:p>
      </dgm:t>
    </dgm:pt>
    <dgm:pt modelId="{BD6C4C3D-6D6D-4680-980A-A3B577717F26}">
      <dgm:prSet/>
      <dgm:spPr/>
      <dgm:t>
        <a:bodyPr/>
        <a:lstStyle/>
        <a:p>
          <a:r>
            <a:rPr lang="en-GB"/>
            <a:t>Mindful Activities</a:t>
          </a:r>
          <a:endParaRPr lang="en-US"/>
        </a:p>
      </dgm:t>
    </dgm:pt>
    <dgm:pt modelId="{D37E6989-31D2-4D37-AB7B-02D74DAD8071}" type="parTrans" cxnId="{C477D3EB-5CB5-42DD-B907-DC27315038FA}">
      <dgm:prSet/>
      <dgm:spPr/>
      <dgm:t>
        <a:bodyPr/>
        <a:lstStyle/>
        <a:p>
          <a:endParaRPr lang="en-US"/>
        </a:p>
      </dgm:t>
    </dgm:pt>
    <dgm:pt modelId="{2C9E59B7-187C-49FB-9749-9CE1BC145DEE}" type="sibTrans" cxnId="{C477D3EB-5CB5-42DD-B907-DC27315038FA}">
      <dgm:prSet/>
      <dgm:spPr/>
      <dgm:t>
        <a:bodyPr/>
        <a:lstStyle/>
        <a:p>
          <a:endParaRPr lang="en-US"/>
        </a:p>
      </dgm:t>
    </dgm:pt>
    <dgm:pt modelId="{B278C213-2E4E-4923-93B5-D146C7E6EF93}">
      <dgm:prSet/>
      <dgm:spPr/>
      <dgm:t>
        <a:bodyPr/>
        <a:lstStyle/>
        <a:p>
          <a:r>
            <a:rPr lang="en-GB"/>
            <a:t>At the workplace </a:t>
          </a:r>
          <a:endParaRPr lang="en-US"/>
        </a:p>
      </dgm:t>
    </dgm:pt>
    <dgm:pt modelId="{3A05002C-2FBD-4709-B4AC-974B608F4F3E}" type="parTrans" cxnId="{11D7D230-D7D2-4F20-94AA-92C2FD1C0962}">
      <dgm:prSet/>
      <dgm:spPr/>
      <dgm:t>
        <a:bodyPr/>
        <a:lstStyle/>
        <a:p>
          <a:endParaRPr lang="en-US"/>
        </a:p>
      </dgm:t>
    </dgm:pt>
    <dgm:pt modelId="{5FD5DC2A-1063-4A3C-9FDD-F552D5C7A1CD}" type="sibTrans" cxnId="{11D7D230-D7D2-4F20-94AA-92C2FD1C0962}">
      <dgm:prSet/>
      <dgm:spPr/>
      <dgm:t>
        <a:bodyPr/>
        <a:lstStyle/>
        <a:p>
          <a:endParaRPr lang="en-US"/>
        </a:p>
      </dgm:t>
    </dgm:pt>
    <dgm:pt modelId="{2A3F2243-3B6D-4926-A37F-1935A8D2DAB0}">
      <dgm:prSet/>
      <dgm:spPr/>
      <dgm:t>
        <a:bodyPr/>
        <a:lstStyle/>
        <a:p>
          <a:r>
            <a:rPr lang="en-US" dirty="0"/>
            <a:t>To improve Mental Health</a:t>
          </a:r>
        </a:p>
      </dgm:t>
    </dgm:pt>
    <dgm:pt modelId="{5CFE39CA-6C1E-4EBD-A10E-F5733FFBFAD8}" type="parTrans" cxnId="{7A79412D-5F62-48CA-9779-F95953BBE2BC}">
      <dgm:prSet/>
      <dgm:spPr/>
      <dgm:t>
        <a:bodyPr/>
        <a:lstStyle/>
        <a:p>
          <a:endParaRPr lang="en-US"/>
        </a:p>
      </dgm:t>
    </dgm:pt>
    <dgm:pt modelId="{264B1A15-5426-4DFF-8A4C-647829BFFB2B}" type="sibTrans" cxnId="{7A79412D-5F62-48CA-9779-F95953BBE2BC}">
      <dgm:prSet/>
      <dgm:spPr/>
      <dgm:t>
        <a:bodyPr/>
        <a:lstStyle/>
        <a:p>
          <a:endParaRPr lang="en-US"/>
        </a:p>
      </dgm:t>
    </dgm:pt>
    <dgm:pt modelId="{5120C4ED-53D7-4BA6-B5BB-BEBC6B55FAFA}">
      <dgm:prSet/>
      <dgm:spPr/>
      <dgm:t>
        <a:bodyPr/>
        <a:lstStyle/>
        <a:p>
          <a:r>
            <a:rPr lang="en-GB" dirty="0"/>
            <a:t>Children and young people </a:t>
          </a:r>
          <a:endParaRPr lang="en-US" dirty="0"/>
        </a:p>
      </dgm:t>
    </dgm:pt>
    <dgm:pt modelId="{04E4C9A2-6731-4C00-B83A-FF7F591F0030}" type="parTrans" cxnId="{0D28F7E9-CD0B-4ABC-9CBF-EFF51BFD5ACD}">
      <dgm:prSet/>
      <dgm:spPr/>
      <dgm:t>
        <a:bodyPr/>
        <a:lstStyle/>
        <a:p>
          <a:endParaRPr lang="en-US"/>
        </a:p>
      </dgm:t>
    </dgm:pt>
    <dgm:pt modelId="{3E1500D7-E581-45A5-A5EA-5083D410AB43}" type="sibTrans" cxnId="{0D28F7E9-CD0B-4ABC-9CBF-EFF51BFD5ACD}">
      <dgm:prSet/>
      <dgm:spPr/>
      <dgm:t>
        <a:bodyPr/>
        <a:lstStyle/>
        <a:p>
          <a:endParaRPr lang="en-US"/>
        </a:p>
      </dgm:t>
    </dgm:pt>
    <dgm:pt modelId="{D59CC96F-CF13-4FFF-B3EE-AE4C264B6F87}" type="pres">
      <dgm:prSet presAssocID="{5CB17C26-F34D-48A8-9E61-73376EBE0937}" presName="diagram" presStyleCnt="0">
        <dgm:presLayoutVars>
          <dgm:dir/>
          <dgm:resizeHandles val="exact"/>
        </dgm:presLayoutVars>
      </dgm:prSet>
      <dgm:spPr/>
    </dgm:pt>
    <dgm:pt modelId="{49A8ABEB-B6C6-47FB-8459-2F8582794B7B}" type="pres">
      <dgm:prSet presAssocID="{832DCE6D-3555-4A9B-8783-3C8D7AB53317}" presName="node" presStyleLbl="node1" presStyleIdx="0" presStyleCnt="6">
        <dgm:presLayoutVars>
          <dgm:bulletEnabled val="1"/>
        </dgm:presLayoutVars>
      </dgm:prSet>
      <dgm:spPr>
        <a:prstGeom prst="roundRect">
          <a:avLst/>
        </a:prstGeom>
      </dgm:spPr>
    </dgm:pt>
    <dgm:pt modelId="{987F51D8-119E-42D7-8AAA-54AD4F7542C6}" type="pres">
      <dgm:prSet presAssocID="{4CCDB208-3EC4-40D0-A668-644F4A4752DB}" presName="sibTrans" presStyleCnt="0"/>
      <dgm:spPr/>
    </dgm:pt>
    <dgm:pt modelId="{4E094B55-E109-4AD1-B262-A11B8925BA35}" type="pres">
      <dgm:prSet presAssocID="{90618F31-2E7B-420B-8B9E-882420E20E95}" presName="node" presStyleLbl="node1" presStyleIdx="1" presStyleCnt="6">
        <dgm:presLayoutVars>
          <dgm:bulletEnabled val="1"/>
        </dgm:presLayoutVars>
      </dgm:prSet>
      <dgm:spPr>
        <a:prstGeom prst="roundRect">
          <a:avLst/>
        </a:prstGeom>
      </dgm:spPr>
    </dgm:pt>
    <dgm:pt modelId="{0031D841-E48F-4777-906C-4B08FE078F54}" type="pres">
      <dgm:prSet presAssocID="{EEDC512E-0FDF-455A-AAD9-5B6D99208300}" presName="sibTrans" presStyleCnt="0"/>
      <dgm:spPr/>
    </dgm:pt>
    <dgm:pt modelId="{FF4C326D-B00C-466F-B3AD-E08335FCFB2E}" type="pres">
      <dgm:prSet presAssocID="{BD6C4C3D-6D6D-4680-980A-A3B577717F26}" presName="node" presStyleLbl="node1" presStyleIdx="2" presStyleCnt="6">
        <dgm:presLayoutVars>
          <dgm:bulletEnabled val="1"/>
        </dgm:presLayoutVars>
      </dgm:prSet>
      <dgm:spPr>
        <a:prstGeom prst="roundRect">
          <a:avLst/>
        </a:prstGeom>
      </dgm:spPr>
    </dgm:pt>
    <dgm:pt modelId="{F9DA7D2F-815E-485C-9DDF-30B3057DE2BE}" type="pres">
      <dgm:prSet presAssocID="{2C9E59B7-187C-49FB-9749-9CE1BC145DEE}" presName="sibTrans" presStyleCnt="0"/>
      <dgm:spPr/>
    </dgm:pt>
    <dgm:pt modelId="{865D3772-7AF0-4FCC-AD3B-03E346FF6FE0}" type="pres">
      <dgm:prSet presAssocID="{B278C213-2E4E-4923-93B5-D146C7E6EF93}" presName="node" presStyleLbl="node1" presStyleIdx="3" presStyleCnt="6">
        <dgm:presLayoutVars>
          <dgm:bulletEnabled val="1"/>
        </dgm:presLayoutVars>
      </dgm:prSet>
      <dgm:spPr>
        <a:prstGeom prst="roundRect">
          <a:avLst/>
        </a:prstGeom>
      </dgm:spPr>
    </dgm:pt>
    <dgm:pt modelId="{9628F328-0DF2-44FD-8A99-6C03C9C7700B}" type="pres">
      <dgm:prSet presAssocID="{5FD5DC2A-1063-4A3C-9FDD-F552D5C7A1CD}" presName="sibTrans" presStyleCnt="0"/>
      <dgm:spPr/>
    </dgm:pt>
    <dgm:pt modelId="{74C34FF6-95D2-4E9E-BD78-FFF246D0CC6C}" type="pres">
      <dgm:prSet presAssocID="{2A3F2243-3B6D-4926-A37F-1935A8D2DAB0}" presName="node" presStyleLbl="node1" presStyleIdx="4" presStyleCnt="6">
        <dgm:presLayoutVars>
          <dgm:bulletEnabled val="1"/>
        </dgm:presLayoutVars>
      </dgm:prSet>
      <dgm:spPr>
        <a:prstGeom prst="roundRect">
          <a:avLst/>
        </a:prstGeom>
      </dgm:spPr>
    </dgm:pt>
    <dgm:pt modelId="{9C986935-E327-44B3-9417-1BA82686E4F5}" type="pres">
      <dgm:prSet presAssocID="{264B1A15-5426-4DFF-8A4C-647829BFFB2B}" presName="sibTrans" presStyleCnt="0"/>
      <dgm:spPr/>
    </dgm:pt>
    <dgm:pt modelId="{9603EC73-872B-4E29-BC20-2EFD8F6112E3}" type="pres">
      <dgm:prSet presAssocID="{5120C4ED-53D7-4BA6-B5BB-BEBC6B55FAFA}" presName="node" presStyleLbl="node1" presStyleIdx="5" presStyleCnt="6">
        <dgm:presLayoutVars>
          <dgm:bulletEnabled val="1"/>
        </dgm:presLayoutVars>
      </dgm:prSet>
      <dgm:spPr>
        <a:prstGeom prst="roundRect">
          <a:avLst/>
        </a:prstGeom>
      </dgm:spPr>
    </dgm:pt>
  </dgm:ptLst>
  <dgm:cxnLst>
    <dgm:cxn modelId="{85B1C512-77FA-4FC7-939E-FB32522796FF}" type="presOf" srcId="{5CB17C26-F34D-48A8-9E61-73376EBE0937}" destId="{D59CC96F-CF13-4FFF-B3EE-AE4C264B6F87}" srcOrd="0" destOrd="0" presId="urn:microsoft.com/office/officeart/2005/8/layout/default"/>
    <dgm:cxn modelId="{207DF21F-48DA-4F4C-ABEE-2BAA21495C63}" type="presOf" srcId="{90618F31-2E7B-420B-8B9E-882420E20E95}" destId="{4E094B55-E109-4AD1-B262-A11B8925BA35}" srcOrd="0" destOrd="0" presId="urn:microsoft.com/office/officeart/2005/8/layout/default"/>
    <dgm:cxn modelId="{7A79412D-5F62-48CA-9779-F95953BBE2BC}" srcId="{5CB17C26-F34D-48A8-9E61-73376EBE0937}" destId="{2A3F2243-3B6D-4926-A37F-1935A8D2DAB0}" srcOrd="4" destOrd="0" parTransId="{5CFE39CA-6C1E-4EBD-A10E-F5733FFBFAD8}" sibTransId="{264B1A15-5426-4DFF-8A4C-647829BFFB2B}"/>
    <dgm:cxn modelId="{96CB6A2D-2341-44F0-AAFC-1287BCA9F7DE}" type="presOf" srcId="{5120C4ED-53D7-4BA6-B5BB-BEBC6B55FAFA}" destId="{9603EC73-872B-4E29-BC20-2EFD8F6112E3}" srcOrd="0" destOrd="0" presId="urn:microsoft.com/office/officeart/2005/8/layout/default"/>
    <dgm:cxn modelId="{11D7D230-D7D2-4F20-94AA-92C2FD1C0962}" srcId="{5CB17C26-F34D-48A8-9E61-73376EBE0937}" destId="{B278C213-2E4E-4923-93B5-D146C7E6EF93}" srcOrd="3" destOrd="0" parTransId="{3A05002C-2FBD-4709-B4AC-974B608F4F3E}" sibTransId="{5FD5DC2A-1063-4A3C-9FDD-F552D5C7A1CD}"/>
    <dgm:cxn modelId="{F1DF1F70-AA5C-4F55-A7B4-07F9B211DFDA}" type="presOf" srcId="{BD6C4C3D-6D6D-4680-980A-A3B577717F26}" destId="{FF4C326D-B00C-466F-B3AD-E08335FCFB2E}" srcOrd="0" destOrd="0" presId="urn:microsoft.com/office/officeart/2005/8/layout/default"/>
    <dgm:cxn modelId="{57DF0783-DEE0-47CD-9EFC-8234E55EDB93}" type="presOf" srcId="{832DCE6D-3555-4A9B-8783-3C8D7AB53317}" destId="{49A8ABEB-B6C6-47FB-8459-2F8582794B7B}" srcOrd="0" destOrd="0" presId="urn:microsoft.com/office/officeart/2005/8/layout/default"/>
    <dgm:cxn modelId="{2C28D08F-660F-4FCA-854C-9FA9B3E502B9}" type="presOf" srcId="{B278C213-2E4E-4923-93B5-D146C7E6EF93}" destId="{865D3772-7AF0-4FCC-AD3B-03E346FF6FE0}" srcOrd="0" destOrd="0" presId="urn:microsoft.com/office/officeart/2005/8/layout/default"/>
    <dgm:cxn modelId="{A7EE4F9D-D753-4D4C-9D94-9C8758249F9F}" type="presOf" srcId="{2A3F2243-3B6D-4926-A37F-1935A8D2DAB0}" destId="{74C34FF6-95D2-4E9E-BD78-FFF246D0CC6C}" srcOrd="0" destOrd="0" presId="urn:microsoft.com/office/officeart/2005/8/layout/default"/>
    <dgm:cxn modelId="{D35257B7-4066-4E91-8846-B3C1E6E09E9D}" srcId="{5CB17C26-F34D-48A8-9E61-73376EBE0937}" destId="{90618F31-2E7B-420B-8B9E-882420E20E95}" srcOrd="1" destOrd="0" parTransId="{AA7168ED-22EA-42BF-9BEF-E7514C5A24F2}" sibTransId="{EEDC512E-0FDF-455A-AAD9-5B6D99208300}"/>
    <dgm:cxn modelId="{0D28F7E9-CD0B-4ABC-9CBF-EFF51BFD5ACD}" srcId="{5CB17C26-F34D-48A8-9E61-73376EBE0937}" destId="{5120C4ED-53D7-4BA6-B5BB-BEBC6B55FAFA}" srcOrd="5" destOrd="0" parTransId="{04E4C9A2-6731-4C00-B83A-FF7F591F0030}" sibTransId="{3E1500D7-E581-45A5-A5EA-5083D410AB43}"/>
    <dgm:cxn modelId="{BEF001EB-5FC0-474A-B0A9-4D91AA916593}" srcId="{5CB17C26-F34D-48A8-9E61-73376EBE0937}" destId="{832DCE6D-3555-4A9B-8783-3C8D7AB53317}" srcOrd="0" destOrd="0" parTransId="{8B2C1F13-DF26-4B4F-B12B-22ABC89CE799}" sibTransId="{4CCDB208-3EC4-40D0-A668-644F4A4752DB}"/>
    <dgm:cxn modelId="{C477D3EB-5CB5-42DD-B907-DC27315038FA}" srcId="{5CB17C26-F34D-48A8-9E61-73376EBE0937}" destId="{BD6C4C3D-6D6D-4680-980A-A3B577717F26}" srcOrd="2" destOrd="0" parTransId="{D37E6989-31D2-4D37-AB7B-02D74DAD8071}" sibTransId="{2C9E59B7-187C-49FB-9749-9CE1BC145DEE}"/>
    <dgm:cxn modelId="{2484C1FC-3A1F-4631-B452-9699EC7E6DD8}" type="presParOf" srcId="{D59CC96F-CF13-4FFF-B3EE-AE4C264B6F87}" destId="{49A8ABEB-B6C6-47FB-8459-2F8582794B7B}" srcOrd="0" destOrd="0" presId="urn:microsoft.com/office/officeart/2005/8/layout/default"/>
    <dgm:cxn modelId="{497A217B-D3FE-4982-AC5E-B9E2957D33AF}" type="presParOf" srcId="{D59CC96F-CF13-4FFF-B3EE-AE4C264B6F87}" destId="{987F51D8-119E-42D7-8AAA-54AD4F7542C6}" srcOrd="1" destOrd="0" presId="urn:microsoft.com/office/officeart/2005/8/layout/default"/>
    <dgm:cxn modelId="{219E618D-A778-4410-9869-8323E41C57BA}" type="presParOf" srcId="{D59CC96F-CF13-4FFF-B3EE-AE4C264B6F87}" destId="{4E094B55-E109-4AD1-B262-A11B8925BA35}" srcOrd="2" destOrd="0" presId="urn:microsoft.com/office/officeart/2005/8/layout/default"/>
    <dgm:cxn modelId="{46D93C74-2A55-4E44-AC17-848169FED121}" type="presParOf" srcId="{D59CC96F-CF13-4FFF-B3EE-AE4C264B6F87}" destId="{0031D841-E48F-4777-906C-4B08FE078F54}" srcOrd="3" destOrd="0" presId="urn:microsoft.com/office/officeart/2005/8/layout/default"/>
    <dgm:cxn modelId="{1F47F44D-5557-4C24-B2D7-C69EFE8DDB28}" type="presParOf" srcId="{D59CC96F-CF13-4FFF-B3EE-AE4C264B6F87}" destId="{FF4C326D-B00C-466F-B3AD-E08335FCFB2E}" srcOrd="4" destOrd="0" presId="urn:microsoft.com/office/officeart/2005/8/layout/default"/>
    <dgm:cxn modelId="{20B4FA17-0253-410D-8816-D1EC42D978CE}" type="presParOf" srcId="{D59CC96F-CF13-4FFF-B3EE-AE4C264B6F87}" destId="{F9DA7D2F-815E-485C-9DDF-30B3057DE2BE}" srcOrd="5" destOrd="0" presId="urn:microsoft.com/office/officeart/2005/8/layout/default"/>
    <dgm:cxn modelId="{8495C98D-572F-4772-8673-9E66BF3FB7C0}" type="presParOf" srcId="{D59CC96F-CF13-4FFF-B3EE-AE4C264B6F87}" destId="{865D3772-7AF0-4FCC-AD3B-03E346FF6FE0}" srcOrd="6" destOrd="0" presId="urn:microsoft.com/office/officeart/2005/8/layout/default"/>
    <dgm:cxn modelId="{9D3AA1B7-38EA-48C4-AD4F-83F33A252DD3}" type="presParOf" srcId="{D59CC96F-CF13-4FFF-B3EE-AE4C264B6F87}" destId="{9628F328-0DF2-44FD-8A99-6C03C9C7700B}" srcOrd="7" destOrd="0" presId="urn:microsoft.com/office/officeart/2005/8/layout/default"/>
    <dgm:cxn modelId="{DF4177B1-409A-4BB2-B081-E8C42E3232BB}" type="presParOf" srcId="{D59CC96F-CF13-4FFF-B3EE-AE4C264B6F87}" destId="{74C34FF6-95D2-4E9E-BD78-FFF246D0CC6C}" srcOrd="8" destOrd="0" presId="urn:microsoft.com/office/officeart/2005/8/layout/default"/>
    <dgm:cxn modelId="{37F1408A-A9C5-47A8-A2C6-C9BACC1BFADD}" type="presParOf" srcId="{D59CC96F-CF13-4FFF-B3EE-AE4C264B6F87}" destId="{9C986935-E327-44B3-9417-1BA82686E4F5}" srcOrd="9" destOrd="0" presId="urn:microsoft.com/office/officeart/2005/8/layout/default"/>
    <dgm:cxn modelId="{62669F25-2A63-4C5F-86EC-F17618BCD5BE}" type="presParOf" srcId="{D59CC96F-CF13-4FFF-B3EE-AE4C264B6F87}" destId="{9603EC73-872B-4E29-BC20-2EFD8F6112E3}"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9071F4-BC1A-45D3-921C-476C92D2D4A1}"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D228750E-9EEC-4A33-A60B-DF2EA60B4E65}">
      <dgm:prSet/>
      <dgm:spPr/>
      <dgm:t>
        <a:bodyPr/>
        <a:lstStyle/>
        <a:p>
          <a:r>
            <a:rPr lang="en-US" dirty="0"/>
            <a:t>D</a:t>
          </a:r>
          <a:r>
            <a:rPr lang="en-US" b="0" i="0" dirty="0"/>
            <a:t>omestic violence</a:t>
          </a:r>
          <a:endParaRPr lang="en-US" dirty="0"/>
        </a:p>
      </dgm:t>
    </dgm:pt>
    <dgm:pt modelId="{4F03FFAA-C36C-42AA-9CD9-4D07AD10F6C4}" type="parTrans" cxnId="{3545BA8D-0BF9-4FD7-8432-A94E550A16E0}">
      <dgm:prSet/>
      <dgm:spPr/>
      <dgm:t>
        <a:bodyPr/>
        <a:lstStyle/>
        <a:p>
          <a:endParaRPr lang="en-US"/>
        </a:p>
      </dgm:t>
    </dgm:pt>
    <dgm:pt modelId="{53EEE604-F9C2-461E-A633-7BEC6577810F}" type="sibTrans" cxnId="{3545BA8D-0BF9-4FD7-8432-A94E550A16E0}">
      <dgm:prSet/>
      <dgm:spPr/>
      <dgm:t>
        <a:bodyPr/>
        <a:lstStyle/>
        <a:p>
          <a:endParaRPr lang="en-US"/>
        </a:p>
      </dgm:t>
    </dgm:pt>
    <dgm:pt modelId="{2350EE56-BCE5-4B37-AEEC-5AA93035D9F8}">
      <dgm:prSet/>
      <dgm:spPr/>
      <dgm:t>
        <a:bodyPr/>
        <a:lstStyle/>
        <a:p>
          <a:r>
            <a:rPr lang="en-US" dirty="0"/>
            <a:t>P</a:t>
          </a:r>
          <a:r>
            <a:rPr lang="en-US" b="0" i="0" dirty="0"/>
            <a:t>arental abandonment through separation or divorce</a:t>
          </a:r>
          <a:endParaRPr lang="en-US" dirty="0"/>
        </a:p>
      </dgm:t>
    </dgm:pt>
    <dgm:pt modelId="{A367D8A1-FD98-4049-93BC-995F9B56F5AE}" type="parTrans" cxnId="{D2E2CA11-E3A4-4272-B0E2-69EF8C37EB8D}">
      <dgm:prSet/>
      <dgm:spPr/>
      <dgm:t>
        <a:bodyPr/>
        <a:lstStyle/>
        <a:p>
          <a:endParaRPr lang="en-US"/>
        </a:p>
      </dgm:t>
    </dgm:pt>
    <dgm:pt modelId="{EBD7FA82-44B7-40C4-8196-E04BC30AEDB7}" type="sibTrans" cxnId="{D2E2CA11-E3A4-4272-B0E2-69EF8C37EB8D}">
      <dgm:prSet/>
      <dgm:spPr/>
      <dgm:t>
        <a:bodyPr/>
        <a:lstStyle/>
        <a:p>
          <a:endParaRPr lang="en-US"/>
        </a:p>
      </dgm:t>
    </dgm:pt>
    <dgm:pt modelId="{535C25F3-4D5A-4F23-89EC-664B25DC7474}">
      <dgm:prSet/>
      <dgm:spPr/>
      <dgm:t>
        <a:bodyPr/>
        <a:lstStyle/>
        <a:p>
          <a:r>
            <a:rPr lang="en-US" dirty="0"/>
            <a:t>P</a:t>
          </a:r>
          <a:r>
            <a:rPr lang="en-US" b="0" i="0" dirty="0"/>
            <a:t>arent with a mental health condition</a:t>
          </a:r>
          <a:endParaRPr lang="en-US" dirty="0"/>
        </a:p>
      </dgm:t>
    </dgm:pt>
    <dgm:pt modelId="{DE195671-8F96-4B99-AFA9-F2C4C1DF1AFC}" type="parTrans" cxnId="{A99E2F6A-CC38-402E-9C88-C99F1D565F16}">
      <dgm:prSet/>
      <dgm:spPr/>
      <dgm:t>
        <a:bodyPr/>
        <a:lstStyle/>
        <a:p>
          <a:endParaRPr lang="en-US"/>
        </a:p>
      </dgm:t>
    </dgm:pt>
    <dgm:pt modelId="{EDE05DB5-40A9-4A6E-BA64-4485F1FE0A05}" type="sibTrans" cxnId="{A99E2F6A-CC38-402E-9C88-C99F1D565F16}">
      <dgm:prSet/>
      <dgm:spPr/>
      <dgm:t>
        <a:bodyPr/>
        <a:lstStyle/>
        <a:p>
          <a:endParaRPr lang="en-US"/>
        </a:p>
      </dgm:t>
    </dgm:pt>
    <dgm:pt modelId="{A59A9F46-08C7-4DCE-B9B2-8EECE76340CE}">
      <dgm:prSet/>
      <dgm:spPr/>
      <dgm:t>
        <a:bodyPr/>
        <a:lstStyle/>
        <a:p>
          <a:r>
            <a:rPr lang="en-US" dirty="0"/>
            <a:t>A</a:t>
          </a:r>
          <a:r>
            <a:rPr lang="en-US" b="0" i="0" dirty="0"/>
            <a:t>buse (physical, sexual and/or emotional)</a:t>
          </a:r>
          <a:endParaRPr lang="en-US" dirty="0"/>
        </a:p>
      </dgm:t>
    </dgm:pt>
    <dgm:pt modelId="{6F20B80D-886D-4A61-83AE-336E603993B3}" type="parTrans" cxnId="{91F85CBA-5D7C-4033-86A2-3302BAFF5A85}">
      <dgm:prSet/>
      <dgm:spPr/>
      <dgm:t>
        <a:bodyPr/>
        <a:lstStyle/>
        <a:p>
          <a:endParaRPr lang="en-US"/>
        </a:p>
      </dgm:t>
    </dgm:pt>
    <dgm:pt modelId="{8B860536-229F-423C-9F76-35D476E58B43}" type="sibTrans" cxnId="{91F85CBA-5D7C-4033-86A2-3302BAFF5A85}">
      <dgm:prSet/>
      <dgm:spPr/>
      <dgm:t>
        <a:bodyPr/>
        <a:lstStyle/>
        <a:p>
          <a:endParaRPr lang="en-US"/>
        </a:p>
      </dgm:t>
    </dgm:pt>
    <dgm:pt modelId="{A8BAEDCE-EBD7-4A3A-B0AB-EFFFC1B5721C}">
      <dgm:prSet/>
      <dgm:spPr/>
      <dgm:t>
        <a:bodyPr/>
        <a:lstStyle/>
        <a:p>
          <a:r>
            <a:rPr lang="en-US" dirty="0"/>
            <a:t>N</a:t>
          </a:r>
          <a:r>
            <a:rPr lang="en-US" b="0" i="0" dirty="0"/>
            <a:t>eglect (physical and emotional)</a:t>
          </a:r>
          <a:endParaRPr lang="en-US" dirty="0"/>
        </a:p>
      </dgm:t>
    </dgm:pt>
    <dgm:pt modelId="{33530995-677F-4D4C-8927-A62E2C264881}" type="parTrans" cxnId="{16D8C2CC-3DBA-42E6-9771-483FCB75C7D9}">
      <dgm:prSet/>
      <dgm:spPr/>
      <dgm:t>
        <a:bodyPr/>
        <a:lstStyle/>
        <a:p>
          <a:endParaRPr lang="en-US"/>
        </a:p>
      </dgm:t>
    </dgm:pt>
    <dgm:pt modelId="{B8101156-31C7-4CDB-A099-E25544F4A38D}" type="sibTrans" cxnId="{16D8C2CC-3DBA-42E6-9771-483FCB75C7D9}">
      <dgm:prSet/>
      <dgm:spPr/>
      <dgm:t>
        <a:bodyPr/>
        <a:lstStyle/>
        <a:p>
          <a:endParaRPr lang="en-US"/>
        </a:p>
      </dgm:t>
    </dgm:pt>
    <dgm:pt modelId="{C9D08C59-63C1-49DA-91AA-E4BC7B1D72F2}">
      <dgm:prSet/>
      <dgm:spPr/>
      <dgm:t>
        <a:bodyPr/>
        <a:lstStyle/>
        <a:p>
          <a:r>
            <a:rPr lang="en-US" dirty="0"/>
            <a:t>A</a:t>
          </a:r>
          <a:r>
            <a:rPr lang="en-US" b="0" i="0" dirty="0"/>
            <a:t> member of the household being in prison</a:t>
          </a:r>
          <a:endParaRPr lang="en-US" dirty="0"/>
        </a:p>
      </dgm:t>
    </dgm:pt>
    <dgm:pt modelId="{0A5539E4-DB07-409A-9B68-25668C081072}" type="parTrans" cxnId="{9AB54545-20E8-4661-9396-ADC652D6DAF6}">
      <dgm:prSet/>
      <dgm:spPr/>
      <dgm:t>
        <a:bodyPr/>
        <a:lstStyle/>
        <a:p>
          <a:endParaRPr lang="en-US"/>
        </a:p>
      </dgm:t>
    </dgm:pt>
    <dgm:pt modelId="{73C278F3-E9E3-4AD2-AB0A-48C41BB5AE86}" type="sibTrans" cxnId="{9AB54545-20E8-4661-9396-ADC652D6DAF6}">
      <dgm:prSet/>
      <dgm:spPr/>
      <dgm:t>
        <a:bodyPr/>
        <a:lstStyle/>
        <a:p>
          <a:endParaRPr lang="en-US"/>
        </a:p>
      </dgm:t>
    </dgm:pt>
    <dgm:pt modelId="{196E7125-12D5-4966-A020-699D21EA3CDD}">
      <dgm:prSet/>
      <dgm:spPr/>
      <dgm:t>
        <a:bodyPr/>
        <a:lstStyle/>
        <a:p>
          <a:r>
            <a:rPr lang="en-US" b="0" i="0" dirty="0"/>
            <a:t>Growing up in a household in which there are adults experiencing alcohol and drug use problems.</a:t>
          </a:r>
          <a:endParaRPr lang="en-US" dirty="0"/>
        </a:p>
      </dgm:t>
    </dgm:pt>
    <dgm:pt modelId="{EB907BE3-388D-4B57-8C91-A2CE3E77B023}" type="parTrans" cxnId="{67103CD5-AB36-4D33-9394-7FCE1CDC221F}">
      <dgm:prSet/>
      <dgm:spPr/>
      <dgm:t>
        <a:bodyPr/>
        <a:lstStyle/>
        <a:p>
          <a:endParaRPr lang="en-US"/>
        </a:p>
      </dgm:t>
    </dgm:pt>
    <dgm:pt modelId="{17DB7C0E-BAD0-4B05-9BA3-BADC60B051A9}" type="sibTrans" cxnId="{67103CD5-AB36-4D33-9394-7FCE1CDC221F}">
      <dgm:prSet/>
      <dgm:spPr/>
      <dgm:t>
        <a:bodyPr/>
        <a:lstStyle/>
        <a:p>
          <a:endParaRPr lang="en-US"/>
        </a:p>
      </dgm:t>
    </dgm:pt>
    <dgm:pt modelId="{78C087AB-3561-4DE5-BB24-E5929A81994A}">
      <dgm:prSet/>
      <dgm:spPr/>
      <dgm:t>
        <a:bodyPr/>
        <a:lstStyle/>
        <a:p>
          <a:r>
            <a:rPr lang="en-US" b="0" i="0" dirty="0"/>
            <a:t>Having a parent who was himself/herself abused or neglected as a child</a:t>
          </a:r>
          <a:endParaRPr lang="en-US" dirty="0"/>
        </a:p>
      </dgm:t>
    </dgm:pt>
    <dgm:pt modelId="{6FC711BA-B9A6-46A8-B692-5702B00E81DE}" type="parTrans" cxnId="{62DA06F4-90A2-44AA-8668-08D0055A2C2B}">
      <dgm:prSet/>
      <dgm:spPr/>
      <dgm:t>
        <a:bodyPr/>
        <a:lstStyle/>
        <a:p>
          <a:endParaRPr lang="en-US"/>
        </a:p>
      </dgm:t>
    </dgm:pt>
    <dgm:pt modelId="{4149621A-78EA-4AD6-BE3F-3BACB12C46E9}" type="sibTrans" cxnId="{62DA06F4-90A2-44AA-8668-08D0055A2C2B}">
      <dgm:prSet/>
      <dgm:spPr/>
      <dgm:t>
        <a:bodyPr/>
        <a:lstStyle/>
        <a:p>
          <a:endParaRPr lang="en-US"/>
        </a:p>
      </dgm:t>
    </dgm:pt>
    <dgm:pt modelId="{89F74A94-D49A-48E0-8341-29FD3625BE0F}" type="pres">
      <dgm:prSet presAssocID="{CB9071F4-BC1A-45D3-921C-476C92D2D4A1}" presName="diagram" presStyleCnt="0">
        <dgm:presLayoutVars>
          <dgm:dir/>
          <dgm:resizeHandles val="exact"/>
        </dgm:presLayoutVars>
      </dgm:prSet>
      <dgm:spPr/>
    </dgm:pt>
    <dgm:pt modelId="{3419E1A0-4792-4C1A-A01E-81EA4EF897FE}" type="pres">
      <dgm:prSet presAssocID="{D228750E-9EEC-4A33-A60B-DF2EA60B4E65}" presName="node" presStyleLbl="node1" presStyleIdx="0" presStyleCnt="8">
        <dgm:presLayoutVars>
          <dgm:bulletEnabled val="1"/>
        </dgm:presLayoutVars>
      </dgm:prSet>
      <dgm:spPr/>
    </dgm:pt>
    <dgm:pt modelId="{B253878D-44AB-4F78-B362-0AAC656ADFD7}" type="pres">
      <dgm:prSet presAssocID="{53EEE604-F9C2-461E-A633-7BEC6577810F}" presName="sibTrans" presStyleCnt="0"/>
      <dgm:spPr/>
    </dgm:pt>
    <dgm:pt modelId="{711B80BF-A084-4FC9-8B19-E19DF81A70B8}" type="pres">
      <dgm:prSet presAssocID="{2350EE56-BCE5-4B37-AEEC-5AA93035D9F8}" presName="node" presStyleLbl="node1" presStyleIdx="1" presStyleCnt="8">
        <dgm:presLayoutVars>
          <dgm:bulletEnabled val="1"/>
        </dgm:presLayoutVars>
      </dgm:prSet>
      <dgm:spPr/>
    </dgm:pt>
    <dgm:pt modelId="{A3F4F706-128C-41E0-BF2C-B7C8CD45FE84}" type="pres">
      <dgm:prSet presAssocID="{EBD7FA82-44B7-40C4-8196-E04BC30AEDB7}" presName="sibTrans" presStyleCnt="0"/>
      <dgm:spPr/>
    </dgm:pt>
    <dgm:pt modelId="{4D568BED-95CD-4158-AC74-9782A16C7813}" type="pres">
      <dgm:prSet presAssocID="{535C25F3-4D5A-4F23-89EC-664B25DC7474}" presName="node" presStyleLbl="node1" presStyleIdx="2" presStyleCnt="8">
        <dgm:presLayoutVars>
          <dgm:bulletEnabled val="1"/>
        </dgm:presLayoutVars>
      </dgm:prSet>
      <dgm:spPr/>
    </dgm:pt>
    <dgm:pt modelId="{90C666D6-76D8-4DF8-8B49-3896D5FA7C13}" type="pres">
      <dgm:prSet presAssocID="{EDE05DB5-40A9-4A6E-BA64-4485F1FE0A05}" presName="sibTrans" presStyleCnt="0"/>
      <dgm:spPr/>
    </dgm:pt>
    <dgm:pt modelId="{7B406D7B-4E8D-4A54-ADC3-9CD731E03AAE}" type="pres">
      <dgm:prSet presAssocID="{A59A9F46-08C7-4DCE-B9B2-8EECE76340CE}" presName="node" presStyleLbl="node1" presStyleIdx="3" presStyleCnt="8">
        <dgm:presLayoutVars>
          <dgm:bulletEnabled val="1"/>
        </dgm:presLayoutVars>
      </dgm:prSet>
      <dgm:spPr/>
    </dgm:pt>
    <dgm:pt modelId="{7AF95F93-9C15-4238-BEE8-FD8E10BB708D}" type="pres">
      <dgm:prSet presAssocID="{8B860536-229F-423C-9F76-35D476E58B43}" presName="sibTrans" presStyleCnt="0"/>
      <dgm:spPr/>
    </dgm:pt>
    <dgm:pt modelId="{1C026188-CA1E-4BAA-91AE-D970A0FE03E6}" type="pres">
      <dgm:prSet presAssocID="{A8BAEDCE-EBD7-4A3A-B0AB-EFFFC1B5721C}" presName="node" presStyleLbl="node1" presStyleIdx="4" presStyleCnt="8">
        <dgm:presLayoutVars>
          <dgm:bulletEnabled val="1"/>
        </dgm:presLayoutVars>
      </dgm:prSet>
      <dgm:spPr/>
    </dgm:pt>
    <dgm:pt modelId="{597991AB-E359-41F0-B509-9F0C51E27354}" type="pres">
      <dgm:prSet presAssocID="{B8101156-31C7-4CDB-A099-E25544F4A38D}" presName="sibTrans" presStyleCnt="0"/>
      <dgm:spPr/>
    </dgm:pt>
    <dgm:pt modelId="{1C4670D5-632B-4064-9BA4-2CB3EDC3EDDD}" type="pres">
      <dgm:prSet presAssocID="{C9D08C59-63C1-49DA-91AA-E4BC7B1D72F2}" presName="node" presStyleLbl="node1" presStyleIdx="5" presStyleCnt="8">
        <dgm:presLayoutVars>
          <dgm:bulletEnabled val="1"/>
        </dgm:presLayoutVars>
      </dgm:prSet>
      <dgm:spPr/>
    </dgm:pt>
    <dgm:pt modelId="{622E2D18-BA5A-4247-989F-43CCBC392DD6}" type="pres">
      <dgm:prSet presAssocID="{73C278F3-E9E3-4AD2-AB0A-48C41BB5AE86}" presName="sibTrans" presStyleCnt="0"/>
      <dgm:spPr/>
    </dgm:pt>
    <dgm:pt modelId="{C970818A-F00E-4278-8F58-4EAFAE0BD28B}" type="pres">
      <dgm:prSet presAssocID="{196E7125-12D5-4966-A020-699D21EA3CDD}" presName="node" presStyleLbl="node1" presStyleIdx="6" presStyleCnt="8">
        <dgm:presLayoutVars>
          <dgm:bulletEnabled val="1"/>
        </dgm:presLayoutVars>
      </dgm:prSet>
      <dgm:spPr/>
    </dgm:pt>
    <dgm:pt modelId="{EEAE7AD0-3BA3-4451-A504-FD295021A9BC}" type="pres">
      <dgm:prSet presAssocID="{17DB7C0E-BAD0-4B05-9BA3-BADC60B051A9}" presName="sibTrans" presStyleCnt="0"/>
      <dgm:spPr/>
    </dgm:pt>
    <dgm:pt modelId="{DB849BA4-6DE1-4629-A1D7-569472974BB0}" type="pres">
      <dgm:prSet presAssocID="{78C087AB-3561-4DE5-BB24-E5929A81994A}" presName="node" presStyleLbl="node1" presStyleIdx="7" presStyleCnt="8">
        <dgm:presLayoutVars>
          <dgm:bulletEnabled val="1"/>
        </dgm:presLayoutVars>
      </dgm:prSet>
      <dgm:spPr/>
    </dgm:pt>
  </dgm:ptLst>
  <dgm:cxnLst>
    <dgm:cxn modelId="{D2E2CA11-E3A4-4272-B0E2-69EF8C37EB8D}" srcId="{CB9071F4-BC1A-45D3-921C-476C92D2D4A1}" destId="{2350EE56-BCE5-4B37-AEEC-5AA93035D9F8}" srcOrd="1" destOrd="0" parTransId="{A367D8A1-FD98-4049-93BC-995F9B56F5AE}" sibTransId="{EBD7FA82-44B7-40C4-8196-E04BC30AEDB7}"/>
    <dgm:cxn modelId="{9E7F883C-E93D-4DD0-AA8E-8CD9E5F0DB67}" type="presOf" srcId="{78C087AB-3561-4DE5-BB24-E5929A81994A}" destId="{DB849BA4-6DE1-4629-A1D7-569472974BB0}" srcOrd="0" destOrd="0" presId="urn:microsoft.com/office/officeart/2005/8/layout/default"/>
    <dgm:cxn modelId="{23DC445F-DF18-475E-AFAA-C26B267DF296}" type="presOf" srcId="{535C25F3-4D5A-4F23-89EC-664B25DC7474}" destId="{4D568BED-95CD-4158-AC74-9782A16C7813}" srcOrd="0" destOrd="0" presId="urn:microsoft.com/office/officeart/2005/8/layout/default"/>
    <dgm:cxn modelId="{E2943943-6E92-4DC5-94F0-6691354CA3A7}" type="presOf" srcId="{2350EE56-BCE5-4B37-AEEC-5AA93035D9F8}" destId="{711B80BF-A084-4FC9-8B19-E19DF81A70B8}" srcOrd="0" destOrd="0" presId="urn:microsoft.com/office/officeart/2005/8/layout/default"/>
    <dgm:cxn modelId="{9AB54545-20E8-4661-9396-ADC652D6DAF6}" srcId="{CB9071F4-BC1A-45D3-921C-476C92D2D4A1}" destId="{C9D08C59-63C1-49DA-91AA-E4BC7B1D72F2}" srcOrd="5" destOrd="0" parTransId="{0A5539E4-DB07-409A-9B68-25668C081072}" sibTransId="{73C278F3-E9E3-4AD2-AB0A-48C41BB5AE86}"/>
    <dgm:cxn modelId="{A99E2F6A-CC38-402E-9C88-C99F1D565F16}" srcId="{CB9071F4-BC1A-45D3-921C-476C92D2D4A1}" destId="{535C25F3-4D5A-4F23-89EC-664B25DC7474}" srcOrd="2" destOrd="0" parTransId="{DE195671-8F96-4B99-AFA9-F2C4C1DF1AFC}" sibTransId="{EDE05DB5-40A9-4A6E-BA64-4485F1FE0A05}"/>
    <dgm:cxn modelId="{D97BC74C-8182-4FBC-8AD0-C9804AC5FD64}" type="presOf" srcId="{196E7125-12D5-4966-A020-699D21EA3CDD}" destId="{C970818A-F00E-4278-8F58-4EAFAE0BD28B}" srcOrd="0" destOrd="0" presId="urn:microsoft.com/office/officeart/2005/8/layout/default"/>
    <dgm:cxn modelId="{3545BA8D-0BF9-4FD7-8432-A94E550A16E0}" srcId="{CB9071F4-BC1A-45D3-921C-476C92D2D4A1}" destId="{D228750E-9EEC-4A33-A60B-DF2EA60B4E65}" srcOrd="0" destOrd="0" parTransId="{4F03FFAA-C36C-42AA-9CD9-4D07AD10F6C4}" sibTransId="{53EEE604-F9C2-461E-A633-7BEC6577810F}"/>
    <dgm:cxn modelId="{F38033B7-48EB-4FA6-A9FD-7B5E0D0C752B}" type="presOf" srcId="{C9D08C59-63C1-49DA-91AA-E4BC7B1D72F2}" destId="{1C4670D5-632B-4064-9BA4-2CB3EDC3EDDD}" srcOrd="0" destOrd="0" presId="urn:microsoft.com/office/officeart/2005/8/layout/default"/>
    <dgm:cxn modelId="{1C8BB6B7-4EBA-47E5-A4B7-E197B3F7DCA7}" type="presOf" srcId="{D228750E-9EEC-4A33-A60B-DF2EA60B4E65}" destId="{3419E1A0-4792-4C1A-A01E-81EA4EF897FE}" srcOrd="0" destOrd="0" presId="urn:microsoft.com/office/officeart/2005/8/layout/default"/>
    <dgm:cxn modelId="{91F85CBA-5D7C-4033-86A2-3302BAFF5A85}" srcId="{CB9071F4-BC1A-45D3-921C-476C92D2D4A1}" destId="{A59A9F46-08C7-4DCE-B9B2-8EECE76340CE}" srcOrd="3" destOrd="0" parTransId="{6F20B80D-886D-4A61-83AE-336E603993B3}" sibTransId="{8B860536-229F-423C-9F76-35D476E58B43}"/>
    <dgm:cxn modelId="{16D8C2CC-3DBA-42E6-9771-483FCB75C7D9}" srcId="{CB9071F4-BC1A-45D3-921C-476C92D2D4A1}" destId="{A8BAEDCE-EBD7-4A3A-B0AB-EFFFC1B5721C}" srcOrd="4" destOrd="0" parTransId="{33530995-677F-4D4C-8927-A62E2C264881}" sibTransId="{B8101156-31C7-4CDB-A099-E25544F4A38D}"/>
    <dgm:cxn modelId="{1A0FE1CD-64FE-43C2-8D51-4FC8DEBB16FA}" type="presOf" srcId="{A8BAEDCE-EBD7-4A3A-B0AB-EFFFC1B5721C}" destId="{1C026188-CA1E-4BAA-91AE-D970A0FE03E6}" srcOrd="0" destOrd="0" presId="urn:microsoft.com/office/officeart/2005/8/layout/default"/>
    <dgm:cxn modelId="{67103CD5-AB36-4D33-9394-7FCE1CDC221F}" srcId="{CB9071F4-BC1A-45D3-921C-476C92D2D4A1}" destId="{196E7125-12D5-4966-A020-699D21EA3CDD}" srcOrd="6" destOrd="0" parTransId="{EB907BE3-388D-4B57-8C91-A2CE3E77B023}" sibTransId="{17DB7C0E-BAD0-4B05-9BA3-BADC60B051A9}"/>
    <dgm:cxn modelId="{7AA2DAD8-B091-4E74-9C5A-CD1ABCA967AE}" type="presOf" srcId="{CB9071F4-BC1A-45D3-921C-476C92D2D4A1}" destId="{89F74A94-D49A-48E0-8341-29FD3625BE0F}" srcOrd="0" destOrd="0" presId="urn:microsoft.com/office/officeart/2005/8/layout/default"/>
    <dgm:cxn modelId="{7D0C61E0-CA60-43C6-98C9-4FF11B0782F6}" type="presOf" srcId="{A59A9F46-08C7-4DCE-B9B2-8EECE76340CE}" destId="{7B406D7B-4E8D-4A54-ADC3-9CD731E03AAE}" srcOrd="0" destOrd="0" presId="urn:microsoft.com/office/officeart/2005/8/layout/default"/>
    <dgm:cxn modelId="{62DA06F4-90A2-44AA-8668-08D0055A2C2B}" srcId="{CB9071F4-BC1A-45D3-921C-476C92D2D4A1}" destId="{78C087AB-3561-4DE5-BB24-E5929A81994A}" srcOrd="7" destOrd="0" parTransId="{6FC711BA-B9A6-46A8-B692-5702B00E81DE}" sibTransId="{4149621A-78EA-4AD6-BE3F-3BACB12C46E9}"/>
    <dgm:cxn modelId="{70699C0D-A312-4E02-900A-16A03687F49E}" type="presParOf" srcId="{89F74A94-D49A-48E0-8341-29FD3625BE0F}" destId="{3419E1A0-4792-4C1A-A01E-81EA4EF897FE}" srcOrd="0" destOrd="0" presId="urn:microsoft.com/office/officeart/2005/8/layout/default"/>
    <dgm:cxn modelId="{CC0B679C-2AA9-4B39-A629-5DE99F6F16FC}" type="presParOf" srcId="{89F74A94-D49A-48E0-8341-29FD3625BE0F}" destId="{B253878D-44AB-4F78-B362-0AAC656ADFD7}" srcOrd="1" destOrd="0" presId="urn:microsoft.com/office/officeart/2005/8/layout/default"/>
    <dgm:cxn modelId="{5A62DBF6-A2EC-440B-AD5D-4B79B26BEC5C}" type="presParOf" srcId="{89F74A94-D49A-48E0-8341-29FD3625BE0F}" destId="{711B80BF-A084-4FC9-8B19-E19DF81A70B8}" srcOrd="2" destOrd="0" presId="urn:microsoft.com/office/officeart/2005/8/layout/default"/>
    <dgm:cxn modelId="{7CB4FFB4-C47B-4B5D-AABD-19CA5CA2B4B3}" type="presParOf" srcId="{89F74A94-D49A-48E0-8341-29FD3625BE0F}" destId="{A3F4F706-128C-41E0-BF2C-B7C8CD45FE84}" srcOrd="3" destOrd="0" presId="urn:microsoft.com/office/officeart/2005/8/layout/default"/>
    <dgm:cxn modelId="{A9461354-A447-4B1A-BE5A-C991D914AA15}" type="presParOf" srcId="{89F74A94-D49A-48E0-8341-29FD3625BE0F}" destId="{4D568BED-95CD-4158-AC74-9782A16C7813}" srcOrd="4" destOrd="0" presId="urn:microsoft.com/office/officeart/2005/8/layout/default"/>
    <dgm:cxn modelId="{3A9A184D-DE7A-43C3-88E4-E636C1A86A57}" type="presParOf" srcId="{89F74A94-D49A-48E0-8341-29FD3625BE0F}" destId="{90C666D6-76D8-4DF8-8B49-3896D5FA7C13}" srcOrd="5" destOrd="0" presId="urn:microsoft.com/office/officeart/2005/8/layout/default"/>
    <dgm:cxn modelId="{194A542D-779E-485C-AFD2-2FB9CD78F63B}" type="presParOf" srcId="{89F74A94-D49A-48E0-8341-29FD3625BE0F}" destId="{7B406D7B-4E8D-4A54-ADC3-9CD731E03AAE}" srcOrd="6" destOrd="0" presId="urn:microsoft.com/office/officeart/2005/8/layout/default"/>
    <dgm:cxn modelId="{62C43017-6E77-4107-AB70-DC17E14C94E0}" type="presParOf" srcId="{89F74A94-D49A-48E0-8341-29FD3625BE0F}" destId="{7AF95F93-9C15-4238-BEE8-FD8E10BB708D}" srcOrd="7" destOrd="0" presId="urn:microsoft.com/office/officeart/2005/8/layout/default"/>
    <dgm:cxn modelId="{53AED433-DA5F-4C73-9B24-F9BCC4D47001}" type="presParOf" srcId="{89F74A94-D49A-48E0-8341-29FD3625BE0F}" destId="{1C026188-CA1E-4BAA-91AE-D970A0FE03E6}" srcOrd="8" destOrd="0" presId="urn:microsoft.com/office/officeart/2005/8/layout/default"/>
    <dgm:cxn modelId="{D68C1924-451C-49BE-9801-092B0A15A96D}" type="presParOf" srcId="{89F74A94-D49A-48E0-8341-29FD3625BE0F}" destId="{597991AB-E359-41F0-B509-9F0C51E27354}" srcOrd="9" destOrd="0" presId="urn:microsoft.com/office/officeart/2005/8/layout/default"/>
    <dgm:cxn modelId="{8208D487-0C2F-4865-B429-6E7D33D38894}" type="presParOf" srcId="{89F74A94-D49A-48E0-8341-29FD3625BE0F}" destId="{1C4670D5-632B-4064-9BA4-2CB3EDC3EDDD}" srcOrd="10" destOrd="0" presId="urn:microsoft.com/office/officeart/2005/8/layout/default"/>
    <dgm:cxn modelId="{DE5C34B4-54F5-429B-8ED6-3C5B5E67BDA5}" type="presParOf" srcId="{89F74A94-D49A-48E0-8341-29FD3625BE0F}" destId="{622E2D18-BA5A-4247-989F-43CCBC392DD6}" srcOrd="11" destOrd="0" presId="urn:microsoft.com/office/officeart/2005/8/layout/default"/>
    <dgm:cxn modelId="{1D1B8575-E86E-4387-978A-611259A57C55}" type="presParOf" srcId="{89F74A94-D49A-48E0-8341-29FD3625BE0F}" destId="{C970818A-F00E-4278-8F58-4EAFAE0BD28B}" srcOrd="12" destOrd="0" presId="urn:microsoft.com/office/officeart/2005/8/layout/default"/>
    <dgm:cxn modelId="{9A7DB157-D4E1-4C00-BCFD-4D4BFD76480B}" type="presParOf" srcId="{89F74A94-D49A-48E0-8341-29FD3625BE0F}" destId="{EEAE7AD0-3BA3-4451-A504-FD295021A9BC}" srcOrd="13" destOrd="0" presId="urn:microsoft.com/office/officeart/2005/8/layout/default"/>
    <dgm:cxn modelId="{D0ED2BFE-2E0B-49E3-8EFF-068859B8AAF7}" type="presParOf" srcId="{89F74A94-D49A-48E0-8341-29FD3625BE0F}" destId="{DB849BA4-6DE1-4629-A1D7-569472974BB0}"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83DCE-2D9D-4C29-92D3-096D9924F9FE}">
      <dsp:nvSpPr>
        <dsp:cNvPr id="0" name=""/>
        <dsp:cNvSpPr/>
      </dsp:nvSpPr>
      <dsp:spPr>
        <a:xfrm>
          <a:off x="1012255" y="393827"/>
          <a:ext cx="604335" cy="6043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74B29-E526-48A2-BDD1-802401071C5C}">
      <dsp:nvSpPr>
        <dsp:cNvPr id="0" name=""/>
        <dsp:cNvSpPr/>
      </dsp:nvSpPr>
      <dsp:spPr>
        <a:xfrm>
          <a:off x="642939" y="1230421"/>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Being fully present and engaged in the current moment. </a:t>
          </a:r>
          <a:endParaRPr lang="en-US" sz="1400" kern="1200"/>
        </a:p>
      </dsp:txBody>
      <dsp:txXfrm>
        <a:off x="642939" y="1230421"/>
        <a:ext cx="1342968" cy="537187"/>
      </dsp:txXfrm>
    </dsp:sp>
    <dsp:sp modelId="{0AB650FF-2C35-449F-82FA-71B65487FA2C}">
      <dsp:nvSpPr>
        <dsp:cNvPr id="0" name=""/>
        <dsp:cNvSpPr/>
      </dsp:nvSpPr>
      <dsp:spPr>
        <a:xfrm>
          <a:off x="2590243" y="393827"/>
          <a:ext cx="604335" cy="6043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57418-8E71-4C20-A123-EFB6A34F0A38}">
      <dsp:nvSpPr>
        <dsp:cNvPr id="0" name=""/>
        <dsp:cNvSpPr/>
      </dsp:nvSpPr>
      <dsp:spPr>
        <a:xfrm>
          <a:off x="2220927" y="1230421"/>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Thoughts</a:t>
          </a:r>
          <a:endParaRPr lang="en-US" sz="1400" kern="1200"/>
        </a:p>
      </dsp:txBody>
      <dsp:txXfrm>
        <a:off x="2220927" y="1230421"/>
        <a:ext cx="1342968" cy="537187"/>
      </dsp:txXfrm>
    </dsp:sp>
    <dsp:sp modelId="{3F921C77-F4A5-45BD-8B68-C2B83F593E7B}">
      <dsp:nvSpPr>
        <dsp:cNvPr id="0" name=""/>
        <dsp:cNvSpPr/>
      </dsp:nvSpPr>
      <dsp:spPr>
        <a:xfrm>
          <a:off x="4168232" y="393827"/>
          <a:ext cx="604335" cy="6043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AA03D4-08B8-4DD6-AC9A-C5C830C8E3A4}">
      <dsp:nvSpPr>
        <dsp:cNvPr id="0" name=""/>
        <dsp:cNvSpPr/>
      </dsp:nvSpPr>
      <dsp:spPr>
        <a:xfrm>
          <a:off x="3798915" y="1230421"/>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Feelings</a:t>
          </a:r>
          <a:endParaRPr lang="en-US" sz="1400" kern="1200"/>
        </a:p>
      </dsp:txBody>
      <dsp:txXfrm>
        <a:off x="3798915" y="1230421"/>
        <a:ext cx="1342968" cy="537187"/>
      </dsp:txXfrm>
    </dsp:sp>
    <dsp:sp modelId="{3859C4F1-60F5-47F5-9550-0B9BC022F5E7}">
      <dsp:nvSpPr>
        <dsp:cNvPr id="0" name=""/>
        <dsp:cNvSpPr/>
      </dsp:nvSpPr>
      <dsp:spPr>
        <a:xfrm>
          <a:off x="5746220" y="393827"/>
          <a:ext cx="604335" cy="6043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735A46-97E9-4DC8-A00C-379026A69701}">
      <dsp:nvSpPr>
        <dsp:cNvPr id="0" name=""/>
        <dsp:cNvSpPr/>
      </dsp:nvSpPr>
      <dsp:spPr>
        <a:xfrm>
          <a:off x="5376903" y="1230421"/>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Sensations</a:t>
          </a:r>
          <a:endParaRPr lang="en-US" sz="1400" kern="1200"/>
        </a:p>
      </dsp:txBody>
      <dsp:txXfrm>
        <a:off x="5376903" y="1230421"/>
        <a:ext cx="1342968" cy="537187"/>
      </dsp:txXfrm>
    </dsp:sp>
    <dsp:sp modelId="{C7FF8BE2-4F94-474E-A0D4-22F0EB6504AC}">
      <dsp:nvSpPr>
        <dsp:cNvPr id="0" name=""/>
        <dsp:cNvSpPr/>
      </dsp:nvSpPr>
      <dsp:spPr>
        <a:xfrm>
          <a:off x="7324208" y="393827"/>
          <a:ext cx="604335" cy="6043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AE0671-5C1E-4EEE-9FDA-791F3C2A9F21}">
      <dsp:nvSpPr>
        <dsp:cNvPr id="0" name=""/>
        <dsp:cNvSpPr/>
      </dsp:nvSpPr>
      <dsp:spPr>
        <a:xfrm>
          <a:off x="6954892" y="1230421"/>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Reduced stress and anxiety</a:t>
          </a:r>
          <a:endParaRPr lang="en-US" sz="1400" kern="1200"/>
        </a:p>
      </dsp:txBody>
      <dsp:txXfrm>
        <a:off x="6954892" y="1230421"/>
        <a:ext cx="1342968" cy="537187"/>
      </dsp:txXfrm>
    </dsp:sp>
    <dsp:sp modelId="{45111A49-B68E-4704-BAD9-7715B9DD3C7A}">
      <dsp:nvSpPr>
        <dsp:cNvPr id="0" name=""/>
        <dsp:cNvSpPr/>
      </dsp:nvSpPr>
      <dsp:spPr>
        <a:xfrm>
          <a:off x="2590243" y="2103351"/>
          <a:ext cx="604335" cy="60433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9D510E-2CF5-4B96-B59A-C83947815C8D}">
      <dsp:nvSpPr>
        <dsp:cNvPr id="0" name=""/>
        <dsp:cNvSpPr/>
      </dsp:nvSpPr>
      <dsp:spPr>
        <a:xfrm>
          <a:off x="2220927" y="2939944"/>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Improved focus and concentration</a:t>
          </a:r>
          <a:endParaRPr lang="en-US" sz="1400" kern="1200"/>
        </a:p>
      </dsp:txBody>
      <dsp:txXfrm>
        <a:off x="2220927" y="2939944"/>
        <a:ext cx="1342968" cy="537187"/>
      </dsp:txXfrm>
    </dsp:sp>
    <dsp:sp modelId="{C9DED138-DF4A-4174-BFE0-E7D219504967}">
      <dsp:nvSpPr>
        <dsp:cNvPr id="0" name=""/>
        <dsp:cNvSpPr/>
      </dsp:nvSpPr>
      <dsp:spPr>
        <a:xfrm>
          <a:off x="4168232" y="2103351"/>
          <a:ext cx="604335" cy="60433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5347E4-85C9-4E37-BDCB-EE054D8D4709}">
      <dsp:nvSpPr>
        <dsp:cNvPr id="0" name=""/>
        <dsp:cNvSpPr/>
      </dsp:nvSpPr>
      <dsp:spPr>
        <a:xfrm>
          <a:off x="3798915" y="2939944"/>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Greater self-awareness</a:t>
          </a:r>
          <a:endParaRPr lang="en-US" sz="1400" kern="1200"/>
        </a:p>
      </dsp:txBody>
      <dsp:txXfrm>
        <a:off x="3798915" y="2939944"/>
        <a:ext cx="1342968" cy="537187"/>
      </dsp:txXfrm>
    </dsp:sp>
    <dsp:sp modelId="{0D4D1060-18CB-4285-91D4-A2EF84F22B9A}">
      <dsp:nvSpPr>
        <dsp:cNvPr id="0" name=""/>
        <dsp:cNvSpPr/>
      </dsp:nvSpPr>
      <dsp:spPr>
        <a:xfrm>
          <a:off x="5746220" y="2103351"/>
          <a:ext cx="604335" cy="60433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9ED907-1833-4742-94F9-A424FD1A231A}">
      <dsp:nvSpPr>
        <dsp:cNvPr id="0" name=""/>
        <dsp:cNvSpPr/>
      </dsp:nvSpPr>
      <dsp:spPr>
        <a:xfrm>
          <a:off x="5376903" y="2939944"/>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t>Enhanced relationships</a:t>
          </a:r>
          <a:endParaRPr lang="en-US" sz="1400" kern="1200"/>
        </a:p>
      </dsp:txBody>
      <dsp:txXfrm>
        <a:off x="5376903" y="2939944"/>
        <a:ext cx="1342968" cy="5371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8ABEB-B6C6-47FB-8459-2F8582794B7B}">
      <dsp:nvSpPr>
        <dsp:cNvPr id="0" name=""/>
        <dsp:cNvSpPr/>
      </dsp:nvSpPr>
      <dsp:spPr>
        <a:xfrm>
          <a:off x="466" y="51735"/>
          <a:ext cx="1819645" cy="1091787"/>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Mindfulness Breaks</a:t>
          </a:r>
          <a:endParaRPr lang="en-US" sz="2000" kern="1200"/>
        </a:p>
      </dsp:txBody>
      <dsp:txXfrm>
        <a:off x="53763" y="105032"/>
        <a:ext cx="1713051" cy="985193"/>
      </dsp:txXfrm>
    </dsp:sp>
    <dsp:sp modelId="{4E094B55-E109-4AD1-B262-A11B8925BA35}">
      <dsp:nvSpPr>
        <dsp:cNvPr id="0" name=""/>
        <dsp:cNvSpPr/>
      </dsp:nvSpPr>
      <dsp:spPr>
        <a:xfrm>
          <a:off x="2002076" y="51735"/>
          <a:ext cx="1819645" cy="1091787"/>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Mindfulness Meditation </a:t>
          </a:r>
          <a:endParaRPr lang="en-US" sz="2000" kern="1200" dirty="0"/>
        </a:p>
      </dsp:txBody>
      <dsp:txXfrm>
        <a:off x="2055373" y="105032"/>
        <a:ext cx="1713051" cy="985193"/>
      </dsp:txXfrm>
    </dsp:sp>
    <dsp:sp modelId="{FF4C326D-B00C-466F-B3AD-E08335FCFB2E}">
      <dsp:nvSpPr>
        <dsp:cNvPr id="0" name=""/>
        <dsp:cNvSpPr/>
      </dsp:nvSpPr>
      <dsp:spPr>
        <a:xfrm>
          <a:off x="466" y="1325487"/>
          <a:ext cx="1819645" cy="1091787"/>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Mindful Activities</a:t>
          </a:r>
          <a:endParaRPr lang="en-US" sz="2000" kern="1200"/>
        </a:p>
      </dsp:txBody>
      <dsp:txXfrm>
        <a:off x="53763" y="1378784"/>
        <a:ext cx="1713051" cy="985193"/>
      </dsp:txXfrm>
    </dsp:sp>
    <dsp:sp modelId="{865D3772-7AF0-4FCC-AD3B-03E346FF6FE0}">
      <dsp:nvSpPr>
        <dsp:cNvPr id="0" name=""/>
        <dsp:cNvSpPr/>
      </dsp:nvSpPr>
      <dsp:spPr>
        <a:xfrm>
          <a:off x="2002076" y="1325487"/>
          <a:ext cx="1819645" cy="1091787"/>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At the workplace </a:t>
          </a:r>
          <a:endParaRPr lang="en-US" sz="2000" kern="1200"/>
        </a:p>
      </dsp:txBody>
      <dsp:txXfrm>
        <a:off x="2055373" y="1378784"/>
        <a:ext cx="1713051" cy="985193"/>
      </dsp:txXfrm>
    </dsp:sp>
    <dsp:sp modelId="{74C34FF6-95D2-4E9E-BD78-FFF246D0CC6C}">
      <dsp:nvSpPr>
        <dsp:cNvPr id="0" name=""/>
        <dsp:cNvSpPr/>
      </dsp:nvSpPr>
      <dsp:spPr>
        <a:xfrm>
          <a:off x="466" y="2599239"/>
          <a:ext cx="1819645" cy="1091787"/>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To improve Mental Health</a:t>
          </a:r>
        </a:p>
      </dsp:txBody>
      <dsp:txXfrm>
        <a:off x="53763" y="2652536"/>
        <a:ext cx="1713051" cy="985193"/>
      </dsp:txXfrm>
    </dsp:sp>
    <dsp:sp modelId="{9603EC73-872B-4E29-BC20-2EFD8F6112E3}">
      <dsp:nvSpPr>
        <dsp:cNvPr id="0" name=""/>
        <dsp:cNvSpPr/>
      </dsp:nvSpPr>
      <dsp:spPr>
        <a:xfrm>
          <a:off x="2002076" y="2599239"/>
          <a:ext cx="1819645" cy="1091787"/>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Children and young people </a:t>
          </a:r>
          <a:endParaRPr lang="en-US" sz="2000" kern="1200" dirty="0"/>
        </a:p>
      </dsp:txBody>
      <dsp:txXfrm>
        <a:off x="2055373" y="2652536"/>
        <a:ext cx="1713051" cy="9851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9E1A0-4792-4C1A-A01E-81EA4EF897FE}">
      <dsp:nvSpPr>
        <dsp:cNvPr id="0" name=""/>
        <dsp:cNvSpPr/>
      </dsp:nvSpPr>
      <dsp:spPr>
        <a:xfrm>
          <a:off x="2975" y="63244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a:t>
          </a:r>
          <a:r>
            <a:rPr lang="en-US" sz="1700" b="0" i="0" kern="1200" dirty="0"/>
            <a:t>omestic violence</a:t>
          </a:r>
          <a:endParaRPr lang="en-US" sz="1700" kern="1200" dirty="0"/>
        </a:p>
      </dsp:txBody>
      <dsp:txXfrm>
        <a:off x="2975" y="632449"/>
        <a:ext cx="2360599" cy="1416359"/>
      </dsp:txXfrm>
    </dsp:sp>
    <dsp:sp modelId="{711B80BF-A084-4FC9-8B19-E19DF81A70B8}">
      <dsp:nvSpPr>
        <dsp:cNvPr id="0" name=""/>
        <dsp:cNvSpPr/>
      </dsp:nvSpPr>
      <dsp:spPr>
        <a:xfrm>
          <a:off x="2599635" y="63244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a:t>
          </a:r>
          <a:r>
            <a:rPr lang="en-US" sz="1700" b="0" i="0" kern="1200" dirty="0"/>
            <a:t>arental abandonment through separation or divorce</a:t>
          </a:r>
          <a:endParaRPr lang="en-US" sz="1700" kern="1200" dirty="0"/>
        </a:p>
      </dsp:txBody>
      <dsp:txXfrm>
        <a:off x="2599635" y="632449"/>
        <a:ext cx="2360599" cy="1416359"/>
      </dsp:txXfrm>
    </dsp:sp>
    <dsp:sp modelId="{4D568BED-95CD-4158-AC74-9782A16C7813}">
      <dsp:nvSpPr>
        <dsp:cNvPr id="0" name=""/>
        <dsp:cNvSpPr/>
      </dsp:nvSpPr>
      <dsp:spPr>
        <a:xfrm>
          <a:off x="5196295" y="63244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a:t>
          </a:r>
          <a:r>
            <a:rPr lang="en-US" sz="1700" b="0" i="0" kern="1200" dirty="0"/>
            <a:t>arent with a mental health condition</a:t>
          </a:r>
          <a:endParaRPr lang="en-US" sz="1700" kern="1200" dirty="0"/>
        </a:p>
      </dsp:txBody>
      <dsp:txXfrm>
        <a:off x="5196295" y="632449"/>
        <a:ext cx="2360599" cy="1416359"/>
      </dsp:txXfrm>
    </dsp:sp>
    <dsp:sp modelId="{7B406D7B-4E8D-4A54-ADC3-9CD731E03AAE}">
      <dsp:nvSpPr>
        <dsp:cNvPr id="0" name=""/>
        <dsp:cNvSpPr/>
      </dsp:nvSpPr>
      <dsp:spPr>
        <a:xfrm>
          <a:off x="7792955" y="63244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a:t>
          </a:r>
          <a:r>
            <a:rPr lang="en-US" sz="1700" b="0" i="0" kern="1200" dirty="0"/>
            <a:t>buse (physical, sexual and/or emotional)</a:t>
          </a:r>
          <a:endParaRPr lang="en-US" sz="1700" kern="1200" dirty="0"/>
        </a:p>
      </dsp:txBody>
      <dsp:txXfrm>
        <a:off x="7792955" y="632449"/>
        <a:ext cx="2360599" cy="1416359"/>
      </dsp:txXfrm>
    </dsp:sp>
    <dsp:sp modelId="{1C026188-CA1E-4BAA-91AE-D970A0FE03E6}">
      <dsp:nvSpPr>
        <dsp:cNvPr id="0" name=""/>
        <dsp:cNvSpPr/>
      </dsp:nvSpPr>
      <dsp:spPr>
        <a:xfrm>
          <a:off x="2975" y="228486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N</a:t>
          </a:r>
          <a:r>
            <a:rPr lang="en-US" sz="1700" b="0" i="0" kern="1200" dirty="0"/>
            <a:t>eglect (physical and emotional)</a:t>
          </a:r>
          <a:endParaRPr lang="en-US" sz="1700" kern="1200" dirty="0"/>
        </a:p>
      </dsp:txBody>
      <dsp:txXfrm>
        <a:off x="2975" y="2284869"/>
        <a:ext cx="2360599" cy="1416359"/>
      </dsp:txXfrm>
    </dsp:sp>
    <dsp:sp modelId="{1C4670D5-632B-4064-9BA4-2CB3EDC3EDDD}">
      <dsp:nvSpPr>
        <dsp:cNvPr id="0" name=""/>
        <dsp:cNvSpPr/>
      </dsp:nvSpPr>
      <dsp:spPr>
        <a:xfrm>
          <a:off x="2599635" y="228486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a:t>
          </a:r>
          <a:r>
            <a:rPr lang="en-US" sz="1700" b="0" i="0" kern="1200" dirty="0"/>
            <a:t> member of the household being in prison</a:t>
          </a:r>
          <a:endParaRPr lang="en-US" sz="1700" kern="1200" dirty="0"/>
        </a:p>
      </dsp:txBody>
      <dsp:txXfrm>
        <a:off x="2599635" y="2284869"/>
        <a:ext cx="2360599" cy="1416359"/>
      </dsp:txXfrm>
    </dsp:sp>
    <dsp:sp modelId="{C970818A-F00E-4278-8F58-4EAFAE0BD28B}">
      <dsp:nvSpPr>
        <dsp:cNvPr id="0" name=""/>
        <dsp:cNvSpPr/>
      </dsp:nvSpPr>
      <dsp:spPr>
        <a:xfrm>
          <a:off x="5196295" y="228486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dirty="0"/>
            <a:t>Growing up in a household in which there are adults experiencing alcohol and drug use problems.</a:t>
          </a:r>
          <a:endParaRPr lang="en-US" sz="1700" kern="1200" dirty="0"/>
        </a:p>
      </dsp:txBody>
      <dsp:txXfrm>
        <a:off x="5196295" y="2284869"/>
        <a:ext cx="2360599" cy="1416359"/>
      </dsp:txXfrm>
    </dsp:sp>
    <dsp:sp modelId="{DB849BA4-6DE1-4629-A1D7-569472974BB0}">
      <dsp:nvSpPr>
        <dsp:cNvPr id="0" name=""/>
        <dsp:cNvSpPr/>
      </dsp:nvSpPr>
      <dsp:spPr>
        <a:xfrm>
          <a:off x="7792955" y="2284869"/>
          <a:ext cx="2360599" cy="1416359"/>
        </a:xfrm>
        <a:prstGeom prst="rect">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dirty="0"/>
            <a:t>Having a parent who was himself/herself abused or neglected as a child</a:t>
          </a:r>
          <a:endParaRPr lang="en-US" sz="1700" kern="1200" dirty="0"/>
        </a:p>
      </dsp:txBody>
      <dsp:txXfrm>
        <a:off x="7792955" y="2284869"/>
        <a:ext cx="2360599" cy="141635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1CC659-7569-45BA-A235-6406D2983639}" type="datetimeFigureOut">
              <a:rPr lang="en-GB" smtClean="0"/>
              <a:t>07/05/2024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38356E-0A65-4DCF-AC4F-156F529F47B4}" type="slidenum">
              <a:rPr lang="en-GB" smtClean="0"/>
              <a:t>‹#›</a:t>
            </a:fld>
            <a:endParaRPr lang="en-GB"/>
          </a:p>
        </p:txBody>
      </p:sp>
    </p:spTree>
    <p:extLst>
      <p:ext uri="{BB962C8B-B14F-4D97-AF65-F5344CB8AC3E}">
        <p14:creationId xmlns:p14="http://schemas.microsoft.com/office/powerpoint/2010/main" val="4025399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1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This presentation will be discussing how mindfulness can be used as an intervention for children and young people who have experienced adverse childhood experiences</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1</a:t>
            </a:fld>
            <a:endParaRPr lang="en-GB"/>
          </a:p>
        </p:txBody>
      </p:sp>
    </p:spTree>
    <p:extLst>
      <p:ext uri="{BB962C8B-B14F-4D97-AF65-F5344CB8AC3E}">
        <p14:creationId xmlns:p14="http://schemas.microsoft.com/office/powerpoint/2010/main" val="1904763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2 -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Mindfulness is the practice of being fully present and engaged in the current moment. It's about paying attention to what's happening right now—our thoughts, feelings, sensations, and surroundings—rather than getting caught up in worries about the future or regrets about the past.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has been shown to have numerous benefits for mental well-being. By bringing our attention back to the present moment again and again, we can break out of unhelpful patterns of thinking and reacting. We can learn to observe our thoughts and feelings with curiosity and compassion, rather than getting caught up in them. This can lead to greater peace of mind, better decision making, and improved relationships.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Reduced stress and anxiety: Mindfulness can help us manage stress and anxiety by teaching us to respond to difficult situations with greater calm and clarity.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Improved focus and concentration: By training our minds to stay present, mindfulness can enhance our ability to focus and be productive.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Greater self-awareness: Mindfulness promotes self-awareness by allowing us to observe our own thoughts and emotions more objectively.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Enhanced relationships: By cultivating compassion and non-judgment, mindfulness can improve our interactions with others and deepen our connections.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Cleveland Clinic (2024); NHS Wales (2023)</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2</a:t>
            </a:fld>
            <a:endParaRPr lang="en-GB"/>
          </a:p>
        </p:txBody>
      </p:sp>
    </p:spTree>
    <p:extLst>
      <p:ext uri="{BB962C8B-B14F-4D97-AF65-F5344CB8AC3E}">
        <p14:creationId xmlns:p14="http://schemas.microsoft.com/office/powerpoint/2010/main" val="3534869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3 -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how can be mindfulness be used? Mindfulness can be beneficial for anyone looking to improve their mental well-being. It's particularly helpful for those dealing with stress, anxiety, depression, or chronic pain.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can be used through various techniques and in different environments.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Breaks: Take short mindfulness breaks throughout the day to reset and refocus.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Meditation: Set aside time for a more formal mindfulness practice, such as mindfulness meditation, this can be in the form of yoga, tai chi or guided meditation by focusing on your breathing or focusing on a particular object.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 Activities: Incorporate mindfulness into everyday activities like eating, walking or listening to others.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Cleveland Clinic (2024)</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has been introduced in the workplace, it has been found that mindfulness can lead to increased productivity, improved focus, and reduced stress. Employers are recognising the benefits and increasingly offering mindfulness training to their employees. Mindfulness in the workplace can lead to better decision making, increased creativity, and improved interpersonal relationships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Hülsheger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has been shown to have numerous benefits for mental health. By promoting present-moment awareness and non-judgmental acceptance of feelings, mindfulness can improve emotional well-being. In addition, mindfulness practices can reduce stress and anxiety by helping individuals better manage stress triggers and develop healthier coping mechanisms. Over time, regular mindfulness practice can enhance resilience, focus, and concentration, as well as promote healthier relationships and improve communication skills. There is substantial evidence supporting the effectiveness of mindfulness-based interventions for a variety of mental health conditions, including depression, anxiety, and stress. Furthermore, long-term mindfulness practice has been associated with structural changes in the brain that support mental health. Finally, mindfulness practices have also been shown to have positive effects on physical health, including improved immune function, reduced inflammation, and better cardiovascular health (Schreiner &amp; Malcolm, 2008).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practices offer numerous benefits for children, including improved emotional regulation, enhanced focus and attention, stress reduction, increased self-awareness, better social skills, improved sleep quality, increased resilience, and enhanced academic performance. By teaching children to be present and non-judgmental, mindfulness fosters emotional well-being and equips them with essential life skills. Whether through school programs, guided meditation apps, or family practices, integrating mindfulness into children's lives can promote their overall development and prepare them for success in various aspects of life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Zelazo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Lyons, 2012). Also research has found that mindfulness can be used as a tool to help children who have experienced ACEs.</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3</a:t>
            </a:fld>
            <a:endParaRPr lang="en-GB"/>
          </a:p>
        </p:txBody>
      </p:sp>
    </p:spTree>
    <p:extLst>
      <p:ext uri="{BB962C8B-B14F-4D97-AF65-F5344CB8AC3E}">
        <p14:creationId xmlns:p14="http://schemas.microsoft.com/office/powerpoint/2010/main" val="2511388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4 -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what are ACEs? Aces are traumatic or stressful events which occur during childhood, these events happen between the ages of 0-18 years old. It is possible that children can experience more than 1 ace, with research showing that the more aces which a person experiences the more likely they are to have negative effects into adulthood, however it is important to note that not all individuals who experience ACEs will have these negative effects.  Some of the most widely recognised ACEs are,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Domestic violence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Parental abandonment through separation or divorce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Parent with a mental health condition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Abuse (physical, sexual and/or emotional)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Neglect (physical and emotional)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 member of the household being in prison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Growing up in a household in which there are adults experiencing alcohol and drug use problems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(Public Health Scotland, 2021), also research has found that ACEs can be passed down to the next generation through the parents' behaviour. The study highlighted how parents' own ACEs can lead to problems like PTSD, which increase the risk of ACEs in their own children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Schickedanz</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2021).</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4</a:t>
            </a:fld>
            <a:endParaRPr lang="en-GB"/>
          </a:p>
        </p:txBody>
      </p:sp>
    </p:spTree>
    <p:extLst>
      <p:ext uri="{BB962C8B-B14F-4D97-AF65-F5344CB8AC3E}">
        <p14:creationId xmlns:p14="http://schemas.microsoft.com/office/powerpoint/2010/main" val="2070863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5 -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what are the impacts of adverse childhood experiences. It was found in a 2016 study that 47% of adults in Wales had experienced at least 1 ace. This included experiences such as abuse, neglect, or growing up in a dysfunctional family. Additionally, 14% of the adults had experienced four or more ACEs during childhood (Ma et al., 2016). ACEs have profound and long-lasting impacts on an individual's health and well-being. They are linked to an increased risk of developing chronic health conditions such as heart disease, cancer, and diabetes later in life. Also research has found that mental illnesses such as depression, anxiety disorders, and post-traumatic stress disorder (PTSD) are also more common in people with a history of ACEs. (CDC, 2021; Cleveland Clinic, 2023). ACEs have also been found to be aa strong predictor of substance use disorders, including alcoholism, drug addiction, and problem gambling in later life (Davis et al., 2021). </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5</a:t>
            </a:fld>
            <a:endParaRPr lang="en-GB"/>
          </a:p>
        </p:txBody>
      </p:sp>
    </p:spTree>
    <p:extLst>
      <p:ext uri="{BB962C8B-B14F-4D97-AF65-F5344CB8AC3E}">
        <p14:creationId xmlns:p14="http://schemas.microsoft.com/office/powerpoint/2010/main" val="2524911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6 -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Preventing and Mitigating the Effects of ACEs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 variety of interventions can be used to prevent and mitigate the impact of Adverse Childhood Experiences (ACEs).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Promotion of positive parenting practices: Programs that educate parents on effective communication, discipline strategies, and the importance of nurturing their children's emotional well-being can help prevent ACEs.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Community-based interventions: Initiatives that strengthen community supports, such as affordable housing, quality child care, and accessible health care, can reduce the likelihood of ACEs.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School-based programs: Interventions in educational settings that promote resilience, provide mental health support, and foster positive relationships with teachers and peers can help prevent ACEs.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Screening and early intervention: Regular health and developmental checks for children, along with early identification of at-risk situations, can allow for timely interventions to prevent ACEs.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Trauma-informed care: This approach recognises the potential impact of trauma on individuals and aims to create a safe, supportive environment that promotes resilience and recovery.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Mental health services: Access to counselling, therapy, and other mental health resources can help individuals cope with the aftermath of ACEs and reduce the risk of long-term negative impacts.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Support groups and peer networks: Connecting with others who have experienced similar traumas can provide a sense of community, validation, and practical advice.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Resilience-building programs: Interventions that focus on developing skills like problem-solving, emotional regulation, and positive thinking can help individuals overcome the challenges associated with ACEs, this can also be used through practices such as mindfulness.</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6</a:t>
            </a:fld>
            <a:endParaRPr lang="en-GB"/>
          </a:p>
        </p:txBody>
      </p:sp>
    </p:spTree>
    <p:extLst>
      <p:ext uri="{BB962C8B-B14F-4D97-AF65-F5344CB8AC3E}">
        <p14:creationId xmlns:p14="http://schemas.microsoft.com/office/powerpoint/2010/main" val="4234708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7</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How can mindfulness help children and young people with ACEs?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Mindfulness has been found to help children and young people by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Reducing Stress, implementing better coping strategies , helping with emotional regulation , increasing Overall well-being , Decrease in anxiety and depression symptoms, aiding in better long-term outcomes ,Building resilience</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7</a:t>
            </a:fld>
            <a:endParaRPr lang="en-GB"/>
          </a:p>
        </p:txBody>
      </p:sp>
    </p:spTree>
    <p:extLst>
      <p:ext uri="{BB962C8B-B14F-4D97-AF65-F5344CB8AC3E}">
        <p14:creationId xmlns:p14="http://schemas.microsoft.com/office/powerpoint/2010/main" val="1862206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8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Empirical research </a:t>
            </a:r>
          </a:p>
          <a:p>
            <a:pPr>
              <a:lnSpc>
                <a:spcPct val="115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One study conducted by Buck in 2022 explored the impact of adverse childhood experiences (ACEs) on children's development and the role of mindfulness in building resilience. It highlights that ACEs, such as abuse, neglect, or parental mental illness, can lead to toxic stress, impairing brain development and increasing the risk of future behavioural problems and illnesses. The study focuses on a mindfulness intervention in a second-grade classroom, using techniques like breathing exercises and meditation. It finds that mindfulness can foster resilience, as defined by increased self-confidence, one of the key components of resilience. The study concludes that mindfulness can be a powerful tool for mitigating the effects of ACEs and toxic stress, promoting resilience in children.</a:t>
            </a:r>
          </a:p>
          <a:p>
            <a:pPr>
              <a:lnSpc>
                <a:spcPct val="115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further study by King et al. (2021) implemented a 6-week mindfulness program in a low-income school. Both teachers and students had positive views of the program, and students demonstrated increased on-task behaviour during mindfulness practice. Importantly, the implementation of the program contributed to the development of a trauma-responsive, resilient school community. This suggests that teacher-led mindfulness programs can have positive effects on student well-being and the overall school environment within low-income schools. However, further research is needed to explore long-term outcomes and potential challenges in sustaining mindfulness practices within such settings.</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8</a:t>
            </a:fld>
            <a:endParaRPr lang="en-GB"/>
          </a:p>
        </p:txBody>
      </p:sp>
    </p:spTree>
    <p:extLst>
      <p:ext uri="{BB962C8B-B14F-4D97-AF65-F5344CB8AC3E}">
        <p14:creationId xmlns:p14="http://schemas.microsoft.com/office/powerpoint/2010/main" val="4197048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9-</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study investigated the impact of a mindfulness-based curriculum on young children's relationship skills and social awareness. It used a randomised controlled trial design, with one group of students participating in the mindfulness program along with regular academics, and another group only receiving regular academics. The results showed that students who underwent the mindfulness program had significant improvements in emotional recognition, self-control, and social problem-solving compared to the control group. These findings suggest that integrating mindfulness into early education could enhance children's relationship skills and social awareness by promoting emotional recognition, self-control, and the ability to solve social issues. (Thierry et al., 2022).</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study by Davis et al. (2022) found that a trauma-informed yoga intervention in a rural Montana community significantly reduced anxiety and depressive symptoms in high school students. Importantly, it also led to improvements in well-being, as evidenced by increases in SDQ-11 scores and decreases in stress levels. Qualitative feedback highlighted benefits in focus and relaxation. These findings suggest trauma-informed yoga may be a useful tool for mitigating the impacts of adverse childhood experiences in rural settings.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The study found that the Peace in Schools mindfulness course significantly improved self-regulation, self-compassion, coping, anxiety, and depression symptoms in adolescents with high ACEs exposure and mental health challenges. Importantly, readiness for change and ACEs levels positively influenced program outcomes. These findings suggest that mindfulness interventions can be an effective tool for addressing adolescent mental health and ACEs in schools, especially with consideration for diversity and readiness (Naranjo-Rivera, 2021).</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9</a:t>
            </a:fld>
            <a:endParaRPr lang="en-GB"/>
          </a:p>
        </p:txBody>
      </p:sp>
    </p:spTree>
    <p:extLst>
      <p:ext uri="{BB962C8B-B14F-4D97-AF65-F5344CB8AC3E}">
        <p14:creationId xmlns:p14="http://schemas.microsoft.com/office/powerpoint/2010/main" val="36057314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10</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Mindfulness techniques for children and young people.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are various techniques which can be used to implement mindfulness for children, NHS Wales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have created some exercises which can be used with young children and these include.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Feeling exercise - This exercise includes, having various different objects of different textures and having the children spend time feeling the object in their hand, encouraging them to use their senses in the moment.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seeing game - This exercise invites the children to take a moment to observe their surroundings in the room , and encourage them to search for things they may not have noticed before.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Ocean breathing  - Have the children sit or lie comfortably. Instruct them to breathe in slowly through their noses and out through pursed lips, mimicking the sound of blowing through a straw, like ocean waves.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power of listening – by ringing a bell and having the children focus on that noise, then as the noise fades ask them to focus on the other noises they can hear.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body squeezing exercise - Have the children sit or lie comfortably. Guide them to squeeze and relax each muscle group, holding each squeeze for five seconds. Help them visualise by curling toes, tensing legs, sucking in stomach, making fists, and scrunching faces.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five senses - take the children outside and have them lie quietly in the grass. Call out each of the five senses (sight, smell, sound, taste, touch) one by one.</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10</a:t>
            </a:fld>
            <a:endParaRPr lang="en-GB"/>
          </a:p>
        </p:txBody>
      </p:sp>
    </p:spTree>
    <p:extLst>
      <p:ext uri="{BB962C8B-B14F-4D97-AF65-F5344CB8AC3E}">
        <p14:creationId xmlns:p14="http://schemas.microsoft.com/office/powerpoint/2010/main" val="1634908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11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Lack of Time and Training: it was discussed in a study that lack of time and inadequate training in mindfulness-based programs can be significant obstacles to implementation in schools (Munk, 2020).</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Reluctance to Implement: Teachers may be ambivalent or resistant to implementing mindfulness programs, citing concerns about time commitment, lack of expertise, and potential disruption to the classroom dynamic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Wigelsworth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Quinn, 2020).</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Limited Evidence of Impact: A meta-analysis found that mindfulness-based interventions had limited effects on reducing anxiety in children and adolescents, highlighting that mindfulness may not be a one-size-fits-all solution. (Odgers et al., 2020).</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Risk of Misuse or Overuse: it was found in a study there is a risk of mindfulness being used inappropriately or excessively, potentially leading to unhealthy patterns of thought or behaviour. (Whitaker et al., 2014)</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Potential for Harm: There is a risk that mind-body interventions like mindfulness could potentially be harmful if not carefully implemented. This risk is particularly relevant for children with ACEs, who may be more vulnerable to negative interpretations or experiences with mindfulness practices.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Quality of Programs: The quality and appropriateness of mindfulness programs for children with ACEs is crucial. Well-designed programs with appropriate guidance and monitoring are more likely to be beneficial.</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11</a:t>
            </a:fld>
            <a:endParaRPr lang="en-GB"/>
          </a:p>
        </p:txBody>
      </p:sp>
    </p:spTree>
    <p:extLst>
      <p:ext uri="{BB962C8B-B14F-4D97-AF65-F5344CB8AC3E}">
        <p14:creationId xmlns:p14="http://schemas.microsoft.com/office/powerpoint/2010/main" val="1445107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Slide 12</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In conclusion, mindfulness offers a promising approach for supporting children and young people who have experienced ACEs. The evidence suggests that mindfulness-based interventions can help mitigate the psychological, behavioural, and physiological impacts of trauma. By promoting mindfulness in schools and other settings, we can equip these young people with the skills they need to manage stress, regulate emotions, and build resilience. This could lead to improved mental health outcomes and greater well-being in the long term. However, more research is needed to fully understand the implications of mindfulness interventions for different groups of children and young people with ACEs. With careful implementation and ongoing evaluation, mindfulness has the potential to be a powerful tool for supporting the mental health of our youth.</a:t>
            </a:r>
          </a:p>
          <a:p>
            <a:pPr>
              <a:lnSpc>
                <a:spcPct val="107000"/>
              </a:lnSpc>
              <a:spcAft>
                <a:spcPts val="800"/>
              </a:spcAft>
            </a:pPr>
            <a:r>
              <a:rPr lang="en-GB" sz="1800" kern="100" dirty="0">
                <a:solidFill>
                  <a:srgbClr val="0D0D0D"/>
                </a:solidFill>
                <a:effectLst/>
                <a:highlight>
                  <a:srgbClr val="FFFFFF"/>
                </a:highlight>
                <a:latin typeface="Segoe UI" panose="020B0502040204020203"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638356E-0A65-4DCF-AC4F-156F529F47B4}" type="slidenum">
              <a:rPr lang="en-GB" smtClean="0"/>
              <a:t>12</a:t>
            </a:fld>
            <a:endParaRPr lang="en-GB"/>
          </a:p>
        </p:txBody>
      </p:sp>
    </p:spTree>
    <p:extLst>
      <p:ext uri="{BB962C8B-B14F-4D97-AF65-F5344CB8AC3E}">
        <p14:creationId xmlns:p14="http://schemas.microsoft.com/office/powerpoint/2010/main" val="1556793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DD62D-F3FF-DCA3-8E7B-9E4A7DFC5E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2EF4D-03F6-0854-AF58-5422163E4D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647549-AE95-D584-A81E-390F638D4D14}"/>
              </a:ext>
            </a:extLst>
          </p:cNvPr>
          <p:cNvSpPr>
            <a:spLocks noGrp="1"/>
          </p:cNvSpPr>
          <p:nvPr>
            <p:ph type="dt" sz="half" idx="10"/>
          </p:nvPr>
        </p:nvSpPr>
        <p:spPr/>
        <p:txBody>
          <a:bodyPr/>
          <a:lstStyle/>
          <a:p>
            <a:fld id="{11A6662E-FAF4-44BC-88B5-85A7CBFB6D30}" type="datetime1">
              <a:rPr lang="en-US" smtClean="0"/>
              <a:pPr/>
              <a:t>5/6/2024</a:t>
            </a:fld>
            <a:endParaRPr lang="en-US"/>
          </a:p>
        </p:txBody>
      </p:sp>
      <p:sp>
        <p:nvSpPr>
          <p:cNvPr id="5" name="Footer Placeholder 4">
            <a:extLst>
              <a:ext uri="{FF2B5EF4-FFF2-40B4-BE49-F238E27FC236}">
                <a16:creationId xmlns:a16="http://schemas.microsoft.com/office/drawing/2014/main" id="{626984CF-9FC6-8962-901C-6613A9D8A4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A6882B-BDA0-DDD1-2F89-251577B9CB97}"/>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60152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2470-E34B-92C3-4620-E4257DDFAE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C28987-DB2A-EA7A-57FB-1A613B70A4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1774E-6B38-F277-CF06-56AF1834829A}"/>
              </a:ext>
            </a:extLst>
          </p:cNvPr>
          <p:cNvSpPr>
            <a:spLocks noGrp="1"/>
          </p:cNvSpPr>
          <p:nvPr>
            <p:ph type="dt" sz="half" idx="10"/>
          </p:nvPr>
        </p:nvSpPr>
        <p:spPr/>
        <p:txBody>
          <a:bodyPr/>
          <a:lstStyle/>
          <a:p>
            <a:fld id="{0055F08A-1E71-4B2B-BB49-E743F2903911}" type="datetime1">
              <a:rPr lang="en-US" smtClean="0"/>
              <a:t>5/6/2024</a:t>
            </a:fld>
            <a:endParaRPr lang="en-US" dirty="0"/>
          </a:p>
        </p:txBody>
      </p:sp>
      <p:sp>
        <p:nvSpPr>
          <p:cNvPr id="5" name="Footer Placeholder 4">
            <a:extLst>
              <a:ext uri="{FF2B5EF4-FFF2-40B4-BE49-F238E27FC236}">
                <a16:creationId xmlns:a16="http://schemas.microsoft.com/office/drawing/2014/main" id="{980D914A-623B-DFC3-29BC-6432FE915C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12E01-960B-CDC3-AFCC-ABBA6853CA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94599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03D6-552C-1A78-CD87-90CF3F78FF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005988-C0A7-166C-34B1-1308DA2A9EF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513EB4-2888-8FC4-9F93-8CE58AFE5BE0}"/>
              </a:ext>
            </a:extLst>
          </p:cNvPr>
          <p:cNvSpPr>
            <a:spLocks noGrp="1"/>
          </p:cNvSpPr>
          <p:nvPr>
            <p:ph type="dt" sz="half" idx="10"/>
          </p:nvPr>
        </p:nvSpPr>
        <p:spPr/>
        <p:txBody>
          <a:bodyPr/>
          <a:lstStyle/>
          <a:p>
            <a:fld id="{15417D9E-721A-44BB-8863-9873FE64DA75}" type="datetime1">
              <a:rPr lang="en-US" smtClean="0"/>
              <a:t>5/6/2024</a:t>
            </a:fld>
            <a:endParaRPr lang="en-US"/>
          </a:p>
        </p:txBody>
      </p:sp>
      <p:sp>
        <p:nvSpPr>
          <p:cNvPr id="5" name="Footer Placeholder 4">
            <a:extLst>
              <a:ext uri="{FF2B5EF4-FFF2-40B4-BE49-F238E27FC236}">
                <a16:creationId xmlns:a16="http://schemas.microsoft.com/office/drawing/2014/main" id="{734F0E1C-532F-C5EA-098D-F5F5DFAF3F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695660-7352-BA8F-5E1E-68138FD592F5}"/>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68150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2FA70-61A8-1848-9E06-21FA7A0B6B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DC93DE-85F5-7981-2206-7693B2EFB9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AB9B23-EA28-5783-3763-EDA375CF7D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78ACEF-1C69-C925-4F38-625816A98B0C}"/>
              </a:ext>
            </a:extLst>
          </p:cNvPr>
          <p:cNvSpPr>
            <a:spLocks noGrp="1"/>
          </p:cNvSpPr>
          <p:nvPr>
            <p:ph type="dt" sz="half" idx="10"/>
          </p:nvPr>
        </p:nvSpPr>
        <p:spPr/>
        <p:txBody>
          <a:bodyPr/>
          <a:lstStyle/>
          <a:p>
            <a:fld id="{5F31DA2F-80B8-49CF-99FB-5ABCA53A607A}" type="datetime1">
              <a:rPr lang="en-US" smtClean="0"/>
              <a:t>5/6/2024</a:t>
            </a:fld>
            <a:endParaRPr lang="en-US"/>
          </a:p>
        </p:txBody>
      </p:sp>
      <p:sp>
        <p:nvSpPr>
          <p:cNvPr id="6" name="Footer Placeholder 5">
            <a:extLst>
              <a:ext uri="{FF2B5EF4-FFF2-40B4-BE49-F238E27FC236}">
                <a16:creationId xmlns:a16="http://schemas.microsoft.com/office/drawing/2014/main" id="{E98D6CE0-3F7E-0CB7-92D5-D90AF3CC29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D528A6-FD4B-C89A-3C9C-2A7799BAE8B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48755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D9EF-C743-7956-9A8F-457CBAD480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71C6D5-4E72-38FA-2DF9-6085CAC0AD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506E89-A1C0-B6D9-FDB8-868BD0F6D56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AA0359-87BC-2833-5495-38BF269868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4A2463-65AC-2E13-6FF6-331618DE42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FA71EB-FC14-4A00-5C2D-445D6DFBD632}"/>
              </a:ext>
            </a:extLst>
          </p:cNvPr>
          <p:cNvSpPr>
            <a:spLocks noGrp="1"/>
          </p:cNvSpPr>
          <p:nvPr>
            <p:ph type="dt" sz="half" idx="10"/>
          </p:nvPr>
        </p:nvSpPr>
        <p:spPr/>
        <p:txBody>
          <a:bodyPr/>
          <a:lstStyle/>
          <a:p>
            <a:fld id="{28852172-E6C9-4B6C-929A-A9DE3837BBF1}" type="datetime1">
              <a:rPr lang="en-US" smtClean="0"/>
              <a:t>5/6/2024</a:t>
            </a:fld>
            <a:endParaRPr lang="en-US"/>
          </a:p>
        </p:txBody>
      </p:sp>
      <p:sp>
        <p:nvSpPr>
          <p:cNvPr id="8" name="Footer Placeholder 7">
            <a:extLst>
              <a:ext uri="{FF2B5EF4-FFF2-40B4-BE49-F238E27FC236}">
                <a16:creationId xmlns:a16="http://schemas.microsoft.com/office/drawing/2014/main" id="{8683962E-C068-E8DF-67E9-9B1C5ACA041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268ACB-1DB0-56C9-D78F-E39DCAED5FC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04677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F2802-AA7F-D3E6-53FF-5A71F29A69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55570A-457B-5DED-F242-203CDCB35329}"/>
              </a:ext>
            </a:extLst>
          </p:cNvPr>
          <p:cNvSpPr>
            <a:spLocks noGrp="1"/>
          </p:cNvSpPr>
          <p:nvPr>
            <p:ph type="dt" sz="half" idx="10"/>
          </p:nvPr>
        </p:nvSpPr>
        <p:spPr/>
        <p:txBody>
          <a:bodyPr/>
          <a:lstStyle/>
          <a:p>
            <a:fld id="{3AB41CFF-90C9-47B3-9DA1-F2BF8D839F7E}" type="datetime1">
              <a:rPr lang="en-US" smtClean="0"/>
              <a:t>5/6/2024</a:t>
            </a:fld>
            <a:endParaRPr lang="en-US"/>
          </a:p>
        </p:txBody>
      </p:sp>
      <p:sp>
        <p:nvSpPr>
          <p:cNvPr id="4" name="Footer Placeholder 3">
            <a:extLst>
              <a:ext uri="{FF2B5EF4-FFF2-40B4-BE49-F238E27FC236}">
                <a16:creationId xmlns:a16="http://schemas.microsoft.com/office/drawing/2014/main" id="{178D8CEE-7F61-EEBF-65DC-B87DD39D32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8455C8-7E0A-A49D-0669-003D445BE84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45334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1BB064-7191-42AB-1388-17D8DC2A4EE5}"/>
              </a:ext>
            </a:extLst>
          </p:cNvPr>
          <p:cNvSpPr>
            <a:spLocks noGrp="1"/>
          </p:cNvSpPr>
          <p:nvPr>
            <p:ph type="dt" sz="half" idx="10"/>
          </p:nvPr>
        </p:nvSpPr>
        <p:spPr/>
        <p:txBody>
          <a:bodyPr/>
          <a:lstStyle/>
          <a:p>
            <a:fld id="{F06048FA-06AB-4884-A69B-986B96E68A24}" type="datetime1">
              <a:rPr lang="en-US" smtClean="0"/>
              <a:t>5/6/2024</a:t>
            </a:fld>
            <a:endParaRPr lang="en-US"/>
          </a:p>
        </p:txBody>
      </p:sp>
      <p:sp>
        <p:nvSpPr>
          <p:cNvPr id="3" name="Footer Placeholder 2">
            <a:extLst>
              <a:ext uri="{FF2B5EF4-FFF2-40B4-BE49-F238E27FC236}">
                <a16:creationId xmlns:a16="http://schemas.microsoft.com/office/drawing/2014/main" id="{8E068212-A7CE-A723-02DB-2D467B69B6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0DE9F1C-C64A-756A-FF91-27BDBBD7B30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043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5497-AF45-1E66-ADBC-4F8E26BE93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3301AC-36E6-229B-6A39-42B7A0F9E8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0E497-EB57-DA21-A9C0-BE2C795A9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AC5F93-CF17-3782-5621-610B775343DC}"/>
              </a:ext>
            </a:extLst>
          </p:cNvPr>
          <p:cNvSpPr>
            <a:spLocks noGrp="1"/>
          </p:cNvSpPr>
          <p:nvPr>
            <p:ph type="dt" sz="half" idx="10"/>
          </p:nvPr>
        </p:nvSpPr>
        <p:spPr/>
        <p:txBody>
          <a:bodyPr/>
          <a:lstStyle/>
          <a:p>
            <a:fld id="{50DB7ABA-0172-4F9C-889D-567164F66BCD}" type="datetime1">
              <a:rPr lang="en-US" smtClean="0"/>
              <a:t>5/6/2024</a:t>
            </a:fld>
            <a:endParaRPr lang="en-US"/>
          </a:p>
        </p:txBody>
      </p:sp>
      <p:sp>
        <p:nvSpPr>
          <p:cNvPr id="6" name="Footer Placeholder 5">
            <a:extLst>
              <a:ext uri="{FF2B5EF4-FFF2-40B4-BE49-F238E27FC236}">
                <a16:creationId xmlns:a16="http://schemas.microsoft.com/office/drawing/2014/main" id="{035CD2A1-C87B-673D-0F18-2338FC124E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DD7AD3-F9DC-CD9F-6E4E-796B5DDA7E6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4835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3278A-898B-B28F-F3BD-D09416D80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8C1F5E-7E0F-B1CC-697C-DB7B5DF543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63B8420-00C8-CB7F-DEC9-F62793B6E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C4FBEE-7ABD-2063-159F-AE0E1D360639}"/>
              </a:ext>
            </a:extLst>
          </p:cNvPr>
          <p:cNvSpPr>
            <a:spLocks noGrp="1"/>
          </p:cNvSpPr>
          <p:nvPr>
            <p:ph type="dt" sz="half" idx="10"/>
          </p:nvPr>
        </p:nvSpPr>
        <p:spPr/>
        <p:txBody>
          <a:bodyPr/>
          <a:lstStyle/>
          <a:p>
            <a:fld id="{78AC6A5B-8AE7-4A41-B5A7-9ADC6686DC18}" type="datetime1">
              <a:rPr lang="en-US" smtClean="0"/>
              <a:t>5/6/2024</a:t>
            </a:fld>
            <a:endParaRPr lang="en-US"/>
          </a:p>
        </p:txBody>
      </p:sp>
      <p:sp>
        <p:nvSpPr>
          <p:cNvPr id="6" name="Footer Placeholder 5">
            <a:extLst>
              <a:ext uri="{FF2B5EF4-FFF2-40B4-BE49-F238E27FC236}">
                <a16:creationId xmlns:a16="http://schemas.microsoft.com/office/drawing/2014/main" id="{55A55B42-82F8-CD23-53A1-1E352E9D8A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C40769-BA6B-A1F1-D580-E528FD18A8C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36611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97B8E-7E11-F555-7375-BFD5BA8B29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CF5674-4025-D1BD-E558-745A3D2C48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750119-5F91-5801-8B8A-B0B96BF1922C}"/>
              </a:ext>
            </a:extLst>
          </p:cNvPr>
          <p:cNvSpPr>
            <a:spLocks noGrp="1"/>
          </p:cNvSpPr>
          <p:nvPr>
            <p:ph type="dt" sz="half" idx="10"/>
          </p:nvPr>
        </p:nvSpPr>
        <p:spPr/>
        <p:txBody>
          <a:bodyPr/>
          <a:lstStyle/>
          <a:p>
            <a:fld id="{4C559632-1575-4E14-B53B-3DC3D5ED3947}" type="datetime1">
              <a:rPr lang="en-US" smtClean="0"/>
              <a:t>5/6/2024</a:t>
            </a:fld>
            <a:endParaRPr lang="en-US"/>
          </a:p>
        </p:txBody>
      </p:sp>
      <p:sp>
        <p:nvSpPr>
          <p:cNvPr id="5" name="Footer Placeholder 4">
            <a:extLst>
              <a:ext uri="{FF2B5EF4-FFF2-40B4-BE49-F238E27FC236}">
                <a16:creationId xmlns:a16="http://schemas.microsoft.com/office/drawing/2014/main" id="{1BA5A391-4AEE-0AA5-B54A-CC35256AE9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2BF186-853C-A320-D36A-FA41DC9D3D6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44940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F59821-5C39-DE55-8996-9C7DD96E3A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D4DE7D-44CF-0D6C-1B64-FF85123336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5E3FB5-0D4C-5C20-132D-0DA3F7B37DCD}"/>
              </a:ext>
            </a:extLst>
          </p:cNvPr>
          <p:cNvSpPr>
            <a:spLocks noGrp="1"/>
          </p:cNvSpPr>
          <p:nvPr>
            <p:ph type="dt" sz="half" idx="10"/>
          </p:nvPr>
        </p:nvSpPr>
        <p:spPr/>
        <p:txBody>
          <a:bodyPr/>
          <a:lstStyle/>
          <a:p>
            <a:fld id="{CC4A6868-2568-4CC9-B302-F37117B01A6E}" type="datetime1">
              <a:rPr lang="en-US" smtClean="0"/>
              <a:t>5/6/2024</a:t>
            </a:fld>
            <a:endParaRPr lang="en-US"/>
          </a:p>
        </p:txBody>
      </p:sp>
      <p:sp>
        <p:nvSpPr>
          <p:cNvPr id="5" name="Footer Placeholder 4">
            <a:extLst>
              <a:ext uri="{FF2B5EF4-FFF2-40B4-BE49-F238E27FC236}">
                <a16:creationId xmlns:a16="http://schemas.microsoft.com/office/drawing/2014/main" id="{826B9F32-80BB-96E4-07A3-F544690717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0803F5-5F6C-F7D7-0E39-77CE5BAA9D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71385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14F459-744E-2A20-9E65-6391ACB8DC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955466-F4E0-FED5-DFD2-33663DADD0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B488B9-BC64-940E-422A-6353DC2929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7E0CF6C-748E-4B7A-BC8B-3011EF78ED13}" type="datetime1">
              <a:rPr lang="en-US" smtClean="0"/>
              <a:pPr/>
              <a:t>5/6/2024</a:t>
            </a:fld>
            <a:endParaRPr lang="en-US" dirty="0"/>
          </a:p>
        </p:txBody>
      </p:sp>
      <p:sp>
        <p:nvSpPr>
          <p:cNvPr id="5" name="Footer Placeholder 4">
            <a:extLst>
              <a:ext uri="{FF2B5EF4-FFF2-40B4-BE49-F238E27FC236}">
                <a16:creationId xmlns:a16="http://schemas.microsoft.com/office/drawing/2014/main" id="{725EA766-A687-4E35-DBD8-47E6FC2557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2E04C0F2-3C6C-9A9E-406D-C2B44B6248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0224814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9.jp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0.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ircle of smiling faces of children with heads together looking downwards">
            <a:extLst>
              <a:ext uri="{FF2B5EF4-FFF2-40B4-BE49-F238E27FC236}">
                <a16:creationId xmlns:a16="http://schemas.microsoft.com/office/drawing/2014/main" id="{49E6E9F7-A318-CB23-E246-961FF822D088}"/>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5728" b="2"/>
          <a:stretch/>
        </p:blipFill>
        <p:spPr>
          <a:xfrm>
            <a:off x="20" y="1"/>
            <a:ext cx="12191980" cy="6857999"/>
          </a:xfrm>
          <a:prstGeom prst="rect">
            <a:avLst/>
          </a:prstGeom>
        </p:spPr>
      </p:pic>
      <p:sp>
        <p:nvSpPr>
          <p:cNvPr id="2" name="Title 1">
            <a:extLst>
              <a:ext uri="{FF2B5EF4-FFF2-40B4-BE49-F238E27FC236}">
                <a16:creationId xmlns:a16="http://schemas.microsoft.com/office/drawing/2014/main" id="{1594D564-76B3-F9FE-0460-AD914C9F82F1}"/>
              </a:ext>
            </a:extLst>
          </p:cNvPr>
          <p:cNvSpPr>
            <a:spLocks noGrp="1"/>
          </p:cNvSpPr>
          <p:nvPr>
            <p:ph type="ctrTitle"/>
          </p:nvPr>
        </p:nvSpPr>
        <p:spPr>
          <a:xfrm>
            <a:off x="1524000" y="1122362"/>
            <a:ext cx="9144000" cy="2900518"/>
          </a:xfrm>
        </p:spPr>
        <p:txBody>
          <a:bodyPr>
            <a:normAutofit/>
          </a:bodyPr>
          <a:lstStyle/>
          <a:p>
            <a:r>
              <a:rPr lang="en-GB">
                <a:solidFill>
                  <a:srgbClr val="FFFFFF"/>
                </a:solidFill>
              </a:rPr>
              <a:t>Mindfulness Practice </a:t>
            </a:r>
          </a:p>
        </p:txBody>
      </p:sp>
      <p:sp>
        <p:nvSpPr>
          <p:cNvPr id="3" name="Subtitle 2">
            <a:extLst>
              <a:ext uri="{FF2B5EF4-FFF2-40B4-BE49-F238E27FC236}">
                <a16:creationId xmlns:a16="http://schemas.microsoft.com/office/drawing/2014/main" id="{17C4E84E-8316-64E3-95D3-E911AF0165A7}"/>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As an intervention for Children and young people with Adverse Childhood Experiences (ACEs)</a:t>
            </a:r>
          </a:p>
          <a:p>
            <a:endParaRPr lang="en-GB">
              <a:solidFill>
                <a:srgbClr val="FFFFFF"/>
              </a:solidFill>
            </a:endParaRPr>
          </a:p>
        </p:txBody>
      </p:sp>
    </p:spTree>
    <p:extLst>
      <p:ext uri="{BB962C8B-B14F-4D97-AF65-F5344CB8AC3E}">
        <p14:creationId xmlns:p14="http://schemas.microsoft.com/office/powerpoint/2010/main" val="88932506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5" name="Picture 14" descr="People practicing yoga">
            <a:extLst>
              <a:ext uri="{FF2B5EF4-FFF2-40B4-BE49-F238E27FC236}">
                <a16:creationId xmlns:a16="http://schemas.microsoft.com/office/drawing/2014/main" id="{F5C1B30E-45E8-693B-82B6-AA0105F03385}"/>
              </a:ext>
            </a:extLst>
          </p:cNvPr>
          <p:cNvPicPr>
            <a:picLocks noChangeAspect="1"/>
          </p:cNvPicPr>
          <p:nvPr/>
        </p:nvPicPr>
        <p:blipFill rotWithShape="1">
          <a:blip r:embed="rId3">
            <a:extLst>
              <a:ext uri="{28A0092B-C50C-407E-A947-70E740481C1C}">
                <a14:useLocalDpi xmlns:a14="http://schemas.microsoft.com/office/drawing/2010/main" val="0"/>
              </a:ext>
            </a:extLst>
          </a:blip>
          <a:srcRect t="7855" r="-1" b="7854"/>
          <a:stretch/>
        </p:blipFill>
        <p:spPr>
          <a:xfrm>
            <a:off x="1524" y="10"/>
            <a:ext cx="12188952" cy="6857990"/>
          </a:xfrm>
          <a:prstGeom prst="rect">
            <a:avLst/>
          </a:prstGeom>
        </p:spPr>
      </p:pic>
      <p:sp>
        <p:nvSpPr>
          <p:cNvPr id="44" name="Freeform: Shape 43">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3" name="Freeform: Shape 52">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A409FE7-3550-8E1C-90F2-7EE95F9D96A3}"/>
              </a:ext>
            </a:extLst>
          </p:cNvPr>
          <p:cNvSpPr>
            <a:spLocks noGrp="1"/>
          </p:cNvSpPr>
          <p:nvPr>
            <p:ph type="title"/>
          </p:nvPr>
        </p:nvSpPr>
        <p:spPr>
          <a:xfrm>
            <a:off x="2245932" y="456730"/>
            <a:ext cx="7340048" cy="1324651"/>
          </a:xfrm>
        </p:spPr>
        <p:txBody>
          <a:bodyPr anchor="b">
            <a:normAutofit/>
          </a:bodyPr>
          <a:lstStyle/>
          <a:p>
            <a:r>
              <a:rPr lang="en-GB" sz="3600" dirty="0"/>
              <a:t>Introduction to Mindfulness</a:t>
            </a:r>
          </a:p>
        </p:txBody>
      </p:sp>
      <p:graphicFrame>
        <p:nvGraphicFramePr>
          <p:cNvPr id="10" name="Content Placeholder 20">
            <a:extLst>
              <a:ext uri="{FF2B5EF4-FFF2-40B4-BE49-F238E27FC236}">
                <a16:creationId xmlns:a16="http://schemas.microsoft.com/office/drawing/2014/main" id="{5C5F66C3-0936-31C3-49D7-E7A7213C46A2}"/>
              </a:ext>
            </a:extLst>
          </p:cNvPr>
          <p:cNvGraphicFramePr>
            <a:graphicFrameLocks noGrp="1"/>
          </p:cNvGraphicFramePr>
          <p:nvPr>
            <p:ph idx="1"/>
            <p:extLst>
              <p:ext uri="{D42A27DB-BD31-4B8C-83A1-F6EECF244321}">
                <p14:modId xmlns:p14="http://schemas.microsoft.com/office/powerpoint/2010/main" val="1589409661"/>
              </p:ext>
            </p:extLst>
          </p:nvPr>
        </p:nvGraphicFramePr>
        <p:xfrm>
          <a:off x="1584960" y="2062480"/>
          <a:ext cx="8940800" cy="3870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7" name="TextBox 16">
            <a:extLst>
              <a:ext uri="{FF2B5EF4-FFF2-40B4-BE49-F238E27FC236}">
                <a16:creationId xmlns:a16="http://schemas.microsoft.com/office/drawing/2014/main" id="{597417B3-4639-A1B8-F410-D803E62F34ED}"/>
              </a:ext>
            </a:extLst>
          </p:cNvPr>
          <p:cNvSpPr txBox="1"/>
          <p:nvPr/>
        </p:nvSpPr>
        <p:spPr>
          <a:xfrm>
            <a:off x="9200475" y="6563200"/>
            <a:ext cx="2991525" cy="276999"/>
          </a:xfrm>
          <a:prstGeom prst="rect">
            <a:avLst/>
          </a:prstGeom>
          <a:noFill/>
        </p:spPr>
        <p:txBody>
          <a:bodyPr wrap="none" rtlCol="0">
            <a:spAutoFit/>
          </a:bodyPr>
          <a:lstStyle/>
          <a:p>
            <a:r>
              <a:rPr lang="en-GB" sz="1200" dirty="0">
                <a:solidFill>
                  <a:schemeClr val="bg1"/>
                </a:solidFill>
              </a:rPr>
              <a:t>Cleveland Clinic (2024); NHS Wales (2023)</a:t>
            </a:r>
          </a:p>
        </p:txBody>
      </p:sp>
    </p:spTree>
    <p:extLst>
      <p:ext uri="{BB962C8B-B14F-4D97-AF65-F5344CB8AC3E}">
        <p14:creationId xmlns:p14="http://schemas.microsoft.com/office/powerpoint/2010/main" val="639310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ople sitting in group">
            <a:extLst>
              <a:ext uri="{FF2B5EF4-FFF2-40B4-BE49-F238E27FC236}">
                <a16:creationId xmlns:a16="http://schemas.microsoft.com/office/drawing/2014/main" id="{3D5C13A7-15DE-40EE-2CAA-635A0E2D04DD}"/>
              </a:ext>
            </a:extLst>
          </p:cNvPr>
          <p:cNvPicPr>
            <a:picLocks noChangeAspect="1"/>
          </p:cNvPicPr>
          <p:nvPr/>
        </p:nvPicPr>
        <p:blipFill rotWithShape="1">
          <a:blip r:embed="rId3">
            <a:extLst>
              <a:ext uri="{28A0092B-C50C-407E-A947-70E740481C1C}">
                <a14:useLocalDpi xmlns:a14="http://schemas.microsoft.com/office/drawing/2010/main" val="0"/>
              </a:ext>
            </a:extLst>
          </a:blip>
          <a:srcRect l="2889" r="2993" b="-1"/>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7D4AAE-37FD-6C2E-92D2-A17159733098}"/>
              </a:ext>
            </a:extLst>
          </p:cNvPr>
          <p:cNvSpPr>
            <a:spLocks noGrp="1"/>
          </p:cNvSpPr>
          <p:nvPr>
            <p:ph type="title"/>
          </p:nvPr>
        </p:nvSpPr>
        <p:spPr>
          <a:xfrm>
            <a:off x="838200" y="365125"/>
            <a:ext cx="3822189" cy="1899912"/>
          </a:xfrm>
        </p:spPr>
        <p:txBody>
          <a:bodyPr>
            <a:normAutofit/>
          </a:bodyPr>
          <a:lstStyle/>
          <a:p>
            <a:r>
              <a:rPr lang="en-GB" sz="4000"/>
              <a:t>How can mindfulness be used?</a:t>
            </a:r>
          </a:p>
        </p:txBody>
      </p:sp>
      <p:graphicFrame>
        <p:nvGraphicFramePr>
          <p:cNvPr id="5" name="Content Placeholder 2">
            <a:extLst>
              <a:ext uri="{FF2B5EF4-FFF2-40B4-BE49-F238E27FC236}">
                <a16:creationId xmlns:a16="http://schemas.microsoft.com/office/drawing/2014/main" id="{1337A284-FD04-F54D-88AC-522FE3902C2F}"/>
              </a:ext>
            </a:extLst>
          </p:cNvPr>
          <p:cNvGraphicFramePr>
            <a:graphicFrameLocks noGrp="1"/>
          </p:cNvGraphicFramePr>
          <p:nvPr>
            <p:ph idx="1"/>
            <p:extLst>
              <p:ext uri="{D42A27DB-BD31-4B8C-83A1-F6EECF244321}">
                <p14:modId xmlns:p14="http://schemas.microsoft.com/office/powerpoint/2010/main" val="765361097"/>
              </p:ext>
            </p:extLst>
          </p:nvPr>
        </p:nvGraphicFramePr>
        <p:xfrm>
          <a:off x="838200" y="2434201"/>
          <a:ext cx="3822189" cy="37427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4" name="TextBox 23">
            <a:extLst>
              <a:ext uri="{FF2B5EF4-FFF2-40B4-BE49-F238E27FC236}">
                <a16:creationId xmlns:a16="http://schemas.microsoft.com/office/drawing/2014/main" id="{0F408562-5707-F243-0219-D18C2A433C07}"/>
              </a:ext>
            </a:extLst>
          </p:cNvPr>
          <p:cNvSpPr txBox="1"/>
          <p:nvPr/>
        </p:nvSpPr>
        <p:spPr>
          <a:xfrm>
            <a:off x="4660389" y="6372734"/>
            <a:ext cx="8707120" cy="461729"/>
          </a:xfrm>
          <a:prstGeom prst="rect">
            <a:avLst/>
          </a:prstGeom>
          <a:noFill/>
        </p:spPr>
        <p:txBody>
          <a:bodyPr wrap="square">
            <a:spAutoFit/>
          </a:bodyPr>
          <a:lstStyle/>
          <a:p>
            <a:pPr>
              <a:lnSpc>
                <a:spcPct val="200000"/>
              </a:lnSpc>
              <a:spcAft>
                <a:spcPts val="800"/>
              </a:spcAf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Cleveland Clinic (2024);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Hülsheger</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et al. (2013); </a:t>
            </a:r>
            <a:r>
              <a:rPr lang="en-GB" sz="1400" kern="0" dirty="0" err="1">
                <a:effectLst/>
                <a:latin typeface="Times New Roman" panose="02020603050405020304" pitchFamily="18" charset="0"/>
                <a:ea typeface="Times New Roman" panose="02020603050405020304" pitchFamily="18" charset="0"/>
                <a:cs typeface="Times New Roman" panose="02020603050405020304" pitchFamily="18" charset="0"/>
              </a:rPr>
              <a:t>Zelazo</a:t>
            </a: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&amp; Lyons (2012); Schreiner &amp; Malcolm (2008)</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57361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Young girl looking out a window">
            <a:extLst>
              <a:ext uri="{FF2B5EF4-FFF2-40B4-BE49-F238E27FC236}">
                <a16:creationId xmlns:a16="http://schemas.microsoft.com/office/drawing/2014/main" id="{55090F5E-6DC5-E2F3-F182-C8343A933C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3040"/>
            <a:ext cx="12192000" cy="7051040"/>
          </a:xfrm>
          <a:prstGeom prst="rect">
            <a:avLst/>
          </a:prstGeom>
        </p:spPr>
      </p:pic>
      <p:sp>
        <p:nvSpPr>
          <p:cNvPr id="2" name="Title 1">
            <a:extLst>
              <a:ext uri="{FF2B5EF4-FFF2-40B4-BE49-F238E27FC236}">
                <a16:creationId xmlns:a16="http://schemas.microsoft.com/office/drawing/2014/main" id="{F1CCF36C-5B0C-1216-7B9C-6C96BAF4BBFD}"/>
              </a:ext>
            </a:extLst>
          </p:cNvPr>
          <p:cNvSpPr>
            <a:spLocks noGrp="1"/>
          </p:cNvSpPr>
          <p:nvPr>
            <p:ph type="title"/>
          </p:nvPr>
        </p:nvSpPr>
        <p:spPr>
          <a:xfrm>
            <a:off x="838201" y="559813"/>
            <a:ext cx="10348146" cy="1283471"/>
          </a:xfrm>
        </p:spPr>
        <p:txBody>
          <a:bodyPr anchor="t">
            <a:normAutofit/>
          </a:bodyPr>
          <a:lstStyle/>
          <a:p>
            <a:pPr>
              <a:lnSpc>
                <a:spcPct val="90000"/>
              </a:lnSpc>
            </a:pPr>
            <a:r>
              <a:rPr lang="en-GB" sz="4100" dirty="0">
                <a:solidFill>
                  <a:schemeClr val="bg1"/>
                </a:solidFill>
              </a:rPr>
              <a:t>What are Adverse childhood experiences (ACEs)?</a:t>
            </a:r>
          </a:p>
        </p:txBody>
      </p:sp>
      <p:graphicFrame>
        <p:nvGraphicFramePr>
          <p:cNvPr id="5" name="Content Placeholder 2">
            <a:extLst>
              <a:ext uri="{FF2B5EF4-FFF2-40B4-BE49-F238E27FC236}">
                <a16:creationId xmlns:a16="http://schemas.microsoft.com/office/drawing/2014/main" id="{F1E40B2E-1BE3-9F15-77E2-E924BB3A1B35}"/>
              </a:ext>
            </a:extLst>
          </p:cNvPr>
          <p:cNvGraphicFramePr>
            <a:graphicFrameLocks noGrp="1"/>
          </p:cNvGraphicFramePr>
          <p:nvPr>
            <p:ph idx="1"/>
            <p:extLst>
              <p:ext uri="{D42A27DB-BD31-4B8C-83A1-F6EECF244321}">
                <p14:modId xmlns:p14="http://schemas.microsoft.com/office/powerpoint/2010/main" val="3480095610"/>
              </p:ext>
            </p:extLst>
          </p:nvPr>
        </p:nvGraphicFramePr>
        <p:xfrm>
          <a:off x="1197268" y="1843284"/>
          <a:ext cx="10156531" cy="43336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D68CADF8-284D-0B2B-1708-1E7837995EC5}"/>
              </a:ext>
            </a:extLst>
          </p:cNvPr>
          <p:cNvSpPr txBox="1"/>
          <p:nvPr/>
        </p:nvSpPr>
        <p:spPr>
          <a:xfrm>
            <a:off x="7464552" y="6484180"/>
            <a:ext cx="4724400" cy="307777"/>
          </a:xfrm>
          <a:prstGeom prst="rect">
            <a:avLst/>
          </a:prstGeom>
          <a:noFill/>
        </p:spPr>
        <p:txBody>
          <a:bodyPr wrap="square" rtlCol="0">
            <a:spAutoFit/>
          </a:bodyPr>
          <a:lstStyle/>
          <a:p>
            <a:r>
              <a:rPr lang="en-GB" sz="1400" dirty="0">
                <a:solidFill>
                  <a:schemeClr val="bg1"/>
                </a:solidFill>
              </a:rPr>
              <a:t>Public Health Scotland (2021); </a:t>
            </a:r>
            <a:r>
              <a:rPr lang="en-GB" sz="1400" dirty="0" err="1">
                <a:solidFill>
                  <a:schemeClr val="bg1"/>
                </a:solidFill>
              </a:rPr>
              <a:t>Schickedanz</a:t>
            </a:r>
            <a:r>
              <a:rPr lang="en-GB" sz="1400" dirty="0">
                <a:solidFill>
                  <a:schemeClr val="bg1"/>
                </a:solidFill>
              </a:rPr>
              <a:t> et al (2021)</a:t>
            </a:r>
          </a:p>
        </p:txBody>
      </p:sp>
    </p:spTree>
    <p:extLst>
      <p:ext uri="{BB962C8B-B14F-4D97-AF65-F5344CB8AC3E}">
        <p14:creationId xmlns:p14="http://schemas.microsoft.com/office/powerpoint/2010/main" val="3371171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Mental health awareness mural">
            <a:extLst>
              <a:ext uri="{FF2B5EF4-FFF2-40B4-BE49-F238E27FC236}">
                <a16:creationId xmlns:a16="http://schemas.microsoft.com/office/drawing/2014/main" id="{32D52AA7-08D9-8887-91D7-A700921D5B17}"/>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6A4307A-0580-8520-EAD5-4700E3E13C75}"/>
              </a:ext>
            </a:extLst>
          </p:cNvPr>
          <p:cNvSpPr>
            <a:spLocks noGrp="1"/>
          </p:cNvSpPr>
          <p:nvPr>
            <p:ph type="title"/>
          </p:nvPr>
        </p:nvSpPr>
        <p:spPr>
          <a:xfrm>
            <a:off x="198121" y="0"/>
            <a:ext cx="3794759" cy="2307427"/>
          </a:xfrm>
        </p:spPr>
        <p:txBody>
          <a:bodyPr>
            <a:normAutofit/>
          </a:bodyPr>
          <a:lstStyle/>
          <a:p>
            <a:r>
              <a:rPr lang="en-GB" dirty="0">
                <a:solidFill>
                  <a:schemeClr val="bg1"/>
                </a:solidFill>
              </a:rPr>
              <a:t>The impact of ACEs</a:t>
            </a:r>
          </a:p>
        </p:txBody>
      </p:sp>
      <p:grpSp>
        <p:nvGrpSpPr>
          <p:cNvPr id="19" name="Group 18">
            <a:extLst>
              <a:ext uri="{FF2B5EF4-FFF2-40B4-BE49-F238E27FC236}">
                <a16:creationId xmlns:a16="http://schemas.microsoft.com/office/drawing/2014/main" id="{2F76C4F2-E7C4-5559-159B-A52381F771B0}"/>
              </a:ext>
            </a:extLst>
          </p:cNvPr>
          <p:cNvGrpSpPr/>
          <p:nvPr/>
        </p:nvGrpSpPr>
        <p:grpSpPr>
          <a:xfrm>
            <a:off x="5242565" y="458482"/>
            <a:ext cx="6133092" cy="5841040"/>
            <a:chOff x="5242565" y="458482"/>
            <a:chExt cx="6133092" cy="5841040"/>
          </a:xfrm>
        </p:grpSpPr>
        <p:sp>
          <p:nvSpPr>
            <p:cNvPr id="21" name="Freeform: Shape 20">
              <a:extLst>
                <a:ext uri="{FF2B5EF4-FFF2-40B4-BE49-F238E27FC236}">
                  <a16:creationId xmlns:a16="http://schemas.microsoft.com/office/drawing/2014/main" id="{6F992065-3A8B-1D91-90FC-A0C65237D468}"/>
                </a:ext>
              </a:extLst>
            </p:cNvPr>
            <p:cNvSpPr/>
            <p:nvPr/>
          </p:nvSpPr>
          <p:spPr>
            <a:xfrm>
              <a:off x="5242565" y="458482"/>
              <a:ext cx="2920520" cy="1752312"/>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47% of adults have experienced 1 ACE.</a:t>
              </a:r>
              <a:endParaRPr lang="en-US" sz="1800" kern="1200" dirty="0"/>
            </a:p>
          </p:txBody>
        </p:sp>
        <p:sp>
          <p:nvSpPr>
            <p:cNvPr id="23" name="Freeform: Shape 22">
              <a:extLst>
                <a:ext uri="{FF2B5EF4-FFF2-40B4-BE49-F238E27FC236}">
                  <a16:creationId xmlns:a16="http://schemas.microsoft.com/office/drawing/2014/main" id="{EC0A28ED-C593-6985-BA89-AA174C20C813}"/>
                </a:ext>
              </a:extLst>
            </p:cNvPr>
            <p:cNvSpPr/>
            <p:nvPr/>
          </p:nvSpPr>
          <p:spPr>
            <a:xfrm>
              <a:off x="8455137" y="458482"/>
              <a:ext cx="2920520" cy="1752312"/>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14% of adults have experienced 4 or more ACEs.</a:t>
              </a:r>
              <a:endParaRPr lang="en-US" sz="1800" kern="1200" dirty="0"/>
            </a:p>
          </p:txBody>
        </p:sp>
        <p:sp>
          <p:nvSpPr>
            <p:cNvPr id="25" name="Freeform: Shape 24">
              <a:extLst>
                <a:ext uri="{FF2B5EF4-FFF2-40B4-BE49-F238E27FC236}">
                  <a16:creationId xmlns:a16="http://schemas.microsoft.com/office/drawing/2014/main" id="{4CB605F2-AB46-1ECA-559B-F4B8CCEF3C46}"/>
                </a:ext>
              </a:extLst>
            </p:cNvPr>
            <p:cNvSpPr/>
            <p:nvPr/>
          </p:nvSpPr>
          <p:spPr>
            <a:xfrm>
              <a:off x="5242565" y="2502846"/>
              <a:ext cx="2920520" cy="1752312"/>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Increased risk of developing chronic health conditions like heart disease, cancer, and diabetes later in life.</a:t>
              </a:r>
            </a:p>
          </p:txBody>
        </p:sp>
        <p:sp>
          <p:nvSpPr>
            <p:cNvPr id="27" name="Freeform: Shape 26">
              <a:extLst>
                <a:ext uri="{FF2B5EF4-FFF2-40B4-BE49-F238E27FC236}">
                  <a16:creationId xmlns:a16="http://schemas.microsoft.com/office/drawing/2014/main" id="{41BD8727-1B12-B10F-D760-91FB116B1623}"/>
                </a:ext>
              </a:extLst>
            </p:cNvPr>
            <p:cNvSpPr/>
            <p:nvPr/>
          </p:nvSpPr>
          <p:spPr>
            <a:xfrm>
              <a:off x="8455137" y="2502846"/>
              <a:ext cx="2920520" cy="1752312"/>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Major risk factor for developing mental illnesses like depression, anxiety disorders, and post-traumatic stress disorder (PTSD) in adulthood. </a:t>
              </a:r>
            </a:p>
          </p:txBody>
        </p:sp>
        <p:sp>
          <p:nvSpPr>
            <p:cNvPr id="35" name="Freeform: Shape 34">
              <a:extLst>
                <a:ext uri="{FF2B5EF4-FFF2-40B4-BE49-F238E27FC236}">
                  <a16:creationId xmlns:a16="http://schemas.microsoft.com/office/drawing/2014/main" id="{89B67D31-B2B8-9C14-C882-8C5B840C5472}"/>
                </a:ext>
              </a:extLst>
            </p:cNvPr>
            <p:cNvSpPr/>
            <p:nvPr/>
          </p:nvSpPr>
          <p:spPr>
            <a:xfrm>
              <a:off x="6848851" y="4547210"/>
              <a:ext cx="2920520" cy="1752312"/>
            </a:xfrm>
            <a:prstGeom prst="roundRect">
              <a:avLst/>
            </a:prstGeom>
          </p:spPr>
          <p:style>
            <a:lnRef idx="2">
              <a:schemeClr val="dk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Substance use disorders, including alcoholism, drug addiction, and problem gambling in later life.</a:t>
              </a:r>
            </a:p>
          </p:txBody>
        </p:sp>
      </p:grpSp>
      <p:sp>
        <p:nvSpPr>
          <p:cNvPr id="16" name="TextBox 15">
            <a:extLst>
              <a:ext uri="{FF2B5EF4-FFF2-40B4-BE49-F238E27FC236}">
                <a16:creationId xmlns:a16="http://schemas.microsoft.com/office/drawing/2014/main" id="{3A18526B-4BF1-2CB7-359C-34F6DE16E944}"/>
              </a:ext>
            </a:extLst>
          </p:cNvPr>
          <p:cNvSpPr txBox="1"/>
          <p:nvPr/>
        </p:nvSpPr>
        <p:spPr>
          <a:xfrm>
            <a:off x="6096000" y="6486743"/>
            <a:ext cx="6099048" cy="307777"/>
          </a:xfrm>
          <a:prstGeom prst="rect">
            <a:avLst/>
          </a:prstGeom>
          <a:noFill/>
        </p:spPr>
        <p:txBody>
          <a:bodyPr wrap="square" rtlCol="0">
            <a:spAutoFit/>
          </a:bodyPr>
          <a:lstStyle/>
          <a:p>
            <a:r>
              <a:rPr lang="en-GB" sz="1400" dirty="0">
                <a:solidFill>
                  <a:schemeClr val="bg1"/>
                </a:solidFill>
              </a:rPr>
              <a:t>Ma et al (2016); Cleveland Clinic (2023); CDC (2021); Davis et al. (2021)</a:t>
            </a:r>
          </a:p>
        </p:txBody>
      </p:sp>
    </p:spTree>
    <p:extLst>
      <p:ext uri="{BB962C8B-B14F-4D97-AF65-F5344CB8AC3E}">
        <p14:creationId xmlns:p14="http://schemas.microsoft.com/office/powerpoint/2010/main" val="2906488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ren running outside">
            <a:extLst>
              <a:ext uri="{FF2B5EF4-FFF2-40B4-BE49-F238E27FC236}">
                <a16:creationId xmlns:a16="http://schemas.microsoft.com/office/drawing/2014/main" id="{10E723C8-7B90-5A00-5F66-6F888462600F}"/>
              </a:ext>
            </a:extLst>
          </p:cNvPr>
          <p:cNvPicPr>
            <a:picLocks noChangeAspect="1"/>
          </p:cNvPicPr>
          <p:nvPr/>
        </p:nvPicPr>
        <p:blipFill rotWithShape="1">
          <a:blip r:embed="rId3">
            <a:extLst>
              <a:ext uri="{28A0092B-C50C-407E-A947-70E740481C1C}">
                <a14:useLocalDpi xmlns:a14="http://schemas.microsoft.com/office/drawing/2010/main" val="0"/>
              </a:ext>
            </a:extLst>
          </a:blip>
          <a:srcRect l="6361" r="12212" b="-1"/>
          <a:stretch/>
        </p:blipFill>
        <p:spPr>
          <a:xfrm>
            <a:off x="2519309" y="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ADA241-B6B9-E165-BAB6-78604C378A47}"/>
              </a:ext>
            </a:extLst>
          </p:cNvPr>
          <p:cNvSpPr>
            <a:spLocks noGrp="1"/>
          </p:cNvSpPr>
          <p:nvPr>
            <p:ph type="title"/>
          </p:nvPr>
        </p:nvSpPr>
        <p:spPr>
          <a:xfrm>
            <a:off x="838200" y="365125"/>
            <a:ext cx="3822189" cy="1899912"/>
          </a:xfrm>
        </p:spPr>
        <p:txBody>
          <a:bodyPr>
            <a:normAutofit/>
          </a:bodyPr>
          <a:lstStyle/>
          <a:p>
            <a:r>
              <a:rPr lang="en-US" sz="4000" dirty="0"/>
              <a:t>Preventing and Mitigating the Effects of ACEs</a:t>
            </a:r>
            <a:endParaRPr lang="en-GB" sz="4000" dirty="0"/>
          </a:p>
        </p:txBody>
      </p:sp>
      <p:sp>
        <p:nvSpPr>
          <p:cNvPr id="3" name="Content Placeholder 2">
            <a:extLst>
              <a:ext uri="{FF2B5EF4-FFF2-40B4-BE49-F238E27FC236}">
                <a16:creationId xmlns:a16="http://schemas.microsoft.com/office/drawing/2014/main" id="{CDACE344-F4F1-D6D3-CE43-417C68AF75A1}"/>
              </a:ext>
            </a:extLst>
          </p:cNvPr>
          <p:cNvSpPr>
            <a:spLocks noGrp="1"/>
          </p:cNvSpPr>
          <p:nvPr>
            <p:ph idx="1"/>
          </p:nvPr>
        </p:nvSpPr>
        <p:spPr>
          <a:xfrm>
            <a:off x="838200" y="2434201"/>
            <a:ext cx="3822189" cy="3742762"/>
          </a:xfrm>
        </p:spPr>
        <p:txBody>
          <a:bodyPr>
            <a:normAutofit fontScale="92500"/>
          </a:bodyPr>
          <a:lstStyle/>
          <a:p>
            <a:r>
              <a:rPr lang="en-GB" sz="2000" kern="0" dirty="0">
                <a:effectLst/>
                <a:ea typeface="Times New Roman" panose="02020603050405020304" pitchFamily="18" charset="0"/>
              </a:rPr>
              <a:t>Promotion of positive parenting practices</a:t>
            </a:r>
          </a:p>
          <a:p>
            <a:r>
              <a:rPr lang="en-GB" sz="2000" kern="0" dirty="0">
                <a:effectLst/>
                <a:ea typeface="Times New Roman" panose="02020603050405020304" pitchFamily="18" charset="0"/>
              </a:rPr>
              <a:t>Community-based interventions</a:t>
            </a:r>
            <a:endParaRPr lang="en-GB" sz="2000" kern="0" dirty="0">
              <a:ea typeface="Times New Roman" panose="02020603050405020304" pitchFamily="18" charset="0"/>
            </a:endParaRPr>
          </a:p>
          <a:p>
            <a:r>
              <a:rPr lang="en-GB" sz="2000" kern="0" dirty="0">
                <a:effectLst/>
                <a:ea typeface="Times New Roman" panose="02020603050405020304" pitchFamily="18" charset="0"/>
              </a:rPr>
              <a:t>School-based programs</a:t>
            </a:r>
          </a:p>
          <a:p>
            <a:r>
              <a:rPr lang="en-GB" sz="2000" kern="0" dirty="0">
                <a:effectLst/>
                <a:ea typeface="Times New Roman" panose="02020603050405020304" pitchFamily="18" charset="0"/>
              </a:rPr>
              <a:t>Screening and early intervention</a:t>
            </a:r>
          </a:p>
          <a:p>
            <a:r>
              <a:rPr lang="en-GB" sz="2000" kern="0" dirty="0">
                <a:effectLst/>
                <a:ea typeface="Times New Roman" panose="02020603050405020304" pitchFamily="18" charset="0"/>
              </a:rPr>
              <a:t>Trauma-informed care</a:t>
            </a:r>
            <a:endParaRPr lang="en-GB" sz="2000" kern="0" dirty="0">
              <a:ea typeface="Times New Roman" panose="02020603050405020304" pitchFamily="18" charset="0"/>
            </a:endParaRPr>
          </a:p>
          <a:p>
            <a:r>
              <a:rPr lang="en-GB" sz="2000" kern="0" dirty="0">
                <a:effectLst/>
                <a:ea typeface="Times New Roman" panose="02020603050405020304" pitchFamily="18" charset="0"/>
              </a:rPr>
              <a:t>Mental health services</a:t>
            </a:r>
          </a:p>
          <a:p>
            <a:r>
              <a:rPr lang="en-GB" sz="2000" kern="0" dirty="0">
                <a:effectLst/>
                <a:ea typeface="Times New Roman" panose="02020603050405020304" pitchFamily="18" charset="0"/>
              </a:rPr>
              <a:t>Support groups and peer networks</a:t>
            </a:r>
            <a:endParaRPr lang="en-GB" sz="2000" kern="0" dirty="0">
              <a:ea typeface="Times New Roman" panose="02020603050405020304" pitchFamily="18" charset="0"/>
            </a:endParaRPr>
          </a:p>
          <a:p>
            <a:r>
              <a:rPr lang="en-GB" sz="2000" kern="0" dirty="0">
                <a:effectLst/>
                <a:ea typeface="Times New Roman" panose="02020603050405020304" pitchFamily="18" charset="0"/>
              </a:rPr>
              <a:t>Resilience-building programs</a:t>
            </a:r>
            <a:endParaRPr lang="en-GB" sz="2000" dirty="0"/>
          </a:p>
        </p:txBody>
      </p:sp>
      <p:sp>
        <p:nvSpPr>
          <p:cNvPr id="7" name="Rectangle 1">
            <a:extLst>
              <a:ext uri="{FF2B5EF4-FFF2-40B4-BE49-F238E27FC236}">
                <a16:creationId xmlns:a16="http://schemas.microsoft.com/office/drawing/2014/main" id="{4974F4DF-6F12-A23C-E3F2-98AB3FC8E79A}"/>
              </a:ext>
            </a:extLst>
          </p:cNvPr>
          <p:cNvSpPr>
            <a:spLocks noChangeArrowheads="1"/>
          </p:cNvSpPr>
          <p:nvPr/>
        </p:nvSpPr>
        <p:spPr bwMode="auto">
          <a:xfrm>
            <a:off x="-1" y="6480917"/>
            <a:ext cx="205376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(Di Lemma et al., 2019)</a:t>
            </a:r>
          </a:p>
        </p:txBody>
      </p:sp>
    </p:spTree>
    <p:extLst>
      <p:ext uri="{BB962C8B-B14F-4D97-AF65-F5344CB8AC3E}">
        <p14:creationId xmlns:p14="http://schemas.microsoft.com/office/powerpoint/2010/main" val="1917770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ildren running on the field">
            <a:extLst>
              <a:ext uri="{FF2B5EF4-FFF2-40B4-BE49-F238E27FC236}">
                <a16:creationId xmlns:a16="http://schemas.microsoft.com/office/drawing/2014/main" id="{6A4FB950-DCA8-33D8-21D4-DA3897E6F19B}"/>
              </a:ext>
            </a:extLst>
          </p:cNvPr>
          <p:cNvPicPr>
            <a:picLocks noChangeAspect="1"/>
          </p:cNvPicPr>
          <p:nvPr/>
        </p:nvPicPr>
        <p:blipFill rotWithShape="1">
          <a:blip r:embed="rId3">
            <a:extLst>
              <a:ext uri="{28A0092B-C50C-407E-A947-70E740481C1C}">
                <a14:useLocalDpi xmlns:a14="http://schemas.microsoft.com/office/drawing/2010/main" val="0"/>
              </a:ext>
            </a:extLst>
          </a:blip>
          <a:srcRect t="15730"/>
          <a:stretch/>
        </p:blipFill>
        <p:spPr>
          <a:xfrm>
            <a:off x="1" y="1"/>
            <a:ext cx="12192000" cy="6857999"/>
          </a:xfrm>
          <a:prstGeom prst="rect">
            <a:avLst/>
          </a:prstGeom>
        </p:spPr>
      </p:pic>
      <p:sp useBgFill="1">
        <p:nvSpPr>
          <p:cNvPr id="13" name="Freeform: Shape 12">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2081983-D232-57B2-C340-CEC5A85826DA}"/>
              </a:ext>
            </a:extLst>
          </p:cNvPr>
          <p:cNvSpPr>
            <a:spLocks noGrp="1"/>
          </p:cNvSpPr>
          <p:nvPr>
            <p:ph type="title"/>
          </p:nvPr>
        </p:nvSpPr>
        <p:spPr>
          <a:xfrm>
            <a:off x="1037809" y="1071350"/>
            <a:ext cx="4775162" cy="1339382"/>
          </a:xfrm>
        </p:spPr>
        <p:txBody>
          <a:bodyPr>
            <a:normAutofit/>
          </a:bodyPr>
          <a:lstStyle/>
          <a:p>
            <a:pPr algn="ctr"/>
            <a:r>
              <a:rPr lang="en-GB" sz="2800" dirty="0"/>
              <a:t>How can mindfulness benefit children and young people with ACEs?</a:t>
            </a:r>
          </a:p>
        </p:txBody>
      </p:sp>
      <p:sp>
        <p:nvSpPr>
          <p:cNvPr id="1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0A91EB-6CBB-8574-3B08-2BE1175F7961}"/>
              </a:ext>
            </a:extLst>
          </p:cNvPr>
          <p:cNvSpPr>
            <a:spLocks noGrp="1"/>
          </p:cNvSpPr>
          <p:nvPr>
            <p:ph idx="1"/>
          </p:nvPr>
        </p:nvSpPr>
        <p:spPr>
          <a:xfrm>
            <a:off x="1189319" y="2547257"/>
            <a:ext cx="4458446" cy="3109740"/>
          </a:xfrm>
        </p:spPr>
        <p:txBody>
          <a:bodyPr anchor="ctr">
            <a:normAutofit/>
          </a:bodyPr>
          <a:lstStyle/>
          <a:p>
            <a:r>
              <a:rPr lang="en-GB" sz="2000" dirty="0"/>
              <a:t>Reducing Stress</a:t>
            </a:r>
          </a:p>
          <a:p>
            <a:r>
              <a:rPr lang="en-GB" sz="2000" dirty="0"/>
              <a:t>Better coping strategies </a:t>
            </a:r>
          </a:p>
          <a:p>
            <a:r>
              <a:rPr lang="en-GB" sz="2000" dirty="0"/>
              <a:t>Emotional regulation </a:t>
            </a:r>
          </a:p>
          <a:p>
            <a:r>
              <a:rPr lang="en-GB" sz="2000" dirty="0"/>
              <a:t>Overall well-being </a:t>
            </a:r>
          </a:p>
          <a:p>
            <a:r>
              <a:rPr lang="en-GB" sz="2000" dirty="0"/>
              <a:t>Decrease in anxiety and depression</a:t>
            </a:r>
          </a:p>
          <a:p>
            <a:r>
              <a:rPr lang="en-GB" sz="2000" dirty="0"/>
              <a:t>Better long-term outcomes </a:t>
            </a:r>
          </a:p>
          <a:p>
            <a:r>
              <a:rPr lang="en-GB" sz="2000" dirty="0"/>
              <a:t>Build resilience</a:t>
            </a:r>
          </a:p>
        </p:txBody>
      </p:sp>
    </p:spTree>
    <p:extLst>
      <p:ext uri="{BB962C8B-B14F-4D97-AF65-F5344CB8AC3E}">
        <p14:creationId xmlns:p14="http://schemas.microsoft.com/office/powerpoint/2010/main" val="855510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 name="Picture 9" descr="Teacher high-fiving young student">
            <a:extLst>
              <a:ext uri="{FF2B5EF4-FFF2-40B4-BE49-F238E27FC236}">
                <a16:creationId xmlns:a16="http://schemas.microsoft.com/office/drawing/2014/main" id="{7EC00B54-5FC2-1629-5760-2809E489E56F}"/>
              </a:ext>
            </a:extLst>
          </p:cNvPr>
          <p:cNvPicPr>
            <a:picLocks noChangeAspect="1"/>
          </p:cNvPicPr>
          <p:nvPr/>
        </p:nvPicPr>
        <p:blipFill rotWithShape="1">
          <a:blip r:embed="rId3">
            <a:extLst>
              <a:ext uri="{28A0092B-C50C-407E-A947-70E740481C1C}">
                <a14:useLocalDpi xmlns:a14="http://schemas.microsoft.com/office/drawing/2010/main" val="0"/>
              </a:ext>
            </a:extLst>
          </a:blip>
          <a:srcRect t="7855" r="-1" b="7854"/>
          <a:stretch/>
        </p:blipFill>
        <p:spPr>
          <a:xfrm>
            <a:off x="1524" y="10"/>
            <a:ext cx="12188952" cy="6857990"/>
          </a:xfrm>
          <a:prstGeom prst="rect">
            <a:avLst/>
          </a:prstGeom>
        </p:spPr>
      </p:pic>
      <p:sp>
        <p:nvSpPr>
          <p:cNvPr id="65" name="Freeform: Shape 64">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66">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71" name="Freeform: Shape 70">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CD8C7703-6A48-7B64-8880-8BE94182A2E1}"/>
              </a:ext>
            </a:extLst>
          </p:cNvPr>
          <p:cNvSpPr>
            <a:spLocks noGrp="1"/>
          </p:cNvSpPr>
          <p:nvPr>
            <p:ph type="title"/>
          </p:nvPr>
        </p:nvSpPr>
        <p:spPr>
          <a:xfrm>
            <a:off x="2245932" y="893763"/>
            <a:ext cx="7340048" cy="1324651"/>
          </a:xfrm>
        </p:spPr>
        <p:txBody>
          <a:bodyPr anchor="b">
            <a:normAutofit/>
          </a:bodyPr>
          <a:lstStyle/>
          <a:p>
            <a:r>
              <a:rPr lang="en-GB" sz="3600" dirty="0"/>
              <a:t>Empirical research </a:t>
            </a:r>
          </a:p>
        </p:txBody>
      </p:sp>
      <p:sp>
        <p:nvSpPr>
          <p:cNvPr id="3" name="Content Placeholder 2">
            <a:extLst>
              <a:ext uri="{FF2B5EF4-FFF2-40B4-BE49-F238E27FC236}">
                <a16:creationId xmlns:a16="http://schemas.microsoft.com/office/drawing/2014/main" id="{CFB6AD8C-D77D-2922-805B-6AD2934468F0}"/>
              </a:ext>
            </a:extLst>
          </p:cNvPr>
          <p:cNvSpPr>
            <a:spLocks noGrp="1"/>
          </p:cNvSpPr>
          <p:nvPr>
            <p:ph idx="1"/>
          </p:nvPr>
        </p:nvSpPr>
        <p:spPr>
          <a:xfrm>
            <a:off x="2245932" y="2594341"/>
            <a:ext cx="7340048" cy="3299791"/>
          </a:xfrm>
        </p:spPr>
        <p:txBody>
          <a:bodyPr>
            <a:normAutofit/>
          </a:bodyPr>
          <a:lstStyle/>
          <a:p>
            <a:r>
              <a:rPr lang="en-GB" sz="1900" dirty="0"/>
              <a:t>One study by Buck (2020)</a:t>
            </a:r>
            <a:r>
              <a:rPr lang="en-US" sz="1900" dirty="0"/>
              <a:t> investigated the impact of ACEs on children and tests a mindfulness intervention to build resilience. It finds mindfulness can increase resilience, protecting children from the long-term effects of ACEs.</a:t>
            </a:r>
          </a:p>
          <a:p>
            <a:pPr marL="0" indent="0">
              <a:buNone/>
            </a:pPr>
            <a:endParaRPr lang="en-US" sz="1900" dirty="0"/>
          </a:p>
          <a:p>
            <a:r>
              <a:rPr lang="en-US" sz="1900" dirty="0"/>
              <a:t>A further study by King et al. (2021) found that a 6-week mindfulness program in a low-income school had positive effects. Both teachers and students had positive views of the program, and students demonstrated improved focus. Importantly, the program helped create a trauma-responsive, resilient school community.</a:t>
            </a:r>
            <a:endParaRPr lang="en-GB" sz="1900" dirty="0"/>
          </a:p>
        </p:txBody>
      </p:sp>
    </p:spTree>
    <p:extLst>
      <p:ext uri="{BB962C8B-B14F-4D97-AF65-F5344CB8AC3E}">
        <p14:creationId xmlns:p14="http://schemas.microsoft.com/office/powerpoint/2010/main" val="3439913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8" name="Picture 7" descr="Children drawing together">
            <a:extLst>
              <a:ext uri="{FF2B5EF4-FFF2-40B4-BE49-F238E27FC236}">
                <a16:creationId xmlns:a16="http://schemas.microsoft.com/office/drawing/2014/main" id="{FFBBDA12-1A1C-CAB7-7D37-FB315DB27063}"/>
              </a:ext>
            </a:extLst>
          </p:cNvPr>
          <p:cNvPicPr>
            <a:picLocks noChangeAspect="1"/>
          </p:cNvPicPr>
          <p:nvPr/>
        </p:nvPicPr>
        <p:blipFill rotWithShape="1">
          <a:blip r:embed="rId3">
            <a:extLst>
              <a:ext uri="{28A0092B-C50C-407E-A947-70E740481C1C}">
                <a14:useLocalDpi xmlns:a14="http://schemas.microsoft.com/office/drawing/2010/main" val="0"/>
              </a:ext>
            </a:extLst>
          </a:blip>
          <a:srcRect t="1153" r="-1" b="14556"/>
          <a:stretch/>
        </p:blipFill>
        <p:spPr>
          <a:xfrm>
            <a:off x="0" y="-8890"/>
            <a:ext cx="12188952" cy="6857990"/>
          </a:xfrm>
          <a:prstGeom prst="rect">
            <a:avLst/>
          </a:prstGeom>
        </p:spPr>
      </p:pic>
      <p:sp>
        <p:nvSpPr>
          <p:cNvPr id="15" name="Freeform: Shape 14">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0957EA2-BDEC-325C-179B-8D8763F4DA7A}"/>
              </a:ext>
            </a:extLst>
          </p:cNvPr>
          <p:cNvSpPr>
            <a:spLocks noGrp="1"/>
          </p:cNvSpPr>
          <p:nvPr>
            <p:ph type="title"/>
          </p:nvPr>
        </p:nvSpPr>
        <p:spPr>
          <a:xfrm>
            <a:off x="2098326" y="35603"/>
            <a:ext cx="7340048" cy="1324651"/>
          </a:xfrm>
        </p:spPr>
        <p:txBody>
          <a:bodyPr anchor="b">
            <a:normAutofit/>
          </a:bodyPr>
          <a:lstStyle/>
          <a:p>
            <a:r>
              <a:rPr lang="en-GB" sz="3600" dirty="0"/>
              <a:t>Further research </a:t>
            </a:r>
          </a:p>
        </p:txBody>
      </p:sp>
      <p:sp>
        <p:nvSpPr>
          <p:cNvPr id="3" name="Content Placeholder 2">
            <a:extLst>
              <a:ext uri="{FF2B5EF4-FFF2-40B4-BE49-F238E27FC236}">
                <a16:creationId xmlns:a16="http://schemas.microsoft.com/office/drawing/2014/main" id="{36D449F5-AD2D-33A4-FFFC-E0C182FA535D}"/>
              </a:ext>
            </a:extLst>
          </p:cNvPr>
          <p:cNvSpPr>
            <a:spLocks noGrp="1"/>
          </p:cNvSpPr>
          <p:nvPr>
            <p:ph idx="1"/>
          </p:nvPr>
        </p:nvSpPr>
        <p:spPr>
          <a:xfrm>
            <a:off x="1950720" y="1908604"/>
            <a:ext cx="7635260" cy="3720920"/>
          </a:xfrm>
        </p:spPr>
        <p:txBody>
          <a:bodyPr>
            <a:normAutofit fontScale="92500" lnSpcReduction="20000"/>
          </a:bodyPr>
          <a:lstStyle/>
          <a:p>
            <a:r>
              <a:rPr lang="en-US" sz="2000" dirty="0"/>
              <a:t>A study by Thierry et al. (2022)  found that a mindfulness-based curriculum improved young children's social skills and awareness. This suggests that mindfulness could be beneficial in early education.</a:t>
            </a:r>
          </a:p>
          <a:p>
            <a:pPr marL="0" indent="0">
              <a:buNone/>
            </a:pPr>
            <a:r>
              <a:rPr lang="en-US" sz="2000" dirty="0"/>
              <a:t> </a:t>
            </a:r>
          </a:p>
          <a:p>
            <a:r>
              <a:rPr lang="en-US" sz="2000" dirty="0"/>
              <a:t>A study by Davis et al. (2022) found that trauma-informed yoga significantly reduced anxiety and depressive symptoms in high school students in a rural Montana community. It also led to improvements in well-being. These findings suggest trauma-informed yoga may help mitigate the impacts of adverse childhood experiences in rural settings.</a:t>
            </a:r>
          </a:p>
          <a:p>
            <a:endParaRPr lang="en-US" sz="2000" dirty="0"/>
          </a:p>
          <a:p>
            <a:r>
              <a:rPr lang="en-US" sz="2000" dirty="0"/>
              <a:t>A further study by Naranjo-Rivera (2021) found that the Peace in Schools mindfulness course significantly improved self-regulation, self-compassion, coping, anxiety, and depression symptoms in adolescents with high ACEs exposure and mental health challenges. </a:t>
            </a:r>
          </a:p>
          <a:p>
            <a:endParaRPr lang="en-GB" sz="2000" dirty="0"/>
          </a:p>
        </p:txBody>
      </p:sp>
    </p:spTree>
    <p:extLst>
      <p:ext uri="{BB962C8B-B14F-4D97-AF65-F5344CB8AC3E}">
        <p14:creationId xmlns:p14="http://schemas.microsoft.com/office/powerpoint/2010/main" val="2565718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hildren doing yoga">
            <a:extLst>
              <a:ext uri="{FF2B5EF4-FFF2-40B4-BE49-F238E27FC236}">
                <a16:creationId xmlns:a16="http://schemas.microsoft.com/office/drawing/2014/main" id="{6A0B2EEC-6992-1238-012B-62F5CD72FA1F}"/>
              </a:ext>
            </a:extLst>
          </p:cNvPr>
          <p:cNvPicPr>
            <a:picLocks noChangeAspect="1"/>
          </p:cNvPicPr>
          <p:nvPr/>
        </p:nvPicPr>
        <p:blipFill rotWithShape="1">
          <a:blip r:embed="rId3">
            <a:extLst>
              <a:ext uri="{28A0092B-C50C-407E-A947-70E740481C1C}">
                <a14:useLocalDpi xmlns:a14="http://schemas.microsoft.com/office/drawing/2010/main" val="0"/>
              </a:ext>
            </a:extLst>
          </a:blip>
          <a:srcRect b="15730"/>
          <a:stretch/>
        </p:blipFill>
        <p:spPr>
          <a:xfrm>
            <a:off x="0" y="0"/>
            <a:ext cx="12192000" cy="6857999"/>
          </a:xfrm>
          <a:prstGeom prst="rect">
            <a:avLst/>
          </a:prstGeom>
        </p:spPr>
      </p:pic>
      <p:sp useBgFill="1">
        <p:nvSpPr>
          <p:cNvPr id="14" name="Freeform: Shape 13">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9FC6EA9A-751B-4000-2E90-C944FABF3689}"/>
              </a:ext>
            </a:extLst>
          </p:cNvPr>
          <p:cNvSpPr>
            <a:spLocks noGrp="1"/>
          </p:cNvSpPr>
          <p:nvPr>
            <p:ph type="title"/>
          </p:nvPr>
        </p:nvSpPr>
        <p:spPr>
          <a:xfrm>
            <a:off x="1037809" y="1071350"/>
            <a:ext cx="4775162" cy="1339382"/>
          </a:xfrm>
        </p:spPr>
        <p:txBody>
          <a:bodyPr>
            <a:normAutofit/>
          </a:bodyPr>
          <a:lstStyle/>
          <a:p>
            <a:pPr algn="ctr"/>
            <a:r>
              <a:rPr lang="en-GB" sz="3300"/>
              <a:t>Mindfulness techniques for children and young people</a:t>
            </a:r>
          </a:p>
        </p:txBody>
      </p:sp>
      <p:sp>
        <p:nvSpPr>
          <p:cNvPr id="16"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BCFA40A-E6BB-42D2-7B06-4133FDB1C590}"/>
              </a:ext>
            </a:extLst>
          </p:cNvPr>
          <p:cNvSpPr>
            <a:spLocks noGrp="1"/>
          </p:cNvSpPr>
          <p:nvPr>
            <p:ph idx="1"/>
          </p:nvPr>
        </p:nvSpPr>
        <p:spPr>
          <a:xfrm>
            <a:off x="1189319" y="2547257"/>
            <a:ext cx="4458446" cy="3109740"/>
          </a:xfrm>
        </p:spPr>
        <p:txBody>
          <a:bodyPr anchor="ctr">
            <a:normAutofit/>
          </a:bodyPr>
          <a:lstStyle/>
          <a:p>
            <a:r>
              <a:rPr lang="en-GB" sz="2000" dirty="0"/>
              <a:t>The Feeling Exercise</a:t>
            </a:r>
          </a:p>
          <a:p>
            <a:r>
              <a:rPr lang="en-GB" sz="2000" dirty="0"/>
              <a:t>The Seeing Game</a:t>
            </a:r>
          </a:p>
          <a:p>
            <a:r>
              <a:rPr lang="en-GB" sz="2000" dirty="0"/>
              <a:t>Ocean Breathing</a:t>
            </a:r>
          </a:p>
          <a:p>
            <a:r>
              <a:rPr lang="en-GB" sz="2000" dirty="0"/>
              <a:t>The Power of Listening </a:t>
            </a:r>
          </a:p>
          <a:p>
            <a:r>
              <a:rPr lang="en-GB" sz="2000" dirty="0"/>
              <a:t>Build a Stress Ball</a:t>
            </a:r>
          </a:p>
          <a:p>
            <a:r>
              <a:rPr lang="en-GB" sz="2000" dirty="0"/>
              <a:t>The Body Squeezing Exercise </a:t>
            </a:r>
          </a:p>
          <a:p>
            <a:r>
              <a:rPr lang="en-GB" sz="2000" dirty="0"/>
              <a:t>The Five Senses Exercise</a:t>
            </a:r>
          </a:p>
          <a:p>
            <a:endParaRPr lang="en-GB" sz="2000" dirty="0"/>
          </a:p>
        </p:txBody>
      </p:sp>
      <p:sp>
        <p:nvSpPr>
          <p:cNvPr id="8" name="Rectangle 1">
            <a:extLst>
              <a:ext uri="{FF2B5EF4-FFF2-40B4-BE49-F238E27FC236}">
                <a16:creationId xmlns:a16="http://schemas.microsoft.com/office/drawing/2014/main" id="{9280E508-356C-5C71-6E2A-8099DBC6FA04}"/>
              </a:ext>
            </a:extLst>
          </p:cNvPr>
          <p:cNvSpPr>
            <a:spLocks noChangeArrowheads="1"/>
          </p:cNvSpPr>
          <p:nvPr/>
        </p:nvSpPr>
        <p:spPr bwMode="auto">
          <a:xfrm>
            <a:off x="10058399" y="6488667"/>
            <a:ext cx="203555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(NHS Wales, </a:t>
            </a:r>
            <a:r>
              <a:rPr kumimoji="0" lang="en-US" altLang="en-US" sz="1800" b="0" i="0" u="none" strike="noStrike" cap="none" normalizeH="0" baseline="0" dirty="0" err="1">
                <a:ln>
                  <a:noFill/>
                </a:ln>
                <a:solidFill>
                  <a:schemeClr val="bg1"/>
                </a:solidFill>
                <a:effectLst/>
                <a:latin typeface="Arial" panose="020B0604020202020204" pitchFamily="34" charset="0"/>
              </a:rPr>
              <a:t>n.d</a:t>
            </a:r>
            <a:r>
              <a:rPr kumimoji="0" lang="en-US" altLang="en-US" sz="1800" b="0" i="0" u="none" strike="noStrike" cap="none" normalizeH="0" baseline="0" dirty="0">
                <a:ln>
                  <a:noFill/>
                </a:ln>
                <a:solidFill>
                  <a:schemeClr val="bg1"/>
                </a:solidFill>
                <a:effectLst/>
                <a:latin typeface="Arial" panose="020B0604020202020204" pitchFamily="34" charset="0"/>
              </a:rPr>
              <a:t>).</a:t>
            </a:r>
          </a:p>
        </p:txBody>
      </p:sp>
    </p:spTree>
    <p:extLst>
      <p:ext uri="{BB962C8B-B14F-4D97-AF65-F5344CB8AC3E}">
        <p14:creationId xmlns:p14="http://schemas.microsoft.com/office/powerpoint/2010/main" val="3590080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hild sitting on rug at school">
            <a:extLst>
              <a:ext uri="{FF2B5EF4-FFF2-40B4-BE49-F238E27FC236}">
                <a16:creationId xmlns:a16="http://schemas.microsoft.com/office/drawing/2014/main" id="{C3760D3E-1084-A1CD-FF17-43AA614ACC6C}"/>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936309A3-BC31-3C2A-9892-C59D0E757D19}"/>
              </a:ext>
            </a:extLst>
          </p:cNvPr>
          <p:cNvSpPr>
            <a:spLocks noGrp="1"/>
          </p:cNvSpPr>
          <p:nvPr>
            <p:ph type="title"/>
          </p:nvPr>
        </p:nvSpPr>
        <p:spPr>
          <a:xfrm>
            <a:off x="838200" y="365125"/>
            <a:ext cx="10515600" cy="1325563"/>
          </a:xfrm>
        </p:spPr>
        <p:txBody>
          <a:bodyPr>
            <a:normAutofit/>
          </a:bodyPr>
          <a:lstStyle/>
          <a:p>
            <a:r>
              <a:rPr lang="en-GB">
                <a:solidFill>
                  <a:srgbClr val="FFFFFF"/>
                </a:solidFill>
              </a:rPr>
              <a:t>What are the Limitations to Mindfulness?</a:t>
            </a:r>
          </a:p>
        </p:txBody>
      </p:sp>
      <p:sp>
        <p:nvSpPr>
          <p:cNvPr id="3" name="Content Placeholder 2">
            <a:extLst>
              <a:ext uri="{FF2B5EF4-FFF2-40B4-BE49-F238E27FC236}">
                <a16:creationId xmlns:a16="http://schemas.microsoft.com/office/drawing/2014/main" id="{15174122-A713-6BFA-FCFE-EB3DDDB391C6}"/>
              </a:ext>
            </a:extLst>
          </p:cNvPr>
          <p:cNvSpPr>
            <a:spLocks noGrp="1"/>
          </p:cNvSpPr>
          <p:nvPr>
            <p:ph idx="1"/>
          </p:nvPr>
        </p:nvSpPr>
        <p:spPr>
          <a:xfrm>
            <a:off x="838200" y="1825625"/>
            <a:ext cx="10515600" cy="4351338"/>
          </a:xfrm>
        </p:spPr>
        <p:txBody>
          <a:bodyPr>
            <a:normAutofit/>
          </a:bodyPr>
          <a:lstStyle/>
          <a:p>
            <a:r>
              <a:rPr lang="en-US" dirty="0">
                <a:solidFill>
                  <a:srgbClr val="FFFFFF"/>
                </a:solidFill>
              </a:rPr>
              <a:t>Lack of Time and Training</a:t>
            </a:r>
          </a:p>
          <a:p>
            <a:r>
              <a:rPr lang="en-GB" dirty="0">
                <a:solidFill>
                  <a:srgbClr val="FFFFFF"/>
                </a:solidFill>
              </a:rPr>
              <a:t>Reluctance to Implement</a:t>
            </a:r>
            <a:endParaRPr lang="en-US" dirty="0">
              <a:solidFill>
                <a:srgbClr val="FFFFFF"/>
              </a:solidFill>
            </a:endParaRPr>
          </a:p>
          <a:p>
            <a:r>
              <a:rPr lang="en-GB" dirty="0">
                <a:solidFill>
                  <a:srgbClr val="FFFFFF"/>
                </a:solidFill>
              </a:rPr>
              <a:t>Limited Evidence of Impact</a:t>
            </a:r>
            <a:endParaRPr lang="en-US" dirty="0">
              <a:solidFill>
                <a:srgbClr val="FFFFFF"/>
              </a:solidFill>
            </a:endParaRPr>
          </a:p>
          <a:p>
            <a:r>
              <a:rPr lang="en-US" dirty="0">
                <a:solidFill>
                  <a:srgbClr val="FFFFFF"/>
                </a:solidFill>
              </a:rPr>
              <a:t>Risk of Misuse or Overuse</a:t>
            </a:r>
          </a:p>
          <a:p>
            <a:r>
              <a:rPr lang="en-GB" dirty="0">
                <a:solidFill>
                  <a:srgbClr val="FFFFFF"/>
                </a:solidFill>
              </a:rPr>
              <a:t>Individual Differences</a:t>
            </a:r>
            <a:endParaRPr lang="en-US" dirty="0">
              <a:solidFill>
                <a:srgbClr val="FFFFFF"/>
              </a:solidFill>
            </a:endParaRPr>
          </a:p>
          <a:p>
            <a:r>
              <a:rPr lang="en-GB" dirty="0">
                <a:solidFill>
                  <a:srgbClr val="FFFFFF"/>
                </a:solidFill>
              </a:rPr>
              <a:t>Potential for Harm</a:t>
            </a:r>
            <a:endParaRPr lang="en-US" dirty="0">
              <a:solidFill>
                <a:srgbClr val="FFFFFF"/>
              </a:solidFill>
            </a:endParaRPr>
          </a:p>
          <a:p>
            <a:r>
              <a:rPr lang="en-GB" dirty="0">
                <a:solidFill>
                  <a:srgbClr val="FFFFFF"/>
                </a:solidFill>
              </a:rPr>
              <a:t>Quality of Programs</a:t>
            </a:r>
          </a:p>
        </p:txBody>
      </p:sp>
      <p:sp>
        <p:nvSpPr>
          <p:cNvPr id="10" name="TextBox 9">
            <a:extLst>
              <a:ext uri="{FF2B5EF4-FFF2-40B4-BE49-F238E27FC236}">
                <a16:creationId xmlns:a16="http://schemas.microsoft.com/office/drawing/2014/main" id="{F8D65C6C-247C-3971-5796-E871453E7DC7}"/>
              </a:ext>
            </a:extLst>
          </p:cNvPr>
          <p:cNvSpPr txBox="1"/>
          <p:nvPr/>
        </p:nvSpPr>
        <p:spPr>
          <a:xfrm>
            <a:off x="5588000" y="6452934"/>
            <a:ext cx="7508240" cy="315023"/>
          </a:xfrm>
          <a:prstGeom prst="rect">
            <a:avLst/>
          </a:prstGeom>
          <a:noFill/>
        </p:spPr>
        <p:txBody>
          <a:bodyPr wrap="square">
            <a:spAutoFit/>
          </a:bodyPr>
          <a:lstStyle/>
          <a:p>
            <a:pPr>
              <a:lnSpc>
                <a:spcPct val="107000"/>
              </a:lnSpc>
              <a:spcAft>
                <a:spcPts val="800"/>
              </a:spcAft>
            </a:pPr>
            <a:r>
              <a:rPr lang="en-GB" sz="1400" kern="0" dirty="0">
                <a:effectLst/>
                <a:ea typeface="Times New Roman" panose="02020603050405020304" pitchFamily="18" charset="0"/>
                <a:cs typeface="Times New Roman" panose="02020603050405020304" pitchFamily="18" charset="0"/>
              </a:rPr>
              <a:t>Munk (2020); </a:t>
            </a:r>
            <a:r>
              <a:rPr lang="en-GB" sz="1400" kern="0" dirty="0" err="1">
                <a:effectLst/>
                <a:ea typeface="Times New Roman" panose="02020603050405020304" pitchFamily="18" charset="0"/>
                <a:cs typeface="Times New Roman" panose="02020603050405020304" pitchFamily="18" charset="0"/>
              </a:rPr>
              <a:t>Wigelsworth</a:t>
            </a:r>
            <a:r>
              <a:rPr lang="en-GB" sz="1400" kern="0" dirty="0">
                <a:effectLst/>
                <a:ea typeface="Times New Roman" panose="02020603050405020304" pitchFamily="18" charset="0"/>
                <a:cs typeface="Times New Roman" panose="02020603050405020304" pitchFamily="18" charset="0"/>
              </a:rPr>
              <a:t> &amp; Quinn (2020); Odgers et al. (2020); Whitaker et al. (2014)</a:t>
            </a:r>
            <a:endParaRPr lang="en-GB" sz="12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5090705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hildren blowing bubbles">
            <a:extLst>
              <a:ext uri="{FF2B5EF4-FFF2-40B4-BE49-F238E27FC236}">
                <a16:creationId xmlns:a16="http://schemas.microsoft.com/office/drawing/2014/main" id="{53D80BD5-F647-A974-C49E-CD2329129EDE}"/>
              </a:ext>
            </a:extLst>
          </p:cNvPr>
          <p:cNvPicPr>
            <a:picLocks noChangeAspect="1"/>
          </p:cNvPicPr>
          <p:nvPr/>
        </p:nvPicPr>
        <p:blipFill rotWithShape="1">
          <a:blip r:embed="rId3">
            <a:alphaModFix amt="60000"/>
            <a:extLst>
              <a:ext uri="{28A0092B-C50C-407E-A947-70E740481C1C}">
                <a14:useLocalDpi xmlns:a14="http://schemas.microsoft.com/office/drawing/2010/main" val="0"/>
              </a:ext>
            </a:extLst>
          </a:blip>
          <a:srcRect t="1706" b="15937"/>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67CDDF08-DBA5-0E58-F9FC-5537154C2FFB}"/>
              </a:ext>
            </a:extLst>
          </p:cNvPr>
          <p:cNvSpPr>
            <a:spLocks noGrp="1"/>
          </p:cNvSpPr>
          <p:nvPr>
            <p:ph type="title"/>
          </p:nvPr>
        </p:nvSpPr>
        <p:spPr>
          <a:xfrm>
            <a:off x="838200" y="525195"/>
            <a:ext cx="10165218" cy="1598245"/>
          </a:xfrm>
        </p:spPr>
        <p:txBody>
          <a:bodyPr anchor="b">
            <a:normAutofit/>
          </a:bodyPr>
          <a:lstStyle/>
          <a:p>
            <a:r>
              <a:rPr lang="en-GB" sz="4000" dirty="0">
                <a:solidFill>
                  <a:srgbClr val="FFFFFF"/>
                </a:solidFill>
              </a:rPr>
              <a:t>Conclusion</a:t>
            </a:r>
          </a:p>
        </p:txBody>
      </p:sp>
      <p:sp>
        <p:nvSpPr>
          <p:cNvPr id="3" name="Content Placeholder 2">
            <a:extLst>
              <a:ext uri="{FF2B5EF4-FFF2-40B4-BE49-F238E27FC236}">
                <a16:creationId xmlns:a16="http://schemas.microsoft.com/office/drawing/2014/main" id="{8330183C-20F1-C8EC-48A2-FCDB590892E7}"/>
              </a:ext>
            </a:extLst>
          </p:cNvPr>
          <p:cNvSpPr>
            <a:spLocks noGrp="1"/>
          </p:cNvSpPr>
          <p:nvPr>
            <p:ph idx="1"/>
          </p:nvPr>
        </p:nvSpPr>
        <p:spPr>
          <a:xfrm>
            <a:off x="838200" y="2661920"/>
            <a:ext cx="10165218" cy="3452838"/>
          </a:xfrm>
        </p:spPr>
        <p:txBody>
          <a:bodyPr>
            <a:normAutofit/>
          </a:bodyPr>
          <a:lstStyle/>
          <a:p>
            <a:r>
              <a:rPr lang="en-GB" sz="1900" dirty="0">
                <a:solidFill>
                  <a:srgbClr val="FFFFFF"/>
                </a:solidFill>
              </a:rPr>
              <a:t>Mindfulness can be seen as an effective tool for mitigating the negative effects of ACEs in childhood.</a:t>
            </a:r>
          </a:p>
          <a:p>
            <a:r>
              <a:rPr lang="en-US" sz="1900" dirty="0">
                <a:solidFill>
                  <a:srgbClr val="FFFFFF"/>
                </a:solidFill>
              </a:rPr>
              <a:t>The evidence suggests that mindfulness-based interventions can help mitigate the psychological, behavioral, and physiological impacts of trauma.</a:t>
            </a:r>
            <a:endParaRPr lang="en-GB" sz="1900" dirty="0">
              <a:solidFill>
                <a:srgbClr val="FFFFFF"/>
              </a:solidFill>
            </a:endParaRPr>
          </a:p>
          <a:p>
            <a:r>
              <a:rPr lang="en-US" sz="1900" dirty="0">
                <a:solidFill>
                  <a:srgbClr val="FFFFFF"/>
                </a:solidFill>
              </a:rPr>
              <a:t>More research is needed to fully understand the implications of mindfulness interventions for different groups of children and young people with ACEs.</a:t>
            </a:r>
          </a:p>
          <a:p>
            <a:r>
              <a:rPr lang="en-US" sz="1900" dirty="0">
                <a:solidFill>
                  <a:srgbClr val="FFFFFF"/>
                </a:solidFill>
              </a:rPr>
              <a:t>Mindfulness has the potential to be a powerful tool for supporting the mental health of children and young people.</a:t>
            </a:r>
            <a:endParaRPr lang="en-GB" sz="1900" dirty="0">
              <a:solidFill>
                <a:srgbClr val="FFFFFF"/>
              </a:solidFill>
            </a:endParaRPr>
          </a:p>
          <a:p>
            <a:endParaRPr lang="en-GB" sz="1900" dirty="0">
              <a:solidFill>
                <a:srgbClr val="FFFFFF"/>
              </a:solidFill>
            </a:endParaRPr>
          </a:p>
          <a:p>
            <a:endParaRPr lang="en-GB" sz="1900" dirty="0">
              <a:solidFill>
                <a:srgbClr val="FFFFFF"/>
              </a:solidFill>
            </a:endParaRPr>
          </a:p>
        </p:txBody>
      </p:sp>
    </p:spTree>
    <p:extLst>
      <p:ext uri="{BB962C8B-B14F-4D97-AF65-F5344CB8AC3E}">
        <p14:creationId xmlns:p14="http://schemas.microsoft.com/office/powerpoint/2010/main" val="2725422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3FC5-923C-2067-5A10-ECC43DB1717B}"/>
              </a:ext>
            </a:extLst>
          </p:cNvPr>
          <p:cNvSpPr>
            <a:spLocks noGrp="1"/>
          </p:cNvSpPr>
          <p:nvPr>
            <p:ph type="title"/>
          </p:nvPr>
        </p:nvSpPr>
        <p:spPr>
          <a:xfrm>
            <a:off x="106680" y="-335915"/>
            <a:ext cx="10515600" cy="1325563"/>
          </a:xfrm>
        </p:spPr>
        <p:txBody>
          <a:bodyPr/>
          <a:lstStyle/>
          <a:p>
            <a:r>
              <a:rPr lang="en-GB" dirty="0"/>
              <a:t>References </a:t>
            </a:r>
          </a:p>
        </p:txBody>
      </p:sp>
      <p:sp>
        <p:nvSpPr>
          <p:cNvPr id="7" name="Content Placeholder 6">
            <a:extLst>
              <a:ext uri="{FF2B5EF4-FFF2-40B4-BE49-F238E27FC236}">
                <a16:creationId xmlns:a16="http://schemas.microsoft.com/office/drawing/2014/main" id="{226FFA13-690A-3128-160F-13B9BA275E3A}"/>
              </a:ext>
            </a:extLst>
          </p:cNvPr>
          <p:cNvSpPr>
            <a:spLocks noGrp="1"/>
          </p:cNvSpPr>
          <p:nvPr>
            <p:ph idx="1"/>
          </p:nvPr>
        </p:nvSpPr>
        <p:spPr>
          <a:xfrm>
            <a:off x="477520" y="782320"/>
            <a:ext cx="10876280" cy="5974080"/>
          </a:xfrm>
        </p:spPr>
        <p:txBody>
          <a:bodyPr>
            <a:normAutofit fontScale="40000" lnSpcReduction="20000"/>
          </a:bodyPr>
          <a:lstStyle/>
          <a:p>
            <a:pPr marL="0" indent="0">
              <a:buNone/>
            </a:pPr>
            <a:r>
              <a:rPr lang="en-GB" sz="2000" dirty="0">
                <a:effectLst/>
                <a:latin typeface="Times New Roman" panose="02020603050405020304" pitchFamily="18" charset="0"/>
                <a:ea typeface="Times New Roman" panose="02020603050405020304" pitchFamily="18" charset="0"/>
              </a:rPr>
              <a:t>Buck, K. (2020). </a:t>
            </a:r>
            <a:r>
              <a:rPr lang="en-GB" sz="2000" i="1" dirty="0">
                <a:effectLst/>
                <a:latin typeface="Times New Roman" panose="02020603050405020304" pitchFamily="18" charset="0"/>
                <a:ea typeface="Times New Roman" panose="02020603050405020304" pitchFamily="18" charset="0"/>
              </a:rPr>
              <a:t>Building Resiliency in Children through Mindfulness</a:t>
            </a:r>
            <a:r>
              <a:rPr lang="en-GB" sz="2000" dirty="0">
                <a:effectLst/>
                <a:latin typeface="Times New Roman" panose="02020603050405020304" pitchFamily="18" charset="0"/>
                <a:ea typeface="Times New Roman" panose="02020603050405020304" pitchFamily="18" charset="0"/>
              </a:rPr>
              <a:t>. Augsburg University.</a:t>
            </a:r>
          </a:p>
          <a:p>
            <a:pPr marL="0" indent="0">
              <a:buNone/>
            </a:pPr>
            <a:r>
              <a:rPr lang="en-GB" sz="2000" dirty="0">
                <a:effectLst/>
                <a:latin typeface="Times New Roman" panose="02020603050405020304" pitchFamily="18" charset="0"/>
                <a:ea typeface="Times New Roman" panose="02020603050405020304" pitchFamily="18" charset="0"/>
              </a:rPr>
              <a:t>CDC. (2021, August 23). </a:t>
            </a:r>
            <a:r>
              <a:rPr lang="en-GB" sz="2000" i="1" dirty="0">
                <a:effectLst/>
                <a:latin typeface="Times New Roman" panose="02020603050405020304" pitchFamily="18" charset="0"/>
                <a:ea typeface="Times New Roman" panose="02020603050405020304" pitchFamily="18" charset="0"/>
              </a:rPr>
              <a:t>Preventing adverse childhood experiences</a:t>
            </a:r>
            <a:r>
              <a:rPr lang="en-GB" sz="2000" dirty="0">
                <a:effectLst/>
                <a:latin typeface="Times New Roman" panose="02020603050405020304" pitchFamily="18" charset="0"/>
                <a:ea typeface="Times New Roman" panose="02020603050405020304" pitchFamily="18" charset="0"/>
              </a:rPr>
              <a:t>. </a:t>
            </a:r>
            <a:r>
              <a:rPr lang="en-GB" sz="2000" dirty="0" err="1">
                <a:effectLst/>
                <a:latin typeface="Times New Roman" panose="02020603050405020304" pitchFamily="18" charset="0"/>
                <a:ea typeface="Times New Roman" panose="02020603050405020304" pitchFamily="18" charset="0"/>
              </a:rPr>
              <a:t>Centers</a:t>
            </a:r>
            <a:r>
              <a:rPr lang="en-GB" sz="2000" dirty="0">
                <a:effectLst/>
                <a:latin typeface="Times New Roman" panose="02020603050405020304" pitchFamily="18" charset="0"/>
                <a:ea typeface="Times New Roman" panose="02020603050405020304" pitchFamily="18" charset="0"/>
              </a:rPr>
              <a:t> for Disease Control and Prevention. https://www.cdc.gov/vitalsigns/aces/index.html</a:t>
            </a:r>
          </a:p>
          <a:p>
            <a:pPr marL="0" indent="0">
              <a:buNone/>
            </a:pPr>
            <a:r>
              <a:rPr lang="en-GB" sz="2000" dirty="0">
                <a:effectLst/>
                <a:latin typeface="Times New Roman" panose="02020603050405020304" pitchFamily="18" charset="0"/>
                <a:ea typeface="Times New Roman" panose="02020603050405020304" pitchFamily="18" charset="0"/>
              </a:rPr>
              <a:t>Cleveland Clinic. (2023). </a:t>
            </a:r>
            <a:r>
              <a:rPr lang="en-GB" sz="2000" i="1" dirty="0">
                <a:effectLst/>
                <a:latin typeface="Times New Roman" panose="02020603050405020304" pitchFamily="18" charset="0"/>
                <a:ea typeface="Times New Roman" panose="02020603050405020304" pitchFamily="18" charset="0"/>
              </a:rPr>
              <a:t>Adverse Childhood Experiences (ACEs)</a:t>
            </a:r>
            <a:r>
              <a:rPr lang="en-GB" sz="2000" dirty="0">
                <a:effectLst/>
                <a:latin typeface="Times New Roman" panose="02020603050405020304" pitchFamily="18" charset="0"/>
                <a:ea typeface="Times New Roman" panose="02020603050405020304" pitchFamily="18" charset="0"/>
              </a:rPr>
              <a:t>. https://my.clevelandclinic.org/health/symptoms/24875-adverse-childhood-experiences-ace</a:t>
            </a:r>
          </a:p>
          <a:p>
            <a:pPr marL="0" indent="0">
              <a:buNone/>
            </a:pPr>
            <a:r>
              <a:rPr lang="en-GB" sz="2000" dirty="0">
                <a:effectLst/>
                <a:latin typeface="Times New Roman" panose="02020603050405020304" pitchFamily="18" charset="0"/>
                <a:ea typeface="Times New Roman" panose="02020603050405020304" pitchFamily="18" charset="0"/>
              </a:rPr>
              <a:t>Cleveland Clinic. (2024, April 30). </a:t>
            </a:r>
            <a:r>
              <a:rPr lang="en-GB" sz="2000" i="1" dirty="0">
                <a:effectLst/>
                <a:latin typeface="Times New Roman" panose="02020603050405020304" pitchFamily="18" charset="0"/>
                <a:ea typeface="Times New Roman" panose="02020603050405020304" pitchFamily="18" charset="0"/>
              </a:rPr>
              <a:t>21 tips for mindfulness</a:t>
            </a:r>
            <a:r>
              <a:rPr lang="en-GB" sz="2000" dirty="0">
                <a:effectLst/>
                <a:latin typeface="Times New Roman" panose="02020603050405020304" pitchFamily="18" charset="0"/>
                <a:ea typeface="Times New Roman" panose="02020603050405020304" pitchFamily="18" charset="0"/>
              </a:rPr>
              <a:t>. https://health.clevelandclinic.org/what-is-mindfulness</a:t>
            </a:r>
          </a:p>
          <a:p>
            <a:pPr marL="0" indent="0">
              <a:buNone/>
            </a:pPr>
            <a:r>
              <a:rPr lang="en-GB" sz="2000" dirty="0">
                <a:effectLst/>
                <a:latin typeface="Times New Roman" panose="02020603050405020304" pitchFamily="18" charset="0"/>
                <a:ea typeface="Times New Roman" panose="02020603050405020304" pitchFamily="18" charset="0"/>
              </a:rPr>
              <a:t>Davis, J. P., Tucker, J. S., Stein, B. D., &amp; D’Amico, E. J. (2021). Longitudinal effects of adverse childhood experiences on substance use transition patterns during young adulthood. </a:t>
            </a:r>
            <a:r>
              <a:rPr lang="en-GB" sz="2000" i="1" dirty="0">
                <a:effectLst/>
                <a:latin typeface="Times New Roman" panose="02020603050405020304" pitchFamily="18" charset="0"/>
                <a:ea typeface="Times New Roman" panose="02020603050405020304" pitchFamily="18" charset="0"/>
              </a:rPr>
              <a:t>Child Abuse &amp; Neglect</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120</a:t>
            </a:r>
            <a:r>
              <a:rPr lang="en-GB" sz="2000" dirty="0">
                <a:effectLst/>
                <a:latin typeface="Times New Roman" panose="02020603050405020304" pitchFamily="18" charset="0"/>
                <a:ea typeface="Times New Roman" panose="02020603050405020304" pitchFamily="18" charset="0"/>
              </a:rPr>
              <a:t>, 105201. https://doi.org/10.1016/j.chiabu.2021.105201</a:t>
            </a:r>
          </a:p>
          <a:p>
            <a:pPr marL="0" indent="0">
              <a:buNone/>
            </a:pPr>
            <a:r>
              <a:rPr lang="en-GB" sz="2000" dirty="0">
                <a:effectLst/>
                <a:latin typeface="Times New Roman" panose="02020603050405020304" pitchFamily="18" charset="0"/>
                <a:ea typeface="Times New Roman" panose="02020603050405020304" pitchFamily="18" charset="0"/>
              </a:rPr>
              <a:t>Davis, L., Aylward, A., &amp; Buchanan, R. (2022). Trauma-Informed Yoga: Investigating an intervention for mitigating adverse childhood experiences in rural contexts. </a:t>
            </a:r>
            <a:r>
              <a:rPr lang="en-GB" sz="2000" i="1" dirty="0">
                <a:effectLst/>
                <a:latin typeface="Times New Roman" panose="02020603050405020304" pitchFamily="18" charset="0"/>
                <a:ea typeface="Times New Roman" panose="02020603050405020304" pitchFamily="18" charset="0"/>
              </a:rPr>
              <a:t>Educational Studies :/Educational Studies</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58</a:t>
            </a:r>
            <a:r>
              <a:rPr lang="en-GB" sz="2000" dirty="0">
                <a:effectLst/>
                <a:latin typeface="Times New Roman" panose="02020603050405020304" pitchFamily="18" charset="0"/>
                <a:ea typeface="Times New Roman" panose="02020603050405020304" pitchFamily="18" charset="0"/>
              </a:rPr>
              <a:t>(4), 530–559. https://doi.org/10.1080/00131946.2022.2102495</a:t>
            </a:r>
          </a:p>
          <a:p>
            <a:pPr marL="0" indent="0">
              <a:buNone/>
            </a:pPr>
            <a:r>
              <a:rPr lang="en-GB" sz="2000" dirty="0">
                <a:effectLst/>
                <a:latin typeface="Times New Roman" panose="02020603050405020304" pitchFamily="18" charset="0"/>
                <a:ea typeface="Times New Roman" panose="02020603050405020304" pitchFamily="18" charset="0"/>
              </a:rPr>
              <a:t>Di Lemma, L., Davies, A., Ford, K., Hughes, K., </a:t>
            </a:r>
            <a:r>
              <a:rPr lang="en-GB" sz="2000" dirty="0" err="1">
                <a:effectLst/>
                <a:latin typeface="Times New Roman" panose="02020603050405020304" pitchFamily="18" charset="0"/>
                <a:ea typeface="Times New Roman" panose="02020603050405020304" pitchFamily="18" charset="0"/>
              </a:rPr>
              <a:t>Homolova</a:t>
            </a:r>
            <a:r>
              <a:rPr lang="en-GB" sz="2000" dirty="0">
                <a:effectLst/>
                <a:latin typeface="Times New Roman" panose="02020603050405020304" pitchFamily="18" charset="0"/>
                <a:ea typeface="Times New Roman" panose="02020603050405020304" pitchFamily="18" charset="0"/>
              </a:rPr>
              <a:t>, L., Gray, B., &amp; Richardson, G. (2019). Responding to Adverse Childhood Experiences: An evidence review of interventions to prevent and address adversity across the life course. </a:t>
            </a:r>
            <a:r>
              <a:rPr lang="en-GB" sz="2000" i="1" dirty="0">
                <a:effectLst/>
                <a:latin typeface="Times New Roman" panose="02020603050405020304" pitchFamily="18" charset="0"/>
                <a:ea typeface="Times New Roman" panose="02020603050405020304" pitchFamily="18" charset="0"/>
              </a:rPr>
              <a:t>Public Health Wales</a:t>
            </a:r>
            <a:r>
              <a:rPr lang="en-GB" sz="2000" dirty="0">
                <a:effectLst/>
                <a:latin typeface="Times New Roman" panose="02020603050405020304" pitchFamily="18" charset="0"/>
                <a:ea typeface="Times New Roman" panose="02020603050405020304" pitchFamily="18" charset="0"/>
              </a:rPr>
              <a:t>.</a:t>
            </a:r>
          </a:p>
          <a:p>
            <a:pPr marL="0" indent="0">
              <a:buNone/>
            </a:pPr>
            <a:r>
              <a:rPr lang="en-GB" sz="2000" dirty="0" err="1">
                <a:effectLst/>
                <a:latin typeface="Times New Roman" panose="02020603050405020304" pitchFamily="18" charset="0"/>
                <a:ea typeface="Times New Roman" panose="02020603050405020304" pitchFamily="18" charset="0"/>
              </a:rPr>
              <a:t>Hülsheger</a:t>
            </a:r>
            <a:r>
              <a:rPr lang="en-GB" sz="2000" dirty="0">
                <a:effectLst/>
                <a:latin typeface="Times New Roman" panose="02020603050405020304" pitchFamily="18" charset="0"/>
                <a:ea typeface="Times New Roman" panose="02020603050405020304" pitchFamily="18" charset="0"/>
              </a:rPr>
              <a:t>, U. R., Alberts, H. J. E. M., </a:t>
            </a:r>
            <a:r>
              <a:rPr lang="en-GB" sz="2000" dirty="0" err="1">
                <a:effectLst/>
                <a:latin typeface="Times New Roman" panose="02020603050405020304" pitchFamily="18" charset="0"/>
                <a:ea typeface="Times New Roman" panose="02020603050405020304" pitchFamily="18" charset="0"/>
              </a:rPr>
              <a:t>Feinholdt</a:t>
            </a:r>
            <a:r>
              <a:rPr lang="en-GB" sz="2000" dirty="0">
                <a:effectLst/>
                <a:latin typeface="Times New Roman" panose="02020603050405020304" pitchFamily="18" charset="0"/>
                <a:ea typeface="Times New Roman" panose="02020603050405020304" pitchFamily="18" charset="0"/>
              </a:rPr>
              <a:t>, A., &amp; Lang, J. W. B. (2013). Benefits of mindfulness at work: The role of mindfulness in emotion regulation, emotional exhaustion, and job satisfaction. </a:t>
            </a:r>
            <a:r>
              <a:rPr lang="en-GB" sz="2000" i="1" dirty="0">
                <a:effectLst/>
                <a:latin typeface="Times New Roman" panose="02020603050405020304" pitchFamily="18" charset="0"/>
                <a:ea typeface="Times New Roman" panose="02020603050405020304" pitchFamily="18" charset="0"/>
              </a:rPr>
              <a:t>Journal of Applied Psychology</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98</a:t>
            </a:r>
            <a:r>
              <a:rPr lang="en-GB" sz="2000" dirty="0">
                <a:effectLst/>
                <a:latin typeface="Times New Roman" panose="02020603050405020304" pitchFamily="18" charset="0"/>
                <a:ea typeface="Times New Roman" panose="02020603050405020304" pitchFamily="18" charset="0"/>
              </a:rPr>
              <a:t>(2), 310–325. https://doi.org/10.1037/a0031313</a:t>
            </a:r>
          </a:p>
          <a:p>
            <a:pPr marL="0" indent="0">
              <a:buNone/>
            </a:pPr>
            <a:r>
              <a:rPr lang="en-GB" sz="2000" dirty="0">
                <a:effectLst/>
                <a:latin typeface="Times New Roman" panose="02020603050405020304" pitchFamily="18" charset="0"/>
                <a:ea typeface="Times New Roman" panose="02020603050405020304" pitchFamily="18" charset="0"/>
              </a:rPr>
              <a:t>King, L., Lewis, C., Ritchie, D. M., Carr, C., &amp; Hart, M. (2021). Implementation of a teacher‐led mindfulness program in a low‐income pre‐ and early‐elementary school as part of a trauma‐responsive, resilience‐building community initiative. </a:t>
            </a:r>
            <a:r>
              <a:rPr lang="en-GB" sz="2000" i="1" dirty="0">
                <a:effectLst/>
                <a:latin typeface="Times New Roman" panose="02020603050405020304" pitchFamily="18" charset="0"/>
                <a:ea typeface="Times New Roman" panose="02020603050405020304" pitchFamily="18" charset="0"/>
              </a:rPr>
              <a:t>Journal of Community Psychology</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49</a:t>
            </a:r>
            <a:r>
              <a:rPr lang="en-GB" sz="2000" dirty="0">
                <a:effectLst/>
                <a:latin typeface="Times New Roman" panose="02020603050405020304" pitchFamily="18" charset="0"/>
                <a:ea typeface="Times New Roman" panose="02020603050405020304" pitchFamily="18" charset="0"/>
              </a:rPr>
              <a:t>(6), 1943–1964. https://doi.org/10.1002/jcop.22557</a:t>
            </a:r>
          </a:p>
          <a:p>
            <a:pPr marL="0" indent="0">
              <a:buNone/>
            </a:pPr>
            <a:r>
              <a:rPr lang="en-GB" sz="2000" dirty="0">
                <a:effectLst/>
                <a:latin typeface="Times New Roman" panose="02020603050405020304" pitchFamily="18" charset="0"/>
                <a:ea typeface="Times New Roman" panose="02020603050405020304" pitchFamily="18" charset="0"/>
              </a:rPr>
              <a:t>Ma, B., Ashton, K., Hughes, K., Ford, K., Bishop, J., &amp; </a:t>
            </a:r>
            <a:r>
              <a:rPr lang="en-GB" sz="2000" dirty="0" err="1">
                <a:effectLst/>
                <a:latin typeface="Times New Roman" panose="02020603050405020304" pitchFamily="18" charset="0"/>
                <a:ea typeface="Times New Roman" panose="02020603050405020304" pitchFamily="18" charset="0"/>
              </a:rPr>
              <a:t>Paranjothy</a:t>
            </a:r>
            <a:r>
              <a:rPr lang="en-GB" sz="2000" dirty="0">
                <a:effectLst/>
                <a:latin typeface="Times New Roman" panose="02020603050405020304" pitchFamily="18" charset="0"/>
                <a:ea typeface="Times New Roman" panose="02020603050405020304" pitchFamily="18" charset="0"/>
              </a:rPr>
              <a:t>, S. (2016). Adverse Childhood Experiences (ACEs) in Wales and their Impact on Health in the Adult Population. </a:t>
            </a:r>
            <a:r>
              <a:rPr lang="en-GB" sz="2000" i="1" dirty="0">
                <a:effectLst/>
                <a:latin typeface="Times New Roman" panose="02020603050405020304" pitchFamily="18" charset="0"/>
                <a:ea typeface="Times New Roman" panose="02020603050405020304" pitchFamily="18" charset="0"/>
              </a:rPr>
              <a:t>European Journal of Public Health</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26</a:t>
            </a:r>
            <a:r>
              <a:rPr lang="en-GB" sz="2000" dirty="0">
                <a:effectLst/>
                <a:latin typeface="Times New Roman" panose="02020603050405020304" pitchFamily="18" charset="0"/>
                <a:ea typeface="Times New Roman" panose="02020603050405020304" pitchFamily="18" charset="0"/>
              </a:rPr>
              <a:t>(suppl_1). https://doi.org/10.1093/eurpub/ckw167.009</a:t>
            </a:r>
          </a:p>
          <a:p>
            <a:pPr marL="0" indent="0">
              <a:buNone/>
            </a:pPr>
            <a:r>
              <a:rPr lang="en-GB" sz="2000" dirty="0">
                <a:effectLst/>
                <a:latin typeface="Times New Roman" panose="02020603050405020304" pitchFamily="18" charset="0"/>
                <a:ea typeface="Times New Roman" panose="02020603050405020304" pitchFamily="18" charset="0"/>
              </a:rPr>
              <a:t>Munk, K. (2020). </a:t>
            </a:r>
            <a:r>
              <a:rPr lang="en-GB" sz="2000" i="1" dirty="0">
                <a:effectLst/>
                <a:latin typeface="Times New Roman" panose="02020603050405020304" pitchFamily="18" charset="0"/>
                <a:ea typeface="Times New Roman" panose="02020603050405020304" pitchFamily="18" charset="0"/>
              </a:rPr>
              <a:t>Mindful Matters: Addressing Barriers To Classroom-Based Mindfulness</a:t>
            </a:r>
            <a:r>
              <a:rPr lang="en-GB" sz="2000" dirty="0">
                <a:effectLst/>
                <a:latin typeface="Times New Roman" panose="02020603050405020304" pitchFamily="18" charset="0"/>
                <a:ea typeface="Times New Roman" panose="02020603050405020304" pitchFamily="18" charset="0"/>
              </a:rPr>
              <a:t> [San Jose State University]. https://doi.org/10.31979/etd.pwrg-4g67</a:t>
            </a:r>
          </a:p>
          <a:p>
            <a:pPr marL="0" indent="0">
              <a:buNone/>
            </a:pPr>
            <a:r>
              <a:rPr lang="en-GB" sz="2000" dirty="0">
                <a:effectLst/>
                <a:latin typeface="Times New Roman" panose="02020603050405020304" pitchFamily="18" charset="0"/>
                <a:ea typeface="Times New Roman" panose="02020603050405020304" pitchFamily="18" charset="0"/>
              </a:rPr>
              <a:t>Naranjo-Rivera, K. (2021). </a:t>
            </a:r>
            <a:r>
              <a:rPr lang="en-GB" sz="2000" i="1" dirty="0">
                <a:effectLst/>
                <a:latin typeface="Times New Roman" panose="02020603050405020304" pitchFamily="18" charset="0"/>
                <a:ea typeface="Times New Roman" panose="02020603050405020304" pitchFamily="18" charset="0"/>
              </a:rPr>
              <a:t>The Adverse Childhood Experiences (ACEs), Mindfulness, and Adolescent (AMA) Health Study: Addressing Health and Well-being in Schools and Advancing the Science of Social Justice in Public Health and Education</a:t>
            </a:r>
            <a:r>
              <a:rPr lang="en-GB" sz="2000" dirty="0">
                <a:effectLst/>
                <a:latin typeface="Times New Roman" panose="02020603050405020304" pitchFamily="18" charset="0"/>
                <a:ea typeface="Times New Roman" panose="02020603050405020304" pitchFamily="18" charset="0"/>
              </a:rPr>
              <a:t> [Dissertation]. Johns Hopkins University.</a:t>
            </a:r>
          </a:p>
          <a:p>
            <a:pPr marL="0" indent="0">
              <a:buNone/>
            </a:pPr>
            <a:r>
              <a:rPr lang="en-GB" sz="2000" dirty="0">
                <a:effectLst/>
                <a:latin typeface="Times New Roman" panose="02020603050405020304" pitchFamily="18" charset="0"/>
                <a:ea typeface="Times New Roman" panose="02020603050405020304" pitchFamily="18" charset="0"/>
              </a:rPr>
              <a:t>NHS. (2023, August 14). </a:t>
            </a:r>
            <a:r>
              <a:rPr lang="en-GB" sz="2000" i="1" dirty="0">
                <a:effectLst/>
                <a:latin typeface="Times New Roman" panose="02020603050405020304" pitchFamily="18" charset="0"/>
                <a:ea typeface="Times New Roman" panose="02020603050405020304" pitchFamily="18" charset="0"/>
              </a:rPr>
              <a:t>Mindfulness</a:t>
            </a:r>
            <a:r>
              <a:rPr lang="en-GB" sz="2000" dirty="0">
                <a:effectLst/>
                <a:latin typeface="Times New Roman" panose="02020603050405020304" pitchFamily="18" charset="0"/>
                <a:ea typeface="Times New Roman" panose="02020603050405020304" pitchFamily="18" charset="0"/>
              </a:rPr>
              <a:t>. nhs.uk. https://www.nhs.uk/mental-health/self-help/tips-and-support/mindfulness/</a:t>
            </a:r>
          </a:p>
          <a:p>
            <a:pPr marL="0" indent="0">
              <a:buNone/>
            </a:pPr>
            <a:r>
              <a:rPr lang="en-GB" sz="2000" dirty="0">
                <a:effectLst/>
                <a:latin typeface="Times New Roman" panose="02020603050405020304" pitchFamily="18" charset="0"/>
                <a:ea typeface="Times New Roman" panose="02020603050405020304" pitchFamily="18" charset="0"/>
              </a:rPr>
              <a:t>NHS Wales. (n.d.). Mindfulness Exercises for Children. In </a:t>
            </a:r>
            <a:r>
              <a:rPr lang="en-GB" sz="2000" i="1" dirty="0">
                <a:effectLst/>
                <a:latin typeface="Times New Roman" panose="02020603050405020304" pitchFamily="18" charset="0"/>
                <a:ea typeface="Times New Roman" panose="02020603050405020304" pitchFamily="18" charset="0"/>
              </a:rPr>
              <a:t>NHS Wales</a:t>
            </a:r>
            <a:r>
              <a:rPr lang="en-GB" sz="2000" dirty="0">
                <a:effectLst/>
                <a:latin typeface="Times New Roman" panose="02020603050405020304" pitchFamily="18" charset="0"/>
                <a:ea typeface="Times New Roman" panose="02020603050405020304" pitchFamily="18" charset="0"/>
              </a:rPr>
              <a:t>. https://abuhb.nhs.wales/files/mental-health/paediatric-psychology-managing-difficult-thoughts/mindfulness-exercises-for-children-pdf/</a:t>
            </a:r>
          </a:p>
          <a:p>
            <a:pPr marL="0" indent="0">
              <a:buNone/>
            </a:pPr>
            <a:r>
              <a:rPr lang="en-GB" sz="2000" dirty="0">
                <a:effectLst/>
                <a:latin typeface="Times New Roman" panose="02020603050405020304" pitchFamily="18" charset="0"/>
                <a:ea typeface="Times New Roman" panose="02020603050405020304" pitchFamily="18" charset="0"/>
              </a:rPr>
              <a:t>Odgers, K., </a:t>
            </a:r>
            <a:r>
              <a:rPr lang="en-GB" sz="2000" dirty="0" err="1">
                <a:effectLst/>
                <a:latin typeface="Times New Roman" panose="02020603050405020304" pitchFamily="18" charset="0"/>
                <a:ea typeface="Times New Roman" panose="02020603050405020304" pitchFamily="18" charset="0"/>
              </a:rPr>
              <a:t>Dargue</a:t>
            </a:r>
            <a:r>
              <a:rPr lang="en-GB" sz="2000" dirty="0">
                <a:effectLst/>
                <a:latin typeface="Times New Roman" panose="02020603050405020304" pitchFamily="18" charset="0"/>
                <a:ea typeface="Times New Roman" panose="02020603050405020304" pitchFamily="18" charset="0"/>
              </a:rPr>
              <a:t>, N., Creswell, C., Jones, M., &amp; Hudson, J. (2020). The Limited Effect of Mindfulness-Based Interventions on Anxiety in Children and Adolescents: A Meta-Analysis. </a:t>
            </a:r>
            <a:r>
              <a:rPr lang="en-GB" sz="2000" i="1" dirty="0">
                <a:effectLst/>
                <a:latin typeface="Times New Roman" panose="02020603050405020304" pitchFamily="18" charset="0"/>
                <a:ea typeface="Times New Roman" panose="02020603050405020304" pitchFamily="18" charset="0"/>
              </a:rPr>
              <a:t>Clinical Child and Family Psychology Review</a:t>
            </a:r>
            <a:r>
              <a:rPr lang="en-GB" sz="2000" dirty="0">
                <a:effectLst/>
                <a:latin typeface="Times New Roman" panose="02020603050405020304" pitchFamily="18" charset="0"/>
                <a:ea typeface="Times New Roman" panose="02020603050405020304" pitchFamily="18" charset="0"/>
              </a:rPr>
              <a:t>. https://doi.org/10.1007/s10567-020-00319-z</a:t>
            </a:r>
          </a:p>
          <a:p>
            <a:pPr marL="0" indent="0">
              <a:buNone/>
            </a:pPr>
            <a:r>
              <a:rPr lang="en-GB" sz="2000" dirty="0">
                <a:effectLst/>
                <a:latin typeface="Times New Roman" panose="02020603050405020304" pitchFamily="18" charset="0"/>
                <a:ea typeface="Times New Roman" panose="02020603050405020304" pitchFamily="18" charset="0"/>
              </a:rPr>
              <a:t>Public Health Scotland. (2021). </a:t>
            </a:r>
            <a:r>
              <a:rPr lang="en-GB" sz="2000" i="1" dirty="0">
                <a:effectLst/>
                <a:latin typeface="Times New Roman" panose="02020603050405020304" pitchFamily="18" charset="0"/>
                <a:ea typeface="Times New Roman" panose="02020603050405020304" pitchFamily="18" charset="0"/>
              </a:rPr>
              <a:t>Overview of ACEs</a:t>
            </a:r>
            <a:r>
              <a:rPr lang="en-GB" sz="2000" dirty="0">
                <a:effectLst/>
                <a:latin typeface="Times New Roman" panose="02020603050405020304" pitchFamily="18" charset="0"/>
                <a:ea typeface="Times New Roman" panose="02020603050405020304" pitchFamily="18" charset="0"/>
              </a:rPr>
              <a:t>. Adverse Childhood Experiences (ACEs) - Children - Population Groups - Public Health Scotland. https://www.healthscotland.scot/population-groups/children/adverse-childhood-experiences-aces/overview-of-aces</a:t>
            </a:r>
          </a:p>
          <a:p>
            <a:pPr marL="0" indent="0">
              <a:buNone/>
            </a:pPr>
            <a:r>
              <a:rPr lang="en-GB" sz="2000" dirty="0" err="1">
                <a:effectLst/>
                <a:latin typeface="Times New Roman" panose="02020603050405020304" pitchFamily="18" charset="0"/>
                <a:ea typeface="Times New Roman" panose="02020603050405020304" pitchFamily="18" charset="0"/>
              </a:rPr>
              <a:t>Schickedanz</a:t>
            </a:r>
            <a:r>
              <a:rPr lang="en-GB" sz="2000" dirty="0">
                <a:effectLst/>
                <a:latin typeface="Times New Roman" panose="02020603050405020304" pitchFamily="18" charset="0"/>
                <a:ea typeface="Times New Roman" panose="02020603050405020304" pitchFamily="18" charset="0"/>
              </a:rPr>
              <a:t>, A., Escarce, J. J., </a:t>
            </a:r>
            <a:r>
              <a:rPr lang="en-GB" sz="2000" dirty="0" err="1">
                <a:effectLst/>
                <a:latin typeface="Times New Roman" panose="02020603050405020304" pitchFamily="18" charset="0"/>
                <a:ea typeface="Times New Roman" panose="02020603050405020304" pitchFamily="18" charset="0"/>
              </a:rPr>
              <a:t>Halfon</a:t>
            </a:r>
            <a:r>
              <a:rPr lang="en-GB" sz="2000" dirty="0">
                <a:effectLst/>
                <a:latin typeface="Times New Roman" panose="02020603050405020304" pitchFamily="18" charset="0"/>
                <a:ea typeface="Times New Roman" panose="02020603050405020304" pitchFamily="18" charset="0"/>
              </a:rPr>
              <a:t>, N., Sastry, N., &amp; Chung, P. J. (2021). Intergenerational Associations between Parents’ and Children’s Adverse Childhood Experience Scores. </a:t>
            </a:r>
            <a:r>
              <a:rPr lang="en-GB" sz="2000" i="1" dirty="0">
                <a:effectLst/>
                <a:latin typeface="Times New Roman" panose="02020603050405020304" pitchFamily="18" charset="0"/>
                <a:ea typeface="Times New Roman" panose="02020603050405020304" pitchFamily="18" charset="0"/>
              </a:rPr>
              <a:t>Children</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8</a:t>
            </a:r>
            <a:r>
              <a:rPr lang="en-GB" sz="2000" dirty="0">
                <a:effectLst/>
                <a:latin typeface="Times New Roman" panose="02020603050405020304" pitchFamily="18" charset="0"/>
                <a:ea typeface="Times New Roman" panose="02020603050405020304" pitchFamily="18" charset="0"/>
              </a:rPr>
              <a:t>(9), 747. https://doi.org/10.3390/children8090747</a:t>
            </a:r>
          </a:p>
          <a:p>
            <a:pPr marL="0" indent="0">
              <a:buNone/>
            </a:pPr>
            <a:r>
              <a:rPr lang="en-GB" sz="2000" dirty="0">
                <a:effectLst/>
                <a:latin typeface="Times New Roman" panose="02020603050405020304" pitchFamily="18" charset="0"/>
                <a:ea typeface="Times New Roman" panose="02020603050405020304" pitchFamily="18" charset="0"/>
              </a:rPr>
              <a:t>Schreiner, I., &amp; Malcolm, J. P. (2008). The benefits of mindfulness meditation: changes in emotional states of depression, anxiety, and stress. </a:t>
            </a:r>
            <a:r>
              <a:rPr lang="en-GB" sz="2000" i="1" dirty="0">
                <a:effectLst/>
                <a:latin typeface="Times New Roman" panose="02020603050405020304" pitchFamily="18" charset="0"/>
                <a:ea typeface="Times New Roman" panose="02020603050405020304" pitchFamily="18" charset="0"/>
              </a:rPr>
              <a:t>Behaviour Change</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25</a:t>
            </a:r>
            <a:r>
              <a:rPr lang="en-GB" sz="2000" dirty="0">
                <a:effectLst/>
                <a:latin typeface="Times New Roman" panose="02020603050405020304" pitchFamily="18" charset="0"/>
                <a:ea typeface="Times New Roman" panose="02020603050405020304" pitchFamily="18" charset="0"/>
              </a:rPr>
              <a:t>(3), 156–168. https://doi.org/10.1375/bech.25.3.156</a:t>
            </a:r>
          </a:p>
          <a:p>
            <a:pPr marL="0" indent="0">
              <a:buNone/>
            </a:pPr>
            <a:r>
              <a:rPr lang="en-GB" sz="2000" dirty="0">
                <a:effectLst/>
                <a:latin typeface="Times New Roman" panose="02020603050405020304" pitchFamily="18" charset="0"/>
                <a:ea typeface="Times New Roman" panose="02020603050405020304" pitchFamily="18" charset="0"/>
              </a:rPr>
              <a:t>Thierry, K. L., Vincent, R. L., &amp; Norris, K. (2022). A Mindfulness-Based curriculum improves young children’s relationship skills and social awareness. </a:t>
            </a:r>
            <a:r>
              <a:rPr lang="en-GB" sz="2000" i="1" dirty="0">
                <a:effectLst/>
                <a:latin typeface="Times New Roman" panose="02020603050405020304" pitchFamily="18" charset="0"/>
                <a:ea typeface="Times New Roman" panose="02020603050405020304" pitchFamily="18" charset="0"/>
              </a:rPr>
              <a:t>Mindfulness</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13</a:t>
            </a:r>
            <a:r>
              <a:rPr lang="en-GB" sz="2000" dirty="0">
                <a:effectLst/>
                <a:latin typeface="Times New Roman" panose="02020603050405020304" pitchFamily="18" charset="0"/>
                <a:ea typeface="Times New Roman" panose="02020603050405020304" pitchFamily="18" charset="0"/>
              </a:rPr>
              <a:t>(3), 730–741. https://doi.org/10.1007/s12671-022-01830-w</a:t>
            </a:r>
          </a:p>
          <a:p>
            <a:pPr marL="0" indent="0">
              <a:buNone/>
            </a:pPr>
            <a:r>
              <a:rPr lang="en-GB" sz="2000" dirty="0" err="1">
                <a:effectLst/>
                <a:latin typeface="Times New Roman" panose="02020603050405020304" pitchFamily="18" charset="0"/>
                <a:ea typeface="Times New Roman" panose="02020603050405020304" pitchFamily="18" charset="0"/>
              </a:rPr>
              <a:t>Verplanken</a:t>
            </a:r>
            <a:r>
              <a:rPr lang="en-GB" sz="2000" dirty="0">
                <a:effectLst/>
                <a:latin typeface="Times New Roman" panose="02020603050405020304" pitchFamily="18" charset="0"/>
                <a:ea typeface="Times New Roman" panose="02020603050405020304" pitchFamily="18" charset="0"/>
              </a:rPr>
              <a:t>, B., &amp; Fisher, N. R. (2013). Habitual worrying and benefits of mindfulness. </a:t>
            </a:r>
            <a:r>
              <a:rPr lang="en-GB" sz="2000" i="1" dirty="0">
                <a:effectLst/>
                <a:latin typeface="Times New Roman" panose="02020603050405020304" pitchFamily="18" charset="0"/>
                <a:ea typeface="Times New Roman" panose="02020603050405020304" pitchFamily="18" charset="0"/>
              </a:rPr>
              <a:t>Mindfulness</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5</a:t>
            </a:r>
            <a:r>
              <a:rPr lang="en-GB" sz="2000" dirty="0">
                <a:effectLst/>
                <a:latin typeface="Times New Roman" panose="02020603050405020304" pitchFamily="18" charset="0"/>
                <a:ea typeface="Times New Roman" panose="02020603050405020304" pitchFamily="18" charset="0"/>
              </a:rPr>
              <a:t>(5), 566–573. https://doi.org/10.1007/s12671-013-0211-0</a:t>
            </a:r>
          </a:p>
          <a:p>
            <a:pPr marL="0" indent="0">
              <a:buNone/>
            </a:pPr>
            <a:r>
              <a:rPr lang="en-GB" sz="2000" dirty="0">
                <a:effectLst/>
                <a:latin typeface="Times New Roman" panose="02020603050405020304" pitchFamily="18" charset="0"/>
                <a:ea typeface="Times New Roman" panose="02020603050405020304" pitchFamily="18" charset="0"/>
              </a:rPr>
              <a:t>Whitaker, R. C., Dearth‐Wesley, T., </a:t>
            </a:r>
            <a:r>
              <a:rPr lang="en-GB" sz="2000" dirty="0" err="1">
                <a:effectLst/>
                <a:latin typeface="Times New Roman" panose="02020603050405020304" pitchFamily="18" charset="0"/>
                <a:ea typeface="Times New Roman" panose="02020603050405020304" pitchFamily="18" charset="0"/>
              </a:rPr>
              <a:t>Gooze</a:t>
            </a:r>
            <a:r>
              <a:rPr lang="en-GB" sz="2000" dirty="0">
                <a:effectLst/>
                <a:latin typeface="Times New Roman" panose="02020603050405020304" pitchFamily="18" charset="0"/>
                <a:ea typeface="Times New Roman" panose="02020603050405020304" pitchFamily="18" charset="0"/>
              </a:rPr>
              <a:t>, R. A., Becker, B., Gallagher, K. C., &amp; McEwen, B. S. (2014). Adverse childhood experiences, dispositional mindfulness, and adult health. </a:t>
            </a:r>
            <a:r>
              <a:rPr lang="en-GB" sz="2000" i="1" dirty="0">
                <a:effectLst/>
                <a:latin typeface="Times New Roman" panose="02020603050405020304" pitchFamily="18" charset="0"/>
                <a:ea typeface="Times New Roman" panose="02020603050405020304" pitchFamily="18" charset="0"/>
              </a:rPr>
              <a:t>Preventive Medicine</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67</a:t>
            </a:r>
            <a:r>
              <a:rPr lang="en-GB" sz="2000" dirty="0">
                <a:effectLst/>
                <a:latin typeface="Times New Roman" panose="02020603050405020304" pitchFamily="18" charset="0"/>
                <a:ea typeface="Times New Roman" panose="02020603050405020304" pitchFamily="18" charset="0"/>
              </a:rPr>
              <a:t>, 147–153. https://doi.org/10.1016/j.ypmed.2014.07.029</a:t>
            </a:r>
          </a:p>
          <a:p>
            <a:pPr marL="0" indent="0">
              <a:buNone/>
            </a:pPr>
            <a:r>
              <a:rPr lang="en-GB" sz="2000" dirty="0" err="1">
                <a:effectLst/>
                <a:latin typeface="Times New Roman" panose="02020603050405020304" pitchFamily="18" charset="0"/>
                <a:ea typeface="Times New Roman" panose="02020603050405020304" pitchFamily="18" charset="0"/>
              </a:rPr>
              <a:t>Wigelsworth</a:t>
            </a:r>
            <a:r>
              <a:rPr lang="en-GB" sz="2000" dirty="0">
                <a:effectLst/>
                <a:latin typeface="Times New Roman" panose="02020603050405020304" pitchFamily="18" charset="0"/>
                <a:ea typeface="Times New Roman" panose="02020603050405020304" pitchFamily="18" charset="0"/>
              </a:rPr>
              <a:t>, M., &amp; Quinn, A. (2020). Mindfulness in schools: an exploration of teachers’ perceptions of mindfulness-based interventions. </a:t>
            </a:r>
            <a:r>
              <a:rPr lang="en-GB" sz="2000" i="1" dirty="0">
                <a:effectLst/>
                <a:latin typeface="Times New Roman" panose="02020603050405020304" pitchFamily="18" charset="0"/>
                <a:ea typeface="Times New Roman" panose="02020603050405020304" pitchFamily="18" charset="0"/>
              </a:rPr>
              <a:t>Pastoral Care in Education</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38</a:t>
            </a:r>
            <a:r>
              <a:rPr lang="en-GB" sz="2000" dirty="0">
                <a:effectLst/>
                <a:latin typeface="Times New Roman" panose="02020603050405020304" pitchFamily="18" charset="0"/>
                <a:ea typeface="Times New Roman" panose="02020603050405020304" pitchFamily="18" charset="0"/>
              </a:rPr>
              <a:t>(4), 293–310. https://doi.org/10.1080/02643944.2020.1725908</a:t>
            </a:r>
          </a:p>
          <a:p>
            <a:pPr marL="0" indent="0">
              <a:buNone/>
            </a:pPr>
            <a:r>
              <a:rPr lang="en-GB" sz="2000" dirty="0" err="1">
                <a:effectLst/>
                <a:latin typeface="Times New Roman" panose="02020603050405020304" pitchFamily="18" charset="0"/>
                <a:ea typeface="Times New Roman" panose="02020603050405020304" pitchFamily="18" charset="0"/>
              </a:rPr>
              <a:t>Zelazo</a:t>
            </a:r>
            <a:r>
              <a:rPr lang="en-GB" sz="2000" dirty="0">
                <a:effectLst/>
                <a:latin typeface="Times New Roman" panose="02020603050405020304" pitchFamily="18" charset="0"/>
                <a:ea typeface="Times New Roman" panose="02020603050405020304" pitchFamily="18" charset="0"/>
              </a:rPr>
              <a:t>, P. D., &amp; Lyons, K. E. (2012). The Potential Benefits of mindfulness training in Early Childhood: A Developmental Social Cognitive Neuroscience perspective. </a:t>
            </a:r>
            <a:r>
              <a:rPr lang="en-GB" sz="2000" i="1" dirty="0">
                <a:effectLst/>
                <a:latin typeface="Times New Roman" panose="02020603050405020304" pitchFamily="18" charset="0"/>
                <a:ea typeface="Times New Roman" panose="02020603050405020304" pitchFamily="18" charset="0"/>
              </a:rPr>
              <a:t>Child Development Perspectives</a:t>
            </a:r>
            <a:r>
              <a:rPr lang="en-GB" sz="2000" dirty="0">
                <a:effectLst/>
                <a:latin typeface="Times New Roman" panose="02020603050405020304" pitchFamily="18" charset="0"/>
                <a:ea typeface="Times New Roman" panose="02020603050405020304" pitchFamily="18" charset="0"/>
              </a:rPr>
              <a:t>, </a:t>
            </a:r>
            <a:r>
              <a:rPr lang="en-GB" sz="2000" i="1" dirty="0">
                <a:effectLst/>
                <a:latin typeface="Times New Roman" panose="02020603050405020304" pitchFamily="18" charset="0"/>
                <a:ea typeface="Times New Roman" panose="02020603050405020304" pitchFamily="18" charset="0"/>
              </a:rPr>
              <a:t>6</a:t>
            </a:r>
            <a:r>
              <a:rPr lang="en-GB" sz="2000" dirty="0">
                <a:effectLst/>
                <a:latin typeface="Times New Roman" panose="02020603050405020304" pitchFamily="18" charset="0"/>
                <a:ea typeface="Times New Roman" panose="02020603050405020304" pitchFamily="18" charset="0"/>
              </a:rPr>
              <a:t>(2), 154–160. https://doi.org/10.1111/j.1750-8606.2012.00241.x</a:t>
            </a:r>
          </a:p>
          <a:p>
            <a:pPr marL="0" indent="0">
              <a:buNone/>
            </a:pPr>
            <a:endParaRPr lang="en-GB" dirty="0"/>
          </a:p>
        </p:txBody>
      </p:sp>
    </p:spTree>
    <p:extLst>
      <p:ext uri="{BB962C8B-B14F-4D97-AF65-F5344CB8AC3E}">
        <p14:creationId xmlns:p14="http://schemas.microsoft.com/office/powerpoint/2010/main" val="1312448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TM03457510[[fn=Savon]]</Template>
  <TotalTime>2195</TotalTime>
  <Words>4528</Words>
  <Application>Microsoft Office PowerPoint</Application>
  <PresentationFormat>Widescreen</PresentationFormat>
  <Paragraphs>178</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Meiryo</vt:lpstr>
      <vt:lpstr>Aptos</vt:lpstr>
      <vt:lpstr>Aptos Display</vt:lpstr>
      <vt:lpstr>Arial</vt:lpstr>
      <vt:lpstr>Calibri</vt:lpstr>
      <vt:lpstr>Segoe UI</vt:lpstr>
      <vt:lpstr>Times New Roman</vt:lpstr>
      <vt:lpstr>Office Theme</vt:lpstr>
      <vt:lpstr>Mindfulness Practice </vt:lpstr>
      <vt:lpstr>Introduction to Mindfulness</vt:lpstr>
      <vt:lpstr>How can mindfulness be used?</vt:lpstr>
      <vt:lpstr>What are Adverse childhood experiences (ACEs)?</vt:lpstr>
      <vt:lpstr>The impact of ACEs</vt:lpstr>
      <vt:lpstr>Preventing and Mitigating the Effects of ACEs</vt:lpstr>
      <vt:lpstr>How can mindfulness benefit children and young people with ACEs?</vt:lpstr>
      <vt:lpstr>Empirical research </vt:lpstr>
      <vt:lpstr>Further research </vt:lpstr>
      <vt:lpstr>Mindfulness techniques for children and young people</vt:lpstr>
      <vt:lpstr>What are the Limitations to Mindfulness?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 Practice </dc:title>
  <dc:creator>april morris</dc:creator>
  <cp:lastModifiedBy>april</cp:lastModifiedBy>
  <cp:revision>4</cp:revision>
  <dcterms:created xsi:type="dcterms:W3CDTF">2024-05-05T22:58:49Z</dcterms:created>
  <dcterms:modified xsi:type="dcterms:W3CDTF">2024-05-07T11:34:44Z</dcterms:modified>
</cp:coreProperties>
</file>