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B3F13-D40B-37FE-A1BB-D6A8967982D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B59AE74-46FA-6E7C-6D15-C84698E2F24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E1DF3FA-B95F-3E10-1321-679424DF5455}"/>
              </a:ext>
            </a:extLst>
          </p:cNvPr>
          <p:cNvSpPr>
            <a:spLocks noGrp="1"/>
          </p:cNvSpPr>
          <p:nvPr>
            <p:ph type="dt" sz="half" idx="10"/>
          </p:nvPr>
        </p:nvSpPr>
        <p:spPr/>
        <p:txBody>
          <a:bodyPr/>
          <a:lstStyle/>
          <a:p>
            <a:fld id="{EAF9BA57-DC2B-0043-BEFB-2A71453A68F3}" type="datetimeFigureOut">
              <a:rPr lang="en-US" smtClean="0"/>
              <a:t>7/18/26</a:t>
            </a:fld>
            <a:endParaRPr lang="en-US"/>
          </a:p>
        </p:txBody>
      </p:sp>
      <p:sp>
        <p:nvSpPr>
          <p:cNvPr id="5" name="Footer Placeholder 4">
            <a:extLst>
              <a:ext uri="{FF2B5EF4-FFF2-40B4-BE49-F238E27FC236}">
                <a16:creationId xmlns:a16="http://schemas.microsoft.com/office/drawing/2014/main" id="{2CE31CF5-BDD2-34BD-DFF9-E81D0820FE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9DFB9C-6CC4-59EF-44F5-E24F04E630CE}"/>
              </a:ext>
            </a:extLst>
          </p:cNvPr>
          <p:cNvSpPr>
            <a:spLocks noGrp="1"/>
          </p:cNvSpPr>
          <p:nvPr>
            <p:ph type="sldNum" sz="quarter" idx="12"/>
          </p:nvPr>
        </p:nvSpPr>
        <p:spPr/>
        <p:txBody>
          <a:bodyPr/>
          <a:lstStyle/>
          <a:p>
            <a:fld id="{3AC6F436-5F26-234C-B41F-8C128192DC73}" type="slidenum">
              <a:rPr lang="en-US" smtClean="0"/>
              <a:t>‹#›</a:t>
            </a:fld>
            <a:endParaRPr lang="en-US"/>
          </a:p>
        </p:txBody>
      </p:sp>
    </p:spTree>
    <p:extLst>
      <p:ext uri="{BB962C8B-B14F-4D97-AF65-F5344CB8AC3E}">
        <p14:creationId xmlns:p14="http://schemas.microsoft.com/office/powerpoint/2010/main" val="31785648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2801F-553B-4198-C08E-C4DC03EB7C5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0DE341B-0D30-64DB-74C8-0A78AD3CBBE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8F9AEE7-BD88-2442-7564-49D44A5273CF}"/>
              </a:ext>
            </a:extLst>
          </p:cNvPr>
          <p:cNvSpPr>
            <a:spLocks noGrp="1"/>
          </p:cNvSpPr>
          <p:nvPr>
            <p:ph type="dt" sz="half" idx="10"/>
          </p:nvPr>
        </p:nvSpPr>
        <p:spPr/>
        <p:txBody>
          <a:bodyPr/>
          <a:lstStyle/>
          <a:p>
            <a:fld id="{EAF9BA57-DC2B-0043-BEFB-2A71453A68F3}" type="datetimeFigureOut">
              <a:rPr lang="en-US" smtClean="0"/>
              <a:t>7/18/26</a:t>
            </a:fld>
            <a:endParaRPr lang="en-US"/>
          </a:p>
        </p:txBody>
      </p:sp>
      <p:sp>
        <p:nvSpPr>
          <p:cNvPr id="5" name="Footer Placeholder 4">
            <a:extLst>
              <a:ext uri="{FF2B5EF4-FFF2-40B4-BE49-F238E27FC236}">
                <a16:creationId xmlns:a16="http://schemas.microsoft.com/office/drawing/2014/main" id="{57EE3367-9919-1C1E-1D7E-7EE52FB1D7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CF0AA1-C295-86C0-5544-8B815D6C7881}"/>
              </a:ext>
            </a:extLst>
          </p:cNvPr>
          <p:cNvSpPr>
            <a:spLocks noGrp="1"/>
          </p:cNvSpPr>
          <p:nvPr>
            <p:ph type="sldNum" sz="quarter" idx="12"/>
          </p:nvPr>
        </p:nvSpPr>
        <p:spPr/>
        <p:txBody>
          <a:bodyPr/>
          <a:lstStyle/>
          <a:p>
            <a:fld id="{3AC6F436-5F26-234C-B41F-8C128192DC73}" type="slidenum">
              <a:rPr lang="en-US" smtClean="0"/>
              <a:t>‹#›</a:t>
            </a:fld>
            <a:endParaRPr lang="en-US"/>
          </a:p>
        </p:txBody>
      </p:sp>
    </p:spTree>
    <p:extLst>
      <p:ext uri="{BB962C8B-B14F-4D97-AF65-F5344CB8AC3E}">
        <p14:creationId xmlns:p14="http://schemas.microsoft.com/office/powerpoint/2010/main" val="33319505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84F8D-D24F-7623-E250-7EF504D9FE0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77D62B8B-E664-76BE-6C58-E72F3021C21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63A158E-BA4A-2139-4CD7-4398C8F6DA93}"/>
              </a:ext>
            </a:extLst>
          </p:cNvPr>
          <p:cNvSpPr>
            <a:spLocks noGrp="1"/>
          </p:cNvSpPr>
          <p:nvPr>
            <p:ph type="dt" sz="half" idx="10"/>
          </p:nvPr>
        </p:nvSpPr>
        <p:spPr/>
        <p:txBody>
          <a:bodyPr/>
          <a:lstStyle/>
          <a:p>
            <a:fld id="{EAF9BA57-DC2B-0043-BEFB-2A71453A68F3}" type="datetimeFigureOut">
              <a:rPr lang="en-US" smtClean="0"/>
              <a:t>7/18/26</a:t>
            </a:fld>
            <a:endParaRPr lang="en-US"/>
          </a:p>
        </p:txBody>
      </p:sp>
      <p:sp>
        <p:nvSpPr>
          <p:cNvPr id="5" name="Footer Placeholder 4">
            <a:extLst>
              <a:ext uri="{FF2B5EF4-FFF2-40B4-BE49-F238E27FC236}">
                <a16:creationId xmlns:a16="http://schemas.microsoft.com/office/drawing/2014/main" id="{6647BADE-5E4C-9AED-5A1D-409B20D570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BDBE05E-9B3F-81D1-2864-1402D75B323C}"/>
              </a:ext>
            </a:extLst>
          </p:cNvPr>
          <p:cNvSpPr>
            <a:spLocks noGrp="1"/>
          </p:cNvSpPr>
          <p:nvPr>
            <p:ph type="sldNum" sz="quarter" idx="12"/>
          </p:nvPr>
        </p:nvSpPr>
        <p:spPr/>
        <p:txBody>
          <a:bodyPr/>
          <a:lstStyle/>
          <a:p>
            <a:fld id="{3AC6F436-5F26-234C-B41F-8C128192DC73}" type="slidenum">
              <a:rPr lang="en-US" smtClean="0"/>
              <a:t>‹#›</a:t>
            </a:fld>
            <a:endParaRPr lang="en-US"/>
          </a:p>
        </p:txBody>
      </p:sp>
    </p:spTree>
    <p:extLst>
      <p:ext uri="{BB962C8B-B14F-4D97-AF65-F5344CB8AC3E}">
        <p14:creationId xmlns:p14="http://schemas.microsoft.com/office/powerpoint/2010/main" val="39492108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8A098-F825-BB55-E7EB-0A0F114C82F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4E8B86D-050A-CA1A-9C10-CB9F674C867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157F073-2646-5B91-2190-A6EAF5C54B2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1998502-7ECB-E6F6-45C8-5E86D4D9AD42}"/>
              </a:ext>
            </a:extLst>
          </p:cNvPr>
          <p:cNvSpPr>
            <a:spLocks noGrp="1"/>
          </p:cNvSpPr>
          <p:nvPr>
            <p:ph type="dt" sz="half" idx="10"/>
          </p:nvPr>
        </p:nvSpPr>
        <p:spPr/>
        <p:txBody>
          <a:bodyPr/>
          <a:lstStyle/>
          <a:p>
            <a:fld id="{EAF9BA57-DC2B-0043-BEFB-2A71453A68F3}" type="datetimeFigureOut">
              <a:rPr lang="en-US" smtClean="0"/>
              <a:t>7/18/26</a:t>
            </a:fld>
            <a:endParaRPr lang="en-US"/>
          </a:p>
        </p:txBody>
      </p:sp>
      <p:sp>
        <p:nvSpPr>
          <p:cNvPr id="6" name="Footer Placeholder 5">
            <a:extLst>
              <a:ext uri="{FF2B5EF4-FFF2-40B4-BE49-F238E27FC236}">
                <a16:creationId xmlns:a16="http://schemas.microsoft.com/office/drawing/2014/main" id="{7E8BB7E8-DA89-A4C4-5B55-FBF48F11AA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251188-C737-A872-2745-97AE680ABF57}"/>
              </a:ext>
            </a:extLst>
          </p:cNvPr>
          <p:cNvSpPr>
            <a:spLocks noGrp="1"/>
          </p:cNvSpPr>
          <p:nvPr>
            <p:ph type="sldNum" sz="quarter" idx="12"/>
          </p:nvPr>
        </p:nvSpPr>
        <p:spPr/>
        <p:txBody>
          <a:bodyPr/>
          <a:lstStyle/>
          <a:p>
            <a:fld id="{3AC6F436-5F26-234C-B41F-8C128192DC73}" type="slidenum">
              <a:rPr lang="en-US" smtClean="0"/>
              <a:t>‹#›</a:t>
            </a:fld>
            <a:endParaRPr lang="en-US"/>
          </a:p>
        </p:txBody>
      </p:sp>
    </p:spTree>
    <p:extLst>
      <p:ext uri="{BB962C8B-B14F-4D97-AF65-F5344CB8AC3E}">
        <p14:creationId xmlns:p14="http://schemas.microsoft.com/office/powerpoint/2010/main" val="25114509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2A929-95E5-41FE-640D-5BC60C6E106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F3D6260-C1F8-2526-85E2-60DC1EFCD93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5A775B4-4A9C-A0D9-0813-97086EAEA02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931292C-4220-7B62-0709-22989861EC4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A5B24BF-0607-BE2D-64EB-BF62558A411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516C747-578A-8F34-8AF0-D5C55524235F}"/>
              </a:ext>
            </a:extLst>
          </p:cNvPr>
          <p:cNvSpPr>
            <a:spLocks noGrp="1"/>
          </p:cNvSpPr>
          <p:nvPr>
            <p:ph type="dt" sz="half" idx="10"/>
          </p:nvPr>
        </p:nvSpPr>
        <p:spPr/>
        <p:txBody>
          <a:bodyPr/>
          <a:lstStyle/>
          <a:p>
            <a:fld id="{EAF9BA57-DC2B-0043-BEFB-2A71453A68F3}" type="datetimeFigureOut">
              <a:rPr lang="en-US" smtClean="0"/>
              <a:t>7/18/26</a:t>
            </a:fld>
            <a:endParaRPr lang="en-US"/>
          </a:p>
        </p:txBody>
      </p:sp>
      <p:sp>
        <p:nvSpPr>
          <p:cNvPr id="8" name="Footer Placeholder 7">
            <a:extLst>
              <a:ext uri="{FF2B5EF4-FFF2-40B4-BE49-F238E27FC236}">
                <a16:creationId xmlns:a16="http://schemas.microsoft.com/office/drawing/2014/main" id="{0A8C2875-1088-7FC9-1C92-9285E1FCF81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153F9BD-8424-979C-B416-27622D162CB7}"/>
              </a:ext>
            </a:extLst>
          </p:cNvPr>
          <p:cNvSpPr>
            <a:spLocks noGrp="1"/>
          </p:cNvSpPr>
          <p:nvPr>
            <p:ph type="sldNum" sz="quarter" idx="12"/>
          </p:nvPr>
        </p:nvSpPr>
        <p:spPr/>
        <p:txBody>
          <a:bodyPr/>
          <a:lstStyle/>
          <a:p>
            <a:fld id="{3AC6F436-5F26-234C-B41F-8C128192DC73}" type="slidenum">
              <a:rPr lang="en-US" smtClean="0"/>
              <a:t>‹#›</a:t>
            </a:fld>
            <a:endParaRPr lang="en-US"/>
          </a:p>
        </p:txBody>
      </p:sp>
    </p:spTree>
    <p:extLst>
      <p:ext uri="{BB962C8B-B14F-4D97-AF65-F5344CB8AC3E}">
        <p14:creationId xmlns:p14="http://schemas.microsoft.com/office/powerpoint/2010/main" val="2750624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5603A-B06C-A0BE-5867-195CCB74D38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B9CDDE6-73DE-B82A-5303-F33BE82FC562}"/>
              </a:ext>
            </a:extLst>
          </p:cNvPr>
          <p:cNvSpPr>
            <a:spLocks noGrp="1"/>
          </p:cNvSpPr>
          <p:nvPr>
            <p:ph type="dt" sz="half" idx="10"/>
          </p:nvPr>
        </p:nvSpPr>
        <p:spPr/>
        <p:txBody>
          <a:bodyPr/>
          <a:lstStyle/>
          <a:p>
            <a:fld id="{EAF9BA57-DC2B-0043-BEFB-2A71453A68F3}" type="datetimeFigureOut">
              <a:rPr lang="en-US" smtClean="0"/>
              <a:t>7/18/26</a:t>
            </a:fld>
            <a:endParaRPr lang="en-US"/>
          </a:p>
        </p:txBody>
      </p:sp>
      <p:sp>
        <p:nvSpPr>
          <p:cNvPr id="4" name="Footer Placeholder 3">
            <a:extLst>
              <a:ext uri="{FF2B5EF4-FFF2-40B4-BE49-F238E27FC236}">
                <a16:creationId xmlns:a16="http://schemas.microsoft.com/office/drawing/2014/main" id="{178687A1-5017-2C97-0CA1-84044075A5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C2522C9-5625-51D2-9605-12D73D644A03}"/>
              </a:ext>
            </a:extLst>
          </p:cNvPr>
          <p:cNvSpPr>
            <a:spLocks noGrp="1"/>
          </p:cNvSpPr>
          <p:nvPr>
            <p:ph type="sldNum" sz="quarter" idx="12"/>
          </p:nvPr>
        </p:nvSpPr>
        <p:spPr/>
        <p:txBody>
          <a:bodyPr/>
          <a:lstStyle/>
          <a:p>
            <a:fld id="{3AC6F436-5F26-234C-B41F-8C128192DC73}" type="slidenum">
              <a:rPr lang="en-US" smtClean="0"/>
              <a:t>‹#›</a:t>
            </a:fld>
            <a:endParaRPr lang="en-US"/>
          </a:p>
        </p:txBody>
      </p:sp>
    </p:spTree>
    <p:extLst>
      <p:ext uri="{BB962C8B-B14F-4D97-AF65-F5344CB8AC3E}">
        <p14:creationId xmlns:p14="http://schemas.microsoft.com/office/powerpoint/2010/main" val="14882421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77630F-1668-5AD3-6F94-5E4713F1F814}"/>
              </a:ext>
            </a:extLst>
          </p:cNvPr>
          <p:cNvSpPr>
            <a:spLocks noGrp="1"/>
          </p:cNvSpPr>
          <p:nvPr>
            <p:ph type="dt" sz="half" idx="10"/>
          </p:nvPr>
        </p:nvSpPr>
        <p:spPr/>
        <p:txBody>
          <a:bodyPr/>
          <a:lstStyle/>
          <a:p>
            <a:fld id="{EAF9BA57-DC2B-0043-BEFB-2A71453A68F3}" type="datetimeFigureOut">
              <a:rPr lang="en-US" smtClean="0"/>
              <a:t>7/18/26</a:t>
            </a:fld>
            <a:endParaRPr lang="en-US"/>
          </a:p>
        </p:txBody>
      </p:sp>
      <p:sp>
        <p:nvSpPr>
          <p:cNvPr id="3" name="Footer Placeholder 2">
            <a:extLst>
              <a:ext uri="{FF2B5EF4-FFF2-40B4-BE49-F238E27FC236}">
                <a16:creationId xmlns:a16="http://schemas.microsoft.com/office/drawing/2014/main" id="{BD4AAC99-486F-288A-7273-4B31F189B27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42CA51D-9F5D-7BD3-907B-FD3FEE2CD6DD}"/>
              </a:ext>
            </a:extLst>
          </p:cNvPr>
          <p:cNvSpPr>
            <a:spLocks noGrp="1"/>
          </p:cNvSpPr>
          <p:nvPr>
            <p:ph type="sldNum" sz="quarter" idx="12"/>
          </p:nvPr>
        </p:nvSpPr>
        <p:spPr/>
        <p:txBody>
          <a:bodyPr/>
          <a:lstStyle/>
          <a:p>
            <a:fld id="{3AC6F436-5F26-234C-B41F-8C128192DC73}" type="slidenum">
              <a:rPr lang="en-US" smtClean="0"/>
              <a:t>‹#›</a:t>
            </a:fld>
            <a:endParaRPr lang="en-US"/>
          </a:p>
        </p:txBody>
      </p:sp>
    </p:spTree>
    <p:extLst>
      <p:ext uri="{BB962C8B-B14F-4D97-AF65-F5344CB8AC3E}">
        <p14:creationId xmlns:p14="http://schemas.microsoft.com/office/powerpoint/2010/main" val="17771563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92FE6-C974-BB9A-F45B-A872259F57C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5DA78F2-EAD2-A4C0-E72D-BB6EDDFAE7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DC450EC-D339-E327-1D8C-D88444B654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262837F-0D8D-CE0C-0E81-9B7BBAB8C799}"/>
              </a:ext>
            </a:extLst>
          </p:cNvPr>
          <p:cNvSpPr>
            <a:spLocks noGrp="1"/>
          </p:cNvSpPr>
          <p:nvPr>
            <p:ph type="dt" sz="half" idx="10"/>
          </p:nvPr>
        </p:nvSpPr>
        <p:spPr/>
        <p:txBody>
          <a:bodyPr/>
          <a:lstStyle/>
          <a:p>
            <a:fld id="{EAF9BA57-DC2B-0043-BEFB-2A71453A68F3}" type="datetimeFigureOut">
              <a:rPr lang="en-US" smtClean="0"/>
              <a:t>7/18/26</a:t>
            </a:fld>
            <a:endParaRPr lang="en-US"/>
          </a:p>
        </p:txBody>
      </p:sp>
      <p:sp>
        <p:nvSpPr>
          <p:cNvPr id="6" name="Footer Placeholder 5">
            <a:extLst>
              <a:ext uri="{FF2B5EF4-FFF2-40B4-BE49-F238E27FC236}">
                <a16:creationId xmlns:a16="http://schemas.microsoft.com/office/drawing/2014/main" id="{4DA27DF5-6553-2C4E-35F0-2BEE4C1146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9C64D7-501B-C06F-D220-BA14256BF189}"/>
              </a:ext>
            </a:extLst>
          </p:cNvPr>
          <p:cNvSpPr>
            <a:spLocks noGrp="1"/>
          </p:cNvSpPr>
          <p:nvPr>
            <p:ph type="sldNum" sz="quarter" idx="12"/>
          </p:nvPr>
        </p:nvSpPr>
        <p:spPr/>
        <p:txBody>
          <a:bodyPr/>
          <a:lstStyle/>
          <a:p>
            <a:fld id="{3AC6F436-5F26-234C-B41F-8C128192DC73}" type="slidenum">
              <a:rPr lang="en-US" smtClean="0"/>
              <a:t>‹#›</a:t>
            </a:fld>
            <a:endParaRPr lang="en-US"/>
          </a:p>
        </p:txBody>
      </p:sp>
    </p:spTree>
    <p:extLst>
      <p:ext uri="{BB962C8B-B14F-4D97-AF65-F5344CB8AC3E}">
        <p14:creationId xmlns:p14="http://schemas.microsoft.com/office/powerpoint/2010/main" val="23943984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5436B-8D01-4E0B-2D56-0BA6AB9FE14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B2D4A52-405D-D00D-9F93-471EB96C0AA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3424CC2-A078-C288-6EE8-DBBC09E625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23C2D74-5557-7FAB-0DFC-F3229A12644F}"/>
              </a:ext>
            </a:extLst>
          </p:cNvPr>
          <p:cNvSpPr>
            <a:spLocks noGrp="1"/>
          </p:cNvSpPr>
          <p:nvPr>
            <p:ph type="dt" sz="half" idx="10"/>
          </p:nvPr>
        </p:nvSpPr>
        <p:spPr/>
        <p:txBody>
          <a:bodyPr/>
          <a:lstStyle/>
          <a:p>
            <a:fld id="{EAF9BA57-DC2B-0043-BEFB-2A71453A68F3}" type="datetimeFigureOut">
              <a:rPr lang="en-US" smtClean="0"/>
              <a:t>7/18/26</a:t>
            </a:fld>
            <a:endParaRPr lang="en-US"/>
          </a:p>
        </p:txBody>
      </p:sp>
      <p:sp>
        <p:nvSpPr>
          <p:cNvPr id="6" name="Footer Placeholder 5">
            <a:extLst>
              <a:ext uri="{FF2B5EF4-FFF2-40B4-BE49-F238E27FC236}">
                <a16:creationId xmlns:a16="http://schemas.microsoft.com/office/drawing/2014/main" id="{E306006C-CFA0-79BA-2ABE-54CFC187CA1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EAEF537-98B8-1BAD-2601-9FCA05F12E7E}"/>
              </a:ext>
            </a:extLst>
          </p:cNvPr>
          <p:cNvSpPr>
            <a:spLocks noGrp="1"/>
          </p:cNvSpPr>
          <p:nvPr>
            <p:ph type="sldNum" sz="quarter" idx="12"/>
          </p:nvPr>
        </p:nvSpPr>
        <p:spPr/>
        <p:txBody>
          <a:bodyPr/>
          <a:lstStyle/>
          <a:p>
            <a:fld id="{3AC6F436-5F26-234C-B41F-8C128192DC73}" type="slidenum">
              <a:rPr lang="en-US" smtClean="0"/>
              <a:t>‹#›</a:t>
            </a:fld>
            <a:endParaRPr lang="en-US"/>
          </a:p>
        </p:txBody>
      </p:sp>
    </p:spTree>
    <p:extLst>
      <p:ext uri="{BB962C8B-B14F-4D97-AF65-F5344CB8AC3E}">
        <p14:creationId xmlns:p14="http://schemas.microsoft.com/office/powerpoint/2010/main" val="12716934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8693F-ACDC-5BD9-9A10-50A39CC9C07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ABC42CF-BD04-8FBE-8F21-D92DDB1D6D7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502FAB9-C406-03B0-63DE-1670A9570D85}"/>
              </a:ext>
            </a:extLst>
          </p:cNvPr>
          <p:cNvSpPr>
            <a:spLocks noGrp="1"/>
          </p:cNvSpPr>
          <p:nvPr>
            <p:ph type="dt" sz="half" idx="10"/>
          </p:nvPr>
        </p:nvSpPr>
        <p:spPr/>
        <p:txBody>
          <a:bodyPr/>
          <a:lstStyle/>
          <a:p>
            <a:fld id="{EAF9BA57-DC2B-0043-BEFB-2A71453A68F3}" type="datetimeFigureOut">
              <a:rPr lang="en-US" smtClean="0"/>
              <a:t>7/18/26</a:t>
            </a:fld>
            <a:endParaRPr lang="en-US"/>
          </a:p>
        </p:txBody>
      </p:sp>
      <p:sp>
        <p:nvSpPr>
          <p:cNvPr id="5" name="Footer Placeholder 4">
            <a:extLst>
              <a:ext uri="{FF2B5EF4-FFF2-40B4-BE49-F238E27FC236}">
                <a16:creationId xmlns:a16="http://schemas.microsoft.com/office/drawing/2014/main" id="{EBD07ACB-08D9-70CA-5385-3BB1B0D728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FA3565-6FFA-4982-419A-9E580AB03FDF}"/>
              </a:ext>
            </a:extLst>
          </p:cNvPr>
          <p:cNvSpPr>
            <a:spLocks noGrp="1"/>
          </p:cNvSpPr>
          <p:nvPr>
            <p:ph type="sldNum" sz="quarter" idx="12"/>
          </p:nvPr>
        </p:nvSpPr>
        <p:spPr/>
        <p:txBody>
          <a:bodyPr/>
          <a:lstStyle/>
          <a:p>
            <a:fld id="{3AC6F436-5F26-234C-B41F-8C128192DC73}" type="slidenum">
              <a:rPr lang="en-US" smtClean="0"/>
              <a:t>‹#›</a:t>
            </a:fld>
            <a:endParaRPr lang="en-US"/>
          </a:p>
        </p:txBody>
      </p:sp>
    </p:spTree>
    <p:extLst>
      <p:ext uri="{BB962C8B-B14F-4D97-AF65-F5344CB8AC3E}">
        <p14:creationId xmlns:p14="http://schemas.microsoft.com/office/powerpoint/2010/main" val="27262975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8E7468C-C67B-6B1A-3288-ABCAD32B23B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84D0BD4-0C08-742F-19C1-6C835225990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8B3694E-7B9E-52BF-519B-73A944BCD9DF}"/>
              </a:ext>
            </a:extLst>
          </p:cNvPr>
          <p:cNvSpPr>
            <a:spLocks noGrp="1"/>
          </p:cNvSpPr>
          <p:nvPr>
            <p:ph type="dt" sz="half" idx="10"/>
          </p:nvPr>
        </p:nvSpPr>
        <p:spPr/>
        <p:txBody>
          <a:bodyPr/>
          <a:lstStyle/>
          <a:p>
            <a:fld id="{EAF9BA57-DC2B-0043-BEFB-2A71453A68F3}" type="datetimeFigureOut">
              <a:rPr lang="en-US" smtClean="0"/>
              <a:t>7/18/26</a:t>
            </a:fld>
            <a:endParaRPr lang="en-US"/>
          </a:p>
        </p:txBody>
      </p:sp>
      <p:sp>
        <p:nvSpPr>
          <p:cNvPr id="5" name="Footer Placeholder 4">
            <a:extLst>
              <a:ext uri="{FF2B5EF4-FFF2-40B4-BE49-F238E27FC236}">
                <a16:creationId xmlns:a16="http://schemas.microsoft.com/office/drawing/2014/main" id="{2EA2984B-DEB4-7890-3600-F0CFCAF4BDE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ADAF5C2-7867-77E7-01D7-B4D5CFC6A426}"/>
              </a:ext>
            </a:extLst>
          </p:cNvPr>
          <p:cNvSpPr>
            <a:spLocks noGrp="1"/>
          </p:cNvSpPr>
          <p:nvPr>
            <p:ph type="sldNum" sz="quarter" idx="12"/>
          </p:nvPr>
        </p:nvSpPr>
        <p:spPr/>
        <p:txBody>
          <a:bodyPr/>
          <a:lstStyle/>
          <a:p>
            <a:fld id="{3AC6F436-5F26-234C-B41F-8C128192DC73}" type="slidenum">
              <a:rPr lang="en-US" smtClean="0"/>
              <a:t>‹#›</a:t>
            </a:fld>
            <a:endParaRPr lang="en-US"/>
          </a:p>
        </p:txBody>
      </p:sp>
    </p:spTree>
    <p:extLst>
      <p:ext uri="{BB962C8B-B14F-4D97-AF65-F5344CB8AC3E}">
        <p14:creationId xmlns:p14="http://schemas.microsoft.com/office/powerpoint/2010/main" val="17104129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84CC646-27E8-82F2-358C-BFE2F57F5BF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D8F8A3F-17C1-9E3A-EAAF-A22A779F098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0315E27-81F3-D36A-8206-20FCDB53083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AF9BA57-DC2B-0043-BEFB-2A71453A68F3}" type="datetimeFigureOut">
              <a:rPr lang="en-US" smtClean="0"/>
              <a:t>7/18/26</a:t>
            </a:fld>
            <a:endParaRPr lang="en-US"/>
          </a:p>
        </p:txBody>
      </p:sp>
      <p:sp>
        <p:nvSpPr>
          <p:cNvPr id="5" name="Footer Placeholder 4">
            <a:extLst>
              <a:ext uri="{FF2B5EF4-FFF2-40B4-BE49-F238E27FC236}">
                <a16:creationId xmlns:a16="http://schemas.microsoft.com/office/drawing/2014/main" id="{876DA693-F378-FEAB-A4C8-46902BBD693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5831A8F6-CC0D-501A-8C55-1B5A1862B1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AC6F436-5F26-234C-B41F-8C128192DC73}" type="slidenum">
              <a:rPr lang="en-US" smtClean="0"/>
              <a:t>‹#›</a:t>
            </a:fld>
            <a:endParaRPr lang="en-US"/>
          </a:p>
        </p:txBody>
      </p:sp>
    </p:spTree>
    <p:extLst>
      <p:ext uri="{BB962C8B-B14F-4D97-AF65-F5344CB8AC3E}">
        <p14:creationId xmlns:p14="http://schemas.microsoft.com/office/powerpoint/2010/main" val="10195887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Gov.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CE16E12-58A5-7C88-BA72-146325238F28}"/>
              </a:ext>
            </a:extLst>
          </p:cNvPr>
          <p:cNvSpPr>
            <a:spLocks noGrp="1"/>
          </p:cNvSpPr>
          <p:nvPr>
            <p:ph type="subTitle" idx="1"/>
          </p:nvPr>
        </p:nvSpPr>
        <p:spPr>
          <a:xfrm>
            <a:off x="1524000" y="2067442"/>
            <a:ext cx="9144000" cy="3190358"/>
          </a:xfrm>
        </p:spPr>
        <p:txBody>
          <a:bodyPr>
            <a:normAutofit fontScale="70000" lnSpcReduction="20000"/>
          </a:bodyPr>
          <a:lstStyle/>
          <a:p>
            <a:r>
              <a:rPr lang="en-GB" b="1" dirty="0"/>
              <a:t>Introduction</a:t>
            </a:r>
          </a:p>
          <a:p>
            <a:r>
              <a:rPr lang="en-GB" b="1" dirty="0"/>
              <a:t>Good morning/afternoon. Today I will present my business plan for Slice of Home Pizza, a new pizza restaurant that aims to provide customers with fresh, affordable, and high-quality meals. </a:t>
            </a:r>
          </a:p>
          <a:p>
            <a:r>
              <a:rPr lang="en-GB" b="1" dirty="0"/>
              <a:t>The purpose of this presentation is to explain the business concept, examine the market environment, discuss promotional strategies, and outline the financial requirements needed to successfully launch the restaurant.</a:t>
            </a:r>
          </a:p>
          <a:p>
            <a:r>
              <a:rPr lang="en-GB" b="1" dirty="0"/>
              <a:t>Slice of Home Pizza will focus on creating a welcoming atmosphere where customers can enjoy freshly prepared food at reasonable prices. The restaurant will provide different options for customers, including dining inside the restaurant, takeaway services, and online ordering.</a:t>
            </a:r>
          </a:p>
          <a:p>
            <a:r>
              <a:rPr lang="en-GB" b="1" dirty="0"/>
              <a:t>The main goal of the business is to create a reliable food brand that customers can trust for delicious meals, friendly service, and good value for money.</a:t>
            </a:r>
          </a:p>
          <a:p>
            <a:endParaRPr lang="en-US" dirty="0"/>
          </a:p>
        </p:txBody>
      </p:sp>
    </p:spTree>
    <p:extLst>
      <p:ext uri="{BB962C8B-B14F-4D97-AF65-F5344CB8AC3E}">
        <p14:creationId xmlns:p14="http://schemas.microsoft.com/office/powerpoint/2010/main" val="9356439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C1BDB8-3B29-8BA6-3E2D-81C362CBB5BA}"/>
              </a:ext>
            </a:extLst>
          </p:cNvPr>
          <p:cNvSpPr>
            <a:spLocks noGrp="1"/>
          </p:cNvSpPr>
          <p:nvPr>
            <p:ph idx="1"/>
          </p:nvPr>
        </p:nvSpPr>
        <p:spPr/>
        <p:txBody>
          <a:bodyPr>
            <a:normAutofit fontScale="77500" lnSpcReduction="20000"/>
          </a:bodyPr>
          <a:lstStyle/>
          <a:p>
            <a:r>
              <a:rPr lang="en-GB" b="1" dirty="0"/>
              <a:t>Executive Summary</a:t>
            </a:r>
          </a:p>
          <a:p>
            <a:r>
              <a:rPr lang="en-GB" dirty="0"/>
              <a:t>Slice of Home Pizza is a proposed pizza restaurant offering a variety of freshly prepared meals. The menu will include handmade pizzas, garlic bread, fries, salads, drinks, and desserts.</a:t>
            </a:r>
          </a:p>
          <a:p>
            <a:r>
              <a:rPr lang="en-GB" dirty="0"/>
              <a:t>The restaurant will target customers who enjoy convenient and affordable food options. It will provide services for different customer needs, including families looking for a comfortable place to eat, students searching for affordable meals, and customers who prefer ordering food online.</a:t>
            </a:r>
          </a:p>
          <a:p>
            <a:r>
              <a:rPr lang="en-GB" dirty="0"/>
              <a:t>The business will require approximately </a:t>
            </a:r>
            <a:r>
              <a:rPr lang="en-GB" b="1" dirty="0"/>
              <a:t>£45,000</a:t>
            </a:r>
            <a:r>
              <a:rPr lang="en-GB" dirty="0"/>
              <a:t> in start-up funding. This money will be used for important areas such as renting the restaurant location, purchasing kitchen equipment, buying initial food supplies, decorating the restaurant, paying employee wages, and promoting the business. </a:t>
            </a:r>
          </a:p>
          <a:p>
            <a:r>
              <a:rPr lang="en-GB" dirty="0"/>
              <a:t>Slice of Home Pizza aims to compete successfully in the food industry by focusing on fresh ingredients, customer satisfaction, and a friendly dining experience.</a:t>
            </a:r>
          </a:p>
          <a:p>
            <a:endParaRPr lang="en-US" dirty="0"/>
          </a:p>
        </p:txBody>
      </p:sp>
    </p:spTree>
    <p:extLst>
      <p:ext uri="{BB962C8B-B14F-4D97-AF65-F5344CB8AC3E}">
        <p14:creationId xmlns:p14="http://schemas.microsoft.com/office/powerpoint/2010/main" val="40626569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5030D0C-CC9A-7D30-0D5E-6A8366EEFF69}"/>
              </a:ext>
            </a:extLst>
          </p:cNvPr>
          <p:cNvSpPr>
            <a:spLocks noGrp="1"/>
          </p:cNvSpPr>
          <p:nvPr>
            <p:ph idx="1"/>
          </p:nvPr>
        </p:nvSpPr>
        <p:spPr/>
        <p:txBody>
          <a:bodyPr>
            <a:normAutofit fontScale="70000" lnSpcReduction="20000"/>
          </a:bodyPr>
          <a:lstStyle/>
          <a:p>
            <a:r>
              <a:rPr lang="en-GB" b="1" dirty="0"/>
              <a:t>Overview of the Business Idea</a:t>
            </a:r>
          </a:p>
          <a:p>
            <a:r>
              <a:rPr lang="en-GB" dirty="0"/>
              <a:t>The main idea behind Slice of Home Pizza is to create a restaurant that provides customers with fresh, handmade pizzas inspired by the feeling of a home-cooked meal.</a:t>
            </a:r>
          </a:p>
          <a:p>
            <a:r>
              <a:rPr lang="en-GB" dirty="0"/>
              <a:t>The restaurant will offer a variety of pizza choices to suit different tastes. Customers will be able to choose from classic flavours as well as customised options. Alongside pizzas, the menu will include side dishes such as garlic bread and fries, healthier choices such as salads, and desserts to complete the dining experience.</a:t>
            </a:r>
          </a:p>
          <a:p>
            <a:r>
              <a:rPr lang="en-GB" dirty="0"/>
              <a:t>The business will operate as a </a:t>
            </a:r>
            <a:r>
              <a:rPr lang="en-GB" b="1" dirty="0"/>
              <a:t>Private Limited Company (Ltd)</a:t>
            </a:r>
            <a:r>
              <a:rPr lang="en-GB" dirty="0"/>
              <a:t>. This structure provides a professional business identity and helps protect the owner by separating personal and business responsibilities. </a:t>
            </a:r>
          </a:p>
          <a:p>
            <a:r>
              <a:rPr lang="en-GB" dirty="0"/>
              <a:t>The mission of Slice of Home Pizza is:</a:t>
            </a:r>
          </a:p>
          <a:p>
            <a:r>
              <a:rPr lang="en-GB" b="1" dirty="0"/>
              <a:t>“To provide tasty, freshly prepared food at fair prices while creating a friendly and enjoyable experience for every customer.”</a:t>
            </a:r>
            <a:endParaRPr lang="en-GB" dirty="0"/>
          </a:p>
          <a:p>
            <a:r>
              <a:rPr lang="en-GB" dirty="0"/>
              <a:t>The restaurant will focus on quality ingredients, efficient service, and building strong relationships with customers.</a:t>
            </a:r>
          </a:p>
          <a:p>
            <a:endParaRPr lang="en-US" dirty="0"/>
          </a:p>
        </p:txBody>
      </p:sp>
    </p:spTree>
    <p:extLst>
      <p:ext uri="{BB962C8B-B14F-4D97-AF65-F5344CB8AC3E}">
        <p14:creationId xmlns:p14="http://schemas.microsoft.com/office/powerpoint/2010/main" val="36025679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BBF6D51-6C92-42E8-2822-3950FF361C02}"/>
              </a:ext>
            </a:extLst>
          </p:cNvPr>
          <p:cNvSpPr>
            <a:spLocks noGrp="1"/>
          </p:cNvSpPr>
          <p:nvPr>
            <p:ph idx="1"/>
          </p:nvPr>
        </p:nvSpPr>
        <p:spPr/>
        <p:txBody>
          <a:bodyPr>
            <a:normAutofit fontScale="62500" lnSpcReduction="20000"/>
          </a:bodyPr>
          <a:lstStyle/>
          <a:p>
            <a:r>
              <a:rPr lang="en-GB" b="1" dirty="0"/>
              <a:t>Business Operations and Staffing</a:t>
            </a:r>
          </a:p>
          <a:p>
            <a:r>
              <a:rPr lang="en-GB" dirty="0"/>
              <a:t>To operate effectively, Slice of Home Pizza will require a small but organised team of employees.</a:t>
            </a:r>
          </a:p>
          <a:p>
            <a:r>
              <a:rPr lang="en-GB" dirty="0"/>
              <a:t>The main staff roles will include:</a:t>
            </a:r>
          </a:p>
          <a:p>
            <a:r>
              <a:rPr lang="en-GB" b="1" dirty="0"/>
              <a:t>Owner/Manager:</a:t>
            </a:r>
            <a:br>
              <a:rPr lang="en-GB" dirty="0"/>
            </a:br>
            <a:r>
              <a:rPr lang="en-GB" dirty="0"/>
              <a:t>The owner will oversee the daily operations of the restaurant, manage finances, communicate with suppliers, supervise employees, and make important business decisions. </a:t>
            </a:r>
          </a:p>
          <a:p>
            <a:r>
              <a:rPr lang="en-GB" b="1" dirty="0"/>
              <a:t>Pizza Chef:</a:t>
            </a:r>
            <a:br>
              <a:rPr lang="en-GB" dirty="0"/>
            </a:br>
            <a:r>
              <a:rPr lang="en-GB" dirty="0"/>
              <a:t>The pizza chef will prepare pizzas, ensure food quality, follow recipes, and maintain hygiene standards. </a:t>
            </a:r>
          </a:p>
          <a:p>
            <a:r>
              <a:rPr lang="en-GB" b="1" dirty="0"/>
              <a:t>Kitchen Assistant:</a:t>
            </a:r>
            <a:br>
              <a:rPr lang="en-GB" dirty="0"/>
            </a:br>
            <a:r>
              <a:rPr lang="en-GB" dirty="0"/>
              <a:t>The kitchen assistant will support food preparation, cleaning, and organisation within the kitchen area. </a:t>
            </a:r>
          </a:p>
          <a:p>
            <a:r>
              <a:rPr lang="en-GB" b="1" dirty="0"/>
              <a:t>Waiters:</a:t>
            </a:r>
            <a:br>
              <a:rPr lang="en-GB" dirty="0"/>
            </a:br>
            <a:r>
              <a:rPr lang="en-GB" dirty="0"/>
              <a:t>Waiters will welcome customers, take orders, serve food, and ensure customers receive good service. </a:t>
            </a:r>
          </a:p>
          <a:p>
            <a:r>
              <a:rPr lang="en-GB" b="1" dirty="0"/>
              <a:t>Delivery Driver:</a:t>
            </a:r>
            <a:br>
              <a:rPr lang="en-GB" dirty="0"/>
            </a:br>
            <a:r>
              <a:rPr lang="en-GB" dirty="0"/>
              <a:t>The delivery driver will transport online and takeaway orders to customers safely and efficiently. </a:t>
            </a:r>
          </a:p>
          <a:p>
            <a:r>
              <a:rPr lang="en-GB" dirty="0"/>
              <a:t>Having clearly defined roles will help the restaurant operate smoothly and provide a positive experience for customers.</a:t>
            </a:r>
          </a:p>
          <a:p>
            <a:endParaRPr lang="en-US" dirty="0"/>
          </a:p>
        </p:txBody>
      </p:sp>
    </p:spTree>
    <p:extLst>
      <p:ext uri="{BB962C8B-B14F-4D97-AF65-F5344CB8AC3E}">
        <p14:creationId xmlns:p14="http://schemas.microsoft.com/office/powerpoint/2010/main" val="13275659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7342B4B-0E5D-A250-7D9F-30F7FDA3D8E8}"/>
              </a:ext>
            </a:extLst>
          </p:cNvPr>
          <p:cNvSpPr>
            <a:spLocks noGrp="1"/>
          </p:cNvSpPr>
          <p:nvPr>
            <p:ph idx="1"/>
          </p:nvPr>
        </p:nvSpPr>
        <p:spPr/>
        <p:txBody>
          <a:bodyPr>
            <a:normAutofit fontScale="77500" lnSpcReduction="20000"/>
          </a:bodyPr>
          <a:lstStyle/>
          <a:p>
            <a:r>
              <a:rPr lang="en-GB" b="1" dirty="0"/>
              <a:t>Market Research</a:t>
            </a:r>
          </a:p>
          <a:p>
            <a:r>
              <a:rPr lang="en-GB" dirty="0"/>
              <a:t>Market research is an important part of developing a successful restaurant because it helps identify customer needs, preferences, and buying behaviour.</a:t>
            </a:r>
          </a:p>
          <a:p>
            <a:r>
              <a:rPr lang="en-GB" dirty="0"/>
              <a:t>The food industry is highly competitive, especially within the pizza sector. Customers have many choices, including large restaurant chains, takeaway businesses, and independent food outlets.</a:t>
            </a:r>
          </a:p>
          <a:p>
            <a:r>
              <a:rPr lang="en-GB" dirty="0"/>
              <a:t>Slice of Home Pizza will focus on customers who value fresh food, reasonable prices, and convenient ordering options.</a:t>
            </a:r>
          </a:p>
          <a:p>
            <a:r>
              <a:rPr lang="en-GB" dirty="0"/>
              <a:t>The main target customers will include students, families, local residents, and workers who want a quick and enjoyable meal.</a:t>
            </a:r>
          </a:p>
          <a:p>
            <a:r>
              <a:rPr lang="en-GB" dirty="0"/>
              <a:t>Research shows that customers increasingly use online platforms to discover restaurants and place food orders. Therefore, Slice of Home Pizza will combine traditional restaurant services with digital ordering options to reach a wider audience.</a:t>
            </a:r>
          </a:p>
          <a:p>
            <a:endParaRPr lang="en-US" dirty="0"/>
          </a:p>
        </p:txBody>
      </p:sp>
    </p:spTree>
    <p:extLst>
      <p:ext uri="{BB962C8B-B14F-4D97-AF65-F5344CB8AC3E}">
        <p14:creationId xmlns:p14="http://schemas.microsoft.com/office/powerpoint/2010/main" val="25389195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D79B2B-99E3-7340-932D-91358F0F7BBA}"/>
              </a:ext>
            </a:extLst>
          </p:cNvPr>
          <p:cNvSpPr>
            <a:spLocks noGrp="1"/>
          </p:cNvSpPr>
          <p:nvPr>
            <p:ph idx="1"/>
          </p:nvPr>
        </p:nvSpPr>
        <p:spPr/>
        <p:txBody>
          <a:bodyPr>
            <a:normAutofit fontScale="40000" lnSpcReduction="20000"/>
          </a:bodyPr>
          <a:lstStyle/>
          <a:p>
            <a:r>
              <a:rPr lang="en-GB" b="1" dirty="0"/>
              <a:t>PESTEL Analysis</a:t>
            </a:r>
          </a:p>
          <a:p>
            <a:r>
              <a:rPr lang="en-GB" dirty="0"/>
              <a:t>A PESTEL analysis helps identify external factors that could influence the success of the business.</a:t>
            </a:r>
          </a:p>
          <a:p>
            <a:r>
              <a:rPr lang="en-GB" b="1" dirty="0"/>
              <a:t>Political Factors</a:t>
            </a:r>
          </a:p>
          <a:p>
            <a:r>
              <a:rPr lang="en-GB" dirty="0"/>
              <a:t>The restaurant must follow government regulations relating to food businesses. This includes registering the business correctly and following food safety standards. Compliance with regulations will help protect customers and maintain a positive reputation.</a:t>
            </a:r>
          </a:p>
          <a:p>
            <a:r>
              <a:rPr lang="en-GB" b="1" dirty="0"/>
              <a:t>Economic Factors</a:t>
            </a:r>
          </a:p>
          <a:p>
            <a:r>
              <a:rPr lang="en-GB" dirty="0"/>
              <a:t>Economic conditions can influence how much customers are willing to spend on eating out. During periods of higher living costs, customers may prefer affordable meals. Slice of Home Pizza will offer competitive prices and value deals to attract customers.</a:t>
            </a:r>
          </a:p>
          <a:p>
            <a:r>
              <a:rPr lang="en-GB" b="1" dirty="0"/>
              <a:t>Social Factors</a:t>
            </a:r>
          </a:p>
          <a:p>
            <a:r>
              <a:rPr lang="en-GB" dirty="0"/>
              <a:t>Food preferences and lifestyle choices influence restaurant trends. Many customers enjoy convenient meals that can be shared with friends and family. The restaurant will respond by offering a variety of menu options suitable for different customers.</a:t>
            </a:r>
          </a:p>
          <a:p>
            <a:r>
              <a:rPr lang="en-GB" b="1" dirty="0"/>
              <a:t>Technological Factors</a:t>
            </a:r>
          </a:p>
          <a:p>
            <a:r>
              <a:rPr lang="en-GB" dirty="0"/>
              <a:t>Technology will support the business through online ordering systems, digital payments, and social media advertising. Customers will be able to order food easily through online platforms.</a:t>
            </a:r>
          </a:p>
          <a:p>
            <a:r>
              <a:rPr lang="en-GB" b="1" dirty="0"/>
              <a:t>Environmental Factors</a:t>
            </a:r>
          </a:p>
          <a:p>
            <a:r>
              <a:rPr lang="en-GB" dirty="0"/>
              <a:t>The restaurant will aim to reduce environmental impact by using recyclable packaging and reducing unnecessary waste. Responsible practices can improve customer perception of the brand.</a:t>
            </a:r>
          </a:p>
          <a:p>
            <a:r>
              <a:rPr lang="en-GB" b="1" dirty="0"/>
              <a:t>Legal Factors</a:t>
            </a:r>
          </a:p>
          <a:p>
            <a:r>
              <a:rPr lang="en-GB" dirty="0"/>
              <a:t>Slice of Home Pizza must follow legal requirements relating to employment, food hygiene, health and safety, and business operations.</a:t>
            </a:r>
          </a:p>
          <a:p>
            <a:endParaRPr lang="en-US" dirty="0"/>
          </a:p>
        </p:txBody>
      </p:sp>
    </p:spTree>
    <p:extLst>
      <p:ext uri="{BB962C8B-B14F-4D97-AF65-F5344CB8AC3E}">
        <p14:creationId xmlns:p14="http://schemas.microsoft.com/office/powerpoint/2010/main" val="6392642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7152AE-040A-B1BF-7897-FF6D0DF7B75C}"/>
              </a:ext>
            </a:extLst>
          </p:cNvPr>
          <p:cNvSpPr>
            <a:spLocks noGrp="1"/>
          </p:cNvSpPr>
          <p:nvPr>
            <p:ph idx="1"/>
          </p:nvPr>
        </p:nvSpPr>
        <p:spPr/>
        <p:txBody>
          <a:bodyPr>
            <a:normAutofit fontScale="77500" lnSpcReduction="20000"/>
          </a:bodyPr>
          <a:lstStyle/>
          <a:p>
            <a:r>
              <a:rPr lang="en-GB" b="1" dirty="0"/>
              <a:t>Competitor Analysis</a:t>
            </a:r>
          </a:p>
          <a:p>
            <a:r>
              <a:rPr lang="en-GB" dirty="0"/>
              <a:t>The pizza industry has many competitors, including large international brands such as Domino’s and Pizza Hut, as well as independent local pizza restaurants.</a:t>
            </a:r>
          </a:p>
          <a:p>
            <a:r>
              <a:rPr lang="en-GB" dirty="0"/>
              <a:t>Large companies often have strong brand recognition and extensive advertising campaigns. However, smaller businesses can compete by offering personalised services and creating stronger connections with local customers.</a:t>
            </a:r>
          </a:p>
          <a:p>
            <a:r>
              <a:rPr lang="en-GB" dirty="0"/>
              <a:t>Slice of Home Pizza will differentiate itself through several key advantages.</a:t>
            </a:r>
          </a:p>
          <a:p>
            <a:r>
              <a:rPr lang="en-GB" dirty="0"/>
              <a:t>Firstly, the restaurant will focus on freshly prepared handmade pizzas rather than mass-produced products. Secondly, it will provide friendly customer service to create a welcoming atmosphere. Finally, the business will offer special promotions, including student discounts, to attract a wider audience.</a:t>
            </a:r>
          </a:p>
          <a:p>
            <a:r>
              <a:rPr lang="en-GB" dirty="0"/>
              <a:t>By focusing on quality and customer relationships, Slice of Home Pizza can develop customer loyalty and compete effectively.</a:t>
            </a:r>
          </a:p>
          <a:p>
            <a:endParaRPr lang="en-US" dirty="0"/>
          </a:p>
        </p:txBody>
      </p:sp>
    </p:spTree>
    <p:extLst>
      <p:ext uri="{BB962C8B-B14F-4D97-AF65-F5344CB8AC3E}">
        <p14:creationId xmlns:p14="http://schemas.microsoft.com/office/powerpoint/2010/main" val="5958759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56AE6F3-402D-A59B-6B52-CA4D392C89E3}"/>
              </a:ext>
            </a:extLst>
          </p:cNvPr>
          <p:cNvSpPr>
            <a:spLocks noGrp="1"/>
          </p:cNvSpPr>
          <p:nvPr>
            <p:ph idx="1"/>
          </p:nvPr>
        </p:nvSpPr>
        <p:spPr/>
        <p:txBody>
          <a:bodyPr>
            <a:normAutofit fontScale="92500" lnSpcReduction="10000"/>
          </a:bodyPr>
          <a:lstStyle/>
          <a:p>
            <a:r>
              <a:rPr lang="en-GB" b="1" dirty="0"/>
              <a:t>Marketing Communications Strategy</a:t>
            </a:r>
          </a:p>
          <a:p>
            <a:r>
              <a:rPr lang="en-GB" dirty="0"/>
              <a:t>Marketing will play a major role in introducing Slice of Home Pizza to customers and increasing awareness of the brand.</a:t>
            </a:r>
          </a:p>
          <a:p>
            <a:r>
              <a:rPr lang="en-GB" dirty="0"/>
              <a:t>Social media platforms such as Instagram, Facebook, and TikTok will be used to promote the restaurant. These platforms will allow the business to share pictures of food, advertise offers, and communicate directly with customers.</a:t>
            </a:r>
          </a:p>
          <a:p>
            <a:r>
              <a:rPr lang="en-GB" dirty="0"/>
              <a:t>The restaurant will also use food delivery applications to make ordering easier and reach customers who prefer eating at home.</a:t>
            </a:r>
          </a:p>
          <a:p>
            <a:r>
              <a:rPr lang="en-GB" dirty="0"/>
              <a:t>A combination of online and offline marketing methods will help attract different customer groups.</a:t>
            </a:r>
          </a:p>
          <a:p>
            <a:endParaRPr lang="en-US" dirty="0"/>
          </a:p>
        </p:txBody>
      </p:sp>
    </p:spTree>
    <p:extLst>
      <p:ext uri="{BB962C8B-B14F-4D97-AF65-F5344CB8AC3E}">
        <p14:creationId xmlns:p14="http://schemas.microsoft.com/office/powerpoint/2010/main" val="1121585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01220C-01A3-926E-3992-2495953FB6B5}"/>
              </a:ext>
            </a:extLst>
          </p:cNvPr>
          <p:cNvSpPr>
            <a:spLocks noGrp="1"/>
          </p:cNvSpPr>
          <p:nvPr>
            <p:ph idx="1"/>
          </p:nvPr>
        </p:nvSpPr>
        <p:spPr/>
        <p:txBody>
          <a:bodyPr>
            <a:normAutofit fontScale="92500" lnSpcReduction="20000"/>
          </a:bodyPr>
          <a:lstStyle/>
          <a:p>
            <a:r>
              <a:rPr lang="en-GB" b="1" dirty="0"/>
              <a:t>Promotional Activities</a:t>
            </a:r>
          </a:p>
          <a:p>
            <a:r>
              <a:rPr lang="en-GB" dirty="0"/>
              <a:t>To encourage customers to try Slice of Home Pizza, the business will introduce several promotional strategies.</a:t>
            </a:r>
          </a:p>
          <a:p>
            <a:r>
              <a:rPr lang="en-GB" dirty="0"/>
              <a:t>During the opening period, special discounts will be offered to attract new customers and create interest within the local community.</a:t>
            </a:r>
          </a:p>
          <a:p>
            <a:r>
              <a:rPr lang="en-GB" dirty="0"/>
              <a:t>A loyalty card system will reward returning customers by providing discounts or special offers after multiple purchases. This will encourage repeat visits and improve customer retention.</a:t>
            </a:r>
          </a:p>
          <a:p>
            <a:r>
              <a:rPr lang="en-GB" dirty="0"/>
              <a:t>Local flyers will also be distributed to increase awareness among nearby residents. The restaurant may also participate in local events to build relationships with the community.</a:t>
            </a:r>
          </a:p>
          <a:p>
            <a:r>
              <a:rPr lang="en-GB" dirty="0"/>
              <a:t>These promotional activities will help establish the restaurant’s reputation and encourage long-term customer loyalty.</a:t>
            </a:r>
          </a:p>
          <a:p>
            <a:endParaRPr lang="en-US" dirty="0"/>
          </a:p>
        </p:txBody>
      </p:sp>
    </p:spTree>
    <p:extLst>
      <p:ext uri="{BB962C8B-B14F-4D97-AF65-F5344CB8AC3E}">
        <p14:creationId xmlns:p14="http://schemas.microsoft.com/office/powerpoint/2010/main" val="999522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44D5B5-560C-F493-6A37-C57066CFCD56}"/>
              </a:ext>
            </a:extLst>
          </p:cNvPr>
          <p:cNvSpPr>
            <a:spLocks noGrp="1"/>
          </p:cNvSpPr>
          <p:nvPr>
            <p:ph idx="1"/>
          </p:nvPr>
        </p:nvSpPr>
        <p:spPr/>
        <p:txBody>
          <a:bodyPr>
            <a:normAutofit fontScale="55000" lnSpcReduction="20000"/>
          </a:bodyPr>
          <a:lstStyle/>
          <a:p>
            <a:r>
              <a:rPr lang="en-GB" b="1" dirty="0"/>
              <a:t>Financial Plan</a:t>
            </a:r>
          </a:p>
          <a:p>
            <a:r>
              <a:rPr lang="en-GB" dirty="0"/>
              <a:t>The estimated start-up funding required for Slice of Home Pizza is </a:t>
            </a:r>
            <a:r>
              <a:rPr lang="en-GB" b="1" dirty="0"/>
              <a:t>£45,000</a:t>
            </a:r>
            <a:r>
              <a:rPr lang="en-GB" dirty="0"/>
              <a:t>. </a:t>
            </a:r>
          </a:p>
          <a:p>
            <a:r>
              <a:rPr lang="en-GB" dirty="0"/>
              <a:t>The funding will come from a combination of the owner’s savings and a bank loan. This investment will provide the resources needed to open and operate the restaurant.</a:t>
            </a:r>
          </a:p>
          <a:p>
            <a:r>
              <a:rPr lang="en-GB" dirty="0"/>
              <a:t>The main start-up expenses will include:</a:t>
            </a:r>
          </a:p>
          <a:p>
            <a:pPr lvl="0"/>
            <a:r>
              <a:rPr lang="en-GB" dirty="0"/>
              <a:t>Restaurant rent</a:t>
            </a:r>
          </a:p>
          <a:p>
            <a:pPr lvl="0"/>
            <a:r>
              <a:rPr lang="en-GB" dirty="0"/>
              <a:t>Kitchen equipment</a:t>
            </a:r>
          </a:p>
          <a:p>
            <a:pPr lvl="0"/>
            <a:r>
              <a:rPr lang="en-GB" dirty="0"/>
              <a:t>Furniture and interior decoration</a:t>
            </a:r>
          </a:p>
          <a:p>
            <a:pPr lvl="0"/>
            <a:r>
              <a:rPr lang="en-GB" dirty="0"/>
              <a:t>Food ingredients and supplies</a:t>
            </a:r>
          </a:p>
          <a:p>
            <a:pPr lvl="0"/>
            <a:r>
              <a:rPr lang="en-GB" dirty="0"/>
              <a:t>Employee wages</a:t>
            </a:r>
          </a:p>
          <a:p>
            <a:pPr lvl="0"/>
            <a:r>
              <a:rPr lang="en-GB" dirty="0"/>
              <a:t>Marketing costs</a:t>
            </a:r>
          </a:p>
          <a:p>
            <a:pPr lvl="0"/>
            <a:r>
              <a:rPr lang="en-GB" dirty="0"/>
              <a:t>Insurance</a:t>
            </a:r>
          </a:p>
          <a:p>
            <a:pPr lvl="0"/>
            <a:r>
              <a:rPr lang="en-GB" dirty="0"/>
              <a:t>Utilities</a:t>
            </a:r>
          </a:p>
          <a:p>
            <a:r>
              <a:rPr lang="en-GB" dirty="0"/>
              <a:t>Financial management will be important to ensure the restaurant remains profitable. Monitoring expenses, controlling stock levels, and maintaining good sales performance will support the long-term success of the business.</a:t>
            </a:r>
          </a:p>
          <a:p>
            <a:endParaRPr lang="en-US" dirty="0"/>
          </a:p>
        </p:txBody>
      </p:sp>
    </p:spTree>
    <p:extLst>
      <p:ext uri="{BB962C8B-B14F-4D97-AF65-F5344CB8AC3E}">
        <p14:creationId xmlns:p14="http://schemas.microsoft.com/office/powerpoint/2010/main" val="12581393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7B7ACD-FBFA-E3CD-8227-90A57A11B50E}"/>
              </a:ext>
            </a:extLst>
          </p:cNvPr>
          <p:cNvSpPr>
            <a:spLocks noGrp="1"/>
          </p:cNvSpPr>
          <p:nvPr>
            <p:ph idx="1"/>
          </p:nvPr>
        </p:nvSpPr>
        <p:spPr/>
        <p:txBody>
          <a:bodyPr>
            <a:normAutofit fontScale="92500" lnSpcReduction="20000"/>
          </a:bodyPr>
          <a:lstStyle/>
          <a:p>
            <a:r>
              <a:rPr lang="en-GB" b="1" dirty="0"/>
              <a:t>Future Growth Opportunities</a:t>
            </a:r>
          </a:p>
          <a:p>
            <a:r>
              <a:rPr lang="en-GB" dirty="0"/>
              <a:t>After establishing the restaurant, Slice of Home Pizza will have opportunities to expand and increase its customer base.</a:t>
            </a:r>
          </a:p>
          <a:p>
            <a:r>
              <a:rPr lang="en-GB" dirty="0"/>
              <a:t>One possible area of growth is improving online services by developing a stronger ordering platform. This would make it easier for customers to purchase food and increase convenience.</a:t>
            </a:r>
          </a:p>
          <a:p>
            <a:r>
              <a:rPr lang="en-GB" dirty="0"/>
              <a:t>The restaurant could also introduce new menu items, seasonal offers, and special meal deals to attract different customers.</a:t>
            </a:r>
          </a:p>
          <a:p>
            <a:r>
              <a:rPr lang="en-GB" dirty="0"/>
              <a:t>Another opportunity is developing partnerships with local organisations, universities, and businesses to increase sales.</a:t>
            </a:r>
          </a:p>
          <a:p>
            <a:r>
              <a:rPr lang="en-GB" dirty="0"/>
              <a:t>By adapting to customer feedback and market changes, Slice of Home Pizza can continue to grow and strengthen its position in the food industry.</a:t>
            </a:r>
          </a:p>
          <a:p>
            <a:endParaRPr lang="en-US" dirty="0"/>
          </a:p>
        </p:txBody>
      </p:sp>
    </p:spTree>
    <p:extLst>
      <p:ext uri="{BB962C8B-B14F-4D97-AF65-F5344CB8AC3E}">
        <p14:creationId xmlns:p14="http://schemas.microsoft.com/office/powerpoint/2010/main" val="39494723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BA32CB-480D-9967-5F5B-8DFD199C02E7}"/>
              </a:ext>
            </a:extLst>
          </p:cNvPr>
          <p:cNvSpPr>
            <a:spLocks noGrp="1"/>
          </p:cNvSpPr>
          <p:nvPr>
            <p:ph idx="1"/>
          </p:nvPr>
        </p:nvSpPr>
        <p:spPr/>
        <p:txBody>
          <a:bodyPr>
            <a:normAutofit fontScale="92500" lnSpcReduction="20000"/>
          </a:bodyPr>
          <a:lstStyle/>
          <a:p>
            <a:r>
              <a:rPr lang="en-GB" b="1" dirty="0"/>
              <a:t>Conclusion</a:t>
            </a:r>
          </a:p>
          <a:p>
            <a:r>
              <a:rPr lang="en-GB" dirty="0"/>
              <a:t>In conclusion, Slice of Home Pizza is a business idea focused on providing fresh, affordable, and enjoyable food experiences.</a:t>
            </a:r>
          </a:p>
          <a:p>
            <a:r>
              <a:rPr lang="en-GB" dirty="0"/>
              <a:t>The restaurant has identified a clear target market and developed strategies to compete within the pizza industry. Through quality ingredients, friendly service, effective marketing, and reasonable pricing, the business aims to attract and retain customers.</a:t>
            </a:r>
          </a:p>
          <a:p>
            <a:r>
              <a:rPr lang="en-GB" dirty="0"/>
              <a:t>Although the restaurant industry is competitive, Slice of Home Pizza has the potential to succeed by offering a personal approach that separates it from larger brands.</a:t>
            </a:r>
          </a:p>
          <a:p>
            <a:r>
              <a:rPr lang="en-GB" dirty="0"/>
              <a:t>With effective management, strong financial planning, and commitment to customer satisfaction, Slice of Home Pizza can become a successful local restaurant.</a:t>
            </a:r>
          </a:p>
          <a:p>
            <a:endParaRPr lang="en-US" dirty="0"/>
          </a:p>
        </p:txBody>
      </p:sp>
    </p:spTree>
    <p:extLst>
      <p:ext uri="{BB962C8B-B14F-4D97-AF65-F5344CB8AC3E}">
        <p14:creationId xmlns:p14="http://schemas.microsoft.com/office/powerpoint/2010/main" val="39131799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42FA69-91F5-D5F7-3D2E-CA25838F3ED0}"/>
              </a:ext>
            </a:extLst>
          </p:cNvPr>
          <p:cNvSpPr>
            <a:spLocks noGrp="1"/>
          </p:cNvSpPr>
          <p:nvPr>
            <p:ph idx="1"/>
          </p:nvPr>
        </p:nvSpPr>
        <p:spPr/>
        <p:txBody>
          <a:bodyPr/>
          <a:lstStyle/>
          <a:p>
            <a:r>
              <a:rPr lang="en-GB" b="1" dirty="0"/>
              <a:t>Reference List</a:t>
            </a:r>
          </a:p>
          <a:p>
            <a:r>
              <a:rPr lang="en-GB" dirty="0" err="1"/>
              <a:t>Kotler</a:t>
            </a:r>
            <a:r>
              <a:rPr lang="en-GB" dirty="0"/>
              <a:t>, P., &amp; Armstrong, G. (2021). </a:t>
            </a:r>
            <a:r>
              <a:rPr lang="en-GB" i="1" dirty="0"/>
              <a:t>Principles of Marketing.</a:t>
            </a:r>
            <a:r>
              <a:rPr lang="en-GB" dirty="0"/>
              <a:t> </a:t>
            </a:r>
          </a:p>
          <a:p>
            <a:r>
              <a:rPr lang="en-GB" dirty="0"/>
              <a:t>Burns, P. (2020). </a:t>
            </a:r>
            <a:r>
              <a:rPr lang="en-GB" i="1" dirty="0"/>
              <a:t>Entrepreneurship and Small Business.</a:t>
            </a:r>
            <a:r>
              <a:rPr lang="en-GB" dirty="0"/>
              <a:t> </a:t>
            </a:r>
          </a:p>
          <a:p>
            <a:r>
              <a:rPr lang="en-GB" dirty="0">
                <a:hlinkClick r:id="rId2"/>
              </a:rPr>
              <a:t>Gov.uk</a:t>
            </a:r>
            <a:r>
              <a:rPr lang="en-GB" dirty="0"/>
              <a:t>. </a:t>
            </a:r>
            <a:r>
              <a:rPr lang="en-GB" i="1" dirty="0"/>
              <a:t>Food business registration and food safety guidance.</a:t>
            </a:r>
            <a:r>
              <a:rPr lang="en-GB" dirty="0"/>
              <a:t> </a:t>
            </a:r>
          </a:p>
          <a:p>
            <a:endParaRPr lang="en-US" dirty="0"/>
          </a:p>
        </p:txBody>
      </p:sp>
    </p:spTree>
    <p:extLst>
      <p:ext uri="{BB962C8B-B14F-4D97-AF65-F5344CB8AC3E}">
        <p14:creationId xmlns:p14="http://schemas.microsoft.com/office/powerpoint/2010/main" val="35059441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Andreea Stefania Dulce (2507207)</dc:creator>
  <cp:lastModifiedBy>Andreea Stefania Dulce (2507207)</cp:lastModifiedBy>
  <cp:revision>1</cp:revision>
  <dcterms:created xsi:type="dcterms:W3CDTF">2026-07-18T13:44:53Z</dcterms:created>
  <dcterms:modified xsi:type="dcterms:W3CDTF">2026-07-18T13:51:14Z</dcterms:modified>
</cp:coreProperties>
</file>