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FCC5B-7213-4A8F-B4EC-4ECE035D460C}" v="40" dt="2023-06-25T21:14:43.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78" autoAdjust="0"/>
    <p:restoredTop sz="94660"/>
  </p:normalViewPr>
  <p:slideViewPr>
    <p:cSldViewPr snapToGrid="0">
      <p:cViewPr varScale="1">
        <p:scale>
          <a:sx n="70" d="100"/>
          <a:sy n="70" d="100"/>
        </p:scale>
        <p:origin x="92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ya salah" userId="357f53c2cbb1c33c" providerId="LiveId" clId="{BA1FCC5B-7213-4A8F-B4EC-4ECE035D460C}"/>
    <pc:docChg chg="undo custSel addSld delSld modSld">
      <pc:chgData name="raya salah" userId="357f53c2cbb1c33c" providerId="LiveId" clId="{BA1FCC5B-7213-4A8F-B4EC-4ECE035D460C}" dt="2023-06-28T07:13:26.035" v="9635" actId="122"/>
      <pc:docMkLst>
        <pc:docMk/>
      </pc:docMkLst>
      <pc:sldChg chg="addSp delSp modSp mod">
        <pc:chgData name="raya salah" userId="357f53c2cbb1c33c" providerId="LiveId" clId="{BA1FCC5B-7213-4A8F-B4EC-4ECE035D460C}" dt="2023-06-25T20:07:01.181" v="8754" actId="20577"/>
        <pc:sldMkLst>
          <pc:docMk/>
          <pc:sldMk cId="1507064089" sldId="257"/>
        </pc:sldMkLst>
        <pc:spChg chg="add del">
          <ac:chgData name="raya salah" userId="357f53c2cbb1c33c" providerId="LiveId" clId="{BA1FCC5B-7213-4A8F-B4EC-4ECE035D460C}" dt="2023-06-19T16:48:32.960" v="1" actId="21"/>
          <ac:spMkLst>
            <pc:docMk/>
            <pc:sldMk cId="1507064089" sldId="257"/>
            <ac:spMk id="2" creationId="{4FC12800-7A5F-44C1-F397-808E6E978DFF}"/>
          </ac:spMkLst>
        </pc:spChg>
        <pc:spChg chg="add del mod">
          <ac:chgData name="raya salah" userId="357f53c2cbb1c33c" providerId="LiveId" clId="{BA1FCC5B-7213-4A8F-B4EC-4ECE035D460C}" dt="2023-06-19T16:56:33.403" v="79"/>
          <ac:spMkLst>
            <pc:docMk/>
            <pc:sldMk cId="1507064089" sldId="257"/>
            <ac:spMk id="3" creationId="{35B0D7CB-24C6-2556-93A5-8210A7B80883}"/>
          </ac:spMkLst>
        </pc:spChg>
        <pc:spChg chg="add del mod">
          <ac:chgData name="raya salah" userId="357f53c2cbb1c33c" providerId="LiveId" clId="{BA1FCC5B-7213-4A8F-B4EC-4ECE035D460C}" dt="2023-06-19T16:55:10.330" v="37"/>
          <ac:spMkLst>
            <pc:docMk/>
            <pc:sldMk cId="1507064089" sldId="257"/>
            <ac:spMk id="4" creationId="{C2B89F00-7DC5-BCBE-6482-F76764841F42}"/>
          </ac:spMkLst>
        </pc:spChg>
        <pc:spChg chg="add del mod">
          <ac:chgData name="raya salah" userId="357f53c2cbb1c33c" providerId="LiveId" clId="{BA1FCC5B-7213-4A8F-B4EC-4ECE035D460C}" dt="2023-06-19T16:56:33.403" v="77"/>
          <ac:spMkLst>
            <pc:docMk/>
            <pc:sldMk cId="1507064089" sldId="257"/>
            <ac:spMk id="5" creationId="{5D28D21A-09C1-5295-4468-CA5C6441DAD0}"/>
          </ac:spMkLst>
        </pc:spChg>
        <pc:spChg chg="add del mod">
          <ac:chgData name="raya salah" userId="357f53c2cbb1c33c" providerId="LiveId" clId="{BA1FCC5B-7213-4A8F-B4EC-4ECE035D460C}" dt="2023-06-20T06:48:21.220" v="136" actId="478"/>
          <ac:spMkLst>
            <pc:docMk/>
            <pc:sldMk cId="1507064089" sldId="257"/>
            <ac:spMk id="6" creationId="{7B699A4D-68AB-E7D4-8988-984E35329D96}"/>
          </ac:spMkLst>
        </pc:spChg>
        <pc:spChg chg="add del mod">
          <ac:chgData name="raya salah" userId="357f53c2cbb1c33c" providerId="LiveId" clId="{BA1FCC5B-7213-4A8F-B4EC-4ECE035D460C}" dt="2023-06-20T06:59:17.303" v="157"/>
          <ac:spMkLst>
            <pc:docMk/>
            <pc:sldMk cId="1507064089" sldId="257"/>
            <ac:spMk id="7" creationId="{D9EB0937-5E5C-FB2C-7C5C-67809FE512C0}"/>
          </ac:spMkLst>
        </pc:spChg>
        <pc:spChg chg="add del mod">
          <ac:chgData name="raya salah" userId="357f53c2cbb1c33c" providerId="LiveId" clId="{BA1FCC5B-7213-4A8F-B4EC-4ECE035D460C}" dt="2023-06-20T06:59:17.303" v="159"/>
          <ac:spMkLst>
            <pc:docMk/>
            <pc:sldMk cId="1507064089" sldId="257"/>
            <ac:spMk id="8" creationId="{8548D981-1CCF-2193-725C-D843FC03F0EF}"/>
          </ac:spMkLst>
        </pc:spChg>
        <pc:spChg chg="add del mod">
          <ac:chgData name="raya salah" userId="357f53c2cbb1c33c" providerId="LiveId" clId="{BA1FCC5B-7213-4A8F-B4EC-4ECE035D460C}" dt="2023-06-20T06:59:17.303" v="161"/>
          <ac:spMkLst>
            <pc:docMk/>
            <pc:sldMk cId="1507064089" sldId="257"/>
            <ac:spMk id="9" creationId="{28DD8EB5-540D-B598-3E4B-741B0F88512A}"/>
          </ac:spMkLst>
        </pc:spChg>
        <pc:spChg chg="add del mod">
          <ac:chgData name="raya salah" userId="357f53c2cbb1c33c" providerId="LiveId" clId="{BA1FCC5B-7213-4A8F-B4EC-4ECE035D460C}" dt="2023-06-20T06:59:43.518" v="165"/>
          <ac:spMkLst>
            <pc:docMk/>
            <pc:sldMk cId="1507064089" sldId="257"/>
            <ac:spMk id="10" creationId="{D5EA2152-D5BF-3857-B45D-92C5312B664B}"/>
          </ac:spMkLst>
        </pc:spChg>
        <pc:spChg chg="add del mod">
          <ac:chgData name="raya salah" userId="357f53c2cbb1c33c" providerId="LiveId" clId="{BA1FCC5B-7213-4A8F-B4EC-4ECE035D460C}" dt="2023-06-20T07:04:42.263" v="591" actId="478"/>
          <ac:spMkLst>
            <pc:docMk/>
            <pc:sldMk cId="1507064089" sldId="257"/>
            <ac:spMk id="11" creationId="{4045346D-C344-3FE9-E383-9582BDC13D4B}"/>
          </ac:spMkLst>
        </pc:spChg>
        <pc:spChg chg="add del mod">
          <ac:chgData name="raya salah" userId="357f53c2cbb1c33c" providerId="LiveId" clId="{BA1FCC5B-7213-4A8F-B4EC-4ECE035D460C}" dt="2023-06-20T07:06:52.312" v="594"/>
          <ac:spMkLst>
            <pc:docMk/>
            <pc:sldMk cId="1507064089" sldId="257"/>
            <ac:spMk id="12" creationId="{683ABE41-943B-F2FF-EF8E-281C41FBF170}"/>
          </ac:spMkLst>
        </pc:spChg>
        <pc:spChg chg="add mod">
          <ac:chgData name="raya salah" userId="357f53c2cbb1c33c" providerId="LiveId" clId="{BA1FCC5B-7213-4A8F-B4EC-4ECE035D460C}" dt="2023-06-25T20:07:01.181" v="8754" actId="20577"/>
          <ac:spMkLst>
            <pc:docMk/>
            <pc:sldMk cId="1507064089" sldId="257"/>
            <ac:spMk id="13" creationId="{5F106E8B-38E3-24EB-7B19-1427A76B369D}"/>
          </ac:spMkLst>
        </pc:spChg>
      </pc:sldChg>
      <pc:sldChg chg="addSp delSp modSp new mod">
        <pc:chgData name="raya salah" userId="357f53c2cbb1c33c" providerId="LiveId" clId="{BA1FCC5B-7213-4A8F-B4EC-4ECE035D460C}" dt="2023-06-28T07:13:26.035" v="9635" actId="122"/>
        <pc:sldMkLst>
          <pc:docMk/>
          <pc:sldMk cId="2278628767" sldId="258"/>
        </pc:sldMkLst>
        <pc:spChg chg="mod">
          <ac:chgData name="raya salah" userId="357f53c2cbb1c33c" providerId="LiveId" clId="{BA1FCC5B-7213-4A8F-B4EC-4ECE035D460C}" dt="2023-06-20T10:11:58.211" v="2962" actId="14100"/>
          <ac:spMkLst>
            <pc:docMk/>
            <pc:sldMk cId="2278628767" sldId="258"/>
            <ac:spMk id="2" creationId="{68A7BAA0-4DCD-821B-7AA0-8291EF940567}"/>
          </ac:spMkLst>
        </pc:spChg>
        <pc:spChg chg="add del mod">
          <ac:chgData name="raya salah" userId="357f53c2cbb1c33c" providerId="LiveId" clId="{BA1FCC5B-7213-4A8F-B4EC-4ECE035D460C}" dt="2023-06-20T10:10:16.208" v="2832"/>
          <ac:spMkLst>
            <pc:docMk/>
            <pc:sldMk cId="2278628767" sldId="258"/>
            <ac:spMk id="3" creationId="{F511B7FE-698D-08DD-BA2F-7C1D87793900}"/>
          </ac:spMkLst>
        </pc:spChg>
        <pc:spChg chg="add mod">
          <ac:chgData name="raya salah" userId="357f53c2cbb1c33c" providerId="LiveId" clId="{BA1FCC5B-7213-4A8F-B4EC-4ECE035D460C}" dt="2023-06-28T07:13:26.035" v="9635" actId="122"/>
          <ac:spMkLst>
            <pc:docMk/>
            <pc:sldMk cId="2278628767" sldId="258"/>
            <ac:spMk id="4" creationId="{29E401A8-7DEF-FB68-368B-086E91B952CF}"/>
          </ac:spMkLst>
        </pc:spChg>
      </pc:sldChg>
      <pc:sldChg chg="addSp delSp modSp new mod">
        <pc:chgData name="raya salah" userId="357f53c2cbb1c33c" providerId="LiveId" clId="{BA1FCC5B-7213-4A8F-B4EC-4ECE035D460C}" dt="2023-06-28T07:13:10.037" v="9633" actId="255"/>
        <pc:sldMkLst>
          <pc:docMk/>
          <pc:sldMk cId="1462202799" sldId="259"/>
        </pc:sldMkLst>
        <pc:spChg chg="del mod">
          <ac:chgData name="raya salah" userId="357f53c2cbb1c33c" providerId="LiveId" clId="{BA1FCC5B-7213-4A8F-B4EC-4ECE035D460C}" dt="2023-06-20T10:43:11.006" v="4330" actId="478"/>
          <ac:spMkLst>
            <pc:docMk/>
            <pc:sldMk cId="1462202799" sldId="259"/>
            <ac:spMk id="2" creationId="{606F1D13-FFE7-03A0-912E-B2C2D1BD366A}"/>
          </ac:spMkLst>
        </pc:spChg>
        <pc:spChg chg="add del mod">
          <ac:chgData name="raya salah" userId="357f53c2cbb1c33c" providerId="LiveId" clId="{BA1FCC5B-7213-4A8F-B4EC-4ECE035D460C}" dt="2023-06-20T10:43:00.064" v="4327"/>
          <ac:spMkLst>
            <pc:docMk/>
            <pc:sldMk cId="1462202799" sldId="259"/>
            <ac:spMk id="3" creationId="{6868B2C1-33D0-181D-9628-0E1602C959F8}"/>
          </ac:spMkLst>
        </pc:spChg>
        <pc:spChg chg="add mod">
          <ac:chgData name="raya salah" userId="357f53c2cbb1c33c" providerId="LiveId" clId="{BA1FCC5B-7213-4A8F-B4EC-4ECE035D460C}" dt="2023-06-28T07:13:10.037" v="9633" actId="255"/>
          <ac:spMkLst>
            <pc:docMk/>
            <pc:sldMk cId="1462202799" sldId="259"/>
            <ac:spMk id="5" creationId="{62A8C7D7-43BE-8FEF-6A50-23369B5B1F25}"/>
          </ac:spMkLst>
        </pc:spChg>
      </pc:sldChg>
      <pc:sldChg chg="addSp delSp modSp new mod">
        <pc:chgData name="raya salah" userId="357f53c2cbb1c33c" providerId="LiveId" clId="{BA1FCC5B-7213-4A8F-B4EC-4ECE035D460C}" dt="2023-06-28T07:11:18.712" v="9614" actId="122"/>
        <pc:sldMkLst>
          <pc:docMk/>
          <pc:sldMk cId="796546785" sldId="260"/>
        </pc:sldMkLst>
        <pc:spChg chg="mod">
          <ac:chgData name="raya salah" userId="357f53c2cbb1c33c" providerId="LiveId" clId="{BA1FCC5B-7213-4A8F-B4EC-4ECE035D460C}" dt="2023-06-28T07:11:18.712" v="9614" actId="122"/>
          <ac:spMkLst>
            <pc:docMk/>
            <pc:sldMk cId="796546785" sldId="260"/>
            <ac:spMk id="2" creationId="{FC3C75D1-D091-ECCD-CF78-60272582312E}"/>
          </ac:spMkLst>
        </pc:spChg>
        <pc:spChg chg="add del mod">
          <ac:chgData name="raya salah" userId="357f53c2cbb1c33c" providerId="LiveId" clId="{BA1FCC5B-7213-4A8F-B4EC-4ECE035D460C}" dt="2023-06-20T10:48:19.992" v="4426"/>
          <ac:spMkLst>
            <pc:docMk/>
            <pc:sldMk cId="796546785" sldId="260"/>
            <ac:spMk id="3" creationId="{975A2CB7-6700-7063-E4C4-78361E729163}"/>
          </ac:spMkLst>
        </pc:spChg>
        <pc:spChg chg="add del mod">
          <ac:chgData name="raya salah" userId="357f53c2cbb1c33c" providerId="LiveId" clId="{BA1FCC5B-7213-4A8F-B4EC-4ECE035D460C}" dt="2023-06-20T10:49:00.435" v="4431"/>
          <ac:spMkLst>
            <pc:docMk/>
            <pc:sldMk cId="796546785" sldId="260"/>
            <ac:spMk id="4" creationId="{2483D4FB-1EF1-5A6C-025B-AEF5B8998562}"/>
          </ac:spMkLst>
        </pc:spChg>
        <pc:spChg chg="add del mod">
          <ac:chgData name="raya salah" userId="357f53c2cbb1c33c" providerId="LiveId" clId="{BA1FCC5B-7213-4A8F-B4EC-4ECE035D460C}" dt="2023-06-20T10:50:03.488" v="4446"/>
          <ac:spMkLst>
            <pc:docMk/>
            <pc:sldMk cId="796546785" sldId="260"/>
            <ac:spMk id="5" creationId="{07F18027-12FA-C485-231A-2EA44D15F453}"/>
          </ac:spMkLst>
        </pc:spChg>
        <pc:spChg chg="add del mod">
          <ac:chgData name="raya salah" userId="357f53c2cbb1c33c" providerId="LiveId" clId="{BA1FCC5B-7213-4A8F-B4EC-4ECE035D460C}" dt="2023-06-20T10:50:12.893" v="4449"/>
          <ac:spMkLst>
            <pc:docMk/>
            <pc:sldMk cId="796546785" sldId="260"/>
            <ac:spMk id="6" creationId="{AB12E04D-F543-712B-ABD9-2B866293B70D}"/>
          </ac:spMkLst>
        </pc:spChg>
        <pc:spChg chg="add del mod">
          <ac:chgData name="raya salah" userId="357f53c2cbb1c33c" providerId="LiveId" clId="{BA1FCC5B-7213-4A8F-B4EC-4ECE035D460C}" dt="2023-06-20T10:52:37.727" v="4454"/>
          <ac:spMkLst>
            <pc:docMk/>
            <pc:sldMk cId="796546785" sldId="260"/>
            <ac:spMk id="7" creationId="{615AC343-B607-8658-CB28-102B07CC5849}"/>
          </ac:spMkLst>
        </pc:spChg>
        <pc:spChg chg="add del mod">
          <ac:chgData name="raya salah" userId="357f53c2cbb1c33c" providerId="LiveId" clId="{BA1FCC5B-7213-4A8F-B4EC-4ECE035D460C}" dt="2023-06-20T11:18:54.190" v="5126"/>
          <ac:spMkLst>
            <pc:docMk/>
            <pc:sldMk cId="796546785" sldId="260"/>
            <ac:spMk id="8" creationId="{16143F74-C950-647A-7543-C9CBBE1A0DA0}"/>
          </ac:spMkLst>
        </pc:spChg>
      </pc:sldChg>
      <pc:sldChg chg="new del">
        <pc:chgData name="raya salah" userId="357f53c2cbb1c33c" providerId="LiveId" clId="{BA1FCC5B-7213-4A8F-B4EC-4ECE035D460C}" dt="2023-06-20T06:47:12.738" v="126" actId="680"/>
        <pc:sldMkLst>
          <pc:docMk/>
          <pc:sldMk cId="2505265186" sldId="260"/>
        </pc:sldMkLst>
      </pc:sldChg>
      <pc:sldChg chg="addSp delSp modSp new mod">
        <pc:chgData name="raya salah" userId="357f53c2cbb1c33c" providerId="LiveId" clId="{BA1FCC5B-7213-4A8F-B4EC-4ECE035D460C}" dt="2023-06-25T21:17:22.840" v="9610" actId="14100"/>
        <pc:sldMkLst>
          <pc:docMk/>
          <pc:sldMk cId="1965282311" sldId="261"/>
        </pc:sldMkLst>
        <pc:spChg chg="mod">
          <ac:chgData name="raya salah" userId="357f53c2cbb1c33c" providerId="LiveId" clId="{BA1FCC5B-7213-4A8F-B4EC-4ECE035D460C}" dt="2023-06-25T20:27:56.709" v="8947" actId="14100"/>
          <ac:spMkLst>
            <pc:docMk/>
            <pc:sldMk cId="1965282311" sldId="261"/>
            <ac:spMk id="2" creationId="{A7E15BFB-2F94-7B50-00DE-318570F85375}"/>
          </ac:spMkLst>
        </pc:spChg>
        <pc:spChg chg="add del mod">
          <ac:chgData name="raya salah" userId="357f53c2cbb1c33c" providerId="LiveId" clId="{BA1FCC5B-7213-4A8F-B4EC-4ECE035D460C}" dt="2023-06-20T11:35:16.234" v="5597"/>
          <ac:spMkLst>
            <pc:docMk/>
            <pc:sldMk cId="1965282311" sldId="261"/>
            <ac:spMk id="3" creationId="{7192026B-8D60-8240-B4C8-124341E4DC12}"/>
          </ac:spMkLst>
        </pc:spChg>
        <pc:spChg chg="add del mod">
          <ac:chgData name="raya salah" userId="357f53c2cbb1c33c" providerId="LiveId" clId="{BA1FCC5B-7213-4A8F-B4EC-4ECE035D460C}" dt="2023-06-20T11:35:37.534" v="5600"/>
          <ac:spMkLst>
            <pc:docMk/>
            <pc:sldMk cId="1965282311" sldId="261"/>
            <ac:spMk id="4" creationId="{AF0B4837-D2C3-6B8B-B3D5-24EB550385A8}"/>
          </ac:spMkLst>
        </pc:spChg>
        <pc:spChg chg="add del mod">
          <ac:chgData name="raya salah" userId="357f53c2cbb1c33c" providerId="LiveId" clId="{BA1FCC5B-7213-4A8F-B4EC-4ECE035D460C}" dt="2023-06-20T11:35:58.517" v="5603" actId="478"/>
          <ac:spMkLst>
            <pc:docMk/>
            <pc:sldMk cId="1965282311" sldId="261"/>
            <ac:spMk id="5" creationId="{F752393D-0898-32B3-E553-3831D695FC6E}"/>
          </ac:spMkLst>
        </pc:spChg>
        <pc:spChg chg="add mod">
          <ac:chgData name="raya salah" userId="357f53c2cbb1c33c" providerId="LiveId" clId="{BA1FCC5B-7213-4A8F-B4EC-4ECE035D460C}" dt="2023-06-25T21:17:22.840" v="9610" actId="14100"/>
          <ac:spMkLst>
            <pc:docMk/>
            <pc:sldMk cId="1965282311" sldId="261"/>
            <ac:spMk id="6" creationId="{4BC5E7BB-FD48-064A-7D57-91856790EDD1}"/>
          </ac:spMkLst>
        </pc:spChg>
      </pc:sldChg>
      <pc:sldChg chg="new del">
        <pc:chgData name="raya salah" userId="357f53c2cbb1c33c" providerId="LiveId" clId="{BA1FCC5B-7213-4A8F-B4EC-4ECE035D460C}" dt="2023-06-20T06:47:11.317" v="125" actId="680"/>
        <pc:sldMkLst>
          <pc:docMk/>
          <pc:sldMk cId="2300644567" sldId="261"/>
        </pc:sldMkLst>
      </pc:sldChg>
      <pc:sldChg chg="addSp delSp modSp new mod">
        <pc:chgData name="raya salah" userId="357f53c2cbb1c33c" providerId="LiveId" clId="{BA1FCC5B-7213-4A8F-B4EC-4ECE035D460C}" dt="2023-06-28T07:11:42.600" v="9625" actId="20577"/>
        <pc:sldMkLst>
          <pc:docMk/>
          <pc:sldMk cId="2881598996" sldId="262"/>
        </pc:sldMkLst>
        <pc:spChg chg="mod">
          <ac:chgData name="raya salah" userId="357f53c2cbb1c33c" providerId="LiveId" clId="{BA1FCC5B-7213-4A8F-B4EC-4ECE035D460C}" dt="2023-06-28T07:11:42.600" v="9625" actId="20577"/>
          <ac:spMkLst>
            <pc:docMk/>
            <pc:sldMk cId="2881598996" sldId="262"/>
            <ac:spMk id="2" creationId="{B1FDCD2C-6067-E3D3-8F6E-51D1B23B870C}"/>
          </ac:spMkLst>
        </pc:spChg>
        <pc:spChg chg="add del mod">
          <ac:chgData name="raya salah" userId="357f53c2cbb1c33c" providerId="LiveId" clId="{BA1FCC5B-7213-4A8F-B4EC-4ECE035D460C}" dt="2023-06-20T12:03:06.143" v="6671"/>
          <ac:spMkLst>
            <pc:docMk/>
            <pc:sldMk cId="2881598996" sldId="262"/>
            <ac:spMk id="3" creationId="{6CEAB5FC-0602-AB20-04F9-21F127D7CF44}"/>
          </ac:spMkLst>
        </pc:spChg>
        <pc:spChg chg="add del mod">
          <ac:chgData name="raya salah" userId="357f53c2cbb1c33c" providerId="LiveId" clId="{BA1FCC5B-7213-4A8F-B4EC-4ECE035D460C}" dt="2023-06-20T12:28:34.858" v="7686"/>
          <ac:spMkLst>
            <pc:docMk/>
            <pc:sldMk cId="2881598996" sldId="262"/>
            <ac:spMk id="4" creationId="{8A1492AE-2A6A-7EEB-C351-B9831461A5CF}"/>
          </ac:spMkLst>
        </pc:spChg>
        <pc:spChg chg="add mod">
          <ac:chgData name="raya salah" userId="357f53c2cbb1c33c" providerId="LiveId" clId="{BA1FCC5B-7213-4A8F-B4EC-4ECE035D460C}" dt="2023-06-25T20:32:29.249" v="9215" actId="20577"/>
          <ac:spMkLst>
            <pc:docMk/>
            <pc:sldMk cId="2881598996" sldId="262"/>
            <ac:spMk id="5" creationId="{677C1D84-A563-6326-F20B-75C0F2779270}"/>
          </ac:spMkLst>
        </pc:spChg>
      </pc:sldChg>
      <pc:sldChg chg="addSp modSp new mod">
        <pc:chgData name="raya salah" userId="357f53c2cbb1c33c" providerId="LiveId" clId="{BA1FCC5B-7213-4A8F-B4EC-4ECE035D460C}" dt="2023-06-25T20:31:13.361" v="9101" actId="20577"/>
        <pc:sldMkLst>
          <pc:docMk/>
          <pc:sldMk cId="651438416" sldId="263"/>
        </pc:sldMkLst>
        <pc:spChg chg="mod">
          <ac:chgData name="raya salah" userId="357f53c2cbb1c33c" providerId="LiveId" clId="{BA1FCC5B-7213-4A8F-B4EC-4ECE035D460C}" dt="2023-06-25T20:28:24.062" v="8949" actId="122"/>
          <ac:spMkLst>
            <pc:docMk/>
            <pc:sldMk cId="651438416" sldId="263"/>
            <ac:spMk id="2" creationId="{E85A5BC5-D08B-9BDA-9E12-DFD735F9D3CB}"/>
          </ac:spMkLst>
        </pc:spChg>
        <pc:spChg chg="add mod">
          <ac:chgData name="raya salah" userId="357f53c2cbb1c33c" providerId="LiveId" clId="{BA1FCC5B-7213-4A8F-B4EC-4ECE035D460C}" dt="2023-06-25T20:31:13.361" v="9101" actId="20577"/>
          <ac:spMkLst>
            <pc:docMk/>
            <pc:sldMk cId="651438416" sldId="263"/>
            <ac:spMk id="3" creationId="{4A2C9EAF-D9BB-2CCE-55EC-581F6FF55FB6}"/>
          </ac:spMkLst>
        </pc:spChg>
      </pc:sldChg>
      <pc:sldChg chg="addSp modSp new mod">
        <pc:chgData name="raya salah" userId="357f53c2cbb1c33c" providerId="LiveId" clId="{BA1FCC5B-7213-4A8F-B4EC-4ECE035D460C}" dt="2023-06-28T07:12:39.041" v="9631" actId="1076"/>
        <pc:sldMkLst>
          <pc:docMk/>
          <pc:sldMk cId="3776076575" sldId="264"/>
        </pc:sldMkLst>
        <pc:spChg chg="mod">
          <ac:chgData name="raya salah" userId="357f53c2cbb1c33c" providerId="LiveId" clId="{BA1FCC5B-7213-4A8F-B4EC-4ECE035D460C}" dt="2023-06-28T07:12:14.078" v="9627" actId="1076"/>
          <ac:spMkLst>
            <pc:docMk/>
            <pc:sldMk cId="3776076575" sldId="264"/>
            <ac:spMk id="2" creationId="{BA8704A9-3A3E-CC4F-ED9C-D0A2A8423225}"/>
          </ac:spMkLst>
        </pc:spChg>
        <pc:spChg chg="add mod">
          <ac:chgData name="raya salah" userId="357f53c2cbb1c33c" providerId="LiveId" clId="{BA1FCC5B-7213-4A8F-B4EC-4ECE035D460C}" dt="2023-06-28T07:11:58.945" v="9626" actId="255"/>
          <ac:spMkLst>
            <pc:docMk/>
            <pc:sldMk cId="3776076575" sldId="264"/>
            <ac:spMk id="3" creationId="{F5AAE7E0-75F3-F8F6-1869-658121A004A3}"/>
          </ac:spMkLst>
        </pc:spChg>
        <pc:spChg chg="add mod">
          <ac:chgData name="raya salah" userId="357f53c2cbb1c33c" providerId="LiveId" clId="{BA1FCC5B-7213-4A8F-B4EC-4ECE035D460C}" dt="2023-06-28T07:12:34.073" v="9630" actId="1076"/>
          <ac:spMkLst>
            <pc:docMk/>
            <pc:sldMk cId="3776076575" sldId="264"/>
            <ac:spMk id="4" creationId="{366D24F8-7C06-6B12-BCF2-98EFE3B49C33}"/>
          </ac:spMkLst>
        </pc:spChg>
        <pc:spChg chg="add mod">
          <ac:chgData name="raya salah" userId="357f53c2cbb1c33c" providerId="LiveId" clId="{BA1FCC5B-7213-4A8F-B4EC-4ECE035D460C}" dt="2023-06-28T07:12:39.041" v="9631" actId="1076"/>
          <ac:spMkLst>
            <pc:docMk/>
            <pc:sldMk cId="3776076575" sldId="264"/>
            <ac:spMk id="5" creationId="{1E4A20A1-94AA-805D-52F6-0C8AF19122CB}"/>
          </ac:spMkLst>
        </pc:spChg>
      </pc:sldChg>
      <pc:sldChg chg="modSp add mod">
        <pc:chgData name="raya salah" userId="357f53c2cbb1c33c" providerId="LiveId" clId="{BA1FCC5B-7213-4A8F-B4EC-4ECE035D460C}" dt="2023-06-28T07:12:53.844" v="9632" actId="255"/>
        <pc:sldMkLst>
          <pc:docMk/>
          <pc:sldMk cId="2859548646" sldId="265"/>
        </pc:sldMkLst>
        <pc:spChg chg="mod">
          <ac:chgData name="raya salah" userId="357f53c2cbb1c33c" providerId="LiveId" clId="{BA1FCC5B-7213-4A8F-B4EC-4ECE035D460C}" dt="2023-06-28T07:12:53.844" v="9632" actId="255"/>
          <ac:spMkLst>
            <pc:docMk/>
            <pc:sldMk cId="2859548646" sldId="265"/>
            <ac:spMk id="2" creationId="{A7E15BFB-2F94-7B50-00DE-318570F85375}"/>
          </ac:spMkLst>
        </pc:spChg>
        <pc:spChg chg="mod">
          <ac:chgData name="raya salah" userId="357f53c2cbb1c33c" providerId="LiveId" clId="{BA1FCC5B-7213-4A8F-B4EC-4ECE035D460C}" dt="2023-06-25T20:25:26.470" v="8935"/>
          <ac:spMkLst>
            <pc:docMk/>
            <pc:sldMk cId="2859548646" sldId="265"/>
            <ac:spMk id="6" creationId="{4BC5E7BB-FD48-064A-7D57-91856790EDD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CD3A1-EE5E-7921-7092-C3EC8A838A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DFC486-B8CD-ABAD-AC48-F16A2ECACC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A28BBB-19FE-C7F6-2F3B-84CF594C6AC7}"/>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54154724-3626-1E83-5829-1DF2FE31D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ECD23C-8939-388C-D1D6-7AA9684ED162}"/>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196339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90D2A-01C0-B24E-EDD5-0EA5AFC71D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0F63EB-D6A7-2EB8-5682-7A3DB1AD06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361768-F98A-585B-777F-ADA6A9E809B4}"/>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6C42C267-599C-8ED0-7E0A-4CB4716EC4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6D3ECC-A5B7-3F41-15F2-520B42DFEF66}"/>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425923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CEC2-4103-7242-DA09-B0C191F63C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F6FB94-17BE-C99E-C106-80D23C57F7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7EBC34-5F56-3C34-67E6-60CE863EC756}"/>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1C501704-F60A-A124-8661-8A2FEE1A5D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D03CE0-9779-23CA-56CA-0F4363346C69}"/>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887272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79B18-7D00-6254-0C4A-7FF5D9A4E9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3C4DD-54A5-9E32-E7A4-18D24F439F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FA5287-A523-3026-8F0E-4B4ACCA669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8AD0A-39A3-970E-F5A1-9F9C6958DE54}"/>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6" name="Footer Placeholder 5">
            <a:extLst>
              <a:ext uri="{FF2B5EF4-FFF2-40B4-BE49-F238E27FC236}">
                <a16:creationId xmlns:a16="http://schemas.microsoft.com/office/drawing/2014/main" id="{9CCA284A-8621-4339-0E11-3A7D6615C0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8BBBD8-2D2E-BDF5-DA48-24972CF49287}"/>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210722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D3F19-77E3-81B1-7724-1B63D265DF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E81FCA-152D-6B7E-BC5E-125A61B44B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0D8B2E-423A-9EE5-FF05-6816393DA8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CFF283-D25E-8B95-3D9B-2309DD6E43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33B033-FFED-069A-E21A-1786024EA7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0C053A-1A6E-75F4-1BB8-9C64C41A8CBF}"/>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8" name="Footer Placeholder 7">
            <a:extLst>
              <a:ext uri="{FF2B5EF4-FFF2-40B4-BE49-F238E27FC236}">
                <a16:creationId xmlns:a16="http://schemas.microsoft.com/office/drawing/2014/main" id="{FE6FCFD1-756E-C51E-9FC5-FE3C871EA7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9A3182-984E-0452-1788-70B4E99196BB}"/>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1251549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CF2E4-801D-F05E-FC7E-021CFB3370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BCB2D0-6B35-D99D-7793-5FE177295B41}"/>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4" name="Footer Placeholder 3">
            <a:extLst>
              <a:ext uri="{FF2B5EF4-FFF2-40B4-BE49-F238E27FC236}">
                <a16:creationId xmlns:a16="http://schemas.microsoft.com/office/drawing/2014/main" id="{D61C1FDF-82AC-6ED7-4458-860C0AA92D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355C10-C29F-5C29-CA9A-12AA0D4B2455}"/>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560935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F1C620-9536-A37D-8A9F-9C84E4177559}"/>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3" name="Footer Placeholder 2">
            <a:extLst>
              <a:ext uri="{FF2B5EF4-FFF2-40B4-BE49-F238E27FC236}">
                <a16:creationId xmlns:a16="http://schemas.microsoft.com/office/drawing/2014/main" id="{A6D57A66-F3D1-33A3-C6AB-7706AAA20B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1309C1-A5A3-0FB0-52EA-D26E5AEB254C}"/>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691400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05745-C55D-A97D-EA58-96E58D510E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B9D009-49C2-4276-2FAE-9A3964A729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0D7701-7EC7-8845-B73C-239C3F7E7C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6A72A-CCBD-0624-70E7-5A09EE4416AA}"/>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6" name="Footer Placeholder 5">
            <a:extLst>
              <a:ext uri="{FF2B5EF4-FFF2-40B4-BE49-F238E27FC236}">
                <a16:creationId xmlns:a16="http://schemas.microsoft.com/office/drawing/2014/main" id="{50015208-69AB-73C8-E552-EA0448ED13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FA73E-9A1F-1D0B-808F-6619B107AA9B}"/>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2226534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A0269-2ED5-B912-747B-D3C0A408E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77D598-53E9-A5F7-861C-2F9BAC03D8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68C8DA-DB9A-D142-2012-D79847128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C69DD6-1A1D-D533-FD43-783621F5009B}"/>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6" name="Footer Placeholder 5">
            <a:extLst>
              <a:ext uri="{FF2B5EF4-FFF2-40B4-BE49-F238E27FC236}">
                <a16:creationId xmlns:a16="http://schemas.microsoft.com/office/drawing/2014/main" id="{5E6206DE-4833-F92B-F22E-20DEAB1BE3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8D616-C063-3F8E-507C-69B2D23F4A49}"/>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3991974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CA13-A652-AA71-D5B0-B27021A04D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5E1A4B-A42C-76A0-BD45-288E1A4E2B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122663-98F9-0763-9F36-2D75BCC10FEA}"/>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01CE2A27-835D-8CDA-8282-210B29558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E99A1-3BD5-87D4-08D6-3765449929D0}"/>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2217252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808CD8-E720-6D54-D38F-4C2674269E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6B9E99-45AC-EF42-0E10-A7DCD6661B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F15258-D264-676F-CF0C-23998B992321}"/>
              </a:ext>
            </a:extLst>
          </p:cNvPr>
          <p:cNvSpPr>
            <a:spLocks noGrp="1"/>
          </p:cNvSpPr>
          <p:nvPr>
            <p:ph type="dt" sz="half" idx="10"/>
          </p:nvPr>
        </p:nvSpPr>
        <p:spPr/>
        <p:txBody>
          <a:body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C0FFD58D-61C3-3E05-2854-E6A245F4E0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8A116-BDAB-FBCF-9A6B-25FF7622E3B2}"/>
              </a:ext>
            </a:extLst>
          </p:cNvPr>
          <p:cNvSpPr>
            <a:spLocks noGrp="1"/>
          </p:cNvSpPr>
          <p:nvPr>
            <p:ph type="sldNum" sz="quarter" idx="12"/>
          </p:nvPr>
        </p:nvSpPr>
        <p:spPr/>
        <p:txBody>
          <a:bodyPr/>
          <a:lstStyle/>
          <a:p>
            <a:fld id="{BEAAFA65-E4B8-43C0-9049-C719B1997F1A}" type="slidenum">
              <a:rPr lang="en-GB" smtClean="0"/>
              <a:t>‹#›</a:t>
            </a:fld>
            <a:endParaRPr lang="en-GB"/>
          </a:p>
        </p:txBody>
      </p:sp>
    </p:spTree>
    <p:extLst>
      <p:ext uri="{BB962C8B-B14F-4D97-AF65-F5344CB8AC3E}">
        <p14:creationId xmlns:p14="http://schemas.microsoft.com/office/powerpoint/2010/main" val="157669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EBA7B6-7D1B-ECB3-BAE4-CA3C53569B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1F4444-10C7-8F49-1982-49F2D56B4D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6BBB9-443D-A19A-994E-757448DA26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1A7897-4DDD-4444-9938-E2B176CEF8E4}" type="datetimeFigureOut">
              <a:rPr lang="en-GB" smtClean="0"/>
              <a:t>28/06/2023</a:t>
            </a:fld>
            <a:endParaRPr lang="en-GB"/>
          </a:p>
        </p:txBody>
      </p:sp>
      <p:sp>
        <p:nvSpPr>
          <p:cNvPr id="5" name="Footer Placeholder 4">
            <a:extLst>
              <a:ext uri="{FF2B5EF4-FFF2-40B4-BE49-F238E27FC236}">
                <a16:creationId xmlns:a16="http://schemas.microsoft.com/office/drawing/2014/main" id="{DC5E2D0B-FF77-C6E4-A160-1D0C658F8D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C06660-C778-4A1E-62F8-3E6D038951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AAFA65-E4B8-43C0-9049-C719B1997F1A}" type="slidenum">
              <a:rPr lang="en-GB" smtClean="0"/>
              <a:t>‹#›</a:t>
            </a:fld>
            <a:endParaRPr lang="en-GB"/>
          </a:p>
        </p:txBody>
      </p:sp>
    </p:spTree>
    <p:extLst>
      <p:ext uri="{BB962C8B-B14F-4D97-AF65-F5344CB8AC3E}">
        <p14:creationId xmlns:p14="http://schemas.microsoft.com/office/powerpoint/2010/main" val="3808110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blog.empuls.io/what-is-employee-motivation/" TargetMode="External"/><Relationship Id="rId2" Type="http://schemas.openxmlformats.org/officeDocument/2006/relationships/hyperlink" Target="https://connectusfund.org/6-advantages-and-disadvantages-of-extrinsic-motivation#:~:text=List%20of%20the%20Disadvantages%20of%20Extrinsic%20Motivation%201,passion%20created%20through%20extrinsic%20value.%20...%20More%20items" TargetMode="External"/><Relationship Id="rId1" Type="http://schemas.openxmlformats.org/officeDocument/2006/relationships/slideLayout" Target="../slideLayouts/slideLayout6.xml"/><Relationship Id="rId4" Type="http://schemas.openxmlformats.org/officeDocument/2006/relationships/hyperlink" Target="https://www.verywellmind.com/what-is-extrinsic-motivation-2795164#:~:text=Verywell%20%2F%20Joshua%20Seong-,What%20Is%20Extrinsic%20Motivation%3F,focused%20purely%20on%20outside%20rew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85F60-35DA-5B94-A642-73932A433DBE}"/>
              </a:ext>
            </a:extLst>
          </p:cNvPr>
          <p:cNvSpPr>
            <a:spLocks noGrp="1"/>
          </p:cNvSpPr>
          <p:nvPr>
            <p:ph type="ctrTitle"/>
          </p:nvPr>
        </p:nvSpPr>
        <p:spPr/>
        <p:txBody>
          <a:bodyPr>
            <a:normAutofit fontScale="90000"/>
          </a:bodyPr>
          <a:lstStyle/>
          <a:p>
            <a:r>
              <a:rPr lang="en-GB" dirty="0"/>
              <a:t>Developing Relationship and Workplace Achievement</a:t>
            </a:r>
            <a:br>
              <a:rPr lang="en-GB" dirty="0"/>
            </a:br>
            <a:endParaRPr lang="en-GB" dirty="0"/>
          </a:p>
        </p:txBody>
      </p:sp>
      <p:sp>
        <p:nvSpPr>
          <p:cNvPr id="3" name="Subtitle 2">
            <a:extLst>
              <a:ext uri="{FF2B5EF4-FFF2-40B4-BE49-F238E27FC236}">
                <a16:creationId xmlns:a16="http://schemas.microsoft.com/office/drawing/2014/main" id="{26758E8F-4440-8A8C-7BAE-D7B93C14F449}"/>
              </a:ext>
            </a:extLst>
          </p:cNvPr>
          <p:cNvSpPr>
            <a:spLocks noGrp="1"/>
          </p:cNvSpPr>
          <p:nvPr>
            <p:ph type="subTitle" idx="1"/>
          </p:nvPr>
        </p:nvSpPr>
        <p:spPr>
          <a:xfrm>
            <a:off x="1524000" y="2870201"/>
            <a:ext cx="9144000" cy="2387599"/>
          </a:xfrm>
        </p:spPr>
        <p:txBody>
          <a:bodyPr>
            <a:normAutofit fontScale="92500" lnSpcReduction="10000"/>
          </a:bodyPr>
          <a:lstStyle/>
          <a:p>
            <a:r>
              <a:rPr lang="en-GB" dirty="0"/>
              <a:t>Name Raya Salah</a:t>
            </a:r>
          </a:p>
          <a:p>
            <a:r>
              <a:rPr lang="en-GB" dirty="0"/>
              <a:t>Student Number 2026066</a:t>
            </a:r>
          </a:p>
          <a:p>
            <a:r>
              <a:rPr lang="en-GB" dirty="0"/>
              <a:t>Lecture De Doreen Nyaa </a:t>
            </a:r>
            <a:r>
              <a:rPr lang="en-GB" dirty="0" err="1"/>
              <a:t>Amundam</a:t>
            </a:r>
            <a:endParaRPr lang="en-GB" dirty="0"/>
          </a:p>
          <a:p>
            <a:r>
              <a:rPr lang="en-GB" dirty="0"/>
              <a:t>Module code BMSW5102</a:t>
            </a:r>
          </a:p>
          <a:p>
            <a:r>
              <a:rPr lang="en-GB" dirty="0"/>
              <a:t>Assignment Title: Developing Relationships and Workplace achievement</a:t>
            </a:r>
          </a:p>
          <a:p>
            <a:r>
              <a:rPr lang="en-GB" dirty="0"/>
              <a:t>  </a:t>
            </a:r>
          </a:p>
        </p:txBody>
      </p:sp>
    </p:spTree>
    <p:extLst>
      <p:ext uri="{BB962C8B-B14F-4D97-AF65-F5344CB8AC3E}">
        <p14:creationId xmlns:p14="http://schemas.microsoft.com/office/powerpoint/2010/main" val="2458352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5F106E8B-38E3-24EB-7B19-1427A76B369D}"/>
              </a:ext>
            </a:extLst>
          </p:cNvPr>
          <p:cNvSpPr txBox="1"/>
          <p:nvPr/>
        </p:nvSpPr>
        <p:spPr>
          <a:xfrm>
            <a:off x="73572" y="0"/>
            <a:ext cx="12044855" cy="4339650"/>
          </a:xfrm>
          <a:prstGeom prst="rect">
            <a:avLst/>
          </a:prstGeom>
          <a:noFill/>
        </p:spPr>
        <p:txBody>
          <a:bodyPr wrap="square" rtlCol="0">
            <a:spAutoFit/>
          </a:bodyPr>
          <a:lstStyle/>
          <a:p>
            <a:r>
              <a:rPr lang="en-GB" dirty="0"/>
              <a:t>Motivation</a:t>
            </a:r>
          </a:p>
          <a:p>
            <a:endParaRPr lang="en-GB" dirty="0"/>
          </a:p>
          <a:p>
            <a:r>
              <a:rPr lang="en-GB" dirty="0"/>
              <a:t> </a:t>
            </a:r>
          </a:p>
          <a:p>
            <a:r>
              <a:rPr lang="en-GB" dirty="0"/>
              <a:t>Motivation is an internal process. Whether we define it as a drive or a need, motivation is a condition inside us that desires a change, either in the self or the environment with the drive and direction needed to engage with the environment in an adaptive, open –end, and problem –solving sort of way(Reeve,2015</a:t>
            </a:r>
            <a:r>
              <a:rPr lang="en-GB" sz="2400" dirty="0"/>
              <a:t>).</a:t>
            </a:r>
            <a:r>
              <a:rPr lang="en-GB" dirty="0"/>
              <a:t> Motivation is what motivates people to act in the way they do according to (Cherry,2022). The essence of motivation is energized and persistent goal-directed </a:t>
            </a:r>
            <a:r>
              <a:rPr lang="en-GB" dirty="0" err="1"/>
              <a:t>behavior</a:t>
            </a:r>
            <a:r>
              <a:rPr lang="en-GB" dirty="0"/>
              <a:t>. When we are motivated, we move and take action. Motivation is influenced by the satisfaction of needs that are either necessary for a secure lifestyle or essential for well-being and growth. Physiological needs for food, water, bills, and everything to live.</a:t>
            </a:r>
          </a:p>
          <a:p>
            <a:r>
              <a:rPr lang="en-GB" dirty="0"/>
              <a:t>The best way to explain motivation is to show what it looks like in everyday life.</a:t>
            </a:r>
          </a:p>
          <a:p>
            <a:r>
              <a:rPr lang="en-GB" dirty="0"/>
              <a:t>Two main types of motivation are frequently described as either extrinsic or intrinsic.(Amy Morin2023)</a:t>
            </a:r>
          </a:p>
          <a:p>
            <a:r>
              <a:rPr lang="en-GB" dirty="0"/>
              <a:t>Extrinsic motivation arises from outside of the individual and often involves external rewards such as trophies, money, social recognition, or praise.</a:t>
            </a:r>
          </a:p>
          <a:p>
            <a:r>
              <a:rPr lang="en-GB" dirty="0"/>
              <a:t>Intrinsic motivation is internal and arises from within the individual, such as doing a complicated crossword puzzle purely for the gratification of solving a problem.</a:t>
            </a:r>
          </a:p>
        </p:txBody>
      </p:sp>
    </p:spTree>
    <p:extLst>
      <p:ext uri="{BB962C8B-B14F-4D97-AF65-F5344CB8AC3E}">
        <p14:creationId xmlns:p14="http://schemas.microsoft.com/office/powerpoint/2010/main" val="1507064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7BAA0-4DCD-821B-7AA0-8291EF940567}"/>
              </a:ext>
            </a:extLst>
          </p:cNvPr>
          <p:cNvSpPr>
            <a:spLocks noGrp="1"/>
          </p:cNvSpPr>
          <p:nvPr>
            <p:ph type="title"/>
          </p:nvPr>
        </p:nvSpPr>
        <p:spPr>
          <a:xfrm>
            <a:off x="0" y="0"/>
            <a:ext cx="12060621" cy="6858000"/>
          </a:xfrm>
        </p:spPr>
        <p:txBody>
          <a:bodyPr>
            <a:normAutofit/>
          </a:bodyPr>
          <a:lstStyle/>
          <a:p>
            <a:br>
              <a:rPr lang="en-GB" sz="2800" dirty="0"/>
            </a:br>
            <a:br>
              <a:rPr lang="en-GB" sz="2800" dirty="0"/>
            </a:br>
            <a:endParaRPr lang="en-GB" sz="2800" dirty="0"/>
          </a:p>
        </p:txBody>
      </p:sp>
      <p:sp>
        <p:nvSpPr>
          <p:cNvPr id="4" name="TextBox 3">
            <a:extLst>
              <a:ext uri="{FF2B5EF4-FFF2-40B4-BE49-F238E27FC236}">
                <a16:creationId xmlns:a16="http://schemas.microsoft.com/office/drawing/2014/main" id="{29E401A8-7DEF-FB68-368B-086E91B952CF}"/>
              </a:ext>
            </a:extLst>
          </p:cNvPr>
          <p:cNvSpPr txBox="1"/>
          <p:nvPr/>
        </p:nvSpPr>
        <p:spPr>
          <a:xfrm>
            <a:off x="0" y="0"/>
            <a:ext cx="12191999" cy="4247317"/>
          </a:xfrm>
          <a:prstGeom prst="rect">
            <a:avLst/>
          </a:prstGeom>
          <a:noFill/>
        </p:spPr>
        <p:txBody>
          <a:bodyPr wrap="square" rtlCol="0">
            <a:spAutoFit/>
          </a:bodyPr>
          <a:lstStyle/>
          <a:p>
            <a:endParaRPr lang="en-GB" dirty="0"/>
          </a:p>
          <a:p>
            <a:pPr algn="ctr"/>
            <a:r>
              <a:rPr lang="en-GB" sz="3600" dirty="0">
                <a:latin typeface="+mj-lt"/>
              </a:rPr>
              <a:t>Employee Motivation </a:t>
            </a:r>
          </a:p>
          <a:p>
            <a:r>
              <a:rPr lang="en-GB" dirty="0"/>
              <a:t>Employee motivation  is the level of energy, commitment, and creativity that a company’s workers bring to their jobs,</a:t>
            </a:r>
          </a:p>
          <a:p>
            <a:r>
              <a:rPr lang="en-GB" dirty="0"/>
              <a:t>Your motivated employees are the ones who roll out of bed almost every morning feeling excited to go to work and take new challenges.</a:t>
            </a:r>
          </a:p>
          <a:p>
            <a:r>
              <a:rPr lang="en-GB" dirty="0"/>
              <a:t>They look forward to learning new skills, stretching their capabilities, and taking on new responsibilities.</a:t>
            </a:r>
          </a:p>
          <a:p>
            <a:r>
              <a:rPr lang="en-GB" dirty="0"/>
              <a:t>They are not full of energy –they are also very beneficial for the company. They are more productive. Leave the company less often, and bring positive energy to the whole team.</a:t>
            </a:r>
          </a:p>
          <a:p>
            <a:r>
              <a:rPr lang="en-GB" dirty="0"/>
              <a:t>That’s why so many businesses have spent time trying to figure out the best ways to motivate employees.</a:t>
            </a:r>
          </a:p>
          <a:p>
            <a:r>
              <a:rPr lang="en-GB" dirty="0"/>
              <a:t>According to Maslow’s Hierarchy of needs of motivation, the basis of his theory is that human beings need to have their most basic needs met before they can get the motivation to achieve those higher goals. Companies can enhance employee motivation in several ways like providing competition, offering free courses to learn new skills or rewarding performance, positive feeling recognized and appreciated, enjoying their role, and seeing a clear career progression path, promoting work- work-life balance (Kathleen </a:t>
            </a:r>
            <a:r>
              <a:rPr lang="en-GB" dirty="0" err="1"/>
              <a:t>O’Donnel</a:t>
            </a:r>
            <a:r>
              <a:rPr lang="en-GB" dirty="0"/>
              <a:t> 2021).</a:t>
            </a:r>
          </a:p>
        </p:txBody>
      </p:sp>
    </p:spTree>
    <p:extLst>
      <p:ext uri="{BB962C8B-B14F-4D97-AF65-F5344CB8AC3E}">
        <p14:creationId xmlns:p14="http://schemas.microsoft.com/office/powerpoint/2010/main" val="2278628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A8C7D7-43BE-8FEF-6A50-23369B5B1F25}"/>
              </a:ext>
            </a:extLst>
          </p:cNvPr>
          <p:cNvSpPr>
            <a:spLocks noGrp="1"/>
          </p:cNvSpPr>
          <p:nvPr>
            <p:ph type="title"/>
          </p:nvPr>
        </p:nvSpPr>
        <p:spPr>
          <a:xfrm>
            <a:off x="0" y="425669"/>
            <a:ext cx="12192000" cy="3736428"/>
          </a:xfrm>
        </p:spPr>
        <p:txBody>
          <a:bodyPr>
            <a:normAutofit fontScale="90000"/>
          </a:bodyPr>
          <a:lstStyle/>
          <a:p>
            <a:pPr algn="ctr"/>
            <a:r>
              <a:rPr lang="en-GB" sz="4000" dirty="0"/>
              <a:t>Employee Motivation</a:t>
            </a:r>
            <a:br>
              <a:rPr lang="en-GB" sz="4000" dirty="0"/>
            </a:br>
            <a:r>
              <a:rPr lang="en-GB" sz="4000" dirty="0"/>
              <a:t>Family </a:t>
            </a:r>
            <a:br>
              <a:rPr lang="en-GB" sz="4000" dirty="0"/>
            </a:br>
            <a:r>
              <a:rPr lang="en-GB" sz="4000" dirty="0"/>
              <a:t>Money </a:t>
            </a:r>
            <a:br>
              <a:rPr lang="en-GB" sz="4000" dirty="0"/>
            </a:br>
            <a:r>
              <a:rPr lang="en-GB" sz="4000" dirty="0"/>
              <a:t>Bill</a:t>
            </a:r>
            <a:br>
              <a:rPr lang="en-GB" sz="4000" dirty="0"/>
            </a:br>
            <a:r>
              <a:rPr lang="en-GB" sz="4000" dirty="0"/>
              <a:t>Lifestyle</a:t>
            </a:r>
            <a:br>
              <a:rPr lang="en-GB" sz="4000" dirty="0"/>
            </a:br>
            <a:r>
              <a:rPr lang="en-GB" sz="4000" dirty="0"/>
              <a:t>Promotion</a:t>
            </a:r>
            <a:br>
              <a:rPr lang="en-GB" dirty="0"/>
            </a:br>
            <a:br>
              <a:rPr lang="en-GB" dirty="0"/>
            </a:br>
            <a:endParaRPr lang="en-GB" dirty="0"/>
          </a:p>
        </p:txBody>
      </p:sp>
    </p:spTree>
    <p:extLst>
      <p:ext uri="{BB962C8B-B14F-4D97-AF65-F5344CB8AC3E}">
        <p14:creationId xmlns:p14="http://schemas.microsoft.com/office/powerpoint/2010/main" val="1462202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C75D1-D091-ECCD-CF78-60272582312E}"/>
              </a:ext>
            </a:extLst>
          </p:cNvPr>
          <p:cNvSpPr>
            <a:spLocks noGrp="1"/>
          </p:cNvSpPr>
          <p:nvPr>
            <p:ph type="title"/>
          </p:nvPr>
        </p:nvSpPr>
        <p:spPr>
          <a:xfrm>
            <a:off x="0" y="788276"/>
            <a:ext cx="10951029" cy="1094953"/>
          </a:xfrm>
        </p:spPr>
        <p:txBody>
          <a:bodyPr>
            <a:normAutofit fontScale="90000"/>
          </a:bodyPr>
          <a:lstStyle/>
          <a:p>
            <a:pPr algn="ctr"/>
            <a:br>
              <a:rPr lang="en-GB" sz="4000" dirty="0"/>
            </a:br>
            <a:br>
              <a:rPr lang="en-GB" sz="4000" dirty="0"/>
            </a:br>
            <a:br>
              <a:rPr lang="en-GB" sz="4000" dirty="0"/>
            </a:br>
            <a:br>
              <a:rPr lang="en-GB" sz="4000" dirty="0"/>
            </a:br>
            <a:br>
              <a:rPr lang="en-GB" sz="4000" dirty="0"/>
            </a:br>
            <a:r>
              <a:rPr lang="en-GB" sz="4000" dirty="0"/>
              <a:t>    Extrinsic Motivation</a:t>
            </a:r>
            <a:br>
              <a:rPr lang="en-GB" sz="4000" dirty="0"/>
            </a:br>
            <a:br>
              <a:rPr lang="en-GB" sz="4000" dirty="0"/>
            </a:br>
            <a:br>
              <a:rPr lang="en-GB" sz="4000" dirty="0"/>
            </a:br>
            <a:r>
              <a:rPr lang="en-GB" sz="2000" dirty="0">
                <a:latin typeface="+mn-lt"/>
              </a:rPr>
              <a:t>Extrinsic motivation is motivation that is driven by external</a:t>
            </a:r>
            <a:br>
              <a:rPr lang="en-GB" sz="2000" dirty="0">
                <a:latin typeface="+mn-lt"/>
              </a:rPr>
            </a:br>
            <a:r>
              <a:rPr lang="en-GB" sz="2000" dirty="0">
                <a:latin typeface="+mn-lt"/>
              </a:rPr>
              <a:t>rewards. This can be tangible, such as money or grades, or intangible, such as praise or frame. Extrinsic motivation is focused purely on outside rewards. Extrinsic motivation is involved in operant conditioning, which is when someone or something is conditioned to behave a certain way due to reward or consequence. </a:t>
            </a:r>
            <a:br>
              <a:rPr lang="en-GB" sz="2000" dirty="0">
                <a:latin typeface="+mn-lt"/>
              </a:rPr>
            </a:br>
            <a:r>
              <a:rPr lang="en-GB" sz="2000" dirty="0">
                <a:latin typeface="+mn-lt"/>
              </a:rPr>
              <a:t>According to Kendra Cherry and MSED(2022), extrinsic motivation can play a role across many areas of life. Like design competitions in which the winner earns a prize or parents or school teachers can use it to motivate their students.</a:t>
            </a:r>
          </a:p>
        </p:txBody>
      </p:sp>
    </p:spTree>
    <p:extLst>
      <p:ext uri="{BB962C8B-B14F-4D97-AF65-F5344CB8AC3E}">
        <p14:creationId xmlns:p14="http://schemas.microsoft.com/office/powerpoint/2010/main" val="796546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15BFB-2F94-7B50-00DE-318570F85375}"/>
              </a:ext>
            </a:extLst>
          </p:cNvPr>
          <p:cNvSpPr>
            <a:spLocks noGrp="1"/>
          </p:cNvSpPr>
          <p:nvPr>
            <p:ph type="title"/>
          </p:nvPr>
        </p:nvSpPr>
        <p:spPr>
          <a:xfrm>
            <a:off x="239486" y="365125"/>
            <a:ext cx="11114314" cy="801523"/>
          </a:xfrm>
        </p:spPr>
        <p:txBody>
          <a:bodyPr/>
          <a:lstStyle/>
          <a:p>
            <a:pPr algn="ctr"/>
            <a:r>
              <a:rPr lang="en-GB" dirty="0"/>
              <a:t>Intrinsic Motivation</a:t>
            </a:r>
          </a:p>
        </p:txBody>
      </p:sp>
      <p:sp>
        <p:nvSpPr>
          <p:cNvPr id="6" name="TextBox 5">
            <a:extLst>
              <a:ext uri="{FF2B5EF4-FFF2-40B4-BE49-F238E27FC236}">
                <a16:creationId xmlns:a16="http://schemas.microsoft.com/office/drawing/2014/main" id="{4BC5E7BB-FD48-064A-7D57-91856790EDD1}"/>
              </a:ext>
            </a:extLst>
          </p:cNvPr>
          <p:cNvSpPr txBox="1"/>
          <p:nvPr/>
        </p:nvSpPr>
        <p:spPr>
          <a:xfrm>
            <a:off x="108856" y="1349829"/>
            <a:ext cx="12440495" cy="2585323"/>
          </a:xfrm>
          <a:prstGeom prst="rect">
            <a:avLst/>
          </a:prstGeom>
          <a:noFill/>
        </p:spPr>
        <p:txBody>
          <a:bodyPr wrap="square" rtlCol="0">
            <a:spAutoFit/>
          </a:bodyPr>
          <a:lstStyle/>
          <a:p>
            <a:r>
              <a:rPr lang="en-GB" dirty="0"/>
              <a:t>Intrinsic motivation is defined as the motivation to engage in a behaviour because of the inherent satisfaction of the activity rather than the desire for a reward or specific outcome(Joshua Seong,2018). </a:t>
            </a:r>
          </a:p>
          <a:p>
            <a:r>
              <a:rPr lang="en-GB" dirty="0"/>
              <a:t>Intrinsic motivation is a  much sought–after quality .”Perhaps no single phenomenon reflects the positive potential of human nature as much as intrinsic motivation, the inherent tendency to seek out novelty and challenges, to extend and exercise one’s capacities, to explore, and to learn”(Ryan&amp; Deci,2000) </a:t>
            </a:r>
          </a:p>
          <a:p>
            <a:r>
              <a:rPr lang="en-GB" dirty="0"/>
              <a:t>There are three main elements of intrinsic motivation autonomy, purpose, and mastery. People are intrinsically motivated when they can act independently, feel that their effort matters, and gain satisfaction from becoming more skilled.</a:t>
            </a:r>
          </a:p>
          <a:p>
            <a:r>
              <a:rPr lang="en-GB" dirty="0"/>
              <a:t>Intrinsic motivation can be contrasted with extrinsic motivation, which involves engaging in a behaviour to earn external rewards or avoid punishment.</a:t>
            </a:r>
          </a:p>
        </p:txBody>
      </p:sp>
    </p:spTree>
    <p:extLst>
      <p:ext uri="{BB962C8B-B14F-4D97-AF65-F5344CB8AC3E}">
        <p14:creationId xmlns:p14="http://schemas.microsoft.com/office/powerpoint/2010/main" val="1965282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15BFB-2F94-7B50-00DE-318570F85375}"/>
              </a:ext>
            </a:extLst>
          </p:cNvPr>
          <p:cNvSpPr>
            <a:spLocks noGrp="1"/>
          </p:cNvSpPr>
          <p:nvPr>
            <p:ph type="title"/>
          </p:nvPr>
        </p:nvSpPr>
        <p:spPr>
          <a:xfrm>
            <a:off x="838200" y="365125"/>
            <a:ext cx="10515600" cy="801523"/>
          </a:xfrm>
        </p:spPr>
        <p:txBody>
          <a:bodyPr/>
          <a:lstStyle/>
          <a:p>
            <a:pPr algn="ctr"/>
            <a:r>
              <a:rPr lang="en-GB" dirty="0"/>
              <a:t>Key </a:t>
            </a:r>
            <a:r>
              <a:rPr lang="en-GB" sz="3600" dirty="0"/>
              <a:t>Motivation</a:t>
            </a:r>
            <a:r>
              <a:rPr lang="en-GB" dirty="0"/>
              <a:t> Theories</a:t>
            </a:r>
          </a:p>
        </p:txBody>
      </p:sp>
      <p:sp>
        <p:nvSpPr>
          <p:cNvPr id="6" name="TextBox 5">
            <a:extLst>
              <a:ext uri="{FF2B5EF4-FFF2-40B4-BE49-F238E27FC236}">
                <a16:creationId xmlns:a16="http://schemas.microsoft.com/office/drawing/2014/main" id="{4BC5E7BB-FD48-064A-7D57-91856790EDD1}"/>
              </a:ext>
            </a:extLst>
          </p:cNvPr>
          <p:cNvSpPr txBox="1"/>
          <p:nvPr/>
        </p:nvSpPr>
        <p:spPr>
          <a:xfrm>
            <a:off x="0" y="1797269"/>
            <a:ext cx="12549352" cy="1754326"/>
          </a:xfrm>
          <a:prstGeom prst="rect">
            <a:avLst/>
          </a:prstGeom>
          <a:noFill/>
        </p:spPr>
        <p:txBody>
          <a:bodyPr wrap="square" rtlCol="0">
            <a:spAutoFit/>
          </a:bodyPr>
          <a:lstStyle/>
          <a:p>
            <a:endParaRPr lang="en-GB" dirty="0"/>
          </a:p>
          <a:p>
            <a:r>
              <a:rPr lang="en-GB" dirty="0"/>
              <a:t>Maslow's Hierarchy of Needs</a:t>
            </a:r>
          </a:p>
          <a:p>
            <a:r>
              <a:rPr lang="en-GB" dirty="0"/>
              <a:t>Maslow's thesis is based on the idea that as human beings, our needs drive us. Furthermore, if some of our most crucial needs are not satisfied, we might not be able to advance and satisfy our other needs. This explains one possible reason for our feeling "stuck" or unmotivated. We might not be able to be the best versions of ourselves if our most pressing needs aren't being satisfied. To change this, we must first determine what we need and then figure out how to acquire it.</a:t>
            </a:r>
          </a:p>
        </p:txBody>
      </p:sp>
    </p:spTree>
    <p:extLst>
      <p:ext uri="{BB962C8B-B14F-4D97-AF65-F5344CB8AC3E}">
        <p14:creationId xmlns:p14="http://schemas.microsoft.com/office/powerpoint/2010/main" val="2859548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DCD2C-6067-E3D3-8F6E-51D1B23B870C}"/>
              </a:ext>
            </a:extLst>
          </p:cNvPr>
          <p:cNvSpPr>
            <a:spLocks noGrp="1"/>
          </p:cNvSpPr>
          <p:nvPr>
            <p:ph type="title"/>
          </p:nvPr>
        </p:nvSpPr>
        <p:spPr/>
        <p:txBody>
          <a:bodyPr>
            <a:normAutofit fontScale="90000"/>
          </a:bodyPr>
          <a:lstStyle/>
          <a:p>
            <a:r>
              <a:rPr lang="en-GB" sz="4000" dirty="0"/>
              <a:t>Advantages and disadvantage of internal and external motivation </a:t>
            </a:r>
            <a:br>
              <a:rPr lang="en-GB" dirty="0"/>
            </a:br>
            <a:endParaRPr lang="en-GB" dirty="0"/>
          </a:p>
        </p:txBody>
      </p:sp>
      <p:sp>
        <p:nvSpPr>
          <p:cNvPr id="5" name="TextBox 4">
            <a:extLst>
              <a:ext uri="{FF2B5EF4-FFF2-40B4-BE49-F238E27FC236}">
                <a16:creationId xmlns:a16="http://schemas.microsoft.com/office/drawing/2014/main" id="{677C1D84-A563-6326-F20B-75C0F2779270}"/>
              </a:ext>
            </a:extLst>
          </p:cNvPr>
          <p:cNvSpPr txBox="1"/>
          <p:nvPr/>
        </p:nvSpPr>
        <p:spPr>
          <a:xfrm>
            <a:off x="0" y="1355834"/>
            <a:ext cx="12192000" cy="3970318"/>
          </a:xfrm>
          <a:prstGeom prst="rect">
            <a:avLst/>
          </a:prstGeom>
          <a:noFill/>
        </p:spPr>
        <p:txBody>
          <a:bodyPr wrap="square" rtlCol="0">
            <a:spAutoFit/>
          </a:bodyPr>
          <a:lstStyle/>
          <a:p>
            <a:r>
              <a:rPr lang="en-GB" dirty="0"/>
              <a:t>The advantages of internal motivation or intrinsic motivation include </a:t>
            </a:r>
          </a:p>
          <a:p>
            <a:r>
              <a:rPr lang="en-GB" dirty="0"/>
              <a:t>Hobbies and passion are mostly the results of intrinsic motivation</a:t>
            </a:r>
          </a:p>
          <a:p>
            <a:r>
              <a:rPr lang="en-GB" dirty="0"/>
              <a:t>Intrinsic motivation is long-lasting and self–sustaining.</a:t>
            </a:r>
          </a:p>
          <a:p>
            <a:r>
              <a:rPr lang="en-GB" dirty="0"/>
              <a:t>Intrinsic motivation focuses more on the subject rather than punishment or rewards, which helps students to learn better.</a:t>
            </a:r>
          </a:p>
          <a:p>
            <a:r>
              <a:rPr lang="en-GB" dirty="0"/>
              <a:t>Successful people in workplaces are often intrinsically motivated. </a:t>
            </a:r>
          </a:p>
          <a:p>
            <a:r>
              <a:rPr lang="en-GB" dirty="0"/>
              <a:t>The higher the retention rate, the more creative they are.</a:t>
            </a:r>
          </a:p>
          <a:p>
            <a:r>
              <a:rPr lang="en-GB" dirty="0"/>
              <a:t>s at work. </a:t>
            </a:r>
          </a:p>
          <a:p>
            <a:r>
              <a:rPr lang="en-GB" dirty="0"/>
              <a:t>The more people experience interest, enjoyment, satisfaction, and challenge of the work itself</a:t>
            </a:r>
          </a:p>
          <a:p>
            <a:r>
              <a:rPr lang="en-GB" dirty="0"/>
              <a:t>Disadvantages of extrinsic motivation are : </a:t>
            </a:r>
          </a:p>
          <a:p>
            <a:r>
              <a:rPr lang="en-GB" dirty="0"/>
              <a:t>External rewards are the ones that typically don’t last for a lifetime.</a:t>
            </a:r>
          </a:p>
          <a:p>
            <a:r>
              <a:rPr lang="en-GB" dirty="0"/>
              <a:t>It can work to repress the intrinsic motivations people have in life.</a:t>
            </a:r>
          </a:p>
          <a:p>
            <a:r>
              <a:rPr lang="en-GB" dirty="0"/>
              <a:t>Extrinsic motivation is often a finite process.</a:t>
            </a:r>
          </a:p>
          <a:p>
            <a:r>
              <a:rPr lang="en-GB" dirty="0"/>
              <a:t>It follows a course of diminishing returns.</a:t>
            </a:r>
          </a:p>
          <a:p>
            <a:r>
              <a:rPr lang="en-GB" dirty="0"/>
              <a:t>Rewards can make activities less enjoyable for some individuals.</a:t>
            </a:r>
          </a:p>
        </p:txBody>
      </p:sp>
    </p:spTree>
    <p:extLst>
      <p:ext uri="{BB962C8B-B14F-4D97-AF65-F5344CB8AC3E}">
        <p14:creationId xmlns:p14="http://schemas.microsoft.com/office/powerpoint/2010/main" val="2881598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A5BC5-D08B-9BDA-9E12-DFD735F9D3CB}"/>
              </a:ext>
            </a:extLst>
          </p:cNvPr>
          <p:cNvSpPr>
            <a:spLocks noGrp="1"/>
          </p:cNvSpPr>
          <p:nvPr>
            <p:ph type="title"/>
          </p:nvPr>
        </p:nvSpPr>
        <p:spPr/>
        <p:txBody>
          <a:bodyPr/>
          <a:lstStyle/>
          <a:p>
            <a:pPr algn="ctr"/>
            <a:r>
              <a:rPr lang="en-GB" dirty="0"/>
              <a:t>Conclusion</a:t>
            </a:r>
          </a:p>
        </p:txBody>
      </p:sp>
      <p:sp>
        <p:nvSpPr>
          <p:cNvPr id="3" name="TextBox 2">
            <a:extLst>
              <a:ext uri="{FF2B5EF4-FFF2-40B4-BE49-F238E27FC236}">
                <a16:creationId xmlns:a16="http://schemas.microsoft.com/office/drawing/2014/main" id="{4A2C9EAF-D9BB-2CCE-55EC-581F6FF55FB6}"/>
              </a:ext>
            </a:extLst>
          </p:cNvPr>
          <p:cNvSpPr txBox="1"/>
          <p:nvPr/>
        </p:nvSpPr>
        <p:spPr>
          <a:xfrm>
            <a:off x="52550" y="1355834"/>
            <a:ext cx="12139449" cy="2585323"/>
          </a:xfrm>
          <a:prstGeom prst="rect">
            <a:avLst/>
          </a:prstGeom>
          <a:noFill/>
        </p:spPr>
        <p:txBody>
          <a:bodyPr wrap="square" rtlCol="0">
            <a:spAutoFit/>
          </a:bodyPr>
          <a:lstStyle/>
          <a:p>
            <a:r>
              <a:rPr lang="en-GB" dirty="0"/>
              <a:t>Motivation is the key for everyone to courage him to leave his warm comfy bed to go to work. To explore the world by creating or productive or learning new skills. Every person has different motivations that make him different than others.</a:t>
            </a:r>
          </a:p>
          <a:p>
            <a:r>
              <a:rPr lang="en-GB" dirty="0"/>
              <a:t>These slides define the meaning of motivation and what it means in the workplace. Motivation is very important for employees and businesses.</a:t>
            </a:r>
          </a:p>
          <a:p>
            <a:r>
              <a:rPr lang="en-GB" dirty="0"/>
              <a:t>Motivation has intrinsic motivation which focuses on what peoples need when they are coming to work like money and a secure lifestyle.</a:t>
            </a:r>
          </a:p>
          <a:p>
            <a:r>
              <a:rPr lang="en-GB" dirty="0"/>
              <a:t>And there is extrinsic motivation which means how companies can motivate employees through competition or promotion or reward.</a:t>
            </a:r>
          </a:p>
          <a:p>
            <a:r>
              <a:rPr lang="en-GB" dirty="0"/>
              <a:t>In each intrinsic or extrinsic there are advantages and disadvantages which can affect companies and employees.</a:t>
            </a:r>
          </a:p>
        </p:txBody>
      </p:sp>
    </p:spTree>
    <p:extLst>
      <p:ext uri="{BB962C8B-B14F-4D97-AF65-F5344CB8AC3E}">
        <p14:creationId xmlns:p14="http://schemas.microsoft.com/office/powerpoint/2010/main" val="651438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704A9-3A3E-CC4F-ED9C-D0A2A8423225}"/>
              </a:ext>
            </a:extLst>
          </p:cNvPr>
          <p:cNvSpPr>
            <a:spLocks noGrp="1"/>
          </p:cNvSpPr>
          <p:nvPr>
            <p:ph type="title"/>
          </p:nvPr>
        </p:nvSpPr>
        <p:spPr>
          <a:xfrm>
            <a:off x="141516" y="637269"/>
            <a:ext cx="11538856" cy="2421618"/>
          </a:xfrm>
        </p:spPr>
        <p:txBody>
          <a:bodyPr>
            <a:normAutofit/>
          </a:bodyPr>
          <a:lstStyle/>
          <a:p>
            <a:pPr marL="342900" indent="-342900">
              <a:lnSpc>
                <a:spcPct val="100000"/>
              </a:lnSpc>
              <a:buFont typeface="Arial" panose="020B0604020202020204" pitchFamily="34" charset="0"/>
              <a:buChar char="•"/>
            </a:pPr>
            <a:r>
              <a:rPr lang="en-GB" sz="2000" dirty="0">
                <a:latin typeface="+mn-lt"/>
              </a:rPr>
              <a:t>15 Advantages and Disadvantages of Extrinsic Motivation (2019). Available at:</a:t>
            </a:r>
            <a:br>
              <a:rPr lang="en-GB" sz="2000" dirty="0">
                <a:latin typeface="+mn-lt"/>
              </a:rPr>
            </a:br>
            <a:r>
              <a:rPr lang="en-GB" sz="2000" dirty="0">
                <a:latin typeface="+mn-lt"/>
                <a:hlinkClick r:id="rId2"/>
              </a:rPr>
              <a:t>https://connectusfund.org/6-advantages-and-disadvantages-of-extrinsic-motivation#:~:text=List%20of%20the%20Disadvantages%20of%20Extrinsic%20Motivation%201,passion%20created%20through%20extrinsic%20value.%20...%20More%20items</a:t>
            </a:r>
            <a:br>
              <a:rPr lang="en-GB" sz="2000" dirty="0">
                <a:latin typeface="+mn-lt"/>
              </a:rPr>
            </a:br>
            <a:r>
              <a:rPr lang="en-GB" sz="2000" dirty="0">
                <a:latin typeface="+mn-lt"/>
              </a:rPr>
              <a:t>Accessed 25/06/2023</a:t>
            </a:r>
            <a:br>
              <a:rPr lang="en-GB" sz="2000" dirty="0">
                <a:latin typeface="+mn-lt"/>
              </a:rPr>
            </a:br>
            <a:br>
              <a:rPr lang="en-GB" sz="2000" dirty="0">
                <a:latin typeface="+mn-lt"/>
              </a:rPr>
            </a:br>
            <a:endParaRPr lang="en-GB" sz="2000" dirty="0">
              <a:latin typeface="+mn-lt"/>
            </a:endParaRPr>
          </a:p>
        </p:txBody>
      </p:sp>
      <p:sp>
        <p:nvSpPr>
          <p:cNvPr id="3" name="TextBox 2">
            <a:extLst>
              <a:ext uri="{FF2B5EF4-FFF2-40B4-BE49-F238E27FC236}">
                <a16:creationId xmlns:a16="http://schemas.microsoft.com/office/drawing/2014/main" id="{F5AAE7E0-75F3-F8F6-1869-658121A004A3}"/>
              </a:ext>
            </a:extLst>
          </p:cNvPr>
          <p:cNvSpPr txBox="1"/>
          <p:nvPr/>
        </p:nvSpPr>
        <p:spPr>
          <a:xfrm>
            <a:off x="-60435" y="134292"/>
            <a:ext cx="12312869" cy="646331"/>
          </a:xfrm>
          <a:prstGeom prst="rect">
            <a:avLst/>
          </a:prstGeom>
          <a:noFill/>
        </p:spPr>
        <p:txBody>
          <a:bodyPr wrap="square" rtlCol="0">
            <a:spAutoFit/>
          </a:bodyPr>
          <a:lstStyle/>
          <a:p>
            <a:pPr algn="ctr"/>
            <a:r>
              <a:rPr lang="en-GB" sz="3600" dirty="0">
                <a:latin typeface="+mj-lt"/>
              </a:rPr>
              <a:t>References</a:t>
            </a:r>
            <a:r>
              <a:rPr lang="en-GB" sz="2400" dirty="0">
                <a:latin typeface="+mj-lt"/>
              </a:rPr>
              <a:t>:</a:t>
            </a:r>
          </a:p>
        </p:txBody>
      </p:sp>
      <p:sp>
        <p:nvSpPr>
          <p:cNvPr id="4" name="TextBox 3">
            <a:extLst>
              <a:ext uri="{FF2B5EF4-FFF2-40B4-BE49-F238E27FC236}">
                <a16:creationId xmlns:a16="http://schemas.microsoft.com/office/drawing/2014/main" id="{366D24F8-7C06-6B12-BCF2-98EFE3B49C33}"/>
              </a:ext>
            </a:extLst>
          </p:cNvPr>
          <p:cNvSpPr txBox="1"/>
          <p:nvPr/>
        </p:nvSpPr>
        <p:spPr>
          <a:xfrm>
            <a:off x="511628" y="2403228"/>
            <a:ext cx="11125200" cy="923330"/>
          </a:xfrm>
          <a:prstGeom prst="rect">
            <a:avLst/>
          </a:prstGeom>
          <a:noFill/>
        </p:spPr>
        <p:txBody>
          <a:bodyPr wrap="square" rtlCol="0">
            <a:spAutoFit/>
          </a:bodyPr>
          <a:lstStyle/>
          <a:p>
            <a:pPr marL="285750" indent="-285750">
              <a:buFont typeface="Arial" panose="020B0604020202020204" pitchFamily="34" charset="0"/>
              <a:buChar char="•"/>
            </a:pPr>
            <a:r>
              <a:rPr lang="en-GB" dirty="0"/>
              <a:t>What is Employee Motivation?  By K </a:t>
            </a:r>
            <a:r>
              <a:rPr lang="en-GB" dirty="0" err="1"/>
              <a:t>o’Donnell</a:t>
            </a:r>
            <a:r>
              <a:rPr lang="en-GB" dirty="0"/>
              <a:t> 2021. Available at : </a:t>
            </a:r>
          </a:p>
          <a:p>
            <a:r>
              <a:rPr lang="en-GB" dirty="0">
                <a:hlinkClick r:id="rId3"/>
              </a:rPr>
              <a:t>https://blog.empuls.io/what-is-employee-motivation/</a:t>
            </a:r>
            <a:r>
              <a:rPr lang="en-GB" dirty="0"/>
              <a:t>.</a:t>
            </a:r>
          </a:p>
          <a:p>
            <a:r>
              <a:rPr lang="en-GB" dirty="0"/>
              <a:t>Last accessed 25/06/2023</a:t>
            </a:r>
          </a:p>
        </p:txBody>
      </p:sp>
      <p:sp>
        <p:nvSpPr>
          <p:cNvPr id="5" name="TextBox 4">
            <a:extLst>
              <a:ext uri="{FF2B5EF4-FFF2-40B4-BE49-F238E27FC236}">
                <a16:creationId xmlns:a16="http://schemas.microsoft.com/office/drawing/2014/main" id="{1E4A20A1-94AA-805D-52F6-0C8AF19122CB}"/>
              </a:ext>
            </a:extLst>
          </p:cNvPr>
          <p:cNvSpPr txBox="1"/>
          <p:nvPr/>
        </p:nvSpPr>
        <p:spPr>
          <a:xfrm>
            <a:off x="511628" y="3561864"/>
            <a:ext cx="11038115" cy="1477328"/>
          </a:xfrm>
          <a:prstGeom prst="rect">
            <a:avLst/>
          </a:prstGeom>
          <a:noFill/>
        </p:spPr>
        <p:txBody>
          <a:bodyPr wrap="square" rtlCol="0">
            <a:spAutoFit/>
          </a:bodyPr>
          <a:lstStyle/>
          <a:p>
            <a:r>
              <a:rPr lang="en-GB" dirty="0"/>
              <a:t>What Is Extrinsic Motivation?</a:t>
            </a:r>
          </a:p>
          <a:p>
            <a:r>
              <a:rPr lang="en-GB" dirty="0"/>
              <a:t> K Cherry, 2022 Available at: </a:t>
            </a:r>
            <a:r>
              <a:rPr lang="en-GB" dirty="0">
                <a:hlinkClick r:id="rId4"/>
              </a:rPr>
              <a:t>https://www.verywellmind.com/what-is-extrinsic-motivation-2795164#:~:text=Verywell%20%2F%20Joshua%20Seong-,What%20Is%20Extrinsic%20Motivation%3F,focused%20purely%20on%20outside%20rewards</a:t>
            </a:r>
            <a:r>
              <a:rPr lang="en-GB" dirty="0"/>
              <a:t>.</a:t>
            </a:r>
          </a:p>
          <a:p>
            <a:r>
              <a:rPr lang="en-GB" dirty="0"/>
              <a:t>Last accessed 25/06/2023</a:t>
            </a:r>
          </a:p>
        </p:txBody>
      </p:sp>
    </p:spTree>
    <p:extLst>
      <p:ext uri="{BB962C8B-B14F-4D97-AF65-F5344CB8AC3E}">
        <p14:creationId xmlns:p14="http://schemas.microsoft.com/office/powerpoint/2010/main" val="3776076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2109</TotalTime>
  <Words>1301</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Developing Relationship and Workplace Achievement </vt:lpstr>
      <vt:lpstr>PowerPoint Presentation</vt:lpstr>
      <vt:lpstr>  </vt:lpstr>
      <vt:lpstr>Employee Motivation Family  Money  Bill Lifestyle Promotion  </vt:lpstr>
      <vt:lpstr>         Extrinsic Motivation   Extrinsic motivation is motivation that is driven by external rewards. This can be tangible, such as money or grades, or intangible, such as praise or frame. Extrinsic motivation is focused purely on outside rewards. Extrinsic motivation is involved in operant conditioning, which is when someone or something is conditioned to behave a certain way due to reward or consequence.  According to Kendra Cherry and MSED(2022), extrinsic motivation can play a role across many areas of life. Like design competitions in which the winner earns a prize or parents or school teachers can use it to motivate their students.</vt:lpstr>
      <vt:lpstr>Intrinsic Motivation</vt:lpstr>
      <vt:lpstr>Key Motivation Theories</vt:lpstr>
      <vt:lpstr>Advantages and disadvantage of internal and external motivation  </vt:lpstr>
      <vt:lpstr>Conclusion</vt:lpstr>
      <vt:lpstr>15 Advantages and Disadvantages of Extrinsic Motivation (2019). Available at: https://connectusfund.org/6-advantages-and-disadvantages-of-extrinsic-motivation#:~:text=List%20of%20the%20Disadvantages%20of%20Extrinsic%20Motivation%201,passion%20created%20through%20extrinsic%20value.%20...%20More%20items Accessed 25/06/2023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 </dc:title>
  <dc:creator>raya salah</dc:creator>
  <cp:lastModifiedBy>raya salah</cp:lastModifiedBy>
  <cp:revision>1</cp:revision>
  <dcterms:created xsi:type="dcterms:W3CDTF">2023-06-19T13:39:51Z</dcterms:created>
  <dcterms:modified xsi:type="dcterms:W3CDTF">2023-06-28T07:13:33Z</dcterms:modified>
</cp:coreProperties>
</file>