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Newsreader" panose="020B060402020202020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FE42574-B5B8-47DA-BC5D-39F41D089566}">
  <a:tblStyle styleId="{DFE42574-B5B8-47DA-BC5D-39F41D08956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00" autoAdjust="0"/>
  </p:normalViewPr>
  <p:slideViewPr>
    <p:cSldViewPr snapToGrid="0">
      <p:cViewPr varScale="1">
        <p:scale>
          <a:sx n="91" d="100"/>
          <a:sy n="91" d="100"/>
        </p:scale>
        <p:origin x="1210" y="29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tsislav karov" userId="3f582a3725c48e54" providerId="LiveId" clId="{A56E7560-FF8B-4ECB-905E-56D5C2D867C9}"/>
    <pc:docChg chg="modSld">
      <pc:chgData name="ventsislav karov" userId="3f582a3725c48e54" providerId="LiveId" clId="{A56E7560-FF8B-4ECB-905E-56D5C2D867C9}" dt="2026-03-14T15:26:40.839" v="19" actId="20577"/>
      <pc:docMkLst>
        <pc:docMk/>
      </pc:docMkLst>
      <pc:sldChg chg="modSp mod">
        <pc:chgData name="ventsislav karov" userId="3f582a3725c48e54" providerId="LiveId" clId="{A56E7560-FF8B-4ECB-905E-56D5C2D867C9}" dt="2026-03-14T15:26:40.839" v="19" actId="20577"/>
        <pc:sldMkLst>
          <pc:docMk/>
          <pc:sldMk cId="0" sldId="256"/>
        </pc:sldMkLst>
        <pc:graphicFrameChg chg="modGraphic">
          <ac:chgData name="ventsislav karov" userId="3f582a3725c48e54" providerId="LiveId" clId="{A56E7560-FF8B-4ECB-905E-56D5C2D867C9}" dt="2026-03-14T15:26:40.839" v="19" actId="20577"/>
          <ac:graphicFrameMkLst>
            <pc:docMk/>
            <pc:sldMk cId="0" sldId="256"/>
            <ac:graphicFrameMk id="55"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ce1806dfeb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ce1806dfeb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ce1806dfeb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ce1806dfe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Unilever is a UK-based consumer goods producer, which prides itself on a heritage that has pioneered innovation throughout the years, that helps improve its users’ lives (Unilever, 2026). The brand began as a simple soap factor in 1888 in Port Sunlight but, as a global business today, Unilever’s footprint includes brands that are available in over 190 countries world-wide, which bring in over €50.5 billion in turnover for 2025 (Unilever, 2025). To achieve stable operations, our brand is segmented into four different groups, each with their own vision and goals, and these include beauty and well-being, personal care, home care and foods (Unilever, 2025). Within them, popular brands such as Dove, Vaseline, Rexona, Domestos and Knorr ensure over 3.4 billion people worldwide use these products every day (Unilever, 2025). In the UK, Unilever generates around 2 billion Pounds in turnover, and supports growth and employment across eight regions in the UK where over 6,000 employees are employed across more than 20 sites, in addition to providing 140 different training and educational programmes to its employees, including some that provide professional qualifications (Unilever, 2026). When it comes to the brand’s development, the UK is home to three of the brand’s research centres (Unilever, 2026).</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ce1806dfeb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3ce1806dfeb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As one of the most important steps when it comes to personnel policy in an organisation, recruitment can have a “significant impact on a company's future performance, because these strategies determine the quality of the recruited human resource” (Mihaila and Mura, 2022). Moreover, Almansoori (2021) further argues that recruitment also directly improves an organisation’s competitive advantage, which is particularly important in today’s challenging and turbulent working environment, and thereby allows an organisation like Unilever to create and maintain a defensible position over its competitors (Almansoori, 2021). As such, recruitment is important because of it’s direct link to the organisation’s performance, and this can happen in various ways. First of all, if an organisation is able to recruit employees that are highly motivated and willing to work effectively and efficiently, then these employee efforts can directly translate into happy customer (Almansoori, 2021), thereby improving the organisation’s reputation and improving their loyalty towards it. Second, effective recruitment can ensure that only individuals who fit organisational culture are taken on board (Zhen, 2014), which can lead to more employee loyalty, whilst at the same time decrease the money that the organisation is spending on recruitment processes.</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ce1806dfeb_0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ce1806dfeb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There are different types of recruitment process that an organisation can use, and Unilever uses a linear hiring process because it is more organised and easy to follow and also because structured recruitment improves fairness and effectiveness. The first stage is job analysis, where HR practitioners identify the tasks, responsibilities and skills required for the role, and this information is then used to create the job description, outlining the responsibilities that are associated with the position. Following this, a person specification can be created, which will help identify the essential qualifications, skills and personal attributes required from potential candidates for this position. Then, Unilever will advertise the vacancy by means of various channels, including social media channels like Facebook, business-orientated channels like LinkedIn and recruitment platforms. Finally, the candidates will go through the selection process, which is made up of things like interviews, or even evaluation of experience and knowledge through </a:t>
            </a:r>
            <a:r>
              <a:rPr lang="en" dirty="0">
                <a:solidFill>
                  <a:schemeClr val="dk1"/>
                </a:solidFill>
              </a:rPr>
              <a:t>physical and online assessments</a:t>
            </a:r>
            <a:r>
              <a:rPr lang="en" dirty="0"/>
              <a:t>. A structured recruitment process like this helps organisations like us select individuals who best fit the role and contribute to organisational performance (Armstrong, 2009).</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ce1806dfeb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ce1806dfeb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The first step of the recruitment process is the job analysis. According to Saraih (2022), job analysis is “the systematic process of determining the task, duties and responsibilities needed for a particular job and at the same time identifying the specific knowledge, skills, and abilities required for performing the job in an organization” (Saraih, 2022), and this process is important in recruitment because it can help create accurate job descriptions and specifications, thereby allowing HR to attract suitable candidates and develop relevant interview questions (Almansoori, 2021). The steps that make up the job analysis process include, firstly, determining the information that needs to be collected, such as the task, responsibilities and knowledge needed to fill the existing gap, then identifying sources of this data, such as HR specialists, employees, and managers (Saraih, 2022). Third, identifying the methods of data collection that will be most useful, such as Interviews, questionnaires, observation, records, etc. And, lastly, evaluating and verifying the collected data (Saraih, 2022). The detailed process ensures that not only are the job requirements well thought-out, but also makes sure that there is a lasting clarity of the responsibilities, which ensures transparency and understanding for all employees in the long run.</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ce1806dfeb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ce1806dfeb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According to BMC (2024), the job description plays a vital role in defining roles, responsibilities, and expectations within the organisation (BMC, 2024). Because of this, this particular aspect of recruitment can be defined as “a blueprint for attracting the right talent, setting performance standards, and ensuring employees align with business goals” (BMC, 2024). However, this particular aspect is important not only to the organisation, but also to the future employees who will be occupying this position, as it can help them understand role expectations and also help determine whether their skills or knowledge fits in with the requirement. For the chosen role, Shopper Marketing Executive, the job description would look a little like this: “As a Retailer Execution Executive, you will be externally facing and sit at the heart of the business, delivering insight led activations, which build Unilever brands in the retail environment and influence shoppers at the point of purchase. This will require you to engage with our retailers, agency partners, customer account teams and business unit shopper marketing and brand teams. We work in an agile manner, meaning you will need to be adaptable, depending on where the biggest priorities lie, concentrating your efforts to meet key project deliverables across the Retailer execution team and will find yourself working across a variety of campaigns and brands” (Unilever Careers, 2026).</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ce1806dfeb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ce1806dfeb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 person specification in recruitment outlines the essential qualifications, skills, experience, and personal traits needed from a candidate if they are to succeed in getting the job (Asongwe, 2023). In organisations like ours, the person specification is created based on data collected from the job analysis and job description, and it is used to aid HR professionals in pinpointing the best candidates by explicitly outlining the necessary and preferred qualifications for the position. According to Asongwe (2023), the primary purpose for this specification process is to define the candidate criteria, guide the recruitment process and, later on, enhance the employee development process (Asongwe, 2023). Criteria that can be used in the person specification include, but are not limited to, academic credentials, communication abilities, teamwork, analytical reasoning and more. For Unilever’s Shopper Marketing Executive, advantageous specifications can include past marketing experience, knowledge of digital marketing, being comfortable with using different digital softwares, and more (Unilever Careers, 2026).</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ce1806dfeb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ce1806dfeb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Training and development are processes that are important for all organisations, especially if the organisation wants to remain competitive. First of all, research has previously shown that training and development can lead to a 17 per cent increase in productivity and a 21 per cent boost in profitability (Heinrich, 2025), which means that investing in training will help boost the financial situation of an organisation. Secondly, training and development can help support career progression for employees, which can not only guarantee their loyalty, but it can also make sure that these employees remain at Unilever and thereby decrease the need for more outside recruitment. Lastly, training and development can also ensure that employees are able to keep up with industry changes and shifts in consumer demands, which directly affects the brand’s competitiveness. For Unilever, some training needs can include: how to use digital marketing tools, leadership skills, communication skills, teamwork, data analysis and sustainability awareness. For example, a marketing specialist at Unilever would need continuous training on Social Media engagement, as platforms like Instagram and Facebook are always changing their algorithms, and if the marketing professional is to do their job right, then they will need to have their skill sets grow and change with these external shifts.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ce1806dfeb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ce1806dfeb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As already covered, learning and development theories help organisations design effective training programmes that improve employee skills and performance. According to the behaviourist learning theory, learning can be approached as a change in observable behaviour shaped by environmental stimuli, reinforcement, and punishment (National University, 2023). In the workplace, this approach can be used in feedback programmes where employees repeatedly work through similar tasks and receive feedback to improve their performance. On the other hand, the cognitivist learning theory emphasises the importance of the mental processes of the individual, such as thinking, problem solving and understanding (National University, 2023). This approach is advantageous in professional environments where employees have to analyse information, make decisions and develop strategic solutions, like in the marketing position we covered earlier on. Finally, the humanist or experiential learning theory, often associated with the work of David Kolb, highlights the importance of learning through experience and reflection, and according to this theory, employees will be able to develop new knowledge by engaging in real workplace activities and reflecting on their experiences, which they do on a daily basis anyway.</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ce1806dfeb_0_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ce1806dfeb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dirty="0">
                <a:solidFill>
                  <a:schemeClr val="dk1"/>
                </a:solidFill>
              </a:rPr>
              <a:t>In conclusion, effective recruitment can ensure that the right employees are selected for a given position, and one way that this process is supported in organisations is through processes such as job analysis, job description and person specification. Furthermore, training and development can improve employee performance, and learning theories such as behavioural and cognitive theories can support effective workplace learning, and HR practices to help organisations like Unilever remain competitive.</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ce1806dfeb_0_1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ce1806dfeb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ce1806dfeb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ce1806dfeb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04050" y="748390"/>
            <a:ext cx="3441300" cy="3683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000" b="1" dirty="0">
                <a:solidFill>
                  <a:schemeClr val="lt1"/>
                </a:solidFill>
                <a:latin typeface="Newsreader"/>
                <a:ea typeface="Newsreader"/>
                <a:cs typeface="Newsreader"/>
                <a:sym typeface="Newsreader"/>
              </a:rPr>
              <a:t>Recruitment and Development of Employees at Unilever</a:t>
            </a:r>
            <a:endParaRPr sz="4000" b="1" dirty="0">
              <a:solidFill>
                <a:schemeClr val="lt1"/>
              </a:solidFill>
              <a:latin typeface="Newsreader"/>
              <a:ea typeface="Newsreader"/>
              <a:cs typeface="Newsreader"/>
              <a:sym typeface="Newsreader"/>
            </a:endParaRPr>
          </a:p>
        </p:txBody>
      </p:sp>
      <p:graphicFrame>
        <p:nvGraphicFramePr>
          <p:cNvPr id="55" name="Google Shape;55;p13"/>
          <p:cNvGraphicFramePr/>
          <p:nvPr>
            <p:extLst>
              <p:ext uri="{D42A27DB-BD31-4B8C-83A1-F6EECF244321}">
                <p14:modId xmlns:p14="http://schemas.microsoft.com/office/powerpoint/2010/main" val="3030241086"/>
              </p:ext>
            </p:extLst>
          </p:nvPr>
        </p:nvGraphicFramePr>
        <p:xfrm>
          <a:off x="152175" y="4622200"/>
          <a:ext cx="8871675" cy="381000"/>
        </p:xfrm>
        <a:graphic>
          <a:graphicData uri="http://schemas.openxmlformats.org/drawingml/2006/table">
            <a:tbl>
              <a:tblPr>
                <a:noFill/>
                <a:tableStyleId>{DFE42574-B5B8-47DA-BC5D-39F41D089566}</a:tableStyleId>
              </a:tblPr>
              <a:tblGrid>
                <a:gridCol w="2957225">
                  <a:extLst>
                    <a:ext uri="{9D8B030D-6E8A-4147-A177-3AD203B41FA5}">
                      <a16:colId xmlns:a16="http://schemas.microsoft.com/office/drawing/2014/main" val="20000"/>
                    </a:ext>
                  </a:extLst>
                </a:gridCol>
                <a:gridCol w="2957225">
                  <a:extLst>
                    <a:ext uri="{9D8B030D-6E8A-4147-A177-3AD203B41FA5}">
                      <a16:colId xmlns:a16="http://schemas.microsoft.com/office/drawing/2014/main" val="20001"/>
                    </a:ext>
                  </a:extLst>
                </a:gridCol>
                <a:gridCol w="2957225">
                  <a:extLst>
                    <a:ext uri="{9D8B030D-6E8A-4147-A177-3AD203B41FA5}">
                      <a16:colId xmlns:a16="http://schemas.microsoft.com/office/drawing/2014/main" val="20002"/>
                    </a:ext>
                  </a:extLst>
                </a:gridCol>
              </a:tblGrid>
              <a:tr h="381000">
                <a:tc>
                  <a:txBody>
                    <a:bodyPr/>
                    <a:lstStyle/>
                    <a:p>
                      <a:pPr marL="0" lvl="0" indent="0" algn="l" rtl="0">
                        <a:spcBef>
                          <a:spcPts val="0"/>
                        </a:spcBef>
                        <a:spcAft>
                          <a:spcPts val="0"/>
                        </a:spcAft>
                        <a:buNone/>
                      </a:pPr>
                      <a:r>
                        <a:rPr lang="en" sz="1200" b="1" dirty="0">
                          <a:solidFill>
                            <a:schemeClr val="lt1"/>
                          </a:solidFill>
                        </a:rPr>
                        <a:t>Name: Desislava  Yovcheva</a:t>
                      </a:r>
                      <a:endParaRPr sz="1200" b="1" dirty="0">
                        <a:solidFill>
                          <a:schemeClr val="lt1"/>
                        </a:solidFill>
                      </a:endParaRPr>
                    </a:p>
                  </a:txBody>
                  <a:tcPr marL="91425" marR="91425" marT="91425" marB="91425">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tcPr>
                </a:tc>
                <a:tc>
                  <a:txBody>
                    <a:bodyPr/>
                    <a:lstStyle/>
                    <a:p>
                      <a:pPr marL="0" lvl="0" indent="0" algn="l" rtl="0">
                        <a:spcBef>
                          <a:spcPts val="0"/>
                        </a:spcBef>
                        <a:spcAft>
                          <a:spcPts val="0"/>
                        </a:spcAft>
                        <a:buNone/>
                      </a:pPr>
                      <a:r>
                        <a:rPr lang="en" sz="1200" b="1" dirty="0">
                          <a:solidFill>
                            <a:schemeClr val="lt1"/>
                          </a:solidFill>
                        </a:rPr>
                        <a:t>Student ID: 2321718</a:t>
                      </a:r>
                      <a:endParaRPr sz="1200" b="1" dirty="0">
                        <a:solidFill>
                          <a:schemeClr val="lt1"/>
                        </a:solidFill>
                      </a:endParaRPr>
                    </a:p>
                  </a:txBody>
                  <a:tcPr marL="91425" marR="91425" marT="91425" marB="91425">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tcPr>
                </a:tc>
                <a:tc>
                  <a:txBody>
                    <a:bodyPr/>
                    <a:lstStyle/>
                    <a:p>
                      <a:pPr marL="0" lvl="0" indent="0" algn="l" rtl="0">
                        <a:spcBef>
                          <a:spcPts val="0"/>
                        </a:spcBef>
                        <a:spcAft>
                          <a:spcPts val="0"/>
                        </a:spcAft>
                        <a:buClr>
                          <a:schemeClr val="dk1"/>
                        </a:buClr>
                        <a:buSzPts val="1100"/>
                        <a:buFont typeface="Arial"/>
                        <a:buNone/>
                      </a:pPr>
                      <a:r>
                        <a:rPr lang="en" sz="1200" b="1" dirty="0">
                          <a:solidFill>
                            <a:schemeClr val="lt1"/>
                          </a:solidFill>
                        </a:rPr>
                        <a:t>Module Code: LCLM5002</a:t>
                      </a:r>
                      <a:endParaRPr sz="1200" b="1" dirty="0">
                        <a:solidFill>
                          <a:schemeClr val="lt1"/>
                        </a:solidFill>
                      </a:endParaRPr>
                    </a:p>
                  </a:txBody>
                  <a:tcPr marL="91425" marR="91425" marT="91425" marB="91425">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pic>
        <p:nvPicPr>
          <p:cNvPr id="56" name="Google Shape;56;p13" title="image-removebg-preview (6).png"/>
          <p:cNvPicPr preferRelativeResize="0"/>
          <p:nvPr/>
        </p:nvPicPr>
        <p:blipFill>
          <a:blip r:embed="rId4">
            <a:alphaModFix/>
          </a:blip>
          <a:stretch>
            <a:fillRect/>
          </a:stretch>
        </p:blipFill>
        <p:spPr>
          <a:xfrm>
            <a:off x="4282075" y="1403554"/>
            <a:ext cx="2837225" cy="2837225"/>
          </a:xfrm>
          <a:prstGeom prst="rect">
            <a:avLst/>
          </a:prstGeom>
          <a:noFill/>
          <a:ln>
            <a:noFill/>
          </a:ln>
        </p:spPr>
      </p:pic>
      <p:pic>
        <p:nvPicPr>
          <p:cNvPr id="2" name="Picture 4" descr="University of Wales Trinity Saint David and Tata Steel - National Centre  for Universities &amp; Business">
            <a:extLst>
              <a:ext uri="{FF2B5EF4-FFF2-40B4-BE49-F238E27FC236}">
                <a16:creationId xmlns:a16="http://schemas.microsoft.com/office/drawing/2014/main" id="{CC756AFA-5F46-3610-07CC-88DFD1360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926" y="260887"/>
            <a:ext cx="1563774" cy="5935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17825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Table of Contents</a:t>
            </a:r>
            <a:endParaRPr sz="3000" b="1">
              <a:solidFill>
                <a:srgbClr val="1D4595"/>
              </a:solidFill>
              <a:latin typeface="Newsreader"/>
              <a:ea typeface="Newsreader"/>
              <a:cs typeface="Newsreader"/>
              <a:sym typeface="Newsreader"/>
            </a:endParaRPr>
          </a:p>
        </p:txBody>
      </p:sp>
      <p:graphicFrame>
        <p:nvGraphicFramePr>
          <p:cNvPr id="62" name="Google Shape;62;p14"/>
          <p:cNvGraphicFramePr/>
          <p:nvPr/>
        </p:nvGraphicFramePr>
        <p:xfrm>
          <a:off x="1133888" y="837525"/>
          <a:ext cx="6876225" cy="3962100"/>
        </p:xfrm>
        <a:graphic>
          <a:graphicData uri="http://schemas.openxmlformats.org/drawingml/2006/table">
            <a:tbl>
              <a:tblPr>
                <a:noFill/>
                <a:tableStyleId>{DFE42574-B5B8-47DA-BC5D-39F41D089566}</a:tableStyleId>
              </a:tblPr>
              <a:tblGrid>
                <a:gridCol w="5211325">
                  <a:extLst>
                    <a:ext uri="{9D8B030D-6E8A-4147-A177-3AD203B41FA5}">
                      <a16:colId xmlns:a16="http://schemas.microsoft.com/office/drawing/2014/main" val="20000"/>
                    </a:ext>
                  </a:extLst>
                </a:gridCol>
                <a:gridCol w="1664900">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Introducing Unilever</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3</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Importance of Effective Recruitment</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Clr>
                          <a:schemeClr val="dk1"/>
                        </a:buClr>
                        <a:buSzPts val="1100"/>
                        <a:buFont typeface="Arial"/>
                        <a:buNone/>
                      </a:pPr>
                      <a:r>
                        <a:rPr lang="en">
                          <a:solidFill>
                            <a:srgbClr val="1D4595"/>
                          </a:solidFill>
                          <a:latin typeface="Calibri"/>
                          <a:ea typeface="Calibri"/>
                          <a:cs typeface="Calibri"/>
                          <a:sym typeface="Calibri"/>
                        </a:rPr>
                        <a:t>Slide 4</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Recruitment Process</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5</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Job Analysis</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6</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Job Description</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7</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Person Specification</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8</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5"/>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Training and Development Needs</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9</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6"/>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Learning and Development Theories</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10</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7"/>
                  </a:ext>
                </a:extLst>
              </a:tr>
              <a:tr h="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Conclusion</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11</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8"/>
                  </a:ext>
                </a:extLst>
              </a:tr>
              <a:tr h="381000">
                <a:tc>
                  <a:txBody>
                    <a:bodyPr/>
                    <a:lstStyle/>
                    <a:p>
                      <a:pPr marL="0" lvl="0" indent="0" algn="l" rtl="0">
                        <a:spcBef>
                          <a:spcPts val="0"/>
                        </a:spcBef>
                        <a:spcAft>
                          <a:spcPts val="0"/>
                        </a:spcAft>
                        <a:buNone/>
                      </a:pPr>
                      <a:r>
                        <a:rPr lang="en">
                          <a:solidFill>
                            <a:schemeClr val="lt1"/>
                          </a:solidFill>
                          <a:latin typeface="Calibri"/>
                          <a:ea typeface="Calibri"/>
                          <a:cs typeface="Calibri"/>
                          <a:sym typeface="Calibri"/>
                        </a:rPr>
                        <a:t>References</a:t>
                      </a:r>
                      <a:endParaRPr>
                        <a:solidFill>
                          <a:schemeClr val="lt1"/>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tc>
                  <a:txBody>
                    <a:bodyPr/>
                    <a:lstStyle/>
                    <a:p>
                      <a:pPr marL="0" lvl="0" indent="0" algn="l" rtl="0">
                        <a:spcBef>
                          <a:spcPts val="0"/>
                        </a:spcBef>
                        <a:spcAft>
                          <a:spcPts val="0"/>
                        </a:spcAft>
                        <a:buNone/>
                      </a:pPr>
                      <a:r>
                        <a:rPr lang="en">
                          <a:solidFill>
                            <a:srgbClr val="1D4595"/>
                          </a:solidFill>
                          <a:latin typeface="Calibri"/>
                          <a:ea typeface="Calibri"/>
                          <a:cs typeface="Calibri"/>
                          <a:sym typeface="Calibri"/>
                        </a:rPr>
                        <a:t>Slide 12</a:t>
                      </a:r>
                      <a:endParaRPr>
                        <a:solidFill>
                          <a:srgbClr val="1D4595"/>
                        </a:solidFill>
                        <a:latin typeface="Calibri"/>
                        <a:ea typeface="Calibri"/>
                        <a:cs typeface="Calibri"/>
                        <a:sym typeface="Calibri"/>
                      </a:endParaRPr>
                    </a:p>
                  </a:txBody>
                  <a:tcPr marL="91425" marR="91425" marT="91425" marB="91425">
                    <a:lnL w="19050" cap="flat" cmpd="sng">
                      <a:solidFill>
                        <a:srgbClr val="1D4595"/>
                      </a:solidFill>
                      <a:prstDash val="solid"/>
                      <a:round/>
                      <a:headEnd type="none" w="sm" len="sm"/>
                      <a:tailEnd type="none" w="sm" len="sm"/>
                    </a:lnL>
                    <a:lnR w="19050" cap="flat" cmpd="sng">
                      <a:solidFill>
                        <a:srgbClr val="1D4595"/>
                      </a:solidFill>
                      <a:prstDash val="solid"/>
                      <a:round/>
                      <a:headEnd type="none" w="sm" len="sm"/>
                      <a:tailEnd type="none" w="sm" len="sm"/>
                    </a:lnR>
                    <a:lnT w="19050" cap="flat" cmpd="sng">
                      <a:solidFill>
                        <a:srgbClr val="1D4595"/>
                      </a:solidFill>
                      <a:prstDash val="solid"/>
                      <a:round/>
                      <a:headEnd type="none" w="sm" len="sm"/>
                      <a:tailEnd type="none" w="sm" len="sm"/>
                    </a:lnT>
                    <a:lnB w="19050" cap="flat" cmpd="sng">
                      <a:solidFill>
                        <a:srgbClr val="1D4595"/>
                      </a:solidFill>
                      <a:prstDash val="solid"/>
                      <a:round/>
                      <a:headEnd type="none" w="sm" len="sm"/>
                      <a:tailEnd type="none" w="sm" len="sm"/>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Introducing Unilever - Who are we?</a:t>
            </a:r>
            <a:endParaRPr sz="3000" b="1">
              <a:solidFill>
                <a:srgbClr val="1D4595"/>
              </a:solidFill>
              <a:latin typeface="Newsreader"/>
              <a:ea typeface="Newsreader"/>
              <a:cs typeface="Newsreader"/>
              <a:sym typeface="Newsreader"/>
            </a:endParaRPr>
          </a:p>
        </p:txBody>
      </p:sp>
      <p:sp>
        <p:nvSpPr>
          <p:cNvPr id="68" name="Google Shape;68;p15"/>
          <p:cNvSpPr txBox="1">
            <a:spLocks noGrp="1"/>
          </p:cNvSpPr>
          <p:nvPr>
            <p:ph type="body" idx="1"/>
          </p:nvPr>
        </p:nvSpPr>
        <p:spPr>
          <a:xfrm>
            <a:off x="311700" y="1152475"/>
            <a:ext cx="8520600" cy="10704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Prides itself on its heritage and pioneering innovations throughout the years which have helped improve its’ user’s lives (Unilever, 2026)</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Began as a simple soap factor in 1888 in Port Sunlight</a:t>
            </a:r>
            <a:endParaRPr b="1">
              <a:solidFill>
                <a:schemeClr val="lt1"/>
              </a:solidFill>
              <a:latin typeface="Calibri"/>
              <a:ea typeface="Calibri"/>
              <a:cs typeface="Calibri"/>
              <a:sym typeface="Calibri"/>
            </a:endParaRPr>
          </a:p>
        </p:txBody>
      </p:sp>
      <p:pic>
        <p:nvPicPr>
          <p:cNvPr id="69" name="Google Shape;69;p15"/>
          <p:cNvPicPr preferRelativeResize="0"/>
          <p:nvPr/>
        </p:nvPicPr>
        <p:blipFill rotWithShape="1">
          <a:blip r:embed="rId3">
            <a:alphaModFix/>
          </a:blip>
          <a:srcRect l="3391"/>
          <a:stretch/>
        </p:blipFill>
        <p:spPr>
          <a:xfrm>
            <a:off x="5293800" y="2126138"/>
            <a:ext cx="3850175" cy="3017375"/>
          </a:xfrm>
          <a:prstGeom prst="rect">
            <a:avLst/>
          </a:prstGeom>
          <a:noFill/>
          <a:ln>
            <a:noFill/>
          </a:ln>
        </p:spPr>
      </p:pic>
      <p:sp>
        <p:nvSpPr>
          <p:cNvPr id="70" name="Google Shape;70;p15"/>
          <p:cNvSpPr txBox="1"/>
          <p:nvPr/>
        </p:nvSpPr>
        <p:spPr>
          <a:xfrm>
            <a:off x="311700" y="2129425"/>
            <a:ext cx="4692300" cy="3010800"/>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Clr>
                <a:srgbClr val="1D4595"/>
              </a:buClr>
              <a:buSzPts val="1800"/>
              <a:buFont typeface="Calibri"/>
              <a:buChar char="●"/>
            </a:pPr>
            <a:r>
              <a:rPr lang="en" sz="1800" b="1">
                <a:solidFill>
                  <a:srgbClr val="1D4595"/>
                </a:solidFill>
                <a:latin typeface="Calibri"/>
                <a:ea typeface="Calibri"/>
                <a:cs typeface="Calibri"/>
                <a:sym typeface="Calibri"/>
              </a:rPr>
              <a:t>Today, it’s brands are available in over 190 countries</a:t>
            </a:r>
            <a:endParaRPr sz="1800" b="1">
              <a:solidFill>
                <a:srgbClr val="1D4595"/>
              </a:solidFill>
              <a:latin typeface="Calibri"/>
              <a:ea typeface="Calibri"/>
              <a:cs typeface="Calibri"/>
              <a:sym typeface="Calibri"/>
            </a:endParaRPr>
          </a:p>
          <a:p>
            <a:pPr marL="457200" lvl="0" indent="-342900" algn="l" rtl="0">
              <a:lnSpc>
                <a:spcPct val="115000"/>
              </a:lnSpc>
              <a:spcBef>
                <a:spcPts val="0"/>
              </a:spcBef>
              <a:spcAft>
                <a:spcPts val="0"/>
              </a:spcAft>
              <a:buClr>
                <a:srgbClr val="1D4595"/>
              </a:buClr>
              <a:buSzPts val="1800"/>
              <a:buFont typeface="Calibri"/>
              <a:buChar char="●"/>
            </a:pPr>
            <a:r>
              <a:rPr lang="en" sz="1800" b="1">
                <a:solidFill>
                  <a:srgbClr val="1D4595"/>
                </a:solidFill>
                <a:latin typeface="Calibri"/>
                <a:ea typeface="Calibri"/>
                <a:cs typeface="Calibri"/>
                <a:sym typeface="Calibri"/>
              </a:rPr>
              <a:t>€50.5 billion in turnover for 2025 (Unilever, 2025)</a:t>
            </a:r>
            <a:endParaRPr sz="1800" b="1">
              <a:solidFill>
                <a:srgbClr val="1D4595"/>
              </a:solidFill>
              <a:latin typeface="Calibri"/>
              <a:ea typeface="Calibri"/>
              <a:cs typeface="Calibri"/>
              <a:sym typeface="Calibri"/>
            </a:endParaRPr>
          </a:p>
          <a:p>
            <a:pPr marL="457200" lvl="0" indent="-342900" algn="l" rtl="0">
              <a:lnSpc>
                <a:spcPct val="115000"/>
              </a:lnSpc>
              <a:spcBef>
                <a:spcPts val="0"/>
              </a:spcBef>
              <a:spcAft>
                <a:spcPts val="0"/>
              </a:spcAft>
              <a:buClr>
                <a:srgbClr val="1D4595"/>
              </a:buClr>
              <a:buSzPts val="1800"/>
              <a:buFont typeface="Calibri"/>
              <a:buChar char="●"/>
            </a:pPr>
            <a:r>
              <a:rPr lang="en" sz="1800" b="1">
                <a:solidFill>
                  <a:srgbClr val="1D4595"/>
                </a:solidFill>
                <a:latin typeface="Calibri"/>
                <a:ea typeface="Calibri"/>
                <a:cs typeface="Calibri"/>
                <a:sym typeface="Calibri"/>
              </a:rPr>
              <a:t>Portfolio includes:</a:t>
            </a:r>
            <a:br>
              <a:rPr lang="en" sz="1800" b="1">
                <a:solidFill>
                  <a:srgbClr val="1D4595"/>
                </a:solidFill>
                <a:latin typeface="Calibri"/>
                <a:ea typeface="Calibri"/>
                <a:cs typeface="Calibri"/>
                <a:sym typeface="Calibri"/>
              </a:rPr>
            </a:br>
            <a:r>
              <a:rPr lang="en" sz="1800" b="1">
                <a:solidFill>
                  <a:schemeClr val="lt1"/>
                </a:solidFill>
                <a:latin typeface="Calibri"/>
                <a:ea typeface="Calibri"/>
                <a:cs typeface="Calibri"/>
                <a:sym typeface="Calibri"/>
              </a:rPr>
              <a:t>- Dove</a:t>
            </a:r>
            <a:br>
              <a:rPr lang="en" sz="1800" b="1">
                <a:solidFill>
                  <a:schemeClr val="lt1"/>
                </a:solidFill>
                <a:latin typeface="Calibri"/>
                <a:ea typeface="Calibri"/>
                <a:cs typeface="Calibri"/>
                <a:sym typeface="Calibri"/>
              </a:rPr>
            </a:br>
            <a:r>
              <a:rPr lang="en" sz="1800" b="1">
                <a:solidFill>
                  <a:schemeClr val="lt1"/>
                </a:solidFill>
                <a:latin typeface="Calibri"/>
                <a:ea typeface="Calibri"/>
                <a:cs typeface="Calibri"/>
                <a:sym typeface="Calibri"/>
              </a:rPr>
              <a:t>- Vaseline</a:t>
            </a:r>
            <a:br>
              <a:rPr lang="en" sz="1800" b="1">
                <a:solidFill>
                  <a:schemeClr val="lt1"/>
                </a:solidFill>
                <a:latin typeface="Calibri"/>
                <a:ea typeface="Calibri"/>
                <a:cs typeface="Calibri"/>
                <a:sym typeface="Calibri"/>
              </a:rPr>
            </a:br>
            <a:r>
              <a:rPr lang="en" sz="1800" b="1">
                <a:solidFill>
                  <a:schemeClr val="lt1"/>
                </a:solidFill>
                <a:latin typeface="Calibri"/>
                <a:ea typeface="Calibri"/>
                <a:cs typeface="Calibri"/>
                <a:sym typeface="Calibri"/>
              </a:rPr>
              <a:t>- Rexona</a:t>
            </a:r>
            <a:br>
              <a:rPr lang="en" sz="1800" b="1">
                <a:solidFill>
                  <a:schemeClr val="lt1"/>
                </a:solidFill>
                <a:latin typeface="Calibri"/>
                <a:ea typeface="Calibri"/>
                <a:cs typeface="Calibri"/>
                <a:sym typeface="Calibri"/>
              </a:rPr>
            </a:br>
            <a:r>
              <a:rPr lang="en" sz="1800" b="1">
                <a:solidFill>
                  <a:schemeClr val="lt1"/>
                </a:solidFill>
                <a:latin typeface="Calibri"/>
                <a:ea typeface="Calibri"/>
                <a:cs typeface="Calibri"/>
                <a:sym typeface="Calibri"/>
              </a:rPr>
              <a:t>- Domestos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The Importance of Effective Recruitment</a:t>
            </a:r>
            <a:endParaRPr sz="3000" b="1">
              <a:solidFill>
                <a:srgbClr val="1D4595"/>
              </a:solidFill>
              <a:latin typeface="Newsreader"/>
              <a:ea typeface="Newsreader"/>
              <a:cs typeface="Newsreader"/>
              <a:sym typeface="Newsreader"/>
            </a:endParaRPr>
          </a:p>
        </p:txBody>
      </p:sp>
      <p:sp>
        <p:nvSpPr>
          <p:cNvPr id="76" name="Google Shape;76;p16"/>
          <p:cNvSpPr txBox="1">
            <a:spLocks noGrp="1"/>
          </p:cNvSpPr>
          <p:nvPr>
            <p:ph type="body" idx="1"/>
          </p:nvPr>
        </p:nvSpPr>
        <p:spPr>
          <a:xfrm>
            <a:off x="311700" y="1152475"/>
            <a:ext cx="4706700" cy="3717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Recruitment can have a “significant impact on a company's future performance, because these strategies determine the quality of the recruited human resource” (Mihaila and Mura, 2022)</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Recruitment also directly improves an organisation’s competitive advantage (Almansoori, 2021)</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Recruitment is important because of it’s direct link to the</a:t>
            </a:r>
            <a:r>
              <a:rPr lang="en">
                <a:solidFill>
                  <a:srgbClr val="1D4595"/>
                </a:solidFill>
                <a:latin typeface="Calibri"/>
                <a:ea typeface="Calibri"/>
                <a:cs typeface="Calibri"/>
                <a:sym typeface="Calibri"/>
              </a:rPr>
              <a:t> </a:t>
            </a:r>
            <a:r>
              <a:rPr lang="en" b="1">
                <a:solidFill>
                  <a:schemeClr val="lt1"/>
                </a:solidFill>
                <a:latin typeface="Calibri"/>
                <a:ea typeface="Calibri"/>
                <a:cs typeface="Calibri"/>
                <a:sym typeface="Calibri"/>
              </a:rPr>
              <a:t>organisation’s performance</a:t>
            </a:r>
            <a:endParaRPr b="1">
              <a:solidFill>
                <a:schemeClr val="lt1"/>
              </a:solidFill>
              <a:latin typeface="Calibri"/>
              <a:ea typeface="Calibri"/>
              <a:cs typeface="Calibri"/>
              <a:sym typeface="Calibri"/>
            </a:endParaRPr>
          </a:p>
        </p:txBody>
      </p:sp>
      <p:pic>
        <p:nvPicPr>
          <p:cNvPr id="77" name="Google Shape;77;p16" title="image-removebg-preview (1).png"/>
          <p:cNvPicPr preferRelativeResize="0"/>
          <p:nvPr/>
        </p:nvPicPr>
        <p:blipFill>
          <a:blip r:embed="rId3">
            <a:alphaModFix/>
          </a:blip>
          <a:stretch>
            <a:fillRect/>
          </a:stretch>
        </p:blipFill>
        <p:spPr>
          <a:xfrm>
            <a:off x="5170800" y="1048800"/>
            <a:ext cx="3820800" cy="3820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The Recruitment Process at Unilever</a:t>
            </a:r>
            <a:endParaRPr sz="3000" b="1">
              <a:solidFill>
                <a:srgbClr val="1D4595"/>
              </a:solidFill>
              <a:latin typeface="Newsreader"/>
              <a:ea typeface="Newsreader"/>
              <a:cs typeface="Newsreader"/>
              <a:sym typeface="Newsreader"/>
            </a:endParaRPr>
          </a:p>
        </p:txBody>
      </p:sp>
      <p:sp>
        <p:nvSpPr>
          <p:cNvPr id="83" name="Google Shape;83;p17"/>
          <p:cNvSpPr txBox="1">
            <a:spLocks noGrp="1"/>
          </p:cNvSpPr>
          <p:nvPr>
            <p:ph type="body" idx="1"/>
          </p:nvPr>
        </p:nvSpPr>
        <p:spPr>
          <a:xfrm>
            <a:off x="311700" y="1152475"/>
            <a:ext cx="3351900" cy="37170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Clr>
                <a:srgbClr val="1D4595"/>
              </a:buClr>
              <a:buSzPts val="2200"/>
              <a:buFont typeface="Calibri"/>
              <a:buAutoNum type="arabicPeriod"/>
            </a:pPr>
            <a:r>
              <a:rPr lang="en" sz="2200" b="1">
                <a:solidFill>
                  <a:srgbClr val="1D4595"/>
                </a:solidFill>
                <a:latin typeface="Calibri"/>
                <a:ea typeface="Calibri"/>
                <a:cs typeface="Calibri"/>
                <a:sym typeface="Calibri"/>
              </a:rPr>
              <a:t>Job Analysis</a:t>
            </a:r>
            <a:endParaRPr sz="2200" b="1">
              <a:solidFill>
                <a:srgbClr val="1D4595"/>
              </a:solidFill>
              <a:latin typeface="Calibri"/>
              <a:ea typeface="Calibri"/>
              <a:cs typeface="Calibri"/>
              <a:sym typeface="Calibri"/>
            </a:endParaRPr>
          </a:p>
          <a:p>
            <a:pPr marL="457200" lvl="0" indent="-368300" algn="l" rtl="0">
              <a:spcBef>
                <a:spcPts val="0"/>
              </a:spcBef>
              <a:spcAft>
                <a:spcPts val="0"/>
              </a:spcAft>
              <a:buClr>
                <a:srgbClr val="1D4595"/>
              </a:buClr>
              <a:buSzPts val="2200"/>
              <a:buFont typeface="Calibri"/>
              <a:buAutoNum type="arabicPeriod"/>
            </a:pPr>
            <a:r>
              <a:rPr lang="en" sz="2200" b="1">
                <a:solidFill>
                  <a:srgbClr val="1D4595"/>
                </a:solidFill>
                <a:latin typeface="Calibri"/>
                <a:ea typeface="Calibri"/>
                <a:cs typeface="Calibri"/>
                <a:sym typeface="Calibri"/>
              </a:rPr>
              <a:t>Job Description</a:t>
            </a:r>
            <a:endParaRPr sz="2200" b="1">
              <a:solidFill>
                <a:srgbClr val="1D4595"/>
              </a:solidFill>
              <a:latin typeface="Calibri"/>
              <a:ea typeface="Calibri"/>
              <a:cs typeface="Calibri"/>
              <a:sym typeface="Calibri"/>
            </a:endParaRPr>
          </a:p>
          <a:p>
            <a:pPr marL="457200" lvl="0" indent="-368300" algn="l" rtl="0">
              <a:spcBef>
                <a:spcPts val="0"/>
              </a:spcBef>
              <a:spcAft>
                <a:spcPts val="0"/>
              </a:spcAft>
              <a:buClr>
                <a:srgbClr val="1D4595"/>
              </a:buClr>
              <a:buSzPts val="2200"/>
              <a:buFont typeface="Calibri"/>
              <a:buAutoNum type="arabicPeriod"/>
            </a:pPr>
            <a:r>
              <a:rPr lang="en" sz="2200" b="1">
                <a:solidFill>
                  <a:srgbClr val="1D4595"/>
                </a:solidFill>
                <a:latin typeface="Calibri"/>
                <a:ea typeface="Calibri"/>
                <a:cs typeface="Calibri"/>
                <a:sym typeface="Calibri"/>
              </a:rPr>
              <a:t>Person Specification</a:t>
            </a:r>
            <a:endParaRPr sz="2200" b="1">
              <a:solidFill>
                <a:srgbClr val="1D4595"/>
              </a:solidFill>
              <a:latin typeface="Calibri"/>
              <a:ea typeface="Calibri"/>
              <a:cs typeface="Calibri"/>
              <a:sym typeface="Calibri"/>
            </a:endParaRPr>
          </a:p>
          <a:p>
            <a:pPr marL="457200" lvl="0" indent="-368300" algn="l" rtl="0">
              <a:spcBef>
                <a:spcPts val="0"/>
              </a:spcBef>
              <a:spcAft>
                <a:spcPts val="0"/>
              </a:spcAft>
              <a:buClr>
                <a:srgbClr val="1D4595"/>
              </a:buClr>
              <a:buSzPts val="2200"/>
              <a:buFont typeface="Calibri"/>
              <a:buAutoNum type="arabicPeriod"/>
            </a:pPr>
            <a:r>
              <a:rPr lang="en" sz="2200" b="1">
                <a:solidFill>
                  <a:srgbClr val="1D4595"/>
                </a:solidFill>
                <a:latin typeface="Calibri"/>
                <a:ea typeface="Calibri"/>
                <a:cs typeface="Calibri"/>
                <a:sym typeface="Calibri"/>
              </a:rPr>
              <a:t>Job Advertisement</a:t>
            </a:r>
            <a:endParaRPr sz="2200" b="1">
              <a:solidFill>
                <a:srgbClr val="1D4595"/>
              </a:solidFill>
              <a:latin typeface="Calibri"/>
              <a:ea typeface="Calibri"/>
              <a:cs typeface="Calibri"/>
              <a:sym typeface="Calibri"/>
            </a:endParaRPr>
          </a:p>
          <a:p>
            <a:pPr marL="457200" lvl="0" indent="-368300" algn="l" rtl="0">
              <a:spcBef>
                <a:spcPts val="0"/>
              </a:spcBef>
              <a:spcAft>
                <a:spcPts val="0"/>
              </a:spcAft>
              <a:buClr>
                <a:srgbClr val="1D4595"/>
              </a:buClr>
              <a:buSzPts val="2200"/>
              <a:buFont typeface="Calibri"/>
              <a:buAutoNum type="arabicPeriod"/>
            </a:pPr>
            <a:r>
              <a:rPr lang="en" sz="2200" b="1">
                <a:solidFill>
                  <a:srgbClr val="1D4595"/>
                </a:solidFill>
                <a:latin typeface="Calibri"/>
                <a:ea typeface="Calibri"/>
                <a:cs typeface="Calibri"/>
                <a:sym typeface="Calibri"/>
              </a:rPr>
              <a:t>Selection Process (interviews, assessments)</a:t>
            </a:r>
            <a:endParaRPr sz="2200" b="1">
              <a:solidFill>
                <a:srgbClr val="1D4595"/>
              </a:solidFill>
              <a:latin typeface="Calibri"/>
              <a:ea typeface="Calibri"/>
              <a:cs typeface="Calibri"/>
              <a:sym typeface="Calibri"/>
            </a:endParaRPr>
          </a:p>
        </p:txBody>
      </p:sp>
      <p:pic>
        <p:nvPicPr>
          <p:cNvPr id="84" name="Google Shape;84;p17"/>
          <p:cNvPicPr preferRelativeResize="0"/>
          <p:nvPr/>
        </p:nvPicPr>
        <p:blipFill>
          <a:blip r:embed="rId3">
            <a:alphaModFix/>
          </a:blip>
          <a:stretch>
            <a:fillRect/>
          </a:stretch>
        </p:blipFill>
        <p:spPr>
          <a:xfrm>
            <a:off x="3729500" y="1132250"/>
            <a:ext cx="5127129" cy="3717000"/>
          </a:xfrm>
          <a:prstGeom prst="rect">
            <a:avLst/>
          </a:prstGeom>
          <a:noFill/>
          <a:ln>
            <a:noFill/>
          </a:ln>
        </p:spPr>
      </p:pic>
      <p:sp>
        <p:nvSpPr>
          <p:cNvPr id="85" name="Google Shape;85;p17"/>
          <p:cNvSpPr txBox="1"/>
          <p:nvPr/>
        </p:nvSpPr>
        <p:spPr>
          <a:xfrm>
            <a:off x="6806400" y="4784400"/>
            <a:ext cx="2025900" cy="3591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1200" b="1">
                <a:solidFill>
                  <a:srgbClr val="1D4595"/>
                </a:solidFill>
                <a:latin typeface="Calibri"/>
                <a:ea typeface="Calibri"/>
                <a:cs typeface="Calibri"/>
                <a:sym typeface="Calibri"/>
              </a:rPr>
              <a:t>(Jay, 2026)</a:t>
            </a:r>
            <a:endParaRPr sz="1200" b="1">
              <a:solidFill>
                <a:srgbClr val="1D4595"/>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Job Analysis of a Shopper Marketing Executive Role</a:t>
            </a:r>
            <a:endParaRPr sz="3000" b="1">
              <a:solidFill>
                <a:srgbClr val="1D4595"/>
              </a:solidFill>
              <a:latin typeface="Newsreader"/>
              <a:ea typeface="Newsreader"/>
              <a:cs typeface="Newsreader"/>
              <a:sym typeface="Newsreader"/>
            </a:endParaRPr>
          </a:p>
        </p:txBody>
      </p:sp>
      <p:sp>
        <p:nvSpPr>
          <p:cNvPr id="91" name="Google Shape;91;p18"/>
          <p:cNvSpPr txBox="1">
            <a:spLocks noGrp="1"/>
          </p:cNvSpPr>
          <p:nvPr>
            <p:ph type="body" idx="1"/>
          </p:nvPr>
        </p:nvSpPr>
        <p:spPr>
          <a:xfrm>
            <a:off x="311700" y="1388500"/>
            <a:ext cx="5529900" cy="34809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Job analysis is “the systematic process of determining the task, duties and responsibilities needed for a particular job and at the same time identifying the specific knowledge, skills, and abilities required for performing the job in an organization” (Saraih, 2022)</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Steps in the process (Saraih, 2022):</a:t>
            </a:r>
            <a:br>
              <a:rPr lang="en" b="1">
                <a:solidFill>
                  <a:srgbClr val="1D4595"/>
                </a:solidFill>
                <a:latin typeface="Calibri"/>
                <a:ea typeface="Calibri"/>
                <a:cs typeface="Calibri"/>
                <a:sym typeface="Calibri"/>
              </a:rPr>
            </a:br>
            <a:r>
              <a:rPr lang="en" b="1">
                <a:solidFill>
                  <a:schemeClr val="lt1"/>
                </a:solidFill>
                <a:latin typeface="Calibri"/>
                <a:ea typeface="Calibri"/>
                <a:cs typeface="Calibri"/>
                <a:sym typeface="Calibri"/>
              </a:rPr>
              <a:t>1. Determining the information that is needed</a:t>
            </a:r>
            <a:br>
              <a:rPr lang="en" b="1">
                <a:solidFill>
                  <a:schemeClr val="lt1"/>
                </a:solidFill>
                <a:latin typeface="Calibri"/>
                <a:ea typeface="Calibri"/>
                <a:cs typeface="Calibri"/>
                <a:sym typeface="Calibri"/>
              </a:rPr>
            </a:br>
            <a:r>
              <a:rPr lang="en" b="1">
                <a:solidFill>
                  <a:schemeClr val="lt1"/>
                </a:solidFill>
                <a:latin typeface="Calibri"/>
                <a:ea typeface="Calibri"/>
                <a:cs typeface="Calibri"/>
                <a:sym typeface="Calibri"/>
              </a:rPr>
              <a:t>2. Identify sources of data</a:t>
            </a:r>
            <a:br>
              <a:rPr lang="en" b="1">
                <a:solidFill>
                  <a:schemeClr val="lt1"/>
                </a:solidFill>
                <a:latin typeface="Calibri"/>
                <a:ea typeface="Calibri"/>
                <a:cs typeface="Calibri"/>
                <a:sym typeface="Calibri"/>
              </a:rPr>
            </a:br>
            <a:r>
              <a:rPr lang="en" b="1">
                <a:solidFill>
                  <a:schemeClr val="lt1"/>
                </a:solidFill>
                <a:latin typeface="Calibri"/>
                <a:ea typeface="Calibri"/>
                <a:cs typeface="Calibri"/>
                <a:sym typeface="Calibri"/>
              </a:rPr>
              <a:t>3. Methods of data collection</a:t>
            </a:r>
            <a:br>
              <a:rPr lang="en" b="1">
                <a:solidFill>
                  <a:schemeClr val="lt1"/>
                </a:solidFill>
                <a:latin typeface="Calibri"/>
                <a:ea typeface="Calibri"/>
                <a:cs typeface="Calibri"/>
                <a:sym typeface="Calibri"/>
              </a:rPr>
            </a:br>
            <a:r>
              <a:rPr lang="en" b="1">
                <a:solidFill>
                  <a:schemeClr val="lt1"/>
                </a:solidFill>
                <a:latin typeface="Calibri"/>
                <a:ea typeface="Calibri"/>
                <a:cs typeface="Calibri"/>
                <a:sym typeface="Calibri"/>
              </a:rPr>
              <a:t>4. Evaluating the data </a:t>
            </a:r>
            <a:endParaRPr b="1">
              <a:solidFill>
                <a:schemeClr val="lt1"/>
              </a:solidFill>
              <a:latin typeface="Calibri"/>
              <a:ea typeface="Calibri"/>
              <a:cs typeface="Calibri"/>
              <a:sym typeface="Calibri"/>
            </a:endParaRPr>
          </a:p>
        </p:txBody>
      </p:sp>
      <p:pic>
        <p:nvPicPr>
          <p:cNvPr id="92" name="Google Shape;92;p18" title="image-removebg-preview (2).png"/>
          <p:cNvPicPr preferRelativeResize="0"/>
          <p:nvPr/>
        </p:nvPicPr>
        <p:blipFill rotWithShape="1">
          <a:blip r:embed="rId3">
            <a:alphaModFix/>
          </a:blip>
          <a:srcRect r="22523"/>
          <a:stretch/>
        </p:blipFill>
        <p:spPr>
          <a:xfrm>
            <a:off x="5889175" y="1211363"/>
            <a:ext cx="2788700" cy="35992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Job Description</a:t>
            </a:r>
            <a:endParaRPr sz="3000" b="1">
              <a:solidFill>
                <a:srgbClr val="1D4595"/>
              </a:solidFill>
              <a:latin typeface="Newsreader"/>
              <a:ea typeface="Newsreader"/>
              <a:cs typeface="Newsreader"/>
              <a:sym typeface="Newsreader"/>
            </a:endParaRPr>
          </a:p>
        </p:txBody>
      </p:sp>
      <p:sp>
        <p:nvSpPr>
          <p:cNvPr id="98" name="Google Shape;98;p19"/>
          <p:cNvSpPr txBox="1">
            <a:spLocks noGrp="1"/>
          </p:cNvSpPr>
          <p:nvPr>
            <p:ph type="body" idx="1"/>
          </p:nvPr>
        </p:nvSpPr>
        <p:spPr>
          <a:xfrm>
            <a:off x="311700" y="1041575"/>
            <a:ext cx="5749200" cy="3827700"/>
          </a:xfrm>
          <a:prstGeom prst="rect">
            <a:avLst/>
          </a:prstGeom>
        </p:spPr>
        <p:txBody>
          <a:bodyPr spcFirstLastPara="1" wrap="square" lIns="91425" tIns="91425" rIns="91425" bIns="91425" anchor="t" anchorCtr="0">
            <a:normAutofit fontScale="92500"/>
          </a:bodyPr>
          <a:lstStyle/>
          <a:p>
            <a:pPr marL="0" lvl="0" indent="0" algn="l" rtl="0">
              <a:spcBef>
                <a:spcPts val="0"/>
              </a:spcBef>
              <a:spcAft>
                <a:spcPts val="1200"/>
              </a:spcAft>
              <a:buNone/>
            </a:pPr>
            <a:r>
              <a:rPr lang="en" b="1">
                <a:solidFill>
                  <a:srgbClr val="1D4595"/>
                </a:solidFill>
                <a:latin typeface="Calibri"/>
                <a:ea typeface="Calibri"/>
                <a:cs typeface="Calibri"/>
                <a:sym typeface="Calibri"/>
              </a:rPr>
              <a:t>“As a Retailer Execution Executive, you will be externally facing and sit at the heart of the business, delivering insight led activations, which build Unilever brands in the retail environment and influence shoppers at the point of purchase. This will require you to engage with our retailers, agency partners, customer account teams and business unit shopper marketing and brand teams. We work in an agile manner, meaning you will need to be adaptable, depending on where the biggest priorities lie, concentrating your efforts to meet key project deliverables across the Retailer execution team and will find yourself working across a variety of campaigns and brands” (Unilever Careers, 2026).</a:t>
            </a:r>
            <a:endParaRPr b="1">
              <a:solidFill>
                <a:srgbClr val="1D4595"/>
              </a:solidFill>
              <a:latin typeface="Calibri"/>
              <a:ea typeface="Calibri"/>
              <a:cs typeface="Calibri"/>
              <a:sym typeface="Calibri"/>
            </a:endParaRPr>
          </a:p>
        </p:txBody>
      </p:sp>
      <p:pic>
        <p:nvPicPr>
          <p:cNvPr id="99" name="Google Shape;99;p19" title="image-removebg-preview (3).png"/>
          <p:cNvPicPr preferRelativeResize="0"/>
          <p:nvPr/>
        </p:nvPicPr>
        <p:blipFill rotWithShape="1">
          <a:blip r:embed="rId3">
            <a:alphaModFix/>
          </a:blip>
          <a:srcRect l="14852" r="15257"/>
          <a:stretch/>
        </p:blipFill>
        <p:spPr>
          <a:xfrm>
            <a:off x="6060877" y="1097625"/>
            <a:ext cx="2839448" cy="40626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Person Specification</a:t>
            </a:r>
            <a:endParaRPr sz="3000" b="1">
              <a:solidFill>
                <a:srgbClr val="1D4595"/>
              </a:solidFill>
              <a:latin typeface="Newsreader"/>
              <a:ea typeface="Newsreader"/>
              <a:cs typeface="Newsreader"/>
              <a:sym typeface="Newsreader"/>
            </a:endParaRPr>
          </a:p>
        </p:txBody>
      </p:sp>
      <p:sp>
        <p:nvSpPr>
          <p:cNvPr id="105" name="Google Shape;105;p20"/>
          <p:cNvSpPr txBox="1">
            <a:spLocks noGrp="1"/>
          </p:cNvSpPr>
          <p:nvPr>
            <p:ph type="body" idx="1"/>
          </p:nvPr>
        </p:nvSpPr>
        <p:spPr>
          <a:xfrm>
            <a:off x="311700" y="1388500"/>
            <a:ext cx="5749200" cy="348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A person specification in recruitment outlines the essential qualifications, skills, experience, and personal traits needed from a candidate if they are to succeed in getting the job (Asongwe, 2023).</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For Unilever’s Shopper Marketing Executive, advantageous specifications can include: </a:t>
            </a:r>
            <a:r>
              <a:rPr lang="en" b="1">
                <a:solidFill>
                  <a:schemeClr val="lt1"/>
                </a:solidFill>
                <a:latin typeface="Calibri"/>
                <a:ea typeface="Calibri"/>
                <a:cs typeface="Calibri"/>
                <a:sym typeface="Calibri"/>
              </a:rPr>
              <a:t>past marketing experience, knowledge of digital marketing, being comfortable with using different digital softwares, and more</a:t>
            </a:r>
            <a:r>
              <a:rPr lang="en" b="1">
                <a:solidFill>
                  <a:srgbClr val="1D4595"/>
                </a:solidFill>
                <a:latin typeface="Calibri"/>
                <a:ea typeface="Calibri"/>
                <a:cs typeface="Calibri"/>
                <a:sym typeface="Calibri"/>
              </a:rPr>
              <a:t> (Unilever Career, 2026)</a:t>
            </a:r>
            <a:endParaRPr b="1">
              <a:solidFill>
                <a:srgbClr val="1D4595"/>
              </a:solidFill>
              <a:latin typeface="Calibri"/>
              <a:ea typeface="Calibri"/>
              <a:cs typeface="Calibri"/>
              <a:sym typeface="Calibri"/>
            </a:endParaRPr>
          </a:p>
        </p:txBody>
      </p:sp>
      <p:pic>
        <p:nvPicPr>
          <p:cNvPr id="106" name="Google Shape;106;p20" title="image-removebg-preview (4).png"/>
          <p:cNvPicPr preferRelativeResize="0"/>
          <p:nvPr/>
        </p:nvPicPr>
        <p:blipFill rotWithShape="1">
          <a:blip r:embed="rId3">
            <a:alphaModFix/>
          </a:blip>
          <a:srcRect l="27202" r="27716"/>
          <a:stretch/>
        </p:blipFill>
        <p:spPr>
          <a:xfrm>
            <a:off x="6783625" y="1147800"/>
            <a:ext cx="1677825" cy="3721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Training and Development Needs at Unilever</a:t>
            </a:r>
            <a:endParaRPr sz="3000" b="1">
              <a:solidFill>
                <a:srgbClr val="1D4595"/>
              </a:solidFill>
              <a:latin typeface="Newsreader"/>
              <a:ea typeface="Newsreader"/>
              <a:cs typeface="Newsreader"/>
              <a:sym typeface="Newsreader"/>
            </a:endParaRPr>
          </a:p>
        </p:txBody>
      </p:sp>
      <p:sp>
        <p:nvSpPr>
          <p:cNvPr id="112" name="Google Shape;112;p21"/>
          <p:cNvSpPr txBox="1">
            <a:spLocks noGrp="1"/>
          </p:cNvSpPr>
          <p:nvPr>
            <p:ph type="body" idx="1"/>
          </p:nvPr>
        </p:nvSpPr>
        <p:spPr>
          <a:xfrm>
            <a:off x="311700" y="1177250"/>
            <a:ext cx="5111700" cy="3770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Research has previously shown that training and development can lead to a 17 percent increase in productivity and a 21 percent boost in profitability (Heinrich, 2025)</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Can help support career progression in employees</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rgbClr val="1D4595"/>
                </a:solidFill>
                <a:latin typeface="Calibri"/>
                <a:ea typeface="Calibri"/>
                <a:cs typeface="Calibri"/>
                <a:sym typeface="Calibri"/>
              </a:rPr>
              <a:t>It can ensure that employees are able to keep up with with industry changes</a:t>
            </a:r>
            <a:endParaRPr b="1">
              <a:solidFill>
                <a:srgbClr val="1D4595"/>
              </a:solidFill>
              <a:latin typeface="Calibri"/>
              <a:ea typeface="Calibri"/>
              <a:cs typeface="Calibri"/>
              <a:sym typeface="Calibri"/>
            </a:endParaRPr>
          </a:p>
          <a:p>
            <a:pPr marL="457200" lvl="0" indent="-342900" algn="l" rtl="0">
              <a:spcBef>
                <a:spcPts val="0"/>
              </a:spcBef>
              <a:spcAft>
                <a:spcPts val="0"/>
              </a:spcAft>
              <a:buClr>
                <a:srgbClr val="1D4595"/>
              </a:buClr>
              <a:buSzPts val="1800"/>
              <a:buFont typeface="Calibri"/>
              <a:buChar char="●"/>
            </a:pPr>
            <a:r>
              <a:rPr lang="en" b="1">
                <a:solidFill>
                  <a:schemeClr val="lt1"/>
                </a:solidFill>
                <a:latin typeface="Calibri"/>
                <a:ea typeface="Calibri"/>
                <a:cs typeface="Calibri"/>
                <a:sym typeface="Calibri"/>
              </a:rPr>
              <a:t>EXAMPLE:</a:t>
            </a:r>
            <a:r>
              <a:rPr lang="en" b="1">
                <a:solidFill>
                  <a:srgbClr val="1D4595"/>
                </a:solidFill>
                <a:latin typeface="Calibri"/>
                <a:ea typeface="Calibri"/>
                <a:cs typeface="Calibri"/>
                <a:sym typeface="Calibri"/>
              </a:rPr>
              <a:t> a marketing specialist at Unilever would need continuous training on Social Media engagement,</a:t>
            </a:r>
            <a:endParaRPr b="1">
              <a:solidFill>
                <a:srgbClr val="1D4595"/>
              </a:solidFill>
              <a:latin typeface="Calibri"/>
              <a:ea typeface="Calibri"/>
              <a:cs typeface="Calibri"/>
              <a:sym typeface="Calibri"/>
            </a:endParaRPr>
          </a:p>
        </p:txBody>
      </p:sp>
      <p:pic>
        <p:nvPicPr>
          <p:cNvPr id="113" name="Google Shape;113;p21" title="image-removebg-preview (5).png"/>
          <p:cNvPicPr preferRelativeResize="0"/>
          <p:nvPr/>
        </p:nvPicPr>
        <p:blipFill rotWithShape="1">
          <a:blip r:embed="rId3">
            <a:alphaModFix/>
          </a:blip>
          <a:srcRect l="18963"/>
          <a:stretch/>
        </p:blipFill>
        <p:spPr>
          <a:xfrm flipH="1">
            <a:off x="5342450" y="1691525"/>
            <a:ext cx="3801550" cy="28748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3237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1D4595"/>
                </a:solidFill>
                <a:latin typeface="Newsreader"/>
                <a:ea typeface="Newsreader"/>
                <a:cs typeface="Newsreader"/>
                <a:sym typeface="Newsreader"/>
              </a:rPr>
              <a:t>Learning and Development Theories</a:t>
            </a:r>
            <a:endParaRPr sz="3000" b="1">
              <a:solidFill>
                <a:srgbClr val="1D4595"/>
              </a:solidFill>
              <a:latin typeface="Newsreader"/>
              <a:ea typeface="Newsreader"/>
              <a:cs typeface="Newsreader"/>
              <a:sym typeface="Newsreader"/>
            </a:endParaRPr>
          </a:p>
        </p:txBody>
      </p:sp>
      <p:sp>
        <p:nvSpPr>
          <p:cNvPr id="119" name="Google Shape;119;p22"/>
          <p:cNvSpPr txBox="1">
            <a:spLocks noGrp="1"/>
          </p:cNvSpPr>
          <p:nvPr>
            <p:ph type="body" idx="1"/>
          </p:nvPr>
        </p:nvSpPr>
        <p:spPr>
          <a:xfrm>
            <a:off x="311700" y="1290400"/>
            <a:ext cx="4047000" cy="3480900"/>
          </a:xfrm>
          <a:prstGeom prst="rect">
            <a:avLst/>
          </a:prstGeom>
        </p:spPr>
        <p:txBody>
          <a:bodyPr spcFirstLastPara="1" wrap="square" lIns="91425" tIns="91425" rIns="91425" bIns="91425" anchor="ctr" anchorCtr="0">
            <a:normAutofit/>
          </a:bodyPr>
          <a:lstStyle/>
          <a:p>
            <a:pPr marL="457200" lvl="0" indent="-368300" algn="l" rtl="0">
              <a:lnSpc>
                <a:spcPct val="150000"/>
              </a:lnSpc>
              <a:spcBef>
                <a:spcPts val="0"/>
              </a:spcBef>
              <a:spcAft>
                <a:spcPts val="0"/>
              </a:spcAft>
              <a:buClr>
                <a:srgbClr val="1D4595"/>
              </a:buClr>
              <a:buSzPts val="2200"/>
              <a:buFont typeface="Calibri"/>
              <a:buChar char="●"/>
            </a:pPr>
            <a:r>
              <a:rPr lang="en" sz="2200" b="1">
                <a:solidFill>
                  <a:srgbClr val="1D4595"/>
                </a:solidFill>
                <a:latin typeface="Calibri"/>
                <a:ea typeface="Calibri"/>
                <a:cs typeface="Calibri"/>
                <a:sym typeface="Calibri"/>
              </a:rPr>
              <a:t>Behaviourist learning theory</a:t>
            </a:r>
            <a:endParaRPr sz="2200" b="1">
              <a:solidFill>
                <a:srgbClr val="1D4595"/>
              </a:solidFill>
              <a:latin typeface="Calibri"/>
              <a:ea typeface="Calibri"/>
              <a:cs typeface="Calibri"/>
              <a:sym typeface="Calibri"/>
            </a:endParaRPr>
          </a:p>
          <a:p>
            <a:pPr marL="457200" lvl="0" indent="-368300" algn="l" rtl="0">
              <a:lnSpc>
                <a:spcPct val="150000"/>
              </a:lnSpc>
              <a:spcBef>
                <a:spcPts val="0"/>
              </a:spcBef>
              <a:spcAft>
                <a:spcPts val="0"/>
              </a:spcAft>
              <a:buClr>
                <a:srgbClr val="1D4595"/>
              </a:buClr>
              <a:buSzPts val="2200"/>
              <a:buFont typeface="Calibri"/>
              <a:buChar char="●"/>
            </a:pPr>
            <a:r>
              <a:rPr lang="en" sz="2200" b="1">
                <a:solidFill>
                  <a:srgbClr val="1D4595"/>
                </a:solidFill>
                <a:latin typeface="Calibri"/>
                <a:ea typeface="Calibri"/>
                <a:cs typeface="Calibri"/>
                <a:sym typeface="Calibri"/>
              </a:rPr>
              <a:t>Cognitive theory</a:t>
            </a:r>
            <a:endParaRPr sz="2200" b="1">
              <a:solidFill>
                <a:srgbClr val="1D4595"/>
              </a:solidFill>
              <a:latin typeface="Calibri"/>
              <a:ea typeface="Calibri"/>
              <a:cs typeface="Calibri"/>
              <a:sym typeface="Calibri"/>
            </a:endParaRPr>
          </a:p>
          <a:p>
            <a:pPr marL="457200" lvl="0" indent="-368300" algn="l" rtl="0">
              <a:lnSpc>
                <a:spcPct val="150000"/>
              </a:lnSpc>
              <a:spcBef>
                <a:spcPts val="0"/>
              </a:spcBef>
              <a:spcAft>
                <a:spcPts val="0"/>
              </a:spcAft>
              <a:buClr>
                <a:srgbClr val="1D4595"/>
              </a:buClr>
              <a:buSzPts val="2200"/>
              <a:buFont typeface="Calibri"/>
              <a:buChar char="●"/>
            </a:pPr>
            <a:r>
              <a:rPr lang="en" sz="2200" b="1">
                <a:solidFill>
                  <a:srgbClr val="1D4595"/>
                </a:solidFill>
                <a:latin typeface="Calibri"/>
                <a:ea typeface="Calibri"/>
                <a:cs typeface="Calibri"/>
                <a:sym typeface="Calibri"/>
              </a:rPr>
              <a:t>Experiential learning theory</a:t>
            </a:r>
            <a:endParaRPr sz="2200" b="1">
              <a:solidFill>
                <a:srgbClr val="1D4595"/>
              </a:solidFill>
              <a:latin typeface="Calibri"/>
              <a:ea typeface="Calibri"/>
              <a:cs typeface="Calibri"/>
              <a:sym typeface="Calibri"/>
            </a:endParaRPr>
          </a:p>
        </p:txBody>
      </p:sp>
      <p:pic>
        <p:nvPicPr>
          <p:cNvPr id="120" name="Google Shape;120;p22"/>
          <p:cNvPicPr preferRelativeResize="0"/>
          <p:nvPr/>
        </p:nvPicPr>
        <p:blipFill rotWithShape="1">
          <a:blip r:embed="rId3">
            <a:alphaModFix/>
          </a:blip>
          <a:srcRect l="11418"/>
          <a:stretch/>
        </p:blipFill>
        <p:spPr>
          <a:xfrm>
            <a:off x="4593550" y="1434900"/>
            <a:ext cx="4238751" cy="31919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311688" y="3620575"/>
            <a:ext cx="8520600" cy="1274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6000" b="1">
                <a:solidFill>
                  <a:srgbClr val="1D4595"/>
                </a:solidFill>
                <a:latin typeface="Newsreader"/>
                <a:ea typeface="Newsreader"/>
                <a:cs typeface="Newsreader"/>
                <a:sym typeface="Newsreader"/>
              </a:rPr>
              <a:t>In Conclusion…</a:t>
            </a:r>
            <a:endParaRPr sz="6000" b="1">
              <a:solidFill>
                <a:srgbClr val="1D4595"/>
              </a:solidFill>
              <a:latin typeface="Newsreader"/>
              <a:ea typeface="Newsreader"/>
              <a:cs typeface="Newsreader"/>
              <a:sym typeface="Newsreader"/>
            </a:endParaRPr>
          </a:p>
        </p:txBody>
      </p:sp>
      <p:pic>
        <p:nvPicPr>
          <p:cNvPr id="126" name="Google Shape;126;p23" title="image-removebg-preview.png"/>
          <p:cNvPicPr preferRelativeResize="0"/>
          <p:nvPr/>
        </p:nvPicPr>
        <p:blipFill rotWithShape="1">
          <a:blip r:embed="rId3">
            <a:alphaModFix/>
          </a:blip>
          <a:srcRect b="7536"/>
          <a:stretch/>
        </p:blipFill>
        <p:spPr>
          <a:xfrm>
            <a:off x="2919287" y="152550"/>
            <a:ext cx="3305425" cy="3056250"/>
          </a:xfrm>
          <a:prstGeom prst="rect">
            <a:avLst/>
          </a:prstGeom>
          <a:noFill/>
          <a:ln>
            <a:noFill/>
          </a:ln>
        </p:spPr>
      </p:pic>
      <p:cxnSp>
        <p:nvCxnSpPr>
          <p:cNvPr id="127" name="Google Shape;127;p23"/>
          <p:cNvCxnSpPr/>
          <p:nvPr/>
        </p:nvCxnSpPr>
        <p:spPr>
          <a:xfrm>
            <a:off x="375825" y="1546275"/>
            <a:ext cx="2995800" cy="0"/>
          </a:xfrm>
          <a:prstGeom prst="straightConnector1">
            <a:avLst/>
          </a:prstGeom>
          <a:noFill/>
          <a:ln w="76200" cap="flat" cmpd="sng">
            <a:solidFill>
              <a:srgbClr val="1D4595"/>
            </a:solidFill>
            <a:prstDash val="solid"/>
            <a:round/>
            <a:headEnd type="none" w="med" len="med"/>
            <a:tailEnd type="none" w="med" len="med"/>
          </a:ln>
        </p:spPr>
      </p:cxnSp>
      <p:cxnSp>
        <p:nvCxnSpPr>
          <p:cNvPr id="128" name="Google Shape;128;p23"/>
          <p:cNvCxnSpPr/>
          <p:nvPr/>
        </p:nvCxnSpPr>
        <p:spPr>
          <a:xfrm>
            <a:off x="5639525" y="1546275"/>
            <a:ext cx="2995800" cy="0"/>
          </a:xfrm>
          <a:prstGeom prst="straightConnector1">
            <a:avLst/>
          </a:prstGeom>
          <a:noFill/>
          <a:ln w="76200" cap="flat" cmpd="sng">
            <a:solidFill>
              <a:srgbClr val="1D4595"/>
            </a:solidFill>
            <a:prstDash val="solid"/>
            <a:round/>
            <a:headEnd type="none" w="med" len="med"/>
            <a:tailEnd type="none" w="med" len="med"/>
          </a:ln>
        </p:spPr>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94650"/>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 sz="2020" b="1">
                <a:solidFill>
                  <a:srgbClr val="1D4595"/>
                </a:solidFill>
                <a:latin typeface="Newsreader"/>
                <a:ea typeface="Newsreader"/>
                <a:cs typeface="Newsreader"/>
                <a:sym typeface="Newsreader"/>
              </a:rPr>
              <a:t>References</a:t>
            </a:r>
            <a:endParaRPr sz="2020" b="1">
              <a:solidFill>
                <a:srgbClr val="1D4595"/>
              </a:solidFill>
              <a:latin typeface="Newsreader"/>
              <a:ea typeface="Newsreader"/>
              <a:cs typeface="Newsreader"/>
              <a:sym typeface="Newsreader"/>
            </a:endParaRPr>
          </a:p>
        </p:txBody>
      </p:sp>
      <p:sp>
        <p:nvSpPr>
          <p:cNvPr id="134" name="Google Shape;134;p24"/>
          <p:cNvSpPr txBox="1"/>
          <p:nvPr/>
        </p:nvSpPr>
        <p:spPr>
          <a:xfrm>
            <a:off x="99600" y="667350"/>
            <a:ext cx="8944800" cy="4217400"/>
          </a:xfrm>
          <a:prstGeom prst="rect">
            <a:avLst/>
          </a:prstGeom>
          <a:noFill/>
          <a:ln>
            <a:noFill/>
          </a:ln>
        </p:spPr>
        <p:txBody>
          <a:bodyPr spcFirstLastPara="1" wrap="square" lIns="91425" tIns="91425" rIns="91425" bIns="91425" anchor="t" anchorCtr="0">
            <a:spAutoFit/>
          </a:bodyPr>
          <a:lstStyle/>
          <a:p>
            <a:pPr marL="0" lvl="0" indent="0" algn="l" rtl="0">
              <a:lnSpc>
                <a:spcPct val="100000"/>
              </a:lnSpc>
              <a:spcBef>
                <a:spcPts val="0"/>
              </a:spcBef>
              <a:spcAft>
                <a:spcPts val="0"/>
              </a:spcAft>
              <a:buNone/>
            </a:pPr>
            <a:r>
              <a:rPr lang="en" sz="1200">
                <a:solidFill>
                  <a:schemeClr val="dk1"/>
                </a:solidFill>
              </a:rPr>
              <a:t>Almansoori, A.H.M.A. (2021). IMPACT OF RECRUITMENT, SELECTION AND STAFFING ON COMPETITIVE ADVANTAGES AND ORGANIZATIONAL PERFORMANCE IN THE UAE MANUFACTURING INDUSTRY. </a:t>
            </a:r>
            <a:r>
              <a:rPr lang="en" sz="1200" i="1">
                <a:solidFill>
                  <a:schemeClr val="dk1"/>
                </a:solidFill>
              </a:rPr>
              <a:t>International Journal of Entrepreneurship</a:t>
            </a:r>
            <a:r>
              <a:rPr lang="en" sz="1200">
                <a:solidFill>
                  <a:schemeClr val="dk1"/>
                </a:solidFill>
              </a:rPr>
              <a:t>, 25(1).</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Armstrong, M. (2009). </a:t>
            </a:r>
            <a:r>
              <a:rPr lang="en" sz="1200" i="1">
                <a:solidFill>
                  <a:schemeClr val="dk1"/>
                </a:solidFill>
              </a:rPr>
              <a:t>ARMSTRONG’S HANDBOOK OF PERFORMANCE MANAGEMENT: an evidence-based Guide to Delivering High Performance</a:t>
            </a:r>
            <a:r>
              <a:rPr lang="en" sz="1200">
                <a:solidFill>
                  <a:schemeClr val="dk1"/>
                </a:solidFill>
              </a:rPr>
              <a:t>. 4th ed. Kogan Page.</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BMC (2024). </a:t>
            </a:r>
            <a:r>
              <a:rPr lang="en" sz="1200" i="1">
                <a:solidFill>
                  <a:schemeClr val="dk1"/>
                </a:solidFill>
              </a:rPr>
              <a:t>Comprehensive Guide to Job Descriptions in Human Resource Management</a:t>
            </a:r>
            <a:r>
              <a:rPr lang="en" sz="1200">
                <a:solidFill>
                  <a:schemeClr val="dk1"/>
                </a:solidFill>
              </a:rPr>
              <a:t>. [online] Blog Categories. Available at: https://www.bmc.net/blog/general-blog-posts/job-descriptions-in-hrm [Accessed 9 Mar. 2026].</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Heinrich, A. (2025). </a:t>
            </a:r>
            <a:r>
              <a:rPr lang="en" sz="1200" i="1">
                <a:solidFill>
                  <a:schemeClr val="dk1"/>
                </a:solidFill>
              </a:rPr>
              <a:t>5 Benefits of Corporate Employee Training &amp; Development</a:t>
            </a:r>
            <a:r>
              <a:rPr lang="en" sz="1200">
                <a:solidFill>
                  <a:schemeClr val="dk1"/>
                </a:solidFill>
              </a:rPr>
              <a:t>. [online] Harvard Business School. Available at: https://online.hbs.edu/blog/post/employee-training-development [Accessed 9 Mar. 2026].</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Jay, S. (2026). </a:t>
            </a:r>
            <a:r>
              <a:rPr lang="en" sz="1200" i="1">
                <a:solidFill>
                  <a:schemeClr val="dk1"/>
                </a:solidFill>
              </a:rPr>
              <a:t>How To Create a Hiring Process Flowchart (in 2026)</a:t>
            </a:r>
            <a:r>
              <a:rPr lang="en" sz="1200">
                <a:solidFill>
                  <a:schemeClr val="dk1"/>
                </a:solidFill>
              </a:rPr>
              <a:t>. [online] AIHR. Available at: https://www.aihr.com/blog/hiring-process-flowchart/ [Accessed 9 Mar. 2026].</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Kisang Asongwe, Jude. (2023). The Role of Person Specification in Organisational Performance.</a:t>
            </a:r>
            <a:endParaRPr sz="1200">
              <a:solidFill>
                <a:schemeClr val="dk1"/>
              </a:solidFill>
            </a:endParaRPr>
          </a:p>
          <a:p>
            <a:pPr marL="0" lvl="0" indent="0" algn="l" rtl="0">
              <a:lnSpc>
                <a:spcPct val="100000"/>
              </a:lnSpc>
              <a:spcBef>
                <a:spcPts val="1200"/>
              </a:spcBef>
              <a:spcAft>
                <a:spcPts val="0"/>
              </a:spcAft>
              <a:buNone/>
            </a:pPr>
            <a:r>
              <a:rPr lang="en" sz="1200">
                <a:solidFill>
                  <a:schemeClr val="dk1"/>
                </a:solidFill>
              </a:rPr>
              <a:t>Mihaila, S. and Mura, I. (2022). The Importance of Recruitment in the Development of Human Resources Strategy and Planning. </a:t>
            </a:r>
            <a:r>
              <a:rPr lang="en" sz="1200" i="1">
                <a:solidFill>
                  <a:schemeClr val="dk1"/>
                </a:solidFill>
              </a:rPr>
              <a:t>European Journal of Accounting, Finance &amp; Business</a:t>
            </a:r>
            <a:r>
              <a:rPr lang="en" sz="1200">
                <a:solidFill>
                  <a:schemeClr val="dk1"/>
                </a:solidFill>
              </a:rPr>
              <a:t>, 10(1).</a:t>
            </a:r>
            <a:endParaRPr sz="1200">
              <a:solidFill>
                <a:schemeClr val="dk1"/>
              </a:solidFill>
            </a:endParaRPr>
          </a:p>
          <a:p>
            <a:pPr marL="0" lvl="0" indent="0" algn="l" rtl="0">
              <a:lnSpc>
                <a:spcPct val="100000"/>
              </a:lnSpc>
              <a:spcBef>
                <a:spcPts val="1200"/>
              </a:spcBef>
              <a:spcAft>
                <a:spcPts val="1200"/>
              </a:spcAft>
              <a:buNone/>
            </a:pPr>
            <a:r>
              <a:rPr lang="en" sz="1200">
                <a:solidFill>
                  <a:schemeClr val="dk1"/>
                </a:solidFill>
              </a:rPr>
              <a:t>National University (2022). </a:t>
            </a:r>
            <a:r>
              <a:rPr lang="en" sz="1200" i="1">
                <a:solidFill>
                  <a:schemeClr val="dk1"/>
                </a:solidFill>
              </a:rPr>
              <a:t>Learning Theories: Theories of Learning in Education</a:t>
            </a:r>
            <a:r>
              <a:rPr lang="en" sz="1200">
                <a:solidFill>
                  <a:schemeClr val="dk1"/>
                </a:solidFill>
              </a:rPr>
              <a:t>. [online] National University. Available at: https://www.nu.edu/blog/theories-of-learning/ [Accessed 9 Mar. 2026].</a:t>
            </a:r>
            <a:endParaRPr sz="120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94650"/>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 sz="2020" b="1">
                <a:solidFill>
                  <a:srgbClr val="1D4595"/>
                </a:solidFill>
                <a:latin typeface="Newsreader"/>
                <a:ea typeface="Newsreader"/>
                <a:cs typeface="Newsreader"/>
                <a:sym typeface="Newsreader"/>
              </a:rPr>
              <a:t>References - Cont.</a:t>
            </a:r>
            <a:endParaRPr sz="2020" b="1">
              <a:solidFill>
                <a:srgbClr val="1D4595"/>
              </a:solidFill>
              <a:latin typeface="Newsreader"/>
              <a:ea typeface="Newsreader"/>
              <a:cs typeface="Newsreader"/>
              <a:sym typeface="Newsreader"/>
            </a:endParaRPr>
          </a:p>
        </p:txBody>
      </p:sp>
      <p:sp>
        <p:nvSpPr>
          <p:cNvPr id="140" name="Google Shape;140;p25"/>
          <p:cNvSpPr txBox="1"/>
          <p:nvPr/>
        </p:nvSpPr>
        <p:spPr>
          <a:xfrm>
            <a:off x="99600" y="667350"/>
            <a:ext cx="8944800" cy="2832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a:solidFill>
                  <a:schemeClr val="dk1"/>
                </a:solidFill>
              </a:rPr>
              <a:t>Saraih, Ummi Naiemah. (2022). HUMAN RESOURCE MANAGEMENT (HRM): JOB ANALYSIS &amp; DESIGN, HR PLANNING, RECRUITMENT &amp; SELECTION.</a:t>
            </a:r>
            <a:endParaRPr sz="1200">
              <a:solidFill>
                <a:schemeClr val="dk1"/>
              </a:solidFill>
            </a:endParaRPr>
          </a:p>
          <a:p>
            <a:pPr marL="0" lvl="0" indent="0" algn="l" rtl="0">
              <a:spcBef>
                <a:spcPts val="1200"/>
              </a:spcBef>
              <a:spcAft>
                <a:spcPts val="0"/>
              </a:spcAft>
              <a:buNone/>
            </a:pPr>
            <a:r>
              <a:rPr lang="en" sz="1200">
                <a:solidFill>
                  <a:schemeClr val="dk1"/>
                </a:solidFill>
              </a:rPr>
              <a:t>Unilever (2025). </a:t>
            </a:r>
            <a:r>
              <a:rPr lang="en" sz="1200" i="1">
                <a:solidFill>
                  <a:schemeClr val="dk1"/>
                </a:solidFill>
              </a:rPr>
              <a:t>Unilever at a Glance</a:t>
            </a:r>
            <a:r>
              <a:rPr lang="en" sz="1200">
                <a:solidFill>
                  <a:schemeClr val="dk1"/>
                </a:solidFill>
              </a:rPr>
              <a:t>. [online] Unilever. Available at: https://www.unilever.com/our-company/at-a-glance/ [Accessed 9 Mar. 2026].</a:t>
            </a:r>
            <a:endParaRPr sz="1200">
              <a:solidFill>
                <a:schemeClr val="dk1"/>
              </a:solidFill>
            </a:endParaRPr>
          </a:p>
          <a:p>
            <a:pPr marL="0" lvl="0" indent="0" algn="l" rtl="0">
              <a:spcBef>
                <a:spcPts val="1200"/>
              </a:spcBef>
              <a:spcAft>
                <a:spcPts val="0"/>
              </a:spcAft>
              <a:buNone/>
            </a:pPr>
            <a:r>
              <a:rPr lang="en" sz="1200">
                <a:solidFill>
                  <a:schemeClr val="dk1"/>
                </a:solidFill>
              </a:rPr>
              <a:t>Unilever (2026). </a:t>
            </a:r>
            <a:r>
              <a:rPr lang="en" sz="1200" i="1">
                <a:solidFill>
                  <a:schemeClr val="dk1"/>
                </a:solidFill>
              </a:rPr>
              <a:t>Unilever in the UK</a:t>
            </a:r>
            <a:r>
              <a:rPr lang="en" sz="1200">
                <a:solidFill>
                  <a:schemeClr val="dk1"/>
                </a:solidFill>
              </a:rPr>
              <a:t>. [online] Unilever. Available at: https://www.unilever.co.uk/unilever-in-the-uk/ [Accessed 9 Mar. 2026].</a:t>
            </a:r>
            <a:endParaRPr sz="1200">
              <a:solidFill>
                <a:schemeClr val="dk1"/>
              </a:solidFill>
            </a:endParaRPr>
          </a:p>
          <a:p>
            <a:pPr marL="0" lvl="0" indent="0" algn="l" rtl="0">
              <a:spcBef>
                <a:spcPts val="1200"/>
              </a:spcBef>
              <a:spcAft>
                <a:spcPts val="0"/>
              </a:spcAft>
              <a:buNone/>
            </a:pPr>
            <a:r>
              <a:rPr lang="en" sz="1200">
                <a:solidFill>
                  <a:schemeClr val="dk1"/>
                </a:solidFill>
              </a:rPr>
              <a:t>Unilever Careers (2026). </a:t>
            </a:r>
            <a:r>
              <a:rPr lang="en" sz="1200" i="1">
                <a:solidFill>
                  <a:schemeClr val="dk1"/>
                </a:solidFill>
              </a:rPr>
              <a:t>Shopper Marketing Executive at Unilever</a:t>
            </a:r>
            <a:r>
              <a:rPr lang="en" sz="1200">
                <a:solidFill>
                  <a:schemeClr val="dk1"/>
                </a:solidFill>
              </a:rPr>
              <a:t>. [online] Unilever.com. Available at: https://careers.unilever.com/en/job/kingston-upon-thames/shopper-marketing-executive/34155/92562204640 [Accessed 9 Mar. 2026].</a:t>
            </a:r>
            <a:endParaRPr sz="1200">
              <a:solidFill>
                <a:schemeClr val="dk1"/>
              </a:solidFill>
            </a:endParaRPr>
          </a:p>
          <a:p>
            <a:pPr marL="0" lvl="0" indent="0" algn="l" rtl="0">
              <a:spcBef>
                <a:spcPts val="1200"/>
              </a:spcBef>
              <a:spcAft>
                <a:spcPts val="1200"/>
              </a:spcAft>
              <a:buNone/>
            </a:pPr>
            <a:r>
              <a:rPr lang="en" sz="1200">
                <a:solidFill>
                  <a:schemeClr val="dk1"/>
                </a:solidFill>
              </a:rPr>
              <a:t>Zhen, C. (2014). Research on Recruitment Model Based on Person-Organization Fit. </a:t>
            </a:r>
            <a:r>
              <a:rPr lang="en" sz="1200" i="1">
                <a:solidFill>
                  <a:schemeClr val="dk1"/>
                </a:solidFill>
              </a:rPr>
              <a:t>International Journal of Business Administration</a:t>
            </a:r>
            <a:r>
              <a:rPr lang="en" sz="1200">
                <a:solidFill>
                  <a:schemeClr val="dk1"/>
                </a:solidFill>
              </a:rPr>
              <a:t>, 5(2).</a:t>
            </a:r>
            <a:endParaRPr sz="12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2951</Words>
  <Application>Microsoft Office PowerPoint</Application>
  <PresentationFormat>On-screen Show (16:9)</PresentationFormat>
  <Paragraphs>84</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Newsreader</vt:lpstr>
      <vt:lpstr>Simple Light</vt:lpstr>
      <vt:lpstr>Recruitment and Development of Employees at Unilever</vt:lpstr>
      <vt:lpstr>Table of Contents</vt:lpstr>
      <vt:lpstr>Introducing Unilever - Who are we?</vt:lpstr>
      <vt:lpstr>The Importance of Effective Recruitment</vt:lpstr>
      <vt:lpstr>The Recruitment Process at Unilever</vt:lpstr>
      <vt:lpstr>Job Analysis of a Shopper Marketing Executive Role</vt:lpstr>
      <vt:lpstr>Job Description</vt:lpstr>
      <vt:lpstr>Person Specification</vt:lpstr>
      <vt:lpstr>Training and Development Needs at Unilever</vt:lpstr>
      <vt:lpstr>Learning and Development Theories</vt:lpstr>
      <vt:lpstr>In Conclusion…</vt:lpstr>
      <vt:lpstr>References</vt:lpstr>
      <vt:lpstr>References -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Ivan</dc:creator>
  <cp:lastModifiedBy>ventsislav karov</cp:lastModifiedBy>
  <cp:revision>2</cp:revision>
  <dcterms:modified xsi:type="dcterms:W3CDTF">2026-03-14T15:26:51Z</dcterms:modified>
</cp:coreProperties>
</file>