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7" r:id="rId2"/>
    <p:sldId id="259" r:id="rId3"/>
    <p:sldId id="260" r:id="rId4"/>
    <p:sldId id="271" r:id="rId5"/>
    <p:sldId id="272" r:id="rId6"/>
    <p:sldId id="273" r:id="rId7"/>
    <p:sldId id="266" r:id="rId8"/>
    <p:sldId id="267" r:id="rId9"/>
    <p:sldId id="268" r:id="rId10"/>
    <p:sldId id="261" r:id="rId11"/>
    <p:sldId id="264" r:id="rId12"/>
    <p:sldId id="270" r:id="rId13"/>
    <p:sldId id="262" r:id="rId14"/>
    <p:sldId id="263" r:id="rId15"/>
    <p:sldId id="275" r:id="rId16"/>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438BA0C-EACB-4E8E-9FF6-1216700CAEB2}" type="datetimeFigureOut">
              <a:rPr lang="en-GB" smtClean="0"/>
              <a:t>27/04/2018</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B61CF14-A57B-4743-9FE0-9CDA1FA2B672}" type="slidenum">
              <a:rPr lang="en-GB" smtClean="0"/>
              <a:t>‹#›</a:t>
            </a:fld>
            <a:endParaRPr lang="en-GB"/>
          </a:p>
        </p:txBody>
      </p:sp>
    </p:spTree>
    <p:extLst>
      <p:ext uri="{BB962C8B-B14F-4D97-AF65-F5344CB8AC3E}">
        <p14:creationId xmlns:p14="http://schemas.microsoft.com/office/powerpoint/2010/main" val="238848246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38BA0C-EACB-4E8E-9FF6-1216700CAEB2}" type="datetimeFigureOut">
              <a:rPr lang="en-GB" smtClean="0"/>
              <a:t>27/04/2018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3270948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9438BA0C-EACB-4E8E-9FF6-1216700CAEB2}" type="datetimeFigureOut">
              <a:rPr lang="en-GB" smtClean="0"/>
              <a:t>27/04/2018</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45527459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38BA0C-EACB-4E8E-9FF6-1216700CAEB2}" type="datetimeFigureOut">
              <a:rPr lang="en-GB" smtClean="0"/>
              <a:t>27/04/2018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4179679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38BA0C-EACB-4E8E-9FF6-1216700CAEB2}" type="datetimeFigureOut">
              <a:rPr lang="en-GB" smtClean="0"/>
              <a:t>27/04/2018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20683441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38BA0C-EACB-4E8E-9FF6-1216700CAEB2}" type="datetimeFigureOut">
              <a:rPr lang="en-GB" smtClean="0"/>
              <a:t>27/04/2018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1207103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38BA0C-EACB-4E8E-9FF6-1216700CAEB2}" type="datetimeFigureOut">
              <a:rPr lang="en-GB" smtClean="0"/>
              <a:t>27/04/2018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195859458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9438BA0C-EACB-4E8E-9FF6-1216700CAEB2}" type="datetimeFigureOut">
              <a:rPr lang="en-GB" smtClean="0"/>
              <a:t>27/04/2018</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B61CF14-A57B-4743-9FE0-9CDA1FA2B672}"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8151617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9438BA0C-EACB-4E8E-9FF6-1216700CAEB2}" type="datetimeFigureOut">
              <a:rPr lang="en-GB" smtClean="0"/>
              <a:t>27/04/2018</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B61CF14-A57B-4743-9FE0-9CDA1FA2B672}"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3051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38BA0C-EACB-4E8E-9FF6-1216700CAEB2}"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524510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38BA0C-EACB-4E8E-9FF6-1216700CAEB2}" type="datetimeFigureOut">
              <a:rPr lang="en-GB" smtClean="0"/>
              <a:t>27/04/2018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61CF14-A57B-4743-9FE0-9CDA1FA2B672}" type="slidenum">
              <a:rPr lang="en-GB" smtClean="0"/>
              <a:t>‹#›</a:t>
            </a:fld>
            <a:endParaRPr lang="en-GB"/>
          </a:p>
        </p:txBody>
      </p:sp>
    </p:spTree>
    <p:extLst>
      <p:ext uri="{BB962C8B-B14F-4D97-AF65-F5344CB8AC3E}">
        <p14:creationId xmlns:p14="http://schemas.microsoft.com/office/powerpoint/2010/main" val="2561314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9438BA0C-EACB-4E8E-9FF6-1216700CAEB2}" type="datetimeFigureOut">
              <a:rPr lang="en-GB" smtClean="0"/>
              <a:t>27/04/2018</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B61CF14-A57B-4743-9FE0-9CDA1FA2B672}" type="slidenum">
              <a:rPr lang="en-GB" smtClean="0"/>
              <a:t>‹#›</a:t>
            </a:fld>
            <a:endParaRPr lang="en-GB"/>
          </a:p>
        </p:txBody>
      </p:sp>
    </p:spTree>
    <p:extLst>
      <p:ext uri="{BB962C8B-B14F-4D97-AF65-F5344CB8AC3E}">
        <p14:creationId xmlns:p14="http://schemas.microsoft.com/office/powerpoint/2010/main" val="164425024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38EF-C019-46D9-814C-5EACAEDDA942}"/>
              </a:ext>
            </a:extLst>
          </p:cNvPr>
          <p:cNvSpPr>
            <a:spLocks noGrp="1"/>
          </p:cNvSpPr>
          <p:nvPr>
            <p:ph type="title"/>
          </p:nvPr>
        </p:nvSpPr>
        <p:spPr>
          <a:xfrm>
            <a:off x="503583" y="215348"/>
            <a:ext cx="10707756" cy="6463748"/>
          </a:xfrm>
        </p:spPr>
        <p:txBody>
          <a:bodyPr>
            <a:normAutofit fontScale="90000"/>
          </a:bodyPr>
          <a:lstStyle/>
          <a:p>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Pathway Project 2: Skills for Self-Employment</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(EMPL4010_LON)</a:t>
            </a:r>
            <a:br>
              <a:rPr lang="en-GB" sz="4800" dirty="0">
                <a:solidFill>
                  <a:srgbClr val="FF0000"/>
                </a:solidFill>
                <a:latin typeface="Arial" panose="020B0604020202020204" pitchFamily="34" charset="0"/>
                <a:cs typeface="Arial" panose="020B0604020202020204" pitchFamily="34" charset="0"/>
              </a:rPr>
            </a:br>
            <a:br>
              <a:rPr lang="en-GB" sz="4800" dirty="0">
                <a:solidFill>
                  <a:srgbClr val="FF0000"/>
                </a:solidFill>
                <a:latin typeface="Arial" panose="020B0604020202020204" pitchFamily="34" charset="0"/>
                <a:cs typeface="Arial" panose="020B0604020202020204" pitchFamily="34" charset="0"/>
              </a:rPr>
            </a:br>
            <a:r>
              <a:rPr lang="en-GB" sz="4800" dirty="0">
                <a:solidFill>
                  <a:srgbClr val="FF0000"/>
                </a:solidFill>
                <a:latin typeface="Arial" panose="020B0604020202020204" pitchFamily="34" charset="0"/>
                <a:cs typeface="Arial" panose="020B0604020202020204" pitchFamily="34" charset="0"/>
              </a:rPr>
              <a:t>              </a:t>
            </a:r>
            <a:r>
              <a:rPr lang="en-GB" sz="5300" dirty="0">
                <a:solidFill>
                  <a:srgbClr val="FF0000"/>
                </a:solidFill>
                <a:latin typeface="Arial" panose="020B0604020202020204" pitchFamily="34" charset="0"/>
                <a:cs typeface="Arial" panose="020B0604020202020204" pitchFamily="34" charset="0"/>
              </a:rPr>
              <a:t>   </a:t>
            </a:r>
            <a:br>
              <a:rPr lang="en-GB" sz="5300" dirty="0">
                <a:solidFill>
                  <a:srgbClr val="FF0000"/>
                </a:solidFill>
                <a:latin typeface="Arial" panose="020B0604020202020204" pitchFamily="34" charset="0"/>
                <a:cs typeface="Arial" panose="020B0604020202020204" pitchFamily="34" charset="0"/>
              </a:rPr>
            </a:br>
            <a:r>
              <a:rPr lang="en-GB" sz="5300" dirty="0">
                <a:solidFill>
                  <a:srgbClr val="FF0000"/>
                </a:solidFill>
                <a:latin typeface="Arial" panose="020B0604020202020204" pitchFamily="34" charset="0"/>
                <a:cs typeface="Arial" panose="020B0604020202020204" pitchFamily="34" charset="0"/>
              </a:rPr>
              <a:t>        </a:t>
            </a:r>
            <a:br>
              <a:rPr lang="en-GB" sz="4800" dirty="0">
                <a:solidFill>
                  <a:srgbClr val="FF0000"/>
                </a:solidFill>
                <a:latin typeface="Arial" panose="020B0604020202020204" pitchFamily="34" charset="0"/>
                <a:cs typeface="Arial" panose="020B0604020202020204" pitchFamily="34" charset="0"/>
              </a:rPr>
            </a:br>
            <a:br>
              <a:rPr lang="en-GB" sz="4800" dirty="0">
                <a:solidFill>
                  <a:srgbClr val="FF0000"/>
                </a:solidFill>
                <a:latin typeface="Arial" panose="020B0604020202020204" pitchFamily="34" charset="0"/>
                <a:cs typeface="Arial" panose="020B0604020202020204" pitchFamily="34" charset="0"/>
              </a:rPr>
            </a:br>
            <a:br>
              <a:rPr lang="en-GB" sz="4800" dirty="0">
                <a:solidFill>
                  <a:srgbClr val="FF0000"/>
                </a:solidFill>
                <a:latin typeface="Arial" panose="020B0604020202020204" pitchFamily="34" charset="0"/>
                <a:cs typeface="Arial" panose="020B0604020202020204" pitchFamily="34" charset="0"/>
              </a:rPr>
            </a:br>
            <a:br>
              <a:rPr lang="en-GB" sz="4800" dirty="0">
                <a:solidFill>
                  <a:srgbClr val="FF0000"/>
                </a:solidFill>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Malini Ragupadi-16053386</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Nsole Mosengo-1605359</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Telma Pires-1604712</a:t>
            </a:r>
            <a:br>
              <a:rPr lang="en-GB" sz="4800" dirty="0">
                <a:solidFill>
                  <a:srgbClr val="FF0000"/>
                </a:solidFill>
                <a:latin typeface="Arial" panose="020B0604020202020204" pitchFamily="34" charset="0"/>
                <a:cs typeface="Arial" panose="020B0604020202020204" pitchFamily="34" charset="0"/>
              </a:rPr>
            </a:br>
            <a:endParaRPr lang="en-GB" sz="4800" dirty="0">
              <a:solidFill>
                <a:srgbClr val="FF0000"/>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F64610F-8E19-40CC-AA49-176734AA8003}"/>
              </a:ext>
            </a:extLst>
          </p:cNvPr>
          <p:cNvSpPr/>
          <p:nvPr/>
        </p:nvSpPr>
        <p:spPr>
          <a:xfrm>
            <a:off x="887895" y="463826"/>
            <a:ext cx="10323444" cy="3416320"/>
          </a:xfrm>
          <a:prstGeom prst="rect">
            <a:avLst/>
          </a:prstGeom>
          <a:noFill/>
        </p:spPr>
        <p:txBody>
          <a:bodyPr wrap="square" lIns="91440" tIns="45720" rIns="91440" bIns="45720">
            <a:spAutoFit/>
          </a:bodyPr>
          <a:lstStyle/>
          <a:p>
            <a:pPr algn="ctr"/>
            <a:b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b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rial" panose="020B0604020202020204" pitchFamily="34" charset="0"/>
                <a:cs typeface="Arial" panose="020B0604020202020204" pitchFamily="34" charset="0"/>
              </a:rPr>
              <a:t>                  </a:t>
            </a:r>
          </a:p>
          <a:p>
            <a:pPr algn="ctr"/>
            <a:r>
              <a:rPr lang="en-GB" sz="5400" b="1" dirty="0">
                <a:ln w="22225">
                  <a:solidFill>
                    <a:schemeClr val="accent2"/>
                  </a:solidFill>
                  <a:prstDash val="solid"/>
                </a:ln>
                <a:solidFill>
                  <a:srgbClr val="FF0000"/>
                </a:solidFill>
                <a:latin typeface="Arial" panose="020B0604020202020204" pitchFamily="34" charset="0"/>
                <a:cs typeface="Arial" panose="020B0604020202020204" pitchFamily="34" charset="0"/>
              </a:rPr>
              <a:t>Paradise Women’s</a:t>
            </a:r>
            <a:br>
              <a:rPr lang="en-GB" sz="5400" b="1" dirty="0">
                <a:ln w="22225">
                  <a:solidFill>
                    <a:schemeClr val="accent2"/>
                  </a:solidFill>
                  <a:prstDash val="solid"/>
                </a:ln>
                <a:solidFill>
                  <a:srgbClr val="FF0000"/>
                </a:solidFill>
                <a:latin typeface="Arial" panose="020B0604020202020204" pitchFamily="34" charset="0"/>
                <a:cs typeface="Arial" panose="020B0604020202020204" pitchFamily="34" charset="0"/>
              </a:rPr>
            </a:br>
            <a:r>
              <a:rPr lang="en-GB" sz="5400" b="1" dirty="0">
                <a:ln w="22225">
                  <a:solidFill>
                    <a:schemeClr val="accent2"/>
                  </a:solidFill>
                  <a:prstDash val="solid"/>
                </a:ln>
                <a:solidFill>
                  <a:srgbClr val="FF0000"/>
                </a:solidFill>
                <a:latin typeface="Arial" panose="020B0604020202020204" pitchFamily="34" charset="0"/>
                <a:cs typeface="Arial" panose="020B0604020202020204" pitchFamily="34" charset="0"/>
              </a:rPr>
              <a:t>        Clothing Store </a:t>
            </a:r>
            <a:endParaRPr lang="en-GB" sz="5400" b="1" dirty="0">
              <a:ln w="22225">
                <a:solidFill>
                  <a:schemeClr val="accent2"/>
                </a:solidFill>
                <a:prstDash val="solid"/>
              </a:ln>
              <a:solidFill>
                <a:srgbClr val="FF0000"/>
              </a:solidFill>
            </a:endParaRPr>
          </a:p>
        </p:txBody>
      </p:sp>
    </p:spTree>
    <p:extLst>
      <p:ext uri="{BB962C8B-B14F-4D97-AF65-F5344CB8AC3E}">
        <p14:creationId xmlns:p14="http://schemas.microsoft.com/office/powerpoint/2010/main" val="30648329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DD971-D9F3-48ED-9C68-7B766ED465B1}"/>
              </a:ext>
            </a:extLst>
          </p:cNvPr>
          <p:cNvSpPr>
            <a:spLocks noGrp="1"/>
          </p:cNvSpPr>
          <p:nvPr>
            <p:ph type="title"/>
          </p:nvPr>
        </p:nvSpPr>
        <p:spPr/>
        <p:txBody>
          <a:bodyPr>
            <a:normAutofit fontScale="90000"/>
          </a:bodyPr>
          <a:lstStyle/>
          <a:p>
            <a:r>
              <a:rPr lang="en-GB" sz="4800" dirty="0">
                <a:solidFill>
                  <a:srgbClr val="7030A0"/>
                </a:solidFill>
                <a:latin typeface="Arial" panose="020B0604020202020204" pitchFamily="34" charset="0"/>
                <a:cs typeface="Arial" panose="020B0604020202020204" pitchFamily="34" charset="0"/>
              </a:rPr>
              <a:t>                   Introduction</a:t>
            </a:r>
            <a:br>
              <a:rPr lang="en-GB" sz="4800" dirty="0">
                <a:solidFill>
                  <a:srgbClr val="7030A0"/>
                </a:solidFill>
                <a:latin typeface="Arial" panose="020B0604020202020204" pitchFamily="34" charset="0"/>
                <a:cs typeface="Arial" panose="020B0604020202020204" pitchFamily="34" charset="0"/>
              </a:rPr>
            </a:br>
            <a:r>
              <a:rPr lang="en-GB" sz="4800" dirty="0">
                <a:solidFill>
                  <a:srgbClr val="7030A0"/>
                </a:solidFill>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Telma Pires   1604712 </a:t>
            </a:r>
          </a:p>
        </p:txBody>
      </p:sp>
      <p:sp>
        <p:nvSpPr>
          <p:cNvPr id="3" name="Content Placeholder 2">
            <a:extLst>
              <a:ext uri="{FF2B5EF4-FFF2-40B4-BE49-F238E27FC236}">
                <a16:creationId xmlns:a16="http://schemas.microsoft.com/office/drawing/2014/main" id="{D8E87CB5-6DAA-4A6F-B95B-B50CB442A9DE}"/>
              </a:ext>
            </a:extLst>
          </p:cNvPr>
          <p:cNvSpPr>
            <a:spLocks noGrp="1"/>
          </p:cNvSpPr>
          <p:nvPr>
            <p:ph idx="1"/>
          </p:nvPr>
        </p:nvSpPr>
        <p:spPr>
          <a:xfrm>
            <a:off x="838200" y="1825625"/>
            <a:ext cx="10515600" cy="3607766"/>
          </a:xfrm>
        </p:spPr>
        <p:txBody>
          <a:bodyPr>
            <a:normAutofit lnSpcReduction="10000"/>
          </a:bodyPr>
          <a:lstStyle/>
          <a:p>
            <a:endParaRPr lang="en-GB" sz="3200" dirty="0"/>
          </a:p>
          <a:p>
            <a:pPr marL="0" indent="0" algn="just">
              <a:buNone/>
            </a:pPr>
            <a:endParaRPr lang="en-GB" sz="3200" dirty="0"/>
          </a:p>
          <a:p>
            <a:pPr marL="0" indent="0" algn="just">
              <a:buNone/>
            </a:pPr>
            <a:r>
              <a:rPr lang="en-GB" sz="3200" dirty="0">
                <a:latin typeface="Arial" panose="020B0604020202020204" pitchFamily="34" charset="0"/>
                <a:cs typeface="Arial" panose="020B0604020202020204" pitchFamily="34" charset="0"/>
              </a:rPr>
              <a:t>Our company “Paradise Women’s Clothes” store is situated at central London, it is a small business of women’s clothing. We work with a good quality fabrics for clothing and shoes targeting women. We plan to open a online page for our store members.</a:t>
            </a:r>
          </a:p>
        </p:txBody>
      </p:sp>
    </p:spTree>
    <p:extLst>
      <p:ext uri="{BB962C8B-B14F-4D97-AF65-F5344CB8AC3E}">
        <p14:creationId xmlns:p14="http://schemas.microsoft.com/office/powerpoint/2010/main" val="3258501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842A0-D885-49F6-9760-B6E2485850A0}"/>
              </a:ext>
            </a:extLst>
          </p:cNvPr>
          <p:cNvSpPr>
            <a:spLocks noGrp="1"/>
          </p:cNvSpPr>
          <p:nvPr>
            <p:ph type="title"/>
          </p:nvPr>
        </p:nvSpPr>
        <p:spPr/>
        <p:txBody>
          <a:bodyPr>
            <a:normAutofit fontScale="90000"/>
          </a:bodyPr>
          <a:lstStyle/>
          <a:p>
            <a:r>
              <a:rPr lang="en-GB" sz="4800" dirty="0">
                <a:solidFill>
                  <a:srgbClr val="7030A0"/>
                </a:solidFill>
                <a:latin typeface="Arial" panose="020B0604020202020204" pitchFamily="34" charset="0"/>
                <a:cs typeface="Arial" panose="020B0604020202020204" pitchFamily="34" charset="0"/>
              </a:rPr>
              <a:t>              Aims and Objectives </a:t>
            </a:r>
            <a:br>
              <a:rPr lang="en-GB" sz="4800" dirty="0">
                <a:solidFill>
                  <a:srgbClr val="7030A0"/>
                </a:solidFill>
                <a:latin typeface="Arial" panose="020B0604020202020204" pitchFamily="34" charset="0"/>
                <a:cs typeface="Arial" panose="020B0604020202020204" pitchFamily="34" charset="0"/>
              </a:rPr>
            </a:br>
            <a:r>
              <a:rPr lang="en-GB" sz="4800" dirty="0">
                <a:solidFill>
                  <a:srgbClr val="7030A0"/>
                </a:solidFill>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Malini Ragupadi   16053386</a:t>
            </a:r>
          </a:p>
        </p:txBody>
      </p:sp>
      <p:sp>
        <p:nvSpPr>
          <p:cNvPr id="3" name="Content Placeholder 2">
            <a:extLst>
              <a:ext uri="{FF2B5EF4-FFF2-40B4-BE49-F238E27FC236}">
                <a16:creationId xmlns:a16="http://schemas.microsoft.com/office/drawing/2014/main" id="{23E9C24B-1C5B-4D20-BF60-8BAEA15B4A77}"/>
              </a:ext>
            </a:extLst>
          </p:cNvPr>
          <p:cNvSpPr>
            <a:spLocks noGrp="1"/>
          </p:cNvSpPr>
          <p:nvPr>
            <p:ph idx="1"/>
          </p:nvPr>
        </p:nvSpPr>
        <p:spPr/>
        <p:txBody>
          <a:bodyPr>
            <a:normAutofit/>
          </a:bodyPr>
          <a:lstStyle/>
          <a:p>
            <a:pPr marL="0" indent="0">
              <a:buNone/>
            </a:pPr>
            <a:r>
              <a:rPr lang="en-GB" dirty="0"/>
              <a:t>     </a:t>
            </a:r>
          </a:p>
          <a:p>
            <a:pPr marL="0" indent="0" algn="just">
              <a:buNone/>
            </a:pPr>
            <a:endParaRPr lang="en-GB" sz="3200" dirty="0">
              <a:latin typeface="Arial" panose="020B0604020202020204" pitchFamily="34" charset="0"/>
              <a:cs typeface="Arial" panose="020B0604020202020204" pitchFamily="34" charset="0"/>
            </a:endParaRPr>
          </a:p>
          <a:p>
            <a:pPr marL="0" indent="0" algn="just">
              <a:buNone/>
            </a:pPr>
            <a:r>
              <a:rPr lang="en-GB" sz="3200" dirty="0">
                <a:latin typeface="Arial" panose="020B0604020202020204" pitchFamily="34" charset="0"/>
                <a:cs typeface="Arial" panose="020B0604020202020204" pitchFamily="34" charset="0"/>
              </a:rPr>
              <a:t>Our business wants to promote current fashion trends and make it affordable for the customers. We want our company to be up there with the other clothes shop and make our clothes made from good quality materials.</a:t>
            </a: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7320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B5974-85FC-488B-AB12-5693B27DE2D5}"/>
              </a:ext>
            </a:extLst>
          </p:cNvPr>
          <p:cNvSpPr>
            <a:spLocks noGrp="1"/>
          </p:cNvSpPr>
          <p:nvPr>
            <p:ph type="title"/>
          </p:nvPr>
        </p:nvSpPr>
        <p:spPr/>
        <p:txBody>
          <a:bodyPr>
            <a:normAutofit/>
          </a:bodyPr>
          <a:lstStyle/>
          <a:p>
            <a:r>
              <a:rPr lang="en-GB" sz="4300" dirty="0">
                <a:solidFill>
                  <a:srgbClr val="7030A0"/>
                </a:solidFill>
                <a:latin typeface="Arial" panose="020B0604020202020204" pitchFamily="34" charset="0"/>
                <a:cs typeface="Arial" panose="020B0604020202020204" pitchFamily="34" charset="0"/>
              </a:rPr>
              <a:t>                 Mission and vision</a:t>
            </a:r>
            <a:br>
              <a:rPr lang="en-GB" sz="4300" dirty="0">
                <a:solidFill>
                  <a:srgbClr val="7030A0"/>
                </a:solidFill>
                <a:latin typeface="Arial" panose="020B0604020202020204" pitchFamily="34" charset="0"/>
                <a:cs typeface="Arial" panose="020B0604020202020204" pitchFamily="34" charset="0"/>
              </a:rPr>
            </a:br>
            <a:r>
              <a:rPr lang="en-GB" sz="4300" dirty="0">
                <a:solidFill>
                  <a:srgbClr val="7030A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Malini Ragupadi    16053386</a:t>
            </a:r>
          </a:p>
        </p:txBody>
      </p:sp>
      <p:sp>
        <p:nvSpPr>
          <p:cNvPr id="3" name="Content Placeholder 2">
            <a:extLst>
              <a:ext uri="{FF2B5EF4-FFF2-40B4-BE49-F238E27FC236}">
                <a16:creationId xmlns:a16="http://schemas.microsoft.com/office/drawing/2014/main" id="{82D1F0E4-64AB-4108-8882-3A7FDB75A597}"/>
              </a:ext>
            </a:extLst>
          </p:cNvPr>
          <p:cNvSpPr>
            <a:spLocks noGrp="1"/>
          </p:cNvSpPr>
          <p:nvPr>
            <p:ph idx="1"/>
          </p:nvPr>
        </p:nvSpPr>
        <p:spPr>
          <a:xfrm>
            <a:off x="838200" y="2279373"/>
            <a:ext cx="10515600" cy="3897589"/>
          </a:xfrm>
        </p:spPr>
        <p:txBody>
          <a:bodyPr>
            <a:normAutofit/>
          </a:bodyPr>
          <a:lstStyle/>
          <a:p>
            <a:pPr marL="0" indent="0" algn="just">
              <a:buNone/>
            </a:pPr>
            <a:endParaRPr lang="en-GB" sz="3200" dirty="0">
              <a:latin typeface="Arial" panose="020B0604020202020204" pitchFamily="34" charset="0"/>
              <a:cs typeface="Arial" panose="020B0604020202020204" pitchFamily="34" charset="0"/>
            </a:endParaRPr>
          </a:p>
          <a:p>
            <a:pPr marL="0" indent="0" algn="just">
              <a:buNone/>
            </a:pPr>
            <a:r>
              <a:rPr lang="en-GB" sz="3200" dirty="0">
                <a:latin typeface="Arial" panose="020B0604020202020204" pitchFamily="34" charset="0"/>
                <a:cs typeface="Arial" panose="020B0604020202020204" pitchFamily="34" charset="0"/>
              </a:rPr>
              <a:t>Our vision in this company is  to make a real difference in our customers life, whenever they are going to a job interview or expecting mothers needing any maternity clothes. Our mission is to active with the customers and be more effective and passionate. With the side goal of turning profits as well.</a:t>
            </a:r>
          </a:p>
        </p:txBody>
      </p:sp>
    </p:spTree>
    <p:extLst>
      <p:ext uri="{BB962C8B-B14F-4D97-AF65-F5344CB8AC3E}">
        <p14:creationId xmlns:p14="http://schemas.microsoft.com/office/powerpoint/2010/main" val="1496626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37DC5-897B-4930-BAF5-48C8203739D6}"/>
              </a:ext>
            </a:extLst>
          </p:cNvPr>
          <p:cNvSpPr>
            <a:spLocks noGrp="1"/>
          </p:cNvSpPr>
          <p:nvPr>
            <p:ph type="title"/>
          </p:nvPr>
        </p:nvSpPr>
        <p:spPr/>
        <p:txBody>
          <a:bodyPr>
            <a:normAutofit/>
          </a:bodyPr>
          <a:lstStyle/>
          <a:p>
            <a:r>
              <a:rPr lang="en-GB" sz="4300" dirty="0">
                <a:solidFill>
                  <a:srgbClr val="7030A0"/>
                </a:solidFill>
                <a:latin typeface="Arial" panose="020B0604020202020204" pitchFamily="34" charset="0"/>
                <a:cs typeface="Arial" panose="020B0604020202020204" pitchFamily="34" charset="0"/>
              </a:rPr>
              <a:t>                      Legal issues </a:t>
            </a:r>
            <a:br>
              <a:rPr lang="en-GB" sz="4300" dirty="0">
                <a:solidFill>
                  <a:srgbClr val="7030A0"/>
                </a:solidFill>
                <a:latin typeface="Arial" panose="020B0604020202020204" pitchFamily="34" charset="0"/>
                <a:cs typeface="Arial" panose="020B0604020202020204" pitchFamily="34" charset="0"/>
              </a:rPr>
            </a:br>
            <a:r>
              <a:rPr lang="en-GB" sz="4300" dirty="0">
                <a:solidFill>
                  <a:srgbClr val="7030A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Malini Ragupadi     16053386</a:t>
            </a:r>
          </a:p>
        </p:txBody>
      </p:sp>
      <p:sp>
        <p:nvSpPr>
          <p:cNvPr id="3" name="Content Placeholder 2">
            <a:extLst>
              <a:ext uri="{FF2B5EF4-FFF2-40B4-BE49-F238E27FC236}">
                <a16:creationId xmlns:a16="http://schemas.microsoft.com/office/drawing/2014/main" id="{9F1C2B10-BAD2-4B3D-B801-AAEE4FEB11DA}"/>
              </a:ext>
            </a:extLst>
          </p:cNvPr>
          <p:cNvSpPr>
            <a:spLocks noGrp="1"/>
          </p:cNvSpPr>
          <p:nvPr>
            <p:ph idx="1"/>
          </p:nvPr>
        </p:nvSpPr>
        <p:spPr>
          <a:xfrm>
            <a:off x="838200" y="2529025"/>
            <a:ext cx="10515600" cy="3963850"/>
          </a:xfrm>
        </p:spPr>
        <p:txBody>
          <a:bodyPr>
            <a:normAutofit/>
          </a:bodyPr>
          <a:lstStyle/>
          <a:p>
            <a:pPr marL="0" indent="0" algn="just">
              <a:buNone/>
            </a:pPr>
            <a:r>
              <a:rPr lang="en-GB" sz="3200" dirty="0">
                <a:latin typeface="Arial" panose="020B0604020202020204" pitchFamily="34" charset="0"/>
                <a:cs typeface="Arial" panose="020B0604020202020204" pitchFamily="34" charset="0"/>
              </a:rPr>
              <a:t>Some legal issues that we can face in our line of work varies from health and safety issues to environmental problems. We must make sure that where our products are made are safe and a workable condition. Other issues could be how our waste products are handled and keep the environment safe and not create any harmful damages to the world.</a:t>
            </a:r>
          </a:p>
        </p:txBody>
      </p:sp>
    </p:spTree>
    <p:extLst>
      <p:ext uri="{BB962C8B-B14F-4D97-AF65-F5344CB8AC3E}">
        <p14:creationId xmlns:p14="http://schemas.microsoft.com/office/powerpoint/2010/main" val="2073521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F9DA8-CBFD-480D-BB24-37D7E5862F3C}"/>
              </a:ext>
            </a:extLst>
          </p:cNvPr>
          <p:cNvSpPr>
            <a:spLocks noGrp="1"/>
          </p:cNvSpPr>
          <p:nvPr>
            <p:ph type="title"/>
          </p:nvPr>
        </p:nvSpPr>
        <p:spPr>
          <a:xfrm>
            <a:off x="1116495" y="391766"/>
            <a:ext cx="9959009" cy="1159565"/>
          </a:xfrm>
        </p:spPr>
        <p:txBody>
          <a:bodyPr>
            <a:normAutofit fontScale="90000"/>
          </a:bodyPr>
          <a:lstStyle/>
          <a:p>
            <a:r>
              <a:rPr lang="en-GB" sz="4300" dirty="0">
                <a:solidFill>
                  <a:srgbClr val="7030A0"/>
                </a:solidFill>
                <a:latin typeface="Arial" panose="020B0604020202020204" pitchFamily="34" charset="0"/>
                <a:cs typeface="Arial" panose="020B0604020202020204" pitchFamily="34" charset="0"/>
              </a:rPr>
              <a:t>              Management process</a:t>
            </a:r>
            <a:br>
              <a:rPr lang="en-GB" dirty="0"/>
            </a:br>
            <a:r>
              <a:rPr lang="en-GB" dirty="0"/>
              <a:t>                                     </a:t>
            </a:r>
            <a:r>
              <a:rPr lang="en-GB" sz="1200" dirty="0">
                <a:latin typeface="Arial" panose="020B0604020202020204" pitchFamily="34" charset="0"/>
                <a:cs typeface="Arial" panose="020B0604020202020204" pitchFamily="34" charset="0"/>
              </a:rPr>
              <a:t>Nsole Mosengo   1605359</a:t>
            </a:r>
          </a:p>
        </p:txBody>
      </p:sp>
      <p:sp>
        <p:nvSpPr>
          <p:cNvPr id="3" name="Content Placeholder 2">
            <a:extLst>
              <a:ext uri="{FF2B5EF4-FFF2-40B4-BE49-F238E27FC236}">
                <a16:creationId xmlns:a16="http://schemas.microsoft.com/office/drawing/2014/main" id="{FFBDF257-D4CD-4025-804B-A61EFE4D4986}"/>
              </a:ext>
            </a:extLst>
          </p:cNvPr>
          <p:cNvSpPr>
            <a:spLocks noGrp="1"/>
          </p:cNvSpPr>
          <p:nvPr>
            <p:ph idx="1"/>
          </p:nvPr>
        </p:nvSpPr>
        <p:spPr>
          <a:xfrm>
            <a:off x="838200" y="1683853"/>
            <a:ext cx="10515600" cy="4962112"/>
          </a:xfrm>
        </p:spPr>
        <p:txBody>
          <a:bodyPr>
            <a:noAutofit/>
          </a:bodyPr>
          <a:lstStyle/>
          <a:p>
            <a:pPr marL="0" indent="0" algn="just">
              <a:buNone/>
            </a:pPr>
            <a:r>
              <a:rPr lang="en-GB" sz="3200" dirty="0">
                <a:latin typeface="Arial" panose="020B0604020202020204" pitchFamily="34" charset="0"/>
                <a:cs typeface="Arial" panose="020B0604020202020204" pitchFamily="34" charset="0"/>
              </a:rPr>
              <a:t>Our average sale forecast over the year is over 100 indexed items per week. With a monthly budget of just £30000 a month we manage to keep up and make our sales and turn profits every quarter. Our products are affordable and we make promotions to help us meet our weekly sales. We’ve got variety of position from Store Manager to work experiences. Our opening time is from 9am until 9pm because we believe with these hours we can get more customers in and come and shop around their work schedule.  </a:t>
            </a:r>
          </a:p>
        </p:txBody>
      </p:sp>
    </p:spTree>
    <p:extLst>
      <p:ext uri="{BB962C8B-B14F-4D97-AF65-F5344CB8AC3E}">
        <p14:creationId xmlns:p14="http://schemas.microsoft.com/office/powerpoint/2010/main" val="3534649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EECFF-AF7C-4DA6-8E4A-9C23EB56C53E}"/>
              </a:ext>
            </a:extLst>
          </p:cNvPr>
          <p:cNvSpPr>
            <a:spLocks noGrp="1"/>
          </p:cNvSpPr>
          <p:nvPr>
            <p:ph type="title"/>
          </p:nvPr>
        </p:nvSpPr>
        <p:spPr>
          <a:xfrm>
            <a:off x="1166190" y="450574"/>
            <a:ext cx="10515599" cy="1550506"/>
          </a:xfrm>
        </p:spPr>
        <p:txBody>
          <a:bodyPr>
            <a:normAutofit fontScale="90000"/>
          </a:bodyPr>
          <a:lstStyle/>
          <a:p>
            <a:r>
              <a:rPr lang="en-GB" sz="4800" dirty="0">
                <a:solidFill>
                  <a:srgbClr val="7030A0"/>
                </a:solidFill>
                <a:latin typeface="Arial" panose="020B0604020202020204" pitchFamily="34" charset="0"/>
                <a:cs typeface="Arial" panose="020B0604020202020204" pitchFamily="34" charset="0"/>
              </a:rPr>
              <a:t>  PESTLE: Political, Economic, Social,         Technology, Legal and Environmental </a:t>
            </a:r>
            <a:br>
              <a:rPr lang="en-GB" dirty="0"/>
            </a:br>
            <a:r>
              <a:rPr lang="en-GB" dirty="0"/>
              <a:t>                                       </a:t>
            </a:r>
            <a:r>
              <a:rPr lang="en-GB" sz="1300" dirty="0">
                <a:latin typeface="Arial" panose="020B0604020202020204" pitchFamily="34" charset="0"/>
                <a:cs typeface="Arial" panose="020B0604020202020204" pitchFamily="34" charset="0"/>
              </a:rPr>
              <a:t>Telma Pires    1604712</a:t>
            </a:r>
            <a:endParaRPr lang="en-GB" dirty="0"/>
          </a:p>
        </p:txBody>
      </p:sp>
      <p:sp>
        <p:nvSpPr>
          <p:cNvPr id="3" name="Content Placeholder 2">
            <a:extLst>
              <a:ext uri="{FF2B5EF4-FFF2-40B4-BE49-F238E27FC236}">
                <a16:creationId xmlns:a16="http://schemas.microsoft.com/office/drawing/2014/main" id="{F8EDBAB3-77D4-4050-8DBE-8A0909F99B5A}"/>
              </a:ext>
            </a:extLst>
          </p:cNvPr>
          <p:cNvSpPr>
            <a:spLocks noGrp="1"/>
          </p:cNvSpPr>
          <p:nvPr>
            <p:ph idx="1"/>
          </p:nvPr>
        </p:nvSpPr>
        <p:spPr>
          <a:xfrm>
            <a:off x="771938" y="2398643"/>
            <a:ext cx="10515600" cy="3778320"/>
          </a:xfrm>
        </p:spPr>
        <p:txBody>
          <a:bodyPr>
            <a:normAutofit/>
          </a:bodyPr>
          <a:lstStyle/>
          <a:p>
            <a:pPr marL="0" indent="0" algn="just">
              <a:buNone/>
            </a:pPr>
            <a:endParaRPr lang="en-GB" sz="2400" b="1" dirty="0">
              <a:latin typeface="Arial" panose="020B0604020202020204" pitchFamily="34" charset="0"/>
              <a:cs typeface="Arial" panose="020B0604020202020204" pitchFamily="34" charset="0"/>
            </a:endParaRPr>
          </a:p>
          <a:p>
            <a:pPr marL="0" indent="0" algn="just">
              <a:buNone/>
            </a:pPr>
            <a:endParaRPr lang="en-GB" sz="2400" b="1" dirty="0">
              <a:latin typeface="Arial" panose="020B0604020202020204" pitchFamily="34" charset="0"/>
              <a:cs typeface="Arial" panose="020B0604020202020204" pitchFamily="34" charset="0"/>
            </a:endParaRPr>
          </a:p>
          <a:p>
            <a:pPr marL="0" indent="0" algn="just">
              <a:buNone/>
            </a:pPr>
            <a:r>
              <a:rPr lang="en-GB" sz="2400" b="1" dirty="0">
                <a:latin typeface="Arial" panose="020B0604020202020204" pitchFamily="34" charset="0"/>
                <a:cs typeface="Arial" panose="020B0604020202020204" pitchFamily="34" charset="0"/>
              </a:rPr>
              <a:t>POLITICAL: </a:t>
            </a:r>
            <a:r>
              <a:rPr lang="en-GB" sz="2400" dirty="0">
                <a:latin typeface="Arial" panose="020B0604020202020204" pitchFamily="34" charset="0"/>
                <a:cs typeface="Arial" panose="020B0604020202020204" pitchFamily="34" charset="0"/>
              </a:rPr>
              <a:t>Many shops are located in central London for all types of tourists. The UK's decision to leave EU the pound sterling in the future will lose weight to Europe and could affect business in the UK. Government policy can raise interest rates and raise costs, so higher rates reduce consumer spending. With the increase of production, the lower rates attract investments with the increase of the production of the companies.</a:t>
            </a:r>
          </a:p>
        </p:txBody>
      </p:sp>
    </p:spTree>
    <p:extLst>
      <p:ext uri="{BB962C8B-B14F-4D97-AF65-F5344CB8AC3E}">
        <p14:creationId xmlns:p14="http://schemas.microsoft.com/office/powerpoint/2010/main" val="2585863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105142-B6DC-40DF-A142-91588BAF4A80}"/>
              </a:ext>
            </a:extLst>
          </p:cNvPr>
          <p:cNvSpPr>
            <a:spLocks noGrp="1"/>
          </p:cNvSpPr>
          <p:nvPr>
            <p:ph idx="1"/>
          </p:nvPr>
        </p:nvSpPr>
        <p:spPr>
          <a:xfrm>
            <a:off x="838200" y="821635"/>
            <a:ext cx="10515600" cy="5355328"/>
          </a:xfrm>
        </p:spPr>
        <p:txBody>
          <a:bodyPr>
            <a:normAutofit/>
          </a:bodyPr>
          <a:lstStyle/>
          <a:p>
            <a:pPr marL="0" indent="0" algn="just">
              <a:buNone/>
            </a:pPr>
            <a:endParaRPr lang="en-GB" sz="2400" b="1" dirty="0">
              <a:latin typeface="Arial" panose="020B0604020202020204" pitchFamily="34" charset="0"/>
              <a:cs typeface="Arial" panose="020B0604020202020204" pitchFamily="34" charset="0"/>
            </a:endParaRPr>
          </a:p>
          <a:p>
            <a:pPr marL="0" indent="0" algn="just">
              <a:buNone/>
            </a:pPr>
            <a:r>
              <a:rPr lang="en-GB" sz="2400" b="1" dirty="0">
                <a:latin typeface="Arial" panose="020B0604020202020204" pitchFamily="34" charset="0"/>
                <a:cs typeface="Arial" panose="020B0604020202020204" pitchFamily="34" charset="0"/>
              </a:rPr>
              <a:t>ECONOMIC: </a:t>
            </a:r>
            <a:r>
              <a:rPr lang="en-GB" sz="2400" dirty="0">
                <a:latin typeface="Arial" panose="020B0604020202020204" pitchFamily="34" charset="0"/>
                <a:cs typeface="Arial" panose="020B0604020202020204" pitchFamily="34" charset="0"/>
              </a:rPr>
              <a:t>Economically the profits of our business could be affected by the high cost of living and labour cost in the UK if it decides to leave the EU, reducing the export of fabrics to other countries and could lower the British economy.</a:t>
            </a:r>
          </a:p>
          <a:p>
            <a:pPr marL="0" indent="0" algn="just">
              <a:buNone/>
            </a:pPr>
            <a:endParaRPr lang="en-GB" sz="2400" b="1" dirty="0">
              <a:latin typeface="Arial" panose="020B0604020202020204" pitchFamily="34" charset="0"/>
              <a:cs typeface="Arial" panose="020B0604020202020204" pitchFamily="34" charset="0"/>
            </a:endParaRPr>
          </a:p>
          <a:p>
            <a:pPr marL="0" indent="0" algn="just">
              <a:buNone/>
            </a:pPr>
            <a:endParaRPr lang="en-GB" sz="2400" b="1" dirty="0">
              <a:latin typeface="Arial" panose="020B0604020202020204" pitchFamily="34" charset="0"/>
              <a:cs typeface="Arial" panose="020B0604020202020204" pitchFamily="34" charset="0"/>
            </a:endParaRPr>
          </a:p>
          <a:p>
            <a:pPr marL="0" indent="0" algn="just">
              <a:buNone/>
            </a:pPr>
            <a:r>
              <a:rPr lang="en-GB" sz="2400" b="1" dirty="0">
                <a:latin typeface="Arial" panose="020B0604020202020204" pitchFamily="34" charset="0"/>
                <a:cs typeface="Arial" panose="020B0604020202020204" pitchFamily="34" charset="0"/>
              </a:rPr>
              <a:t>SOCIAL: </a:t>
            </a:r>
            <a:r>
              <a:rPr lang="en-GB" sz="2400" dirty="0">
                <a:latin typeface="Arial" panose="020B0604020202020204" pitchFamily="34" charset="0"/>
                <a:cs typeface="Arial" panose="020B0604020202020204" pitchFamily="34" charset="0"/>
              </a:rPr>
              <a:t>New opportunities for employees, investments of new fabric lines in Asian and African countries. Investment in new trends producing oversize sizes by looking for consumer buying habits.</a:t>
            </a:r>
          </a:p>
        </p:txBody>
      </p:sp>
    </p:spTree>
    <p:extLst>
      <p:ext uri="{BB962C8B-B14F-4D97-AF65-F5344CB8AC3E}">
        <p14:creationId xmlns:p14="http://schemas.microsoft.com/office/powerpoint/2010/main" val="1581836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3AE0E1-86F1-4EA6-9833-E01477038F77}"/>
              </a:ext>
            </a:extLst>
          </p:cNvPr>
          <p:cNvSpPr>
            <a:spLocks noGrp="1"/>
          </p:cNvSpPr>
          <p:nvPr>
            <p:ph idx="1"/>
          </p:nvPr>
        </p:nvSpPr>
        <p:spPr>
          <a:xfrm>
            <a:off x="838200" y="636104"/>
            <a:ext cx="10515600" cy="6056244"/>
          </a:xfrm>
        </p:spPr>
        <p:txBody>
          <a:bodyPr>
            <a:normAutofit/>
          </a:bodyPr>
          <a:lstStyle/>
          <a:p>
            <a:pPr marL="0" indent="0" algn="just">
              <a:buNone/>
            </a:pPr>
            <a:r>
              <a:rPr lang="en-GB" sz="2400" b="1" dirty="0">
                <a:latin typeface="Arial" panose="020B0604020202020204" pitchFamily="34" charset="0"/>
                <a:cs typeface="Arial" panose="020B0604020202020204" pitchFamily="34" charset="0"/>
              </a:rPr>
              <a:t>TECHNOLOGY: </a:t>
            </a:r>
            <a:r>
              <a:rPr lang="en-GB" sz="2400" dirty="0">
                <a:latin typeface="Arial" panose="020B0604020202020204" pitchFamily="34" charset="0"/>
                <a:cs typeface="Arial" panose="020B0604020202020204" pitchFamily="34" charset="0"/>
              </a:rPr>
              <a:t>Innovate the account created online for members with 20% discounts or gift vouchers above £ 50. Create an app for smartphones so that consumers can place their orders and make new improvements to protect their personal details online.</a:t>
            </a:r>
          </a:p>
          <a:p>
            <a:pPr marL="0" indent="0" algn="just">
              <a:buNone/>
            </a:pPr>
            <a:endParaRPr lang="en-GB" dirty="0"/>
          </a:p>
          <a:p>
            <a:pPr marL="0" indent="0" algn="just">
              <a:buNone/>
            </a:pPr>
            <a:r>
              <a:rPr lang="en-GB" sz="2400" b="1" dirty="0">
                <a:latin typeface="Arial" panose="020B0604020202020204" pitchFamily="34" charset="0"/>
                <a:cs typeface="Arial" panose="020B0604020202020204" pitchFamily="34" charset="0"/>
              </a:rPr>
              <a:t>LEGAL:  </a:t>
            </a:r>
            <a:r>
              <a:rPr lang="en-GB" sz="2400" dirty="0">
                <a:latin typeface="Arial" panose="020B0604020202020204" pitchFamily="34" charset="0"/>
                <a:cs typeface="Arial" panose="020B0604020202020204" pitchFamily="34" charset="0"/>
              </a:rPr>
              <a:t>National Living Salary for workers aged 25 and over is £ 7.83 per hour. Our small business respects the rights of workers by paying the SMP (Statutory Maternity Leave and pay), SSP (Statutory sick pay) and vacations. Introduction of workplace pensions and providing workers with information and training on health and safety, operating a written health and safety policy.</a:t>
            </a:r>
          </a:p>
          <a:p>
            <a:pPr marL="0" indent="0" algn="just">
              <a:buNone/>
            </a:pPr>
            <a:endParaRPr lang="en-GB" sz="2400" dirty="0">
              <a:latin typeface="Arial" panose="020B0604020202020204" pitchFamily="34" charset="0"/>
              <a:cs typeface="Arial" panose="020B0604020202020204" pitchFamily="34" charset="0"/>
            </a:endParaRPr>
          </a:p>
          <a:p>
            <a:pPr marL="0" indent="0" algn="just">
              <a:buNone/>
            </a:pPr>
            <a:r>
              <a:rPr lang="en-GB" sz="2400" b="1" dirty="0">
                <a:latin typeface="Arial" panose="020B0604020202020204" pitchFamily="34" charset="0"/>
                <a:cs typeface="Arial" panose="020B0604020202020204" pitchFamily="34" charset="0"/>
              </a:rPr>
              <a:t>ENVIRONMENTAL: </a:t>
            </a:r>
            <a:r>
              <a:rPr lang="en-GB" sz="2400" dirty="0">
                <a:latin typeface="Arial" panose="020B0604020202020204" pitchFamily="34" charset="0"/>
                <a:cs typeface="Arial" panose="020B0604020202020204" pitchFamily="34" charset="0"/>
              </a:rPr>
              <a:t>Customer relationship have improved since we introduced and publicised our ethical sourcing. We offer transport and meals for our workers.</a:t>
            </a:r>
          </a:p>
          <a:p>
            <a:pPr marL="0" indent="0" algn="just">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3517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5E8D-C181-443B-8321-EB14F77CA239}"/>
              </a:ext>
            </a:extLst>
          </p:cNvPr>
          <p:cNvSpPr>
            <a:spLocks noGrp="1"/>
          </p:cNvSpPr>
          <p:nvPr>
            <p:ph type="title"/>
          </p:nvPr>
        </p:nvSpPr>
        <p:spPr>
          <a:xfrm>
            <a:off x="838200" y="365125"/>
            <a:ext cx="10515600" cy="1556440"/>
          </a:xfrm>
        </p:spPr>
        <p:txBody>
          <a:bodyPr>
            <a:normAutofit fontScale="90000"/>
          </a:bodyPr>
          <a:lstStyle/>
          <a:p>
            <a:r>
              <a:rPr lang="en-GB" sz="4800" dirty="0">
                <a:solidFill>
                  <a:srgbClr val="7030A0"/>
                </a:solidFill>
                <a:latin typeface="Arial" panose="020B0604020202020204" pitchFamily="34" charset="0"/>
                <a:cs typeface="Arial" panose="020B0604020202020204" pitchFamily="34" charset="0"/>
              </a:rPr>
              <a:t>      SWOT: Strengths, Weaknesses,</a:t>
            </a:r>
            <a:br>
              <a:rPr lang="en-GB" sz="4800" dirty="0">
                <a:solidFill>
                  <a:srgbClr val="7030A0"/>
                </a:solidFill>
                <a:latin typeface="Arial" panose="020B0604020202020204" pitchFamily="34" charset="0"/>
                <a:cs typeface="Arial" panose="020B0604020202020204" pitchFamily="34" charset="0"/>
              </a:rPr>
            </a:br>
            <a:r>
              <a:rPr lang="en-GB" sz="4800" dirty="0">
                <a:solidFill>
                  <a:srgbClr val="7030A0"/>
                </a:solidFill>
                <a:latin typeface="Arial" panose="020B0604020202020204" pitchFamily="34" charset="0"/>
                <a:cs typeface="Arial" panose="020B0604020202020204" pitchFamily="34" charset="0"/>
              </a:rPr>
              <a:t>    opportunities and Threats</a:t>
            </a:r>
            <a:br>
              <a:rPr lang="en-GB" sz="4800" dirty="0">
                <a:solidFill>
                  <a:srgbClr val="7030A0"/>
                </a:solidFill>
                <a:latin typeface="Arial" panose="020B0604020202020204" pitchFamily="34" charset="0"/>
                <a:cs typeface="Arial" panose="020B0604020202020204" pitchFamily="34" charset="0"/>
              </a:rPr>
            </a:br>
            <a:r>
              <a:rPr lang="en-GB" sz="4800" dirty="0">
                <a:solidFill>
                  <a:srgbClr val="7030A0"/>
                </a:solidFill>
                <a:latin typeface="Arial" panose="020B0604020202020204" pitchFamily="34" charset="0"/>
                <a:cs typeface="Arial" panose="020B0604020202020204" pitchFamily="34" charset="0"/>
              </a:rPr>
              <a:t>                           </a:t>
            </a:r>
            <a:r>
              <a:rPr lang="en-GB" sz="1300" dirty="0">
                <a:latin typeface="Arial" panose="020B0604020202020204" pitchFamily="34" charset="0"/>
                <a:cs typeface="Arial" panose="020B0604020202020204" pitchFamily="34" charset="0"/>
              </a:rPr>
              <a:t>Nsole Mosengo  1605359</a:t>
            </a:r>
          </a:p>
        </p:txBody>
      </p:sp>
      <p:sp>
        <p:nvSpPr>
          <p:cNvPr id="3" name="Content Placeholder 2">
            <a:extLst>
              <a:ext uri="{FF2B5EF4-FFF2-40B4-BE49-F238E27FC236}">
                <a16:creationId xmlns:a16="http://schemas.microsoft.com/office/drawing/2014/main" id="{18B292AF-D9BC-40AE-828D-8432AE8FC6DB}"/>
              </a:ext>
            </a:extLst>
          </p:cNvPr>
          <p:cNvSpPr>
            <a:spLocks noGrp="1"/>
          </p:cNvSpPr>
          <p:nvPr>
            <p:ph idx="1"/>
          </p:nvPr>
        </p:nvSpPr>
        <p:spPr>
          <a:xfrm>
            <a:off x="838200" y="2345633"/>
            <a:ext cx="10515600" cy="4147242"/>
          </a:xfrm>
        </p:spPr>
        <p:txBody>
          <a:bodyPr>
            <a:normAutofit fontScale="70000" lnSpcReduction="20000"/>
          </a:bodyPr>
          <a:lstStyle/>
          <a:p>
            <a:pPr marL="0" indent="0">
              <a:buNone/>
            </a:pPr>
            <a:r>
              <a:rPr lang="en-GB" dirty="0"/>
              <a:t> </a:t>
            </a:r>
          </a:p>
          <a:p>
            <a:pPr marL="0" indent="0">
              <a:buNone/>
            </a:pPr>
            <a:endParaRPr lang="en-GB" dirty="0"/>
          </a:p>
          <a:p>
            <a:pPr marL="0" indent="0" algn="just">
              <a:buNone/>
            </a:pPr>
            <a:r>
              <a:rPr lang="en-GB" sz="3100" b="1" dirty="0">
                <a:latin typeface="Arial" panose="020B0604020202020204" pitchFamily="34" charset="0"/>
                <a:cs typeface="Arial" panose="020B0604020202020204" pitchFamily="34" charset="0"/>
              </a:rPr>
              <a:t>STRENGHT</a:t>
            </a:r>
            <a:r>
              <a:rPr lang="en-GB" sz="3100" dirty="0">
                <a:latin typeface="Arial" panose="020B0604020202020204" pitchFamily="34" charset="0"/>
                <a:cs typeface="Arial" panose="020B0604020202020204" pitchFamily="34" charset="0"/>
              </a:rPr>
              <a:t>: Paradise is very affordable we have a logo because we sell quality clothes. Paradise is know for its fresh designs and for keeping  the designs on rotation so that the customers always get the new designs whenever they walk into the showroom. Paradise has a low cost, high quality supply chain and its high developed supply chain which enables it to specific trend. We always have the latest trends. All our clothing are very fashionable. We are here to satisfy our customers. Paradise have a well established brand name worldwide. Apart from clothing paradise also offers a few accessories such as hats, gloves, scarfs etc. Paradise has a wide range of women products.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2636684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42ECC0-50AA-4BFA-98E1-B8C6ADBD3A9B}"/>
              </a:ext>
            </a:extLst>
          </p:cNvPr>
          <p:cNvSpPr>
            <a:spLocks noGrp="1"/>
          </p:cNvSpPr>
          <p:nvPr>
            <p:ph idx="1"/>
          </p:nvPr>
        </p:nvSpPr>
        <p:spPr>
          <a:xfrm>
            <a:off x="626166" y="675861"/>
            <a:ext cx="10515600" cy="5342076"/>
          </a:xfrm>
        </p:spPr>
        <p:txBody>
          <a:bodyPr>
            <a:normAutofit/>
          </a:bodyPr>
          <a:lstStyle/>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WEAKNESS: </a:t>
            </a:r>
            <a:r>
              <a:rPr lang="en-GB" sz="2400" dirty="0">
                <a:latin typeface="Arial" panose="020B0604020202020204" pitchFamily="34" charset="0"/>
                <a:cs typeface="Arial" panose="020B0604020202020204" pitchFamily="34" charset="0"/>
              </a:rPr>
              <a:t>Paradise is working on there online as we are weak on our social media presence. Limited marketing and advertising as compare to some others brands. Paradise are suffering a slow economic growth of the a EU, it held back overall profit for the group. High competition  for paradise means limited market share and high brand switching. Customers have to travel far in order to get to paradise.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3558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C2357-CE79-4CA5-A1F8-D9FC78ACF4B1}"/>
              </a:ext>
            </a:extLst>
          </p:cNvPr>
          <p:cNvSpPr>
            <a:spLocks noGrp="1"/>
          </p:cNvSpPr>
          <p:nvPr>
            <p:ph type="title"/>
          </p:nvPr>
        </p:nvSpPr>
        <p:spPr/>
        <p:txBody>
          <a:bodyPr>
            <a:normAutofit fontScale="90000"/>
          </a:bodyPr>
          <a:lstStyle/>
          <a:p>
            <a:r>
              <a:rPr lang="en-GB" sz="4300" dirty="0">
                <a:solidFill>
                  <a:srgbClr val="7030A0"/>
                </a:solidFill>
                <a:latin typeface="Arial" panose="020B0604020202020204" pitchFamily="34" charset="0"/>
                <a:cs typeface="Arial" panose="020B0604020202020204" pitchFamily="34" charset="0"/>
              </a:rPr>
              <a:t>                    CONCLUSON</a:t>
            </a:r>
            <a:r>
              <a:rPr lang="en-GB" dirty="0"/>
              <a:t> </a:t>
            </a:r>
            <a:br>
              <a:rPr lang="en-GB" dirty="0"/>
            </a:br>
            <a:r>
              <a:rPr lang="en-GB" dirty="0"/>
              <a:t>                                      </a:t>
            </a:r>
            <a:r>
              <a:rPr lang="en-GB" sz="1200" dirty="0">
                <a:latin typeface="Arial" panose="020B0604020202020204" pitchFamily="34" charset="0"/>
                <a:cs typeface="Arial" panose="020B0604020202020204" pitchFamily="34" charset="0"/>
              </a:rPr>
              <a:t>Telma Pires      1604712</a:t>
            </a:r>
          </a:p>
        </p:txBody>
      </p:sp>
      <p:sp>
        <p:nvSpPr>
          <p:cNvPr id="3" name="Content Placeholder 2">
            <a:extLst>
              <a:ext uri="{FF2B5EF4-FFF2-40B4-BE49-F238E27FC236}">
                <a16:creationId xmlns:a16="http://schemas.microsoft.com/office/drawing/2014/main" id="{3C070A0C-3A77-416D-B95E-B276ECA540AD}"/>
              </a:ext>
            </a:extLst>
          </p:cNvPr>
          <p:cNvSpPr>
            <a:spLocks noGrp="1"/>
          </p:cNvSpPr>
          <p:nvPr>
            <p:ph idx="1"/>
          </p:nvPr>
        </p:nvSpPr>
        <p:spPr>
          <a:xfrm>
            <a:off x="838200" y="3045860"/>
            <a:ext cx="10515600" cy="3447015"/>
          </a:xfrm>
        </p:spPr>
        <p:txBody>
          <a:bodyPr>
            <a:normAutofit/>
          </a:bodyPr>
          <a:lstStyle/>
          <a:p>
            <a:pPr marL="0" indent="0" algn="just">
              <a:buNone/>
            </a:pPr>
            <a:r>
              <a:rPr lang="en-GB" sz="3200" dirty="0">
                <a:latin typeface="Arial" panose="020B0604020202020204" pitchFamily="34" charset="0"/>
                <a:cs typeface="Arial" panose="020B0604020202020204" pitchFamily="34" charset="0"/>
              </a:rPr>
              <a:t>We hope this presentation is informative and you will consider us a solution to the new textile company. We have covered our aims, visions, pestle and swot analysis. Thank you for listening.</a:t>
            </a:r>
          </a:p>
        </p:txBody>
      </p:sp>
    </p:spTree>
    <p:extLst>
      <p:ext uri="{BB962C8B-B14F-4D97-AF65-F5344CB8AC3E}">
        <p14:creationId xmlns:p14="http://schemas.microsoft.com/office/powerpoint/2010/main" val="3666406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C92E9-44CE-4435-8BDD-ADA927960B9F}"/>
              </a:ext>
            </a:extLst>
          </p:cNvPr>
          <p:cNvSpPr>
            <a:spLocks noGrp="1"/>
          </p:cNvSpPr>
          <p:nvPr>
            <p:ph type="title"/>
          </p:nvPr>
        </p:nvSpPr>
        <p:spPr>
          <a:xfrm>
            <a:off x="3591340" y="291548"/>
            <a:ext cx="4214191" cy="859750"/>
          </a:xfrm>
        </p:spPr>
        <p:txBody>
          <a:bodyPr>
            <a:normAutofit/>
          </a:bodyPr>
          <a:lstStyle/>
          <a:p>
            <a:r>
              <a:rPr lang="en-GB" sz="4800" dirty="0">
                <a:solidFill>
                  <a:srgbClr val="7030A0"/>
                </a:solidFill>
                <a:latin typeface="Arial" panose="020B0604020202020204" pitchFamily="34" charset="0"/>
                <a:cs typeface="Arial" panose="020B0604020202020204" pitchFamily="34" charset="0"/>
              </a:rPr>
              <a:t> Learning Log</a:t>
            </a:r>
          </a:p>
        </p:txBody>
      </p:sp>
      <p:graphicFrame>
        <p:nvGraphicFramePr>
          <p:cNvPr id="4" name="Content Placeholder 3">
            <a:extLst>
              <a:ext uri="{FF2B5EF4-FFF2-40B4-BE49-F238E27FC236}">
                <a16:creationId xmlns:a16="http://schemas.microsoft.com/office/drawing/2014/main" id="{413EE0E3-62EB-4365-BC1F-6F4C54FF3A08}"/>
              </a:ext>
            </a:extLst>
          </p:cNvPr>
          <p:cNvGraphicFramePr>
            <a:graphicFrameLocks noGrp="1"/>
          </p:cNvGraphicFramePr>
          <p:nvPr>
            <p:ph idx="1"/>
            <p:extLst>
              <p:ext uri="{D42A27DB-BD31-4B8C-83A1-F6EECF244321}">
                <p14:modId xmlns:p14="http://schemas.microsoft.com/office/powerpoint/2010/main" val="1686923069"/>
              </p:ext>
            </p:extLst>
          </p:nvPr>
        </p:nvGraphicFramePr>
        <p:xfrm>
          <a:off x="317537" y="1270666"/>
          <a:ext cx="11587843" cy="5163401"/>
        </p:xfrm>
        <a:graphic>
          <a:graphicData uri="http://schemas.openxmlformats.org/drawingml/2006/table">
            <a:tbl>
              <a:tblPr firstRow="1" bandRow="1">
                <a:tableStyleId>{5940675A-B579-460E-94D1-54222C63F5DA}</a:tableStyleId>
              </a:tblPr>
              <a:tblGrid>
                <a:gridCol w="1512530">
                  <a:extLst>
                    <a:ext uri="{9D8B030D-6E8A-4147-A177-3AD203B41FA5}">
                      <a16:colId xmlns:a16="http://schemas.microsoft.com/office/drawing/2014/main" val="2614379907"/>
                    </a:ext>
                  </a:extLst>
                </a:gridCol>
                <a:gridCol w="1396086">
                  <a:extLst>
                    <a:ext uri="{9D8B030D-6E8A-4147-A177-3AD203B41FA5}">
                      <a16:colId xmlns:a16="http://schemas.microsoft.com/office/drawing/2014/main" val="4171864623"/>
                    </a:ext>
                  </a:extLst>
                </a:gridCol>
                <a:gridCol w="1749287">
                  <a:extLst>
                    <a:ext uri="{9D8B030D-6E8A-4147-A177-3AD203B41FA5}">
                      <a16:colId xmlns:a16="http://schemas.microsoft.com/office/drawing/2014/main" val="3404522857"/>
                    </a:ext>
                  </a:extLst>
                </a:gridCol>
                <a:gridCol w="2384018">
                  <a:extLst>
                    <a:ext uri="{9D8B030D-6E8A-4147-A177-3AD203B41FA5}">
                      <a16:colId xmlns:a16="http://schemas.microsoft.com/office/drawing/2014/main" val="183635941"/>
                    </a:ext>
                  </a:extLst>
                </a:gridCol>
                <a:gridCol w="2047651">
                  <a:extLst>
                    <a:ext uri="{9D8B030D-6E8A-4147-A177-3AD203B41FA5}">
                      <a16:colId xmlns:a16="http://schemas.microsoft.com/office/drawing/2014/main" val="2347065874"/>
                    </a:ext>
                  </a:extLst>
                </a:gridCol>
                <a:gridCol w="2498271">
                  <a:extLst>
                    <a:ext uri="{9D8B030D-6E8A-4147-A177-3AD203B41FA5}">
                      <a16:colId xmlns:a16="http://schemas.microsoft.com/office/drawing/2014/main" val="1852388686"/>
                    </a:ext>
                  </a:extLst>
                </a:gridCol>
              </a:tblGrid>
              <a:tr h="855583">
                <a:tc>
                  <a:txBody>
                    <a:bodyPr/>
                    <a:lstStyle/>
                    <a:p>
                      <a:r>
                        <a:rPr lang="en-GB" b="1" dirty="0"/>
                        <a:t>Dates of </a:t>
                      </a:r>
                    </a:p>
                    <a:p>
                      <a:r>
                        <a:rPr lang="en-GB" b="1" dirty="0"/>
                        <a:t>meeting </a:t>
                      </a:r>
                    </a:p>
                  </a:txBody>
                  <a:tcPr/>
                </a:tc>
                <a:tc>
                  <a:txBody>
                    <a:bodyPr/>
                    <a:lstStyle/>
                    <a:p>
                      <a:r>
                        <a:rPr lang="en-GB" b="1" dirty="0"/>
                        <a:t>Place of </a:t>
                      </a:r>
                    </a:p>
                    <a:p>
                      <a:r>
                        <a:rPr lang="en-GB" b="1" dirty="0"/>
                        <a:t>meeting </a:t>
                      </a:r>
                    </a:p>
                  </a:txBody>
                  <a:tcPr/>
                </a:tc>
                <a:tc>
                  <a:txBody>
                    <a:bodyPr/>
                    <a:lstStyle/>
                    <a:p>
                      <a:r>
                        <a:rPr lang="en-GB" b="1" dirty="0"/>
                        <a:t>Time of</a:t>
                      </a:r>
                    </a:p>
                    <a:p>
                      <a:r>
                        <a:rPr lang="en-GB" b="1" dirty="0"/>
                        <a:t> meeting </a:t>
                      </a:r>
                    </a:p>
                  </a:txBody>
                  <a:tcPr/>
                </a:tc>
                <a:tc>
                  <a:txBody>
                    <a:bodyPr/>
                    <a:lstStyle/>
                    <a:p>
                      <a:r>
                        <a:rPr lang="en-GB" b="1" dirty="0"/>
                        <a:t>Members </a:t>
                      </a:r>
                    </a:p>
                    <a:p>
                      <a:r>
                        <a:rPr lang="en-GB" b="1" dirty="0"/>
                        <a:t>attended</a:t>
                      </a:r>
                    </a:p>
                  </a:txBody>
                  <a:tcPr/>
                </a:tc>
                <a:tc>
                  <a:txBody>
                    <a:bodyPr/>
                    <a:lstStyle/>
                    <a:p>
                      <a:r>
                        <a:rPr lang="en-GB" b="1" dirty="0"/>
                        <a:t>Topics </a:t>
                      </a:r>
                    </a:p>
                    <a:p>
                      <a:r>
                        <a:rPr lang="en-GB" b="1" dirty="0"/>
                        <a:t>Discussed/raised</a:t>
                      </a:r>
                    </a:p>
                    <a:p>
                      <a:endParaRPr lang="en-GB" dirty="0"/>
                    </a:p>
                  </a:txBody>
                  <a:tcPr/>
                </a:tc>
                <a:tc>
                  <a:txBody>
                    <a:bodyPr/>
                    <a:lstStyle/>
                    <a:p>
                      <a:r>
                        <a:rPr lang="en-GB" b="1" dirty="0"/>
                        <a:t>Outcomes</a:t>
                      </a:r>
                    </a:p>
                    <a:p>
                      <a:r>
                        <a:rPr lang="en-GB" b="1" dirty="0"/>
                        <a:t>agreed</a:t>
                      </a:r>
                    </a:p>
                  </a:txBody>
                  <a:tcPr/>
                </a:tc>
                <a:extLst>
                  <a:ext uri="{0D108BD9-81ED-4DB2-BD59-A6C34878D82A}">
                    <a16:rowId xmlns:a16="http://schemas.microsoft.com/office/drawing/2014/main" val="2890605686"/>
                  </a:ext>
                </a:extLst>
              </a:tr>
              <a:tr h="1130954">
                <a:tc>
                  <a:txBody>
                    <a:bodyPr/>
                    <a:lstStyle/>
                    <a:p>
                      <a:r>
                        <a:rPr lang="en-GB" b="0" dirty="0"/>
                        <a:t>26.03.18</a:t>
                      </a:r>
                    </a:p>
                  </a:txBody>
                  <a:tcPr/>
                </a:tc>
                <a:tc>
                  <a:txBody>
                    <a:bodyPr/>
                    <a:lstStyle/>
                    <a:p>
                      <a:r>
                        <a:rPr lang="en-GB" dirty="0"/>
                        <a:t>London </a:t>
                      </a:r>
                    </a:p>
                    <a:p>
                      <a:r>
                        <a:rPr lang="en-GB" dirty="0"/>
                        <a:t>Campus </a:t>
                      </a:r>
                    </a:p>
                  </a:txBody>
                  <a:tcPr/>
                </a:tc>
                <a:tc>
                  <a:txBody>
                    <a:bodyPr/>
                    <a:lstStyle/>
                    <a:p>
                      <a:r>
                        <a:rPr lang="en-GB" dirty="0"/>
                        <a:t>Break time</a:t>
                      </a:r>
                    </a:p>
                    <a:p>
                      <a:r>
                        <a:rPr lang="en-GB" dirty="0"/>
                        <a:t>15m</a:t>
                      </a:r>
                    </a:p>
                  </a:txBody>
                  <a:tcPr/>
                </a:tc>
                <a:tc>
                  <a:txBody>
                    <a:bodyPr/>
                    <a:lstStyle/>
                    <a:p>
                      <a:r>
                        <a:rPr lang="en-GB" dirty="0"/>
                        <a:t>Telma and Malini </a:t>
                      </a:r>
                    </a:p>
                  </a:txBody>
                  <a:tcPr/>
                </a:tc>
                <a:tc>
                  <a:txBody>
                    <a:bodyPr/>
                    <a:lstStyle/>
                    <a:p>
                      <a:r>
                        <a:rPr lang="en-GB" dirty="0"/>
                        <a:t>Frist meeting </a:t>
                      </a:r>
                    </a:p>
                  </a:txBody>
                  <a:tcPr/>
                </a:tc>
                <a:tc>
                  <a:txBody>
                    <a:bodyPr/>
                    <a:lstStyle/>
                    <a:p>
                      <a:r>
                        <a:rPr lang="en-GB" dirty="0"/>
                        <a:t>Choose the theme of the group and what each one will do.</a:t>
                      </a:r>
                    </a:p>
                  </a:txBody>
                  <a:tcPr/>
                </a:tc>
                <a:extLst>
                  <a:ext uri="{0D108BD9-81ED-4DB2-BD59-A6C34878D82A}">
                    <a16:rowId xmlns:a16="http://schemas.microsoft.com/office/drawing/2014/main" val="953009075"/>
                  </a:ext>
                </a:extLst>
              </a:tr>
              <a:tr h="1381050">
                <a:tc>
                  <a:txBody>
                    <a:bodyPr/>
                    <a:lstStyle/>
                    <a:p>
                      <a:r>
                        <a:rPr lang="en-GB" dirty="0"/>
                        <a:t>30.03.18 </a:t>
                      </a:r>
                    </a:p>
                  </a:txBody>
                  <a:tcPr/>
                </a:tc>
                <a:tc>
                  <a:txBody>
                    <a:bodyPr/>
                    <a:lstStyle/>
                    <a:p>
                      <a:r>
                        <a:rPr lang="en-GB" dirty="0"/>
                        <a:t>WhatsApp</a:t>
                      </a:r>
                    </a:p>
                    <a:p>
                      <a:r>
                        <a:rPr lang="en-GB" dirty="0"/>
                        <a:t>Chat </a:t>
                      </a:r>
                    </a:p>
                  </a:txBody>
                  <a:tcPr/>
                </a:tc>
                <a:tc>
                  <a:txBody>
                    <a:bodyPr/>
                    <a:lstStyle/>
                    <a:p>
                      <a:r>
                        <a:rPr lang="en-GB" dirty="0"/>
                        <a:t>Afternoon </a:t>
                      </a:r>
                    </a:p>
                    <a:p>
                      <a:r>
                        <a:rPr lang="en-GB" dirty="0"/>
                        <a:t>1hr</a:t>
                      </a:r>
                    </a:p>
                  </a:txBody>
                  <a:tcPr/>
                </a:tc>
                <a:tc>
                  <a:txBody>
                    <a:bodyPr/>
                    <a:lstStyle/>
                    <a:p>
                      <a:r>
                        <a:rPr lang="en-GB" dirty="0"/>
                        <a:t>Telma, Malini and Nsole</a:t>
                      </a:r>
                    </a:p>
                  </a:txBody>
                  <a:tcPr/>
                </a:tc>
                <a:tc>
                  <a:txBody>
                    <a:bodyPr/>
                    <a:lstStyle/>
                    <a:p>
                      <a:r>
                        <a:rPr lang="en-GB" dirty="0"/>
                        <a:t>Share ideas </a:t>
                      </a:r>
                    </a:p>
                  </a:txBody>
                  <a:tcPr/>
                </a:tc>
                <a:tc>
                  <a:txBody>
                    <a:bodyPr/>
                    <a:lstStyle/>
                    <a:p>
                      <a:r>
                        <a:rPr lang="en-GB" dirty="0"/>
                        <a:t>We analyse the assessment, share ideas and help each other.</a:t>
                      </a:r>
                    </a:p>
                    <a:p>
                      <a:endParaRPr lang="en-GB" dirty="0"/>
                    </a:p>
                    <a:p>
                      <a:endParaRPr lang="en-GB" dirty="0"/>
                    </a:p>
                  </a:txBody>
                  <a:tcPr/>
                </a:tc>
                <a:extLst>
                  <a:ext uri="{0D108BD9-81ED-4DB2-BD59-A6C34878D82A}">
                    <a16:rowId xmlns:a16="http://schemas.microsoft.com/office/drawing/2014/main" val="747380587"/>
                  </a:ext>
                </a:extLst>
              </a:tr>
              <a:tr h="1048601">
                <a:tc>
                  <a:txBody>
                    <a:bodyPr/>
                    <a:lstStyle/>
                    <a:p>
                      <a:r>
                        <a:rPr lang="en-GB" dirty="0"/>
                        <a:t>02.04.18</a:t>
                      </a:r>
                    </a:p>
                  </a:txBody>
                  <a:tcPr/>
                </a:tc>
                <a:tc>
                  <a:txBody>
                    <a:bodyPr/>
                    <a:lstStyle/>
                    <a:p>
                      <a:r>
                        <a:rPr lang="en-GB" dirty="0"/>
                        <a:t>WhatsApp </a:t>
                      </a:r>
                    </a:p>
                    <a:p>
                      <a:r>
                        <a:rPr lang="en-GB" dirty="0"/>
                        <a:t>Chat </a:t>
                      </a:r>
                    </a:p>
                  </a:txBody>
                  <a:tcPr/>
                </a:tc>
                <a:tc>
                  <a:txBody>
                    <a:bodyPr/>
                    <a:lstStyle/>
                    <a:p>
                      <a:r>
                        <a:rPr lang="en-GB" dirty="0"/>
                        <a:t>Afternoon</a:t>
                      </a:r>
                    </a:p>
                    <a:p>
                      <a:r>
                        <a:rPr lang="en-GB" dirty="0"/>
                        <a:t>1hr</a:t>
                      </a:r>
                    </a:p>
                  </a:txBody>
                  <a:tcPr/>
                </a:tc>
                <a:tc>
                  <a:txBody>
                    <a:bodyPr/>
                    <a:lstStyle/>
                    <a:p>
                      <a:r>
                        <a:rPr lang="en-GB" dirty="0"/>
                        <a:t>Telma, Malini and Nsole</a:t>
                      </a:r>
                    </a:p>
                  </a:txBody>
                  <a:tcPr/>
                </a:tc>
                <a:tc>
                  <a:txBody>
                    <a:bodyPr/>
                    <a:lstStyle/>
                    <a:p>
                      <a:r>
                        <a:rPr lang="en-GB" dirty="0"/>
                        <a:t>Tasks </a:t>
                      </a:r>
                    </a:p>
                  </a:txBody>
                  <a:tcPr/>
                </a:tc>
                <a:tc>
                  <a:txBody>
                    <a:bodyPr/>
                    <a:lstStyle/>
                    <a:p>
                      <a:r>
                        <a:rPr lang="en-GB" dirty="0"/>
                        <a:t>Discuss about introduction and conclusion </a:t>
                      </a:r>
                    </a:p>
                  </a:txBody>
                  <a:tcPr/>
                </a:tc>
                <a:extLst>
                  <a:ext uri="{0D108BD9-81ED-4DB2-BD59-A6C34878D82A}">
                    <a16:rowId xmlns:a16="http://schemas.microsoft.com/office/drawing/2014/main" val="1001781250"/>
                  </a:ext>
                </a:extLst>
              </a:tr>
            </a:tbl>
          </a:graphicData>
        </a:graphic>
      </p:graphicFrame>
    </p:spTree>
    <p:extLst>
      <p:ext uri="{BB962C8B-B14F-4D97-AF65-F5344CB8AC3E}">
        <p14:creationId xmlns:p14="http://schemas.microsoft.com/office/powerpoint/2010/main" val="3232254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D2B74AB6-7FF9-4109-831B-880993C72ECC}"/>
              </a:ext>
            </a:extLst>
          </p:cNvPr>
          <p:cNvGraphicFramePr>
            <a:graphicFrameLocks noGrp="1"/>
          </p:cNvGraphicFramePr>
          <p:nvPr>
            <p:extLst>
              <p:ext uri="{D42A27DB-BD31-4B8C-83A1-F6EECF244321}">
                <p14:modId xmlns:p14="http://schemas.microsoft.com/office/powerpoint/2010/main" val="2388121668"/>
              </p:ext>
            </p:extLst>
          </p:nvPr>
        </p:nvGraphicFramePr>
        <p:xfrm>
          <a:off x="364671" y="1819469"/>
          <a:ext cx="11462657" cy="2932145"/>
        </p:xfrm>
        <a:graphic>
          <a:graphicData uri="http://schemas.openxmlformats.org/drawingml/2006/table">
            <a:tbl>
              <a:tblPr firstRow="1" bandRow="1">
                <a:tableStyleId>{5940675A-B579-460E-94D1-54222C63F5DA}</a:tableStyleId>
              </a:tblPr>
              <a:tblGrid>
                <a:gridCol w="1496190">
                  <a:extLst>
                    <a:ext uri="{9D8B030D-6E8A-4147-A177-3AD203B41FA5}">
                      <a16:colId xmlns:a16="http://schemas.microsoft.com/office/drawing/2014/main" val="1322781391"/>
                    </a:ext>
                  </a:extLst>
                </a:gridCol>
                <a:gridCol w="1399174">
                  <a:extLst>
                    <a:ext uri="{9D8B030D-6E8A-4147-A177-3AD203B41FA5}">
                      <a16:colId xmlns:a16="http://schemas.microsoft.com/office/drawing/2014/main" val="2951783693"/>
                    </a:ext>
                  </a:extLst>
                </a:gridCol>
                <a:gridCol w="1537252">
                  <a:extLst>
                    <a:ext uri="{9D8B030D-6E8A-4147-A177-3AD203B41FA5}">
                      <a16:colId xmlns:a16="http://schemas.microsoft.com/office/drawing/2014/main" val="3865983023"/>
                    </a:ext>
                  </a:extLst>
                </a:gridCol>
                <a:gridCol w="2533229">
                  <a:extLst>
                    <a:ext uri="{9D8B030D-6E8A-4147-A177-3AD203B41FA5}">
                      <a16:colId xmlns:a16="http://schemas.microsoft.com/office/drawing/2014/main" val="2887267720"/>
                    </a:ext>
                  </a:extLst>
                </a:gridCol>
                <a:gridCol w="2248406">
                  <a:extLst>
                    <a:ext uri="{9D8B030D-6E8A-4147-A177-3AD203B41FA5}">
                      <a16:colId xmlns:a16="http://schemas.microsoft.com/office/drawing/2014/main" val="3193742249"/>
                    </a:ext>
                  </a:extLst>
                </a:gridCol>
                <a:gridCol w="2248406">
                  <a:extLst>
                    <a:ext uri="{9D8B030D-6E8A-4147-A177-3AD203B41FA5}">
                      <a16:colId xmlns:a16="http://schemas.microsoft.com/office/drawing/2014/main" val="3695113075"/>
                    </a:ext>
                  </a:extLst>
                </a:gridCol>
              </a:tblGrid>
              <a:tr h="886408">
                <a:tc>
                  <a:txBody>
                    <a:bodyPr/>
                    <a:lstStyle/>
                    <a:p>
                      <a:r>
                        <a:rPr lang="en-GB" dirty="0"/>
                        <a:t>09.04.18</a:t>
                      </a:r>
                    </a:p>
                  </a:txBody>
                  <a:tcPr/>
                </a:tc>
                <a:tc>
                  <a:txBody>
                    <a:bodyPr/>
                    <a:lstStyle/>
                    <a:p>
                      <a:r>
                        <a:rPr lang="en-GB" dirty="0"/>
                        <a:t>WhatsApp </a:t>
                      </a:r>
                    </a:p>
                    <a:p>
                      <a:r>
                        <a:rPr lang="en-GB" dirty="0"/>
                        <a:t>Chat </a:t>
                      </a:r>
                    </a:p>
                  </a:txBody>
                  <a:tcPr/>
                </a:tc>
                <a:tc>
                  <a:txBody>
                    <a:bodyPr/>
                    <a:lstStyle/>
                    <a:p>
                      <a:r>
                        <a:rPr lang="en-GB" dirty="0"/>
                        <a:t>Afternoon</a:t>
                      </a:r>
                    </a:p>
                    <a:p>
                      <a:r>
                        <a:rPr lang="en-GB" dirty="0"/>
                        <a:t>1hr</a:t>
                      </a:r>
                    </a:p>
                  </a:txBody>
                  <a:tcPr/>
                </a:tc>
                <a:tc>
                  <a:txBody>
                    <a:bodyPr/>
                    <a:lstStyle/>
                    <a:p>
                      <a:r>
                        <a:rPr lang="en-GB" dirty="0"/>
                        <a:t>Telma, Malini and Nsole </a:t>
                      </a:r>
                    </a:p>
                  </a:txBody>
                  <a:tcPr/>
                </a:tc>
                <a:tc>
                  <a:txBody>
                    <a:bodyPr/>
                    <a:lstStyle/>
                    <a:p>
                      <a:r>
                        <a:rPr lang="en-GB" dirty="0"/>
                        <a:t>feedback</a:t>
                      </a:r>
                    </a:p>
                  </a:txBody>
                  <a:tcPr/>
                </a:tc>
                <a:tc>
                  <a:txBody>
                    <a:bodyPr/>
                    <a:lstStyle/>
                    <a:p>
                      <a:r>
                        <a:rPr lang="en-GB" dirty="0"/>
                        <a:t>Follow up </a:t>
                      </a:r>
                    </a:p>
                  </a:txBody>
                  <a:tcPr/>
                </a:tc>
                <a:extLst>
                  <a:ext uri="{0D108BD9-81ED-4DB2-BD59-A6C34878D82A}">
                    <a16:rowId xmlns:a16="http://schemas.microsoft.com/office/drawing/2014/main" val="3054947231"/>
                  </a:ext>
                </a:extLst>
              </a:tr>
              <a:tr h="1152331">
                <a:tc>
                  <a:txBody>
                    <a:bodyPr/>
                    <a:lstStyle/>
                    <a:p>
                      <a:r>
                        <a:rPr lang="en-GB" dirty="0"/>
                        <a:t>16.04.18</a:t>
                      </a:r>
                    </a:p>
                  </a:txBody>
                  <a:tcPr/>
                </a:tc>
                <a:tc>
                  <a:txBody>
                    <a:bodyPr/>
                    <a:lstStyle/>
                    <a:p>
                      <a:r>
                        <a:rPr lang="en-GB" dirty="0"/>
                        <a:t>London </a:t>
                      </a:r>
                    </a:p>
                    <a:p>
                      <a:r>
                        <a:rPr lang="en-GB" dirty="0"/>
                        <a:t>Campus </a:t>
                      </a:r>
                    </a:p>
                  </a:txBody>
                  <a:tcPr/>
                </a:tc>
                <a:tc>
                  <a:txBody>
                    <a:bodyPr/>
                    <a:lstStyle/>
                    <a:p>
                      <a:r>
                        <a:rPr lang="en-GB" dirty="0"/>
                        <a:t>Break time </a:t>
                      </a:r>
                    </a:p>
                    <a:p>
                      <a:r>
                        <a:rPr lang="en-GB" dirty="0"/>
                        <a:t>15m</a:t>
                      </a:r>
                    </a:p>
                  </a:txBody>
                  <a:tcPr/>
                </a:tc>
                <a:tc>
                  <a:txBody>
                    <a:bodyPr/>
                    <a:lstStyle/>
                    <a:p>
                      <a:r>
                        <a:rPr lang="en-GB" dirty="0"/>
                        <a:t>Telma, Malini and Nsole </a:t>
                      </a:r>
                    </a:p>
                  </a:txBody>
                  <a:tcPr/>
                </a:tc>
                <a:tc>
                  <a:txBody>
                    <a:bodyPr/>
                    <a:lstStyle/>
                    <a:p>
                      <a:r>
                        <a:rPr lang="en-GB" dirty="0"/>
                        <a:t>Review and feedback </a:t>
                      </a:r>
                    </a:p>
                  </a:txBody>
                  <a:tcPr/>
                </a:tc>
                <a:tc>
                  <a:txBody>
                    <a:bodyPr/>
                    <a:lstStyle/>
                    <a:p>
                      <a:r>
                        <a:rPr lang="en-GB" dirty="0"/>
                        <a:t>Follow up</a:t>
                      </a:r>
                    </a:p>
                  </a:txBody>
                  <a:tcPr/>
                </a:tc>
                <a:extLst>
                  <a:ext uri="{0D108BD9-81ED-4DB2-BD59-A6C34878D82A}">
                    <a16:rowId xmlns:a16="http://schemas.microsoft.com/office/drawing/2014/main" val="3743268834"/>
                  </a:ext>
                </a:extLst>
              </a:tr>
              <a:tr h="893406">
                <a:tc>
                  <a:txBody>
                    <a:bodyPr/>
                    <a:lstStyle/>
                    <a:p>
                      <a:r>
                        <a:rPr lang="en-GB" dirty="0"/>
                        <a:t>23.04.18</a:t>
                      </a:r>
                    </a:p>
                  </a:txBody>
                  <a:tcPr/>
                </a:tc>
                <a:tc>
                  <a:txBody>
                    <a:bodyPr/>
                    <a:lstStyle/>
                    <a:p>
                      <a:r>
                        <a:rPr lang="en-GB" dirty="0"/>
                        <a:t>London campus</a:t>
                      </a:r>
                    </a:p>
                  </a:txBody>
                  <a:tcPr/>
                </a:tc>
                <a:tc>
                  <a:txBody>
                    <a:bodyPr/>
                    <a:lstStyle/>
                    <a:p>
                      <a:r>
                        <a:rPr lang="en-GB" dirty="0"/>
                        <a:t>Morning </a:t>
                      </a:r>
                    </a:p>
                    <a:p>
                      <a:r>
                        <a:rPr lang="en-GB" dirty="0"/>
                        <a:t>40m</a:t>
                      </a:r>
                    </a:p>
                  </a:txBody>
                  <a:tcPr/>
                </a:tc>
                <a:tc>
                  <a:txBody>
                    <a:bodyPr/>
                    <a:lstStyle/>
                    <a:p>
                      <a:r>
                        <a:rPr lang="en-GB" dirty="0"/>
                        <a:t>Telma, Malini and Nsole</a:t>
                      </a:r>
                    </a:p>
                  </a:txBody>
                  <a:tcPr/>
                </a:tc>
                <a:tc>
                  <a:txBody>
                    <a:bodyPr/>
                    <a:lstStyle/>
                    <a:p>
                      <a:r>
                        <a:rPr lang="en-GB" dirty="0"/>
                        <a:t>Presentation </a:t>
                      </a:r>
                    </a:p>
                  </a:txBody>
                  <a:tcPr/>
                </a:tc>
                <a:tc>
                  <a:txBody>
                    <a:bodyPr/>
                    <a:lstStyle/>
                    <a:p>
                      <a:r>
                        <a:rPr lang="en-GB" dirty="0"/>
                        <a:t>Prepare to present</a:t>
                      </a:r>
                    </a:p>
                  </a:txBody>
                  <a:tcPr/>
                </a:tc>
                <a:extLst>
                  <a:ext uri="{0D108BD9-81ED-4DB2-BD59-A6C34878D82A}">
                    <a16:rowId xmlns:a16="http://schemas.microsoft.com/office/drawing/2014/main" val="1364398145"/>
                  </a:ext>
                </a:extLst>
              </a:tr>
            </a:tbl>
          </a:graphicData>
        </a:graphic>
      </p:graphicFrame>
    </p:spTree>
    <p:extLst>
      <p:ext uri="{BB962C8B-B14F-4D97-AF65-F5344CB8AC3E}">
        <p14:creationId xmlns:p14="http://schemas.microsoft.com/office/powerpoint/2010/main" val="28320790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464CE-BB5C-40B4-B5DD-63CFE73382AA}"/>
              </a:ext>
            </a:extLst>
          </p:cNvPr>
          <p:cNvSpPr>
            <a:spLocks noGrp="1"/>
          </p:cNvSpPr>
          <p:nvPr>
            <p:ph type="title"/>
          </p:nvPr>
        </p:nvSpPr>
        <p:spPr>
          <a:xfrm>
            <a:off x="589721" y="5227846"/>
            <a:ext cx="7388087" cy="1119945"/>
          </a:xfrm>
        </p:spPr>
        <p:txBody>
          <a:bodyPr>
            <a:normAutofit/>
          </a:bodyPr>
          <a:lstStyle/>
          <a:p>
            <a:r>
              <a:rPr lang="en-GB" sz="4000" dirty="0">
                <a:solidFill>
                  <a:srgbClr val="FF0000"/>
                </a:solidFill>
                <a:latin typeface="Arial" panose="020B0604020202020204" pitchFamily="34" charset="0"/>
                <a:cs typeface="Arial" panose="020B0604020202020204" pitchFamily="34" charset="0"/>
              </a:rPr>
              <a:t>T= Telma, M= Malini, N= Nsole</a:t>
            </a:r>
          </a:p>
        </p:txBody>
      </p:sp>
      <p:pic>
        <p:nvPicPr>
          <p:cNvPr id="3" name="Picture 2" descr="A close up of text on a white background&#10;&#10;Description generated with high confidence">
            <a:extLst>
              <a:ext uri="{FF2B5EF4-FFF2-40B4-BE49-F238E27FC236}">
                <a16:creationId xmlns:a16="http://schemas.microsoft.com/office/drawing/2014/main" id="{3AEC5CF1-A529-4179-AFA7-411F4F6A3C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747" y="894522"/>
            <a:ext cx="8680174" cy="4188184"/>
          </a:xfrm>
          <a:prstGeom prst="rect">
            <a:avLst/>
          </a:prstGeom>
        </p:spPr>
      </p:pic>
    </p:spTree>
    <p:extLst>
      <p:ext uri="{BB962C8B-B14F-4D97-AF65-F5344CB8AC3E}">
        <p14:creationId xmlns:p14="http://schemas.microsoft.com/office/powerpoint/2010/main" val="34813946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4416</TotalTime>
  <Words>1019</Words>
  <Application>Microsoft Office PowerPoint</Application>
  <PresentationFormat>Widescreen</PresentationFormat>
  <Paragraphs>103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Century Gothic</vt:lpstr>
      <vt:lpstr>Garamond</vt:lpstr>
      <vt:lpstr>Wingdings</vt:lpstr>
      <vt:lpstr>Savon</vt:lpstr>
      <vt:lpstr>    Pathway Project 2: Skills for Self-Employment (EMPL4010_LON)                                Malini Ragupadi-16053386 Nsole Mosengo-1605359 Telma Pires-1604712 </vt:lpstr>
      <vt:lpstr>                   Introduction                               Telma Pires   1604712 </vt:lpstr>
      <vt:lpstr>              Aims and Objectives                                Malini Ragupadi   16053386</vt:lpstr>
      <vt:lpstr>                 Mission and vision                                  Malini Ragupadi    16053386</vt:lpstr>
      <vt:lpstr>                      Legal issues                               Malini Ragupadi     16053386</vt:lpstr>
      <vt:lpstr>              Management process                                      Nsole Mosengo   1605359</vt:lpstr>
      <vt:lpstr>  PESTLE: Political, Economic, Social,         Technology, Legal and Environmental                                         Telma Pires    1604712</vt:lpstr>
      <vt:lpstr>PowerPoint Presentation</vt:lpstr>
      <vt:lpstr>PowerPoint Presentation</vt:lpstr>
      <vt:lpstr>      SWOT: Strengths, Weaknesses,     opportunities and Threats                            Nsole Mosengo  1605359</vt:lpstr>
      <vt:lpstr>PowerPoint Presentation</vt:lpstr>
      <vt:lpstr>                    CONCLUSON                                        Telma Pires      1604712</vt:lpstr>
      <vt:lpstr> Learning Log</vt:lpstr>
      <vt:lpstr>PowerPoint Presentation</vt:lpstr>
      <vt:lpstr>T= Telma, M= Malini, N= Nsole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Paradise woman’s clothing shop</dc:title>
  <dc:creator>JESSICA CARVALHO</dc:creator>
  <cp:lastModifiedBy>JESSICA CARVALHO</cp:lastModifiedBy>
  <cp:revision>50</cp:revision>
  <cp:lastPrinted>2018-04-23T10:10:06Z</cp:lastPrinted>
  <dcterms:created xsi:type="dcterms:W3CDTF">2018-04-08T18:44:48Z</dcterms:created>
  <dcterms:modified xsi:type="dcterms:W3CDTF">2018-04-27T10:59:14Z</dcterms:modified>
</cp:coreProperties>
</file>