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3" r:id="rId4"/>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1A9A299-7618-4613-B903-12564B4038FF}" type="datetimeFigureOut">
              <a:rPr lang="en-GB" smtClean="0"/>
              <a:t>18/01/2019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F6DF5BB-7647-4503-9A81-14A145224DC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F6DF5BB-7647-4503-9A81-14A145224DC2}"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F6DF5BB-7647-4503-9A81-14A145224DC2}"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F6DF5BB-7647-4503-9A81-14A145224DC2}"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F6DF5BB-7647-4503-9A81-14A145224DC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F6DF5BB-7647-4503-9A81-14A145224DC2}"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F6DF5BB-7647-4503-9A81-14A145224DC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1A9A299-7618-4613-B903-12564B4038FF}" type="datetimeFigureOut">
              <a:rPr lang="en-GB" smtClean="0"/>
              <a:t>18/01/2019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F6DF5BB-7647-4503-9A81-14A145224DC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1A9A299-7618-4613-B903-12564B4038FF}" type="datetimeFigureOut">
              <a:rPr lang="en-GB" smtClean="0"/>
              <a:t>18/01/2019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F6DF5BB-7647-4503-9A81-14A145224DC2}"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F6DF5BB-7647-4503-9A81-14A145224DC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1A9A299-7618-4613-B903-12564B4038FF}" type="datetimeFigureOut">
              <a:rPr lang="en-GB" smtClean="0"/>
              <a:t>18/01/2019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F6DF5BB-7647-4503-9A81-14A145224DC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1A9A299-7618-4613-B903-12564B4038FF}" type="datetimeFigureOut">
              <a:rPr lang="en-GB" smtClean="0"/>
              <a:t>18/01/2019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F6DF5BB-7647-4503-9A81-14A145224DC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uk/conditions/cognitive-behavioural-therapy-cbt/" TargetMode="External"/><Relationship Id="rId3" Type="http://schemas.openxmlformats.org/officeDocument/2006/relationships/hyperlink" Target="https://www.dsc.org.uk/wp-content/uploads/2016/02/Understanding-Professional-Boundaries.pdf" TargetMode="External"/><Relationship Id="rId7" Type="http://schemas.openxmlformats.org/officeDocument/2006/relationships/hyperlink" Target="https://www.simplypsychology.org/client-centred-therapy.html" TargetMode="External"/><Relationship Id="rId2" Type="http://schemas.openxmlformats.org/officeDocument/2006/relationships/hyperlink" Target="https://www.counselling-directory.org.uk/psychodynamic-therapy.html" TargetMode="External"/><Relationship Id="rId1" Type="http://schemas.openxmlformats.org/officeDocument/2006/relationships/slideLayout" Target="../slideLayouts/slideLayout2.xml"/><Relationship Id="rId6" Type="http://schemas.openxmlformats.org/officeDocument/2006/relationships/hyperlink" Target="https://www.health.org.uk/blogs/the-importance-of-empathy" TargetMode="External"/><Relationship Id="rId11" Type="http://schemas.openxmlformats.org/officeDocument/2006/relationships/hyperlink" Target="https://www.nursingandmidwiferycouncil.nsw.gov.au/managing-professional-boundaries-professional-vs-personal-relationships" TargetMode="External"/><Relationship Id="rId5" Type="http://schemas.openxmlformats.org/officeDocument/2006/relationships/hyperlink" Target="https://www.mheducation.co.uk/openup/chapters/0335200605.pdf" TargetMode="External"/><Relationship Id="rId10" Type="http://schemas.openxmlformats.org/officeDocument/2006/relationships/hyperlink" Target="https://counseling.northwestern.edu/five-counseling-theories-and-approaches/" TargetMode="External"/><Relationship Id="rId4" Type="http://schemas.openxmlformats.org/officeDocument/2006/relationships/hyperlink" Target="https://www.goodtherapy.org/become-a-therapist/skills-needed.html" TargetMode="External"/><Relationship Id="rId9" Type="http://schemas.openxmlformats.org/officeDocument/2006/relationships/hyperlink" Target="https://improvement.nhs.uk/documents/2085/active-listening.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bapca.org.uk/about/what-is-it.html" TargetMode="External"/><Relationship Id="rId3" Type="http://schemas.openxmlformats.org/officeDocument/2006/relationships/hyperlink" Target="https://journals.sagepub.com/doi/full/10.1177/2158244017729407" TargetMode="External"/><Relationship Id="rId7" Type="http://schemas.openxmlformats.org/officeDocument/2006/relationships/hyperlink" Target="https://thepanelist.net/building-effective-communication-skills/" TargetMode="External"/><Relationship Id="rId2" Type="http://schemas.openxmlformats.org/officeDocument/2006/relationships/hyperlink" Target="https://paramedictrainingspot.com/5-traits-for-becoming-the-ideal-paramedic/" TargetMode="External"/><Relationship Id="rId1" Type="http://schemas.openxmlformats.org/officeDocument/2006/relationships/slideLayout" Target="../slideLayouts/slideLayout2.xml"/><Relationship Id="rId6" Type="http://schemas.openxmlformats.org/officeDocument/2006/relationships/hyperlink" Target="http://www.thecounsellorsguide.co.uk/maintaining-patient-confidentiality.html" TargetMode="External"/><Relationship Id="rId11" Type="http://schemas.openxmlformats.org/officeDocument/2006/relationships/hyperlink" Target="https://pdfs.semanticsscholar.org/3feq/fdcb35c2f432ab0eq8e0caf605dc0789b5c5.pdf" TargetMode="External"/><Relationship Id="rId5" Type="http://schemas.openxmlformats.org/officeDocument/2006/relationships/hyperlink" Target="https://paramedicinecommunication.wordpress.com/4-active-listening/" TargetMode="External"/><Relationship Id="rId10" Type="http://schemas.openxmlformats.org/officeDocument/2006/relationships/hyperlink" Target="http://www.paramedicpractice.com/cgi-bin/go.pl/library/abstract.html?uid=108318" TargetMode="External"/><Relationship Id="rId4" Type="http://schemas.openxmlformats.org/officeDocument/2006/relationships/hyperlink" Target="https://www.researchgate.net/publication/272325960_Human_Factors_within_paramedic_practicethe_forgotten_paradigm" TargetMode="External"/><Relationship Id="rId9" Type="http://schemas.openxmlformats.org/officeDocument/2006/relationships/hyperlink" Target="https://www.ucl.ac.uk/ear/study/cpd-courses/coursepages/aamc-counsel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59255" y="1052736"/>
            <a:ext cx="6840760" cy="1754326"/>
          </a:xfrm>
          <a:prstGeom prst="rect">
            <a:avLst/>
          </a:prstGeom>
        </p:spPr>
        <p:txBody>
          <a:bodyPr wrap="square">
            <a:spAutoFit/>
          </a:bodyPr>
          <a:lstStyle/>
          <a:p>
            <a:pPr lvl="0" algn="ctr"/>
            <a:r>
              <a:rPr lang="en-US" sz="54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A Toolkit for paramedics</a:t>
            </a:r>
            <a:endPar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6" name="Rectangle 5"/>
          <p:cNvSpPr/>
          <p:nvPr/>
        </p:nvSpPr>
        <p:spPr>
          <a:xfrm>
            <a:off x="972303" y="2967335"/>
            <a:ext cx="7199407" cy="2585323"/>
          </a:xfrm>
          <a:prstGeom prst="rect">
            <a:avLst/>
          </a:prstGeom>
          <a:noFill/>
        </p:spPr>
        <p:txBody>
          <a:bodyPr wrap="none" lIns="91440" tIns="45720" rIns="91440" bIns="45720">
            <a:spAutoFit/>
          </a:bodyPr>
          <a:lstStyle/>
          <a:p>
            <a:pPr algn="ctr"/>
            <a:r>
              <a:rPr lang="en-US" sz="5400" b="1" cap="none" spc="0"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Counselling theories</a:t>
            </a:r>
          </a:p>
          <a:p>
            <a:pPr algn="ctr"/>
            <a:r>
              <a:rPr lang="en-US" sz="54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and skills that can</a:t>
            </a:r>
          </a:p>
          <a:p>
            <a:pPr algn="ctr"/>
            <a:r>
              <a:rPr lang="en-US" sz="5400" b="1" dirty="0" smtClean="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rPr>
              <a:t>be applied to the job</a:t>
            </a:r>
            <a:endParaRPr lang="en-US" sz="5400" b="1" cap="none" spc="0" dirty="0">
              <a:ln w="17780" cmpd="sng">
                <a:solidFill>
                  <a:schemeClr val="accent1">
                    <a:tint val="3000"/>
                  </a:schemeClr>
                </a:solidFill>
                <a:prstDash val="solid"/>
                <a:miter lim="800000"/>
              </a:ln>
              <a:gradFill>
                <a:gsLst>
                  <a:gs pos="10000">
                    <a:schemeClr val="accent1">
                      <a:tint val="63000"/>
                      <a:sat val="105000"/>
                    </a:schemeClr>
                  </a:gs>
                  <a:gs pos="90000">
                    <a:schemeClr val="accent1">
                      <a:shade val="50000"/>
                      <a:satMod val="100000"/>
                    </a:schemeClr>
                  </a:gs>
                </a:gsLst>
                <a:lin ang="5400000"/>
              </a:gradFill>
              <a:effectLst>
                <a:outerShdw blurRad="55000" dist="50800" dir="5400000" algn="tl">
                  <a:srgbClr val="000000">
                    <a:alpha val="33000"/>
                  </a:srgbClr>
                </a:outerShdw>
              </a:effectLst>
            </a:endParaRPr>
          </a:p>
        </p:txBody>
      </p:sp>
    </p:spTree>
    <p:extLst>
      <p:ext uri="{BB962C8B-B14F-4D97-AF65-F5344CB8AC3E}">
        <p14:creationId xmlns:p14="http://schemas.microsoft.com/office/powerpoint/2010/main" val="3908794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400" dirty="0" smtClean="0">
                <a:latin typeface="Times New Roman" panose="02020603050405020304" pitchFamily="18" charset="0"/>
                <a:cs typeface="Times New Roman" panose="02020603050405020304" pitchFamily="18" charset="0"/>
              </a:rPr>
              <a:t>Characteristics required of a paramedic………………………………………………………………slide 3</a:t>
            </a:r>
          </a:p>
          <a:p>
            <a:r>
              <a:rPr lang="en-GB" sz="1400" dirty="0" smtClean="0">
                <a:latin typeface="Times New Roman" panose="02020603050405020304" pitchFamily="18" charset="0"/>
                <a:cs typeface="Times New Roman" panose="02020603050405020304" pitchFamily="18" charset="0"/>
              </a:rPr>
              <a:t>Introduction…………………………………………………………………………………………...slide 4</a:t>
            </a:r>
          </a:p>
          <a:p>
            <a:r>
              <a:rPr lang="en-GB" sz="1400" dirty="0" smtClean="0">
                <a:latin typeface="Times New Roman" panose="02020603050405020304" pitchFamily="18" charset="0"/>
                <a:cs typeface="Times New Roman" panose="02020603050405020304" pitchFamily="18" charset="0"/>
              </a:rPr>
              <a:t>Counselling theories…………………………………………………………………………………..slide 5</a:t>
            </a:r>
          </a:p>
          <a:p>
            <a:r>
              <a:rPr lang="en-GB" sz="1400" dirty="0" smtClean="0">
                <a:latin typeface="Times New Roman" panose="02020603050405020304" pitchFamily="18" charset="0"/>
                <a:cs typeface="Times New Roman" panose="02020603050405020304" pitchFamily="18" charset="0"/>
              </a:rPr>
              <a:t>Psychodynamic theory………………………………………………………………………………..slide 6</a:t>
            </a:r>
          </a:p>
          <a:p>
            <a:r>
              <a:rPr lang="en-GB" sz="1400" dirty="0" smtClean="0">
                <a:latin typeface="Times New Roman" panose="02020603050405020304" pitchFamily="18" charset="0"/>
                <a:cs typeface="Times New Roman" panose="02020603050405020304" pitchFamily="18" charset="0"/>
              </a:rPr>
              <a:t>Person-centred therapy………………………………………………………………………………..slide 7</a:t>
            </a:r>
          </a:p>
          <a:p>
            <a:r>
              <a:rPr lang="en-GB" sz="1400" dirty="0" smtClean="0">
                <a:latin typeface="Times New Roman" panose="02020603050405020304" pitchFamily="18" charset="0"/>
                <a:cs typeface="Times New Roman" panose="02020603050405020304" pitchFamily="18" charset="0"/>
              </a:rPr>
              <a:t>  Cognitive behavioural therapy (CBT)……………………………………………………………….slide 8</a:t>
            </a:r>
          </a:p>
          <a:p>
            <a:r>
              <a:rPr lang="en-GB" sz="1400" dirty="0" smtClean="0">
                <a:latin typeface="Times New Roman" panose="02020603050405020304" pitchFamily="18" charset="0"/>
                <a:cs typeface="Times New Roman" panose="02020603050405020304" pitchFamily="18" charset="0"/>
              </a:rPr>
              <a:t>Counselling skills……………………………………………………………………………………..slide 9</a:t>
            </a:r>
          </a:p>
          <a:p>
            <a:r>
              <a:rPr lang="en-GB" sz="1400" dirty="0" smtClean="0">
                <a:latin typeface="Times New Roman" panose="02020603050405020304" pitchFamily="18" charset="0"/>
                <a:cs typeface="Times New Roman" panose="02020603050405020304" pitchFamily="18" charset="0"/>
              </a:rPr>
              <a:t>Active listening…………………………………………………………………………………….…slide 10</a:t>
            </a:r>
          </a:p>
          <a:p>
            <a:r>
              <a:rPr lang="en-GB" sz="1400" dirty="0" smtClean="0">
                <a:latin typeface="Times New Roman" panose="02020603050405020304" pitchFamily="18" charset="0"/>
                <a:cs typeface="Times New Roman" panose="02020603050405020304" pitchFamily="18" charset="0"/>
              </a:rPr>
              <a:t>Empathy………………………………………………………………………………………………slide 11</a:t>
            </a:r>
          </a:p>
          <a:p>
            <a:r>
              <a:rPr lang="en-GB" sz="1400" dirty="0" smtClean="0">
                <a:latin typeface="Times New Roman" panose="02020603050405020304" pitchFamily="18" charset="0"/>
                <a:cs typeface="Times New Roman" panose="02020603050405020304" pitchFamily="18" charset="0"/>
              </a:rPr>
              <a:t>Communication skills……………………………………………………………………………...…slide 12</a:t>
            </a:r>
          </a:p>
          <a:p>
            <a:r>
              <a:rPr lang="en-GB" sz="1400" dirty="0" smtClean="0">
                <a:latin typeface="Times New Roman" panose="02020603050405020304" pitchFamily="18" charset="0"/>
                <a:cs typeface="Times New Roman" panose="02020603050405020304" pitchFamily="18" charset="0"/>
              </a:rPr>
              <a:t>Being non-judgemental……………………………………………………………………......….slide 13-14</a:t>
            </a:r>
          </a:p>
          <a:p>
            <a:r>
              <a:rPr lang="en-GB" sz="1400" dirty="0" smtClean="0">
                <a:latin typeface="Times New Roman" panose="02020603050405020304" pitchFamily="18" charset="0"/>
                <a:cs typeface="Times New Roman" panose="02020603050405020304" pitchFamily="18" charset="0"/>
              </a:rPr>
              <a:t>Workplace boundaries……………………………………………………………………........……..slide 15</a:t>
            </a:r>
          </a:p>
          <a:p>
            <a:r>
              <a:rPr lang="en-GB" sz="1400" dirty="0" smtClean="0">
                <a:latin typeface="Times New Roman" panose="02020603050405020304" pitchFamily="18" charset="0"/>
                <a:cs typeface="Times New Roman" panose="02020603050405020304" pitchFamily="18" charset="0"/>
              </a:rPr>
              <a:t>Confidentiality………………………………………………………………………………..………slide 16</a:t>
            </a:r>
          </a:p>
          <a:p>
            <a:r>
              <a:rPr lang="en-GB" sz="1400" dirty="0" smtClean="0">
                <a:latin typeface="Times New Roman" panose="02020603050405020304" pitchFamily="18" charset="0"/>
                <a:cs typeface="Times New Roman" panose="02020603050405020304" pitchFamily="18" charset="0"/>
              </a:rPr>
              <a:t>References ……………………………………………………………………………………….slide 17-18</a:t>
            </a:r>
          </a:p>
          <a:p>
            <a:endParaRPr lang="en-GB" sz="1400" dirty="0" smtClean="0">
              <a:latin typeface="Times New Roman" panose="02020603050405020304" pitchFamily="18" charset="0"/>
              <a:cs typeface="Times New Roman" panose="02020603050405020304" pitchFamily="18" charset="0"/>
            </a:endParaRPr>
          </a:p>
          <a:p>
            <a:endParaRPr lang="en-GB" sz="1400" dirty="0" smtClean="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Contents</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1286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A paramedic must have a strong stomach.</a:t>
            </a:r>
          </a:p>
          <a:p>
            <a:r>
              <a:rPr lang="en-GB" sz="2000" dirty="0" smtClean="0">
                <a:latin typeface="Times New Roman" panose="02020603050405020304" pitchFamily="18" charset="0"/>
                <a:cs typeface="Times New Roman" panose="02020603050405020304" pitchFamily="18" charset="0"/>
              </a:rPr>
              <a:t>A paramedic must be able to deal with sometimes having little sleep.</a:t>
            </a:r>
          </a:p>
          <a:p>
            <a:r>
              <a:rPr lang="en-GB" sz="2000" dirty="0" smtClean="0">
                <a:latin typeface="Times New Roman" panose="02020603050405020304" pitchFamily="18" charset="0"/>
                <a:cs typeface="Times New Roman" panose="02020603050405020304" pitchFamily="18" charset="0"/>
              </a:rPr>
              <a:t>A paramedic must be fit and strong.</a:t>
            </a:r>
          </a:p>
          <a:p>
            <a:r>
              <a:rPr lang="en-GB" sz="2000" dirty="0" smtClean="0">
                <a:latin typeface="Times New Roman" panose="02020603050405020304" pitchFamily="18" charset="0"/>
                <a:cs typeface="Times New Roman" panose="02020603050405020304" pitchFamily="18" charset="0"/>
              </a:rPr>
              <a:t>A paramedic must be able to deal with stress and pressure and keep focussed during the moments of stress and pressure.</a:t>
            </a:r>
          </a:p>
          <a:p>
            <a:r>
              <a:rPr lang="en-GB" sz="2000" dirty="0" smtClean="0">
                <a:latin typeface="Times New Roman" panose="02020603050405020304" pitchFamily="18" charset="0"/>
                <a:cs typeface="Times New Roman" panose="02020603050405020304" pitchFamily="18" charset="0"/>
              </a:rPr>
              <a:t>A paramedic must be assertive and also have compassionate characteristics, for example; a paramedic must be able to be stern with crowds or passers by getting in the way but must also be able to communicate effectively with a patient who could be scared or in pain (Paramedic Training spot, 2018).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fontScale="90000"/>
          </a:bodyPr>
          <a:lstStyle/>
          <a:p>
            <a:r>
              <a:rPr lang="en-GB" sz="4000" dirty="0" smtClean="0">
                <a:latin typeface="Times New Roman" panose="02020603050405020304" pitchFamily="18" charset="0"/>
                <a:cs typeface="Times New Roman" panose="02020603050405020304" pitchFamily="18" charset="0"/>
              </a:rPr>
              <a:t>Characteristics required of a paramedic</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7264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Being a paramedic is often a stressful job. This toolkit will explain the main theories of counselling and counselling skills and how a paramedic could use them in order to look after themselves and their patients</a:t>
            </a:r>
            <a:r>
              <a:rPr lang="en-GB" sz="2000" dirty="0" smtClean="0">
                <a:latin typeface="Times New Roman" panose="02020603050405020304" pitchFamily="18" charset="0"/>
                <a:cs typeface="Times New Roman" panose="02020603050405020304" pitchFamily="18" charset="0"/>
              </a:rPr>
              <a:t>.</a:t>
            </a:r>
          </a:p>
          <a:p>
            <a:r>
              <a:rPr lang="en-GB" sz="2000" dirty="0" smtClean="0">
                <a:latin typeface="Times New Roman" panose="02020603050405020304" pitchFamily="18" charset="0"/>
                <a:cs typeface="Times New Roman" panose="02020603050405020304" pitchFamily="18" charset="0"/>
              </a:rPr>
              <a:t>Counselling skills are important to have within the emergency services because paramedics are often exposed to traumatic and stressful scenes so it is important that paramedics are trained to use counselling skills in order to deal with and manage in post-traumatic reactions they may experience (Hetherington, 2001).</a:t>
            </a:r>
          </a:p>
          <a:p>
            <a:r>
              <a:rPr lang="en-GB" sz="2000" dirty="0" smtClean="0">
                <a:latin typeface="Times New Roman" panose="02020603050405020304" pitchFamily="18" charset="0"/>
                <a:cs typeface="Times New Roman" panose="02020603050405020304" pitchFamily="18" charset="0"/>
              </a:rPr>
              <a:t> </a:t>
            </a:r>
            <a:r>
              <a:rPr lang="en-GB" sz="2000" dirty="0" smtClean="0">
                <a:latin typeface="Times New Roman" panose="02020603050405020304" pitchFamily="18" charset="0"/>
                <a:cs typeface="Times New Roman" panose="02020603050405020304" pitchFamily="18" charset="0"/>
              </a:rPr>
              <a:t> As well as looking after themselves in stressful situations; paramedics can use counselling skills to help them communicate appropriately with patients and therefor provide the best care they can. Counselling skills can also help in situations with people who are displaying challenging behaviour (UCL, 2019).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Introduction</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3726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1"/>
            <a:r>
              <a:rPr lang="en-GB" sz="2000" dirty="0" smtClean="0">
                <a:latin typeface="Times New Roman" panose="02020603050405020304" pitchFamily="18" charset="0"/>
                <a:cs typeface="Times New Roman" panose="02020603050405020304" pitchFamily="18" charset="0"/>
              </a:rPr>
              <a:t>There are many different theories in counselling for example: psychoanalysis/psychodynamic, behavioural, cognitive, the humanistic approach and holistic/integrative therapy (Northwestern, (2015).</a:t>
            </a:r>
          </a:p>
          <a:p>
            <a:pPr lvl="1"/>
            <a:r>
              <a:rPr lang="en-GB" sz="2000" dirty="0" smtClean="0">
                <a:latin typeface="Times New Roman" panose="02020603050405020304" pitchFamily="18" charset="0"/>
                <a:cs typeface="Times New Roman" panose="02020603050405020304" pitchFamily="18" charset="0"/>
              </a:rPr>
              <a:t>Some therapists use a combination of the </a:t>
            </a:r>
            <a:r>
              <a:rPr lang="en-GB" sz="2000" dirty="0" smtClean="0">
                <a:latin typeface="Times New Roman" panose="02020603050405020304" pitchFamily="18" charset="0"/>
                <a:cs typeface="Times New Roman" panose="02020603050405020304" pitchFamily="18" charset="0"/>
              </a:rPr>
              <a:t>theories; </a:t>
            </a:r>
            <a:r>
              <a:rPr lang="en-GB" sz="2000" dirty="0" smtClean="0">
                <a:latin typeface="Times New Roman" panose="02020603050405020304" pitchFamily="18" charset="0"/>
                <a:cs typeface="Times New Roman" panose="02020603050405020304" pitchFamily="18" charset="0"/>
              </a:rPr>
              <a:t>however, there are three theories that are most commonly practiced: Psychodynamic, person-centred and cognitive behavioural therapy (CBT). Paramedics can use these theories to look after their own mental health whilst enhancing themselves within their job and also to provide the best care they can for their patients.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Counselling theories </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9579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Psychodynamic theory originally comes from Sigmund Freud. The main aim of the psychodynamic approach is to bring unconscious feelings, thoughts or events that the person has repressed back to the conscious mind. The psychodynamic approach is generally used to treat depression, anxiety and addiction and can work for everyone but would be most beneficial to people who are willing to explore their past and repressed memories (Counselling Directory, 2019).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Psychodynamic theory</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005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Person centred therapy has derived from Carl Roger’s theory of counselling. Person centred therapy focuses on present time issues rather than past feelings and events. Therapists that use person centred theory are different to therapists that use the psychodynamic approach; they are to be inviting, genuine and understanding (McLeod, 2019).</a:t>
            </a:r>
          </a:p>
          <a:p>
            <a:r>
              <a:rPr lang="en-GB" sz="2000" dirty="0" smtClean="0">
                <a:latin typeface="Times New Roman" panose="02020603050405020304" pitchFamily="18" charset="0"/>
                <a:cs typeface="Times New Roman" panose="02020603050405020304" pitchFamily="18" charset="0"/>
              </a:rPr>
              <a:t>Paramedics can use the person centred approach in their daily work life as person centred is based a lot on the characteristics of the therapist; which should be similar to those of a paramedic (TPCA, 2018).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Person centred theory</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4235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Cognitive behavioural therapy (CBT) focuses on changing a person’s thoughts and feelings in order to change their behaviour and get out of negative cycles. CBT can be used to treat OCD, panic disorder, post-traumatic stress disorder (PTSD), phobias and addictions. It can also be used by people who suffer from long term conditions such as Irritable bowel syndrome (IBS) by helping the person to cope with the symptoms (NHS,2016). </a:t>
            </a:r>
          </a:p>
          <a:p>
            <a:r>
              <a:rPr lang="en-GB" sz="2000" dirty="0" smtClean="0">
                <a:latin typeface="Times New Roman" panose="02020603050405020304" pitchFamily="18" charset="0"/>
                <a:cs typeface="Times New Roman" panose="02020603050405020304" pitchFamily="18" charset="0"/>
              </a:rPr>
              <a:t>Paramedics could use CBT skills to help or protect themselves from PTSD symptoms (SAGE Journals, 2017).</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Cognitive behavioural therapy</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724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There are some essential skills and attributes needed to be an affective counsellor, for example; a person must have empathy, they must be able to use active listening, they must have excellent communication skills, they must be non-judgemental, they must be able to set and keep appropriate workplace boundaries and they must keep confidentiality (</a:t>
            </a:r>
            <a:r>
              <a:rPr lang="en-GB" sz="2000" dirty="0" err="1" smtClean="0">
                <a:latin typeface="Times New Roman" panose="02020603050405020304" pitchFamily="18" charset="0"/>
                <a:cs typeface="Times New Roman" panose="02020603050405020304" pitchFamily="18" charset="0"/>
              </a:rPr>
              <a:t>GoodTherapy</a:t>
            </a:r>
            <a:r>
              <a:rPr lang="en-GB" sz="2000" dirty="0" smtClean="0">
                <a:latin typeface="Times New Roman" panose="02020603050405020304" pitchFamily="18" charset="0"/>
                <a:cs typeface="Times New Roman" panose="02020603050405020304" pitchFamily="18" charset="0"/>
              </a:rPr>
              <a:t>, 2013). </a:t>
            </a:r>
          </a:p>
          <a:p>
            <a:r>
              <a:rPr lang="en-GB" sz="2000" dirty="0" smtClean="0">
                <a:latin typeface="Times New Roman" panose="02020603050405020304" pitchFamily="18" charset="0"/>
                <a:cs typeface="Times New Roman" panose="02020603050405020304" pitchFamily="18" charset="0"/>
              </a:rPr>
              <a:t>There are a number of ‘human factors’ that could potentially affect a paramedics job, for example; errors in communication, difficulties in managing conflict and avoiding certain situations can affect an individual’s psychological and physiological needs (Summers, 2010). </a:t>
            </a:r>
          </a:p>
          <a:p>
            <a:r>
              <a:rPr lang="en-GB" sz="2000" dirty="0" smtClean="0">
                <a:latin typeface="Times New Roman" panose="02020603050405020304" pitchFamily="18" charset="0"/>
                <a:cs typeface="Times New Roman" panose="02020603050405020304" pitchFamily="18" charset="0"/>
              </a:rPr>
              <a:t>If a paramedic was trained in counselling skills then they could avoid the ‘human errors’ and perform their best at work.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Counselling skills</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1557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The NHS says that active listening means using clearly defined terms, the counsellor repeating and paraphrasing what the client has said to reassure them that the counsellor understands what the client is telling them, a counsellor should never interrupt a client as it could put the client off and make them feel inferior or unimportant and the counsellor should not rush to fill any silent gaps as it is important that the client has time to reflect on what has been said (NHS, 2015). </a:t>
            </a:r>
          </a:p>
          <a:p>
            <a:r>
              <a:rPr lang="en-GB" sz="2000" dirty="0" smtClean="0">
                <a:latin typeface="Times New Roman" panose="02020603050405020304" pitchFamily="18" charset="0"/>
                <a:cs typeface="Times New Roman" panose="02020603050405020304" pitchFamily="18" charset="0"/>
              </a:rPr>
              <a:t>People working in the emergency services could use active listening to ensure they use appropriate communication with patients. </a:t>
            </a:r>
            <a:r>
              <a:rPr lang="en-GB" sz="2000" dirty="0" err="1" smtClean="0">
                <a:latin typeface="Times New Roman" panose="02020603050405020304" pitchFamily="18" charset="0"/>
                <a:cs typeface="Times New Roman" panose="02020603050405020304" pitchFamily="18" charset="0"/>
              </a:rPr>
              <a:t>Szkudlarck</a:t>
            </a:r>
            <a:r>
              <a:rPr lang="en-GB" sz="2000" dirty="0" smtClean="0">
                <a:latin typeface="Times New Roman" panose="02020603050405020304" pitchFamily="18" charset="0"/>
                <a:cs typeface="Times New Roman" panose="02020603050405020304" pitchFamily="18" charset="0"/>
              </a:rPr>
              <a:t> (2016) states “with over 40% of ambulance patients being aged 65 or over, it is becoming increasingly important to develop such skills and adapt them for the elderly (</a:t>
            </a:r>
            <a:r>
              <a:rPr lang="en-GB" sz="2000" dirty="0" err="1" smtClean="0">
                <a:latin typeface="Times New Roman" panose="02020603050405020304" pitchFamily="18" charset="0"/>
                <a:cs typeface="Times New Roman" panose="02020603050405020304" pitchFamily="18" charset="0"/>
              </a:rPr>
              <a:t>Szkudlarck</a:t>
            </a:r>
            <a:r>
              <a:rPr lang="en-GB" sz="2000" dirty="0" smtClean="0">
                <a:latin typeface="Times New Roman" panose="02020603050405020304" pitchFamily="18" charset="0"/>
                <a:cs typeface="Times New Roman" panose="02020603050405020304" pitchFamily="18" charset="0"/>
              </a:rPr>
              <a:t>, 2016).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Active listening</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3689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Empathy is more than just being sympathetic; it is the ability to relate to other people’s emotions and feelings and understand why they behave the way they do. </a:t>
            </a:r>
          </a:p>
          <a:p>
            <a:r>
              <a:rPr lang="en-GB" sz="2000" dirty="0" err="1" smtClean="0">
                <a:latin typeface="Times New Roman" panose="02020603050405020304" pitchFamily="18" charset="0"/>
                <a:cs typeface="Times New Roman" panose="02020603050405020304" pitchFamily="18" charset="0"/>
              </a:rPr>
              <a:t>Horten</a:t>
            </a:r>
            <a:r>
              <a:rPr lang="en-GB" sz="2000" dirty="0" smtClean="0">
                <a:latin typeface="Times New Roman" panose="02020603050405020304" pitchFamily="18" charset="0"/>
                <a:cs typeface="Times New Roman" panose="02020603050405020304" pitchFamily="18" charset="0"/>
              </a:rPr>
              <a:t> (2016) says “A wide range of evidence points to the fact that doctors and nurses who are empathetic tend to provide better care” (</a:t>
            </a:r>
            <a:r>
              <a:rPr lang="en-GB" sz="2000" dirty="0" err="1" smtClean="0">
                <a:latin typeface="Times New Roman" panose="02020603050405020304" pitchFamily="18" charset="0"/>
                <a:cs typeface="Times New Roman" panose="02020603050405020304" pitchFamily="18" charset="0"/>
              </a:rPr>
              <a:t>Horten</a:t>
            </a:r>
            <a:r>
              <a:rPr lang="en-GB" sz="2000" dirty="0" smtClean="0">
                <a:latin typeface="Times New Roman" panose="02020603050405020304" pitchFamily="18" charset="0"/>
                <a:cs typeface="Times New Roman" panose="02020603050405020304" pitchFamily="18" charset="0"/>
              </a:rPr>
              <a:t>, 2016).</a:t>
            </a:r>
          </a:p>
          <a:p>
            <a:r>
              <a:rPr lang="en-GB" sz="2000" dirty="0" smtClean="0">
                <a:latin typeface="Times New Roman" panose="02020603050405020304" pitchFamily="18" charset="0"/>
                <a:cs typeface="Times New Roman" panose="02020603050405020304" pitchFamily="18" charset="0"/>
              </a:rPr>
              <a:t>Paramedics could use empathy to ‘step into the patient’s shoes’ and therefor make the patient feel understood and safe. Is a paramedic is in a difficult situation they can use empathy in order to understand why someone is acting in a difficult way and use other counselling skills to diffuse the situation.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Empathy</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638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Communication skills are a very important part of counselling. Good communication consists of listening, eye contact, body language and understanding. The counsellor must always stay calm and give feedback to the person to ensure them they are being listened too (The </a:t>
            </a:r>
            <a:r>
              <a:rPr lang="en-GB" sz="2000" dirty="0" err="1" smtClean="0">
                <a:latin typeface="Times New Roman" panose="02020603050405020304" pitchFamily="18" charset="0"/>
                <a:cs typeface="Times New Roman" panose="02020603050405020304" pitchFamily="18" charset="0"/>
              </a:rPr>
              <a:t>Panelist</a:t>
            </a:r>
            <a:r>
              <a:rPr lang="en-GB" sz="2000" dirty="0" smtClean="0">
                <a:latin typeface="Times New Roman" panose="02020603050405020304" pitchFamily="18" charset="0"/>
                <a:cs typeface="Times New Roman" panose="02020603050405020304" pitchFamily="18" charset="0"/>
              </a:rPr>
              <a:t>, 2017).</a:t>
            </a:r>
          </a:p>
          <a:p>
            <a:r>
              <a:rPr lang="en-GB" sz="2000" dirty="0" smtClean="0">
                <a:latin typeface="Times New Roman" panose="02020603050405020304" pitchFamily="18" charset="0"/>
                <a:cs typeface="Times New Roman" panose="02020603050405020304" pitchFamily="18" charset="0"/>
              </a:rPr>
              <a:t>Paramedics should also know how to help themselves cope whilst being able to focus and assist a patient who could be in a life threatening situation. They should also know how to communicate with colleagues or family when there is a dying patient involved. A paramedic should ensure they stay respectful and calm when dealing with an aggressive patient or member of the public (</a:t>
            </a:r>
            <a:r>
              <a:rPr lang="en-GB" sz="2000" dirty="0" err="1" smtClean="0">
                <a:latin typeface="Times New Roman" panose="02020603050405020304" pitchFamily="18" charset="0"/>
                <a:cs typeface="Times New Roman" panose="02020603050405020304" pitchFamily="18" charset="0"/>
              </a:rPr>
              <a:t>Wloszczak-Szubzda</a:t>
            </a:r>
            <a:r>
              <a:rPr lang="en-GB" sz="2000" dirty="0" smtClean="0">
                <a:latin typeface="Times New Roman" panose="02020603050405020304" pitchFamily="18" charset="0"/>
                <a:cs typeface="Times New Roman" panose="02020603050405020304" pitchFamily="18" charset="0"/>
              </a:rPr>
              <a:t>, </a:t>
            </a:r>
            <a:r>
              <a:rPr lang="en-GB" sz="2000" dirty="0" err="1" smtClean="0">
                <a:latin typeface="Times New Roman" panose="02020603050405020304" pitchFamily="18" charset="0"/>
                <a:cs typeface="Times New Roman" panose="02020603050405020304" pitchFamily="18" charset="0"/>
              </a:rPr>
              <a:t>Jarosz</a:t>
            </a:r>
            <a:r>
              <a:rPr lang="en-GB" sz="2000" dirty="0" smtClean="0">
                <a:latin typeface="Times New Roman" panose="02020603050405020304" pitchFamily="18" charset="0"/>
                <a:cs typeface="Times New Roman" panose="02020603050405020304" pitchFamily="18" charset="0"/>
              </a:rPr>
              <a:t> and </a:t>
            </a:r>
            <a:r>
              <a:rPr lang="en-GB" sz="2000" dirty="0" err="1" smtClean="0">
                <a:latin typeface="Times New Roman" panose="02020603050405020304" pitchFamily="18" charset="0"/>
                <a:cs typeface="Times New Roman" panose="02020603050405020304" pitchFamily="18" charset="0"/>
              </a:rPr>
              <a:t>Goniewicz</a:t>
            </a:r>
            <a:r>
              <a:rPr lang="en-GB" sz="2000" dirty="0" smtClean="0">
                <a:latin typeface="Times New Roman" panose="02020603050405020304" pitchFamily="18" charset="0"/>
                <a:cs typeface="Times New Roman" panose="02020603050405020304" pitchFamily="18" charset="0"/>
              </a:rPr>
              <a:t>, 2013).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Communication skills</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7430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Being non-judgemental means allowing the client to hear and understand what they have said and enabling the client to talk freely without the fear of being judged. Even if the counsellor disagrees with what the client is saying he or she must refrain from stating anything and respect the client’s thoughts, feelings or behaviours. </a:t>
            </a:r>
          </a:p>
          <a:p>
            <a:r>
              <a:rPr lang="en-GB" sz="2000" dirty="0" smtClean="0">
                <a:latin typeface="Times New Roman" panose="02020603050405020304" pitchFamily="18" charset="0"/>
                <a:cs typeface="Times New Roman" panose="02020603050405020304" pitchFamily="18" charset="0"/>
              </a:rPr>
              <a:t>It is important for paramedics to be non-judgemental as they will come into contact with people of all ages, races, sexes, cultures, religions and abilities. They must provide the best care possible no matter who the patient is.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Being non-judgemental</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6130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It is hard to remember not to judge someone or their choices and lifestyle but it is very important that a paramedic remains non-judgemental especially during times of conflict. If a person who is already acting aggressively feels judged it could make them act out more and not co-operate. Alternatively if a patient is feeling judged it would make them feel unimportant and inferior and therefor they would not be receiving the best care possible. </a:t>
            </a:r>
          </a:p>
          <a:p>
            <a:r>
              <a:rPr lang="en-GB" sz="2000" dirty="0" smtClean="0">
                <a:latin typeface="Times New Roman" panose="02020603050405020304" pitchFamily="18" charset="0"/>
                <a:cs typeface="Times New Roman" panose="02020603050405020304" pitchFamily="18" charset="0"/>
              </a:rPr>
              <a:t>If a paramedic is judging someone then it means they are not focussing at the job in hand; a paramedic must keep a clear head in order to perform correctly.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Being non-judgemental</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7057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It is important that paramedics set and keep workplace boundaries. Workplace boundaries are put in place to protect patients as well as protect the paramedics themselves. Boundaries keep check on the professional’s power whilst protecting the patient’s vulnerability (NMC, 2017).</a:t>
            </a:r>
          </a:p>
          <a:p>
            <a:r>
              <a:rPr lang="en-GB" sz="2000" dirty="0" smtClean="0">
                <a:latin typeface="Times New Roman" panose="02020603050405020304" pitchFamily="18" charset="0"/>
                <a:cs typeface="Times New Roman" panose="02020603050405020304" pitchFamily="18" charset="0"/>
              </a:rPr>
              <a:t>Blurred boundaries could endanger a person’s life and in affect the paramedic could lose their job.</a:t>
            </a:r>
          </a:p>
          <a:p>
            <a:r>
              <a:rPr lang="en-GB" sz="2000" dirty="0" smtClean="0">
                <a:latin typeface="Times New Roman" panose="02020603050405020304" pitchFamily="18" charset="0"/>
                <a:cs typeface="Times New Roman" panose="02020603050405020304" pitchFamily="18" charset="0"/>
              </a:rPr>
              <a:t>Professional boundaries provide the professional with a sense of professional identity that is consistent and therefor sets the framework of the worker-client relationship. Boundaries also set limits and expectations so professionals and clients/patients know what is expected of them (</a:t>
            </a:r>
            <a:r>
              <a:rPr lang="en-GB" sz="2000" dirty="0" err="1" smtClean="0">
                <a:latin typeface="Times New Roman" panose="02020603050405020304" pitchFamily="18" charset="0"/>
                <a:cs typeface="Times New Roman" panose="02020603050405020304" pitchFamily="18" charset="0"/>
              </a:rPr>
              <a:t>dsc</a:t>
            </a:r>
            <a:r>
              <a:rPr lang="en-GB" sz="2000" dirty="0" smtClean="0">
                <a:latin typeface="Times New Roman" panose="02020603050405020304" pitchFamily="18" charset="0"/>
                <a:cs typeface="Times New Roman" panose="02020603050405020304" pitchFamily="18" charset="0"/>
              </a:rPr>
              <a:t>, 2016).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lstStyle/>
          <a:p>
            <a:r>
              <a:rPr lang="en-GB" sz="4000" dirty="0" smtClean="0">
                <a:latin typeface="Times New Roman" panose="02020603050405020304" pitchFamily="18" charset="0"/>
                <a:cs typeface="Times New Roman" panose="02020603050405020304" pitchFamily="18" charset="0"/>
              </a:rPr>
              <a:t>Workplace</a:t>
            </a:r>
            <a:r>
              <a:rPr lang="en-GB" dirty="0" smtClean="0">
                <a:latin typeface="Times New Roman" panose="02020603050405020304" pitchFamily="18" charset="0"/>
                <a:cs typeface="Times New Roman" panose="02020603050405020304" pitchFamily="18" charset="0"/>
              </a:rPr>
              <a:t> boundaries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621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latin typeface="Times New Roman" panose="02020603050405020304" pitchFamily="18" charset="0"/>
                <a:cs typeface="Times New Roman" panose="02020603050405020304" pitchFamily="18" charset="0"/>
              </a:rPr>
              <a:t>Confidentiality between a counsellor and a client is important because it builds trust. If a client trusts a professional it will make them feel at ease and more likely to ‘open up’ (The Counsellor’s Guide, 2017).</a:t>
            </a:r>
          </a:p>
          <a:p>
            <a:r>
              <a:rPr lang="en-GB" sz="2000" dirty="0" smtClean="0">
                <a:latin typeface="Times New Roman" panose="02020603050405020304" pitchFamily="18" charset="0"/>
                <a:cs typeface="Times New Roman" panose="02020603050405020304" pitchFamily="18" charset="0"/>
              </a:rPr>
              <a:t>It is important for a paramedic to maintain confidentiality because it is a professional and ethical obligation. It is also important to preserve the professional-patient relationship. However it is not always possible to keep confidentiality. If a patient is a danger to themselves or other people then the paramedic has a duty to report to the appropriate institution (Journal of PARAMEDIC PRACTICE, 2017). </a:t>
            </a:r>
            <a:endParaRPr lang="en-GB" sz="2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Confidentiality </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9098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1400" dirty="0" smtClean="0">
                <a:latin typeface="Times New Roman" panose="02020603050405020304" pitchFamily="18" charset="0"/>
                <a:cs typeface="Times New Roman" panose="02020603050405020304" pitchFamily="18" charset="0"/>
              </a:rPr>
              <a:t>Counselling Directory (2019) </a:t>
            </a:r>
            <a:r>
              <a:rPr lang="en-GB" sz="1400" i="1" dirty="0" smtClean="0">
                <a:latin typeface="Times New Roman" panose="02020603050405020304" pitchFamily="18" charset="0"/>
                <a:cs typeface="Times New Roman" panose="02020603050405020304" pitchFamily="18" charset="0"/>
              </a:rPr>
              <a:t>Psychodynamic therapy.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2"/>
              </a:rPr>
              <a:t>https://www.counselling-directory.org.uk/psychodynamic-therapy.html</a:t>
            </a:r>
            <a:r>
              <a:rPr lang="en-GB" sz="1400" dirty="0" smtClean="0">
                <a:latin typeface="Times New Roman" panose="02020603050405020304" pitchFamily="18" charset="0"/>
                <a:cs typeface="Times New Roman" panose="02020603050405020304" pitchFamily="18" charset="0"/>
              </a:rPr>
              <a:t> [Accessed 11th January 2019]</a:t>
            </a:r>
          </a:p>
          <a:p>
            <a:r>
              <a:rPr lang="en-GB" sz="1400" dirty="0" smtClean="0">
                <a:latin typeface="Times New Roman" panose="02020603050405020304" pitchFamily="18" charset="0"/>
                <a:cs typeface="Times New Roman" panose="02020603050405020304" pitchFamily="18" charset="0"/>
              </a:rPr>
              <a:t>Directory of social change (2016) </a:t>
            </a:r>
            <a:r>
              <a:rPr lang="en-GB" sz="1400" i="1" dirty="0" smtClean="0">
                <a:latin typeface="Times New Roman" panose="02020603050405020304" pitchFamily="18" charset="0"/>
                <a:cs typeface="Times New Roman" panose="02020603050405020304" pitchFamily="18" charset="0"/>
              </a:rPr>
              <a:t>Understanding Professional Boundaries.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3"/>
              </a:rPr>
              <a:t>https://www.dsc.org.uk/wp-content/uploads/2016/02/Understanding-Professional-Boundaries.pdf</a:t>
            </a:r>
            <a:r>
              <a:rPr lang="en-GB" sz="1400" dirty="0" smtClean="0">
                <a:latin typeface="Times New Roman" panose="02020603050405020304" pitchFamily="18" charset="0"/>
                <a:cs typeface="Times New Roman" panose="02020603050405020304" pitchFamily="18" charset="0"/>
              </a:rPr>
              <a:t>  [Accessed 10</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smtClean="0">
                <a:latin typeface="Times New Roman" panose="02020603050405020304" pitchFamily="18" charset="0"/>
                <a:cs typeface="Times New Roman" panose="02020603050405020304" pitchFamily="18" charset="0"/>
              </a:rPr>
              <a:t>Good Therapy (2013) </a:t>
            </a:r>
            <a:r>
              <a:rPr lang="en-GB" sz="1400" i="1" dirty="0" smtClean="0">
                <a:latin typeface="Times New Roman" panose="02020603050405020304" pitchFamily="18" charset="0"/>
                <a:cs typeface="Times New Roman" panose="02020603050405020304" pitchFamily="18" charset="0"/>
              </a:rPr>
              <a:t>What Skills Does a Therapist Need?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4"/>
              </a:rPr>
              <a:t>https://www.goodtherapy.org/become-a-therapist/skills-needed.html</a:t>
            </a:r>
            <a:r>
              <a:rPr lang="en-GB" sz="1400" dirty="0" smtClean="0">
                <a:latin typeface="Times New Roman" panose="02020603050405020304" pitchFamily="18" charset="0"/>
                <a:cs typeface="Times New Roman" panose="02020603050405020304" pitchFamily="18" charset="0"/>
              </a:rPr>
              <a:t> [Accessed 8th January 2019]</a:t>
            </a:r>
          </a:p>
          <a:p>
            <a:r>
              <a:rPr lang="en-GB" sz="1400" dirty="0" smtClean="0">
                <a:latin typeface="Times New Roman" panose="02020603050405020304" pitchFamily="18" charset="0"/>
                <a:cs typeface="Times New Roman" panose="02020603050405020304" pitchFamily="18" charset="0"/>
              </a:rPr>
              <a:t>Hetherington, A. (2001) </a:t>
            </a:r>
            <a:r>
              <a:rPr lang="en-GB" sz="1400" i="1" dirty="0" smtClean="0">
                <a:latin typeface="Times New Roman" panose="02020603050405020304" pitchFamily="18" charset="0"/>
                <a:cs typeface="Times New Roman" panose="02020603050405020304" pitchFamily="18" charset="0"/>
              </a:rPr>
              <a:t>The Use of Counselling Skills IN THE EMERGENCY SERVICES.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5"/>
              </a:rPr>
              <a:t>https://www.mheducation.co.uk/openup/chapters/0335200605.pdf</a:t>
            </a:r>
            <a:r>
              <a:rPr lang="en-GB" sz="1400" dirty="0" smtClean="0">
                <a:latin typeface="Times New Roman" panose="02020603050405020304" pitchFamily="18" charset="0"/>
                <a:cs typeface="Times New Roman" panose="02020603050405020304" pitchFamily="18" charset="0"/>
              </a:rPr>
              <a:t>  [Accessed 8</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 </a:t>
            </a:r>
          </a:p>
          <a:p>
            <a:r>
              <a:rPr lang="en-GB" sz="1400" dirty="0" smtClean="0">
                <a:latin typeface="Times New Roman" panose="02020603050405020304" pitchFamily="18" charset="0"/>
                <a:cs typeface="Times New Roman" panose="02020603050405020304" pitchFamily="18" charset="0"/>
              </a:rPr>
              <a:t>Horton, T. (2016) </a:t>
            </a:r>
            <a:r>
              <a:rPr lang="en-GB" sz="1400" i="1" dirty="0" smtClean="0">
                <a:latin typeface="Times New Roman" panose="02020603050405020304" pitchFamily="18" charset="0"/>
                <a:cs typeface="Times New Roman" panose="02020603050405020304" pitchFamily="18" charset="0"/>
              </a:rPr>
              <a:t>The importance of empathy.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6"/>
              </a:rPr>
              <a:t>https://www.health.org.uk/blogs/the-importance-of-empathy</a:t>
            </a:r>
            <a:r>
              <a:rPr lang="en-GB" sz="1400" dirty="0" smtClean="0">
                <a:latin typeface="Times New Roman" panose="02020603050405020304" pitchFamily="18" charset="0"/>
                <a:cs typeface="Times New Roman" panose="02020603050405020304" pitchFamily="18" charset="0"/>
              </a:rPr>
              <a:t> [Accessed 9th January 2019]</a:t>
            </a:r>
          </a:p>
          <a:p>
            <a:r>
              <a:rPr lang="en-GB" sz="1400" dirty="0" smtClean="0">
                <a:latin typeface="Times New Roman" panose="02020603050405020304" pitchFamily="18" charset="0"/>
                <a:cs typeface="Times New Roman" panose="02020603050405020304" pitchFamily="18" charset="0"/>
              </a:rPr>
              <a:t>McLeod, J. (2019) </a:t>
            </a:r>
            <a:r>
              <a:rPr lang="en-GB" sz="1400" i="1" dirty="0" smtClean="0">
                <a:latin typeface="Times New Roman" panose="02020603050405020304" pitchFamily="18" charset="0"/>
                <a:cs typeface="Times New Roman" panose="02020603050405020304" pitchFamily="18" charset="0"/>
              </a:rPr>
              <a:t>Person Centred Therapy.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7"/>
              </a:rPr>
              <a:t>https://www.simplypsychology.org/client-centred-therapy.html</a:t>
            </a:r>
            <a:r>
              <a:rPr lang="en-GB" sz="1400" dirty="0" smtClean="0">
                <a:latin typeface="Times New Roman" panose="02020603050405020304" pitchFamily="18" charset="0"/>
                <a:cs typeface="Times New Roman" panose="02020603050405020304" pitchFamily="18" charset="0"/>
              </a:rPr>
              <a:t> [Accessed 11th January 2019]</a:t>
            </a:r>
          </a:p>
          <a:p>
            <a:r>
              <a:rPr lang="en-GB" sz="1400" dirty="0" smtClean="0">
                <a:latin typeface="Times New Roman" panose="02020603050405020304" pitchFamily="18" charset="0"/>
                <a:cs typeface="Times New Roman" panose="02020603050405020304" pitchFamily="18" charset="0"/>
              </a:rPr>
              <a:t>NHS (2016) </a:t>
            </a:r>
            <a:r>
              <a:rPr lang="en-GB" sz="1400" i="1" dirty="0" smtClean="0">
                <a:latin typeface="Times New Roman" panose="02020603050405020304" pitchFamily="18" charset="0"/>
                <a:cs typeface="Times New Roman" panose="02020603050405020304" pitchFamily="18" charset="0"/>
              </a:rPr>
              <a:t>Cognitive behavioural therapy (CBT).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8"/>
              </a:rPr>
              <a:t>https://www.nhs.uk/conditions/cognitive-behavioural-therapy-cbt/</a:t>
            </a:r>
            <a:r>
              <a:rPr lang="en-GB" sz="1400" dirty="0" smtClean="0">
                <a:latin typeface="Times New Roman" panose="02020603050405020304" pitchFamily="18" charset="0"/>
                <a:cs typeface="Times New Roman" panose="02020603050405020304" pitchFamily="18" charset="0"/>
              </a:rPr>
              <a:t> [Accessed 11</a:t>
            </a:r>
            <a:r>
              <a:rPr lang="en-GB" sz="1400" baseline="30000" dirty="0" smtClean="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rPr>
              <a:t>January 2019]</a:t>
            </a:r>
          </a:p>
          <a:p>
            <a:r>
              <a:rPr lang="en-GB" sz="1400" dirty="0" smtClean="0">
                <a:latin typeface="Times New Roman" panose="02020603050405020304" pitchFamily="18" charset="0"/>
                <a:cs typeface="Times New Roman" panose="02020603050405020304" pitchFamily="18" charset="0"/>
              </a:rPr>
              <a:t>NHS Improvement (2015) </a:t>
            </a:r>
            <a:r>
              <a:rPr lang="en-GB" sz="1400" i="1" dirty="0" smtClean="0">
                <a:latin typeface="Times New Roman" panose="02020603050405020304" pitchFamily="18" charset="0"/>
                <a:cs typeface="Times New Roman" panose="02020603050405020304" pitchFamily="18" charset="0"/>
              </a:rPr>
              <a:t>Active Listening.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9"/>
              </a:rPr>
              <a:t>https://improvement.nhs.uk/documents/2085/active-listening.pdf</a:t>
            </a:r>
            <a:r>
              <a:rPr lang="en-GB" sz="1400" dirty="0" smtClean="0">
                <a:latin typeface="Times New Roman" panose="02020603050405020304" pitchFamily="18" charset="0"/>
                <a:cs typeface="Times New Roman" panose="02020603050405020304" pitchFamily="18" charset="0"/>
              </a:rPr>
              <a:t> [Accessed 8th January 2019]</a:t>
            </a:r>
          </a:p>
          <a:p>
            <a:r>
              <a:rPr lang="en-GB" sz="1400" dirty="0" err="1" smtClean="0">
                <a:latin typeface="Times New Roman" panose="02020603050405020304" pitchFamily="18" charset="0"/>
                <a:cs typeface="Times New Roman" panose="02020603050405020304" pitchFamily="18" charset="0"/>
              </a:rPr>
              <a:t>Northwestern</a:t>
            </a:r>
            <a:r>
              <a:rPr lang="en-GB" sz="1400" dirty="0" smtClean="0">
                <a:latin typeface="Times New Roman" panose="02020603050405020304" pitchFamily="18" charset="0"/>
                <a:cs typeface="Times New Roman" panose="02020603050405020304" pitchFamily="18" charset="0"/>
              </a:rPr>
              <a:t>- THE FAMILY INSTITUTE (2015) </a:t>
            </a:r>
            <a:r>
              <a:rPr lang="en-GB" sz="1400" i="1" dirty="0" smtClean="0">
                <a:latin typeface="Times New Roman" panose="02020603050405020304" pitchFamily="18" charset="0"/>
                <a:cs typeface="Times New Roman" panose="02020603050405020304" pitchFamily="18" charset="0"/>
              </a:rPr>
              <a:t>Five Counselling Theories and Approaches.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10"/>
              </a:rPr>
              <a:t>https://counseling.northwestern.edu/five-counseling-theories-and-approaches/</a:t>
            </a:r>
            <a:r>
              <a:rPr lang="en-GB" sz="1400" dirty="0" smtClean="0">
                <a:latin typeface="Times New Roman" panose="02020603050405020304" pitchFamily="18" charset="0"/>
                <a:cs typeface="Times New Roman" panose="02020603050405020304" pitchFamily="18" charset="0"/>
              </a:rPr>
              <a:t> [Accessed 8</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smtClean="0">
                <a:latin typeface="Times New Roman" panose="02020603050405020304" pitchFamily="18" charset="0"/>
                <a:cs typeface="Times New Roman" panose="02020603050405020304" pitchFamily="18" charset="0"/>
              </a:rPr>
              <a:t>Nursing &amp; Midwifery Council (2017) </a:t>
            </a:r>
            <a:r>
              <a:rPr lang="en-GB" sz="1400" i="1" dirty="0" smtClean="0">
                <a:latin typeface="Times New Roman" panose="02020603050405020304" pitchFamily="18" charset="0"/>
                <a:cs typeface="Times New Roman" panose="02020603050405020304" pitchFamily="18" charset="0"/>
              </a:rPr>
              <a:t>Managing Professional Boundaries: Professional v’s Personal Relationship. </a:t>
            </a:r>
            <a:r>
              <a:rPr lang="en-GB" sz="1400" dirty="0" smtClean="0">
                <a:latin typeface="Times New Roman" panose="02020603050405020304" pitchFamily="18" charset="0"/>
                <a:cs typeface="Times New Roman" panose="02020603050405020304" pitchFamily="18" charset="0"/>
              </a:rPr>
              <a:t>Available </a:t>
            </a:r>
            <a:r>
              <a:rPr lang="en-GB" sz="1400" smtClean="0">
                <a:latin typeface="Times New Roman" panose="02020603050405020304" pitchFamily="18" charset="0"/>
                <a:cs typeface="Times New Roman" panose="02020603050405020304" pitchFamily="18" charset="0"/>
              </a:rPr>
              <a:t>at:</a:t>
            </a:r>
            <a:r>
              <a:rPr lang="en-GB" sz="1400">
                <a:solidFill>
                  <a:schemeClr val="accent3">
                    <a:lumMod val="40000"/>
                    <a:lumOff val="60000"/>
                  </a:schemeClr>
                </a:solidFill>
                <a:latin typeface="Times New Roman" panose="02020603050405020304" pitchFamily="18" charset="0"/>
                <a:cs typeface="Times New Roman" panose="02020603050405020304" pitchFamily="18" charset="0"/>
                <a:hlinkClick r:id="rId11"/>
              </a:rPr>
              <a:t> </a:t>
            </a:r>
            <a:r>
              <a:rPr lang="en-GB" sz="1400">
                <a:solidFill>
                  <a:schemeClr val="accent3">
                    <a:lumMod val="40000"/>
                    <a:lumOff val="60000"/>
                  </a:schemeClr>
                </a:solidFill>
                <a:latin typeface="Times New Roman" panose="02020603050405020304" pitchFamily="18" charset="0"/>
                <a:cs typeface="Times New Roman" panose="02020603050405020304" pitchFamily="18" charset="0"/>
                <a:hlinkClick r:id="rId11"/>
              </a:rPr>
              <a:t>https</a:t>
            </a:r>
            <a:r>
              <a:rPr lang="en-GB" sz="1400">
                <a:solidFill>
                  <a:schemeClr val="accent3">
                    <a:lumMod val="40000"/>
                    <a:lumOff val="60000"/>
                  </a:schemeClr>
                </a:solidFill>
                <a:latin typeface="Times New Roman" panose="02020603050405020304" pitchFamily="18" charset="0"/>
                <a:cs typeface="Times New Roman" panose="02020603050405020304" pitchFamily="18" charset="0"/>
                <a:hlinkClick r:id="rId11"/>
              </a:rPr>
              <a:t>://</a:t>
            </a:r>
            <a:r>
              <a:rPr lang="en-GB" sz="1400" smtClean="0">
                <a:solidFill>
                  <a:schemeClr val="accent3">
                    <a:lumMod val="40000"/>
                    <a:lumOff val="60000"/>
                  </a:schemeClr>
                </a:solidFill>
                <a:latin typeface="Times New Roman" panose="02020603050405020304" pitchFamily="18" charset="0"/>
                <a:cs typeface="Times New Roman" panose="02020603050405020304" pitchFamily="18" charset="0"/>
                <a:hlinkClick r:id="rId11"/>
              </a:rPr>
              <a:t>www.nursingandmidwiferycouncil.nsw.gov.au/managing-professional-boundaries-professional-vs-personal-relationships</a:t>
            </a:r>
            <a:r>
              <a:rPr lang="en-GB" sz="1400">
                <a:latin typeface="Times New Roman" panose="02020603050405020304" pitchFamily="18" charset="0"/>
                <a:cs typeface="Times New Roman" panose="02020603050405020304" pitchFamily="18" charset="0"/>
              </a:rPr>
              <a:t> </a:t>
            </a:r>
            <a:r>
              <a:rPr lang="en-GB" sz="1400" smtClean="0">
                <a:latin typeface="Times New Roman" panose="02020603050405020304" pitchFamily="18" charset="0"/>
                <a:cs typeface="Times New Roman" panose="02020603050405020304" pitchFamily="18" charset="0"/>
              </a:rPr>
              <a:t>[Accessed </a:t>
            </a:r>
            <a:r>
              <a:rPr lang="en-GB" sz="1400" dirty="0" smtClean="0">
                <a:latin typeface="Times New Roman" panose="02020603050405020304" pitchFamily="18" charset="0"/>
                <a:cs typeface="Times New Roman" panose="02020603050405020304" pitchFamily="18" charset="0"/>
              </a:rPr>
              <a:t>10th January 2019]</a:t>
            </a:r>
          </a:p>
          <a:p>
            <a:endParaRPr lang="en-GB" sz="1400" dirty="0" smtClean="0">
              <a:latin typeface="Times New Roman" panose="02020603050405020304" pitchFamily="18" charset="0"/>
              <a:cs typeface="Times New Roman" panose="02020603050405020304" pitchFamily="18" charset="0"/>
            </a:endParaRPr>
          </a:p>
          <a:p>
            <a:endParaRPr lang="en-GB" sz="1400" dirty="0" smtClean="0">
              <a:latin typeface="Times New Roman" panose="02020603050405020304" pitchFamily="18" charset="0"/>
              <a:cs typeface="Times New Roman" panose="02020603050405020304" pitchFamily="18" charset="0"/>
            </a:endParaRPr>
          </a:p>
          <a:p>
            <a:endParaRPr lang="en-GB" sz="1400" dirty="0" smtClean="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References</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9776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sz="1400" dirty="0" smtClean="0">
                <a:latin typeface="Times New Roman" panose="02020603050405020304" pitchFamily="18" charset="0"/>
                <a:cs typeface="Times New Roman" panose="02020603050405020304" pitchFamily="18" charset="0"/>
              </a:rPr>
              <a:t>Paramedic Training Spot (2018) </a:t>
            </a:r>
            <a:r>
              <a:rPr lang="en-GB" sz="1400" i="1" dirty="0" smtClean="0">
                <a:latin typeface="Times New Roman" panose="02020603050405020304" pitchFamily="18" charset="0"/>
                <a:cs typeface="Times New Roman" panose="02020603050405020304" pitchFamily="18" charset="0"/>
              </a:rPr>
              <a:t>Traits for Becoming the Ideal Paramedic .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2"/>
              </a:rPr>
              <a:t>https://paramedictrainingspot.com/5-traits-for-becoming-the-ideal-paramedic/</a:t>
            </a:r>
            <a:r>
              <a:rPr lang="en-GB" sz="1400" dirty="0" smtClean="0">
                <a:latin typeface="Times New Roman" panose="02020603050405020304" pitchFamily="18" charset="0"/>
                <a:cs typeface="Times New Roman" panose="02020603050405020304" pitchFamily="18" charset="0"/>
              </a:rPr>
              <a:t> [Accessed 12</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smtClean="0">
                <a:latin typeface="Times New Roman" panose="02020603050405020304" pitchFamily="18" charset="0"/>
                <a:cs typeface="Times New Roman" panose="02020603050405020304" pitchFamily="18" charset="0"/>
              </a:rPr>
              <a:t>SAGE journals (2017) </a:t>
            </a:r>
            <a:r>
              <a:rPr lang="en-GB" sz="1400" i="1" dirty="0" smtClean="0">
                <a:latin typeface="Times New Roman" panose="02020603050405020304" pitchFamily="18" charset="0"/>
                <a:cs typeface="Times New Roman" panose="02020603050405020304" pitchFamily="18" charset="0"/>
              </a:rPr>
              <a:t>Examining the Psychophysiological Efficacy of CBT Treatment for First Responders Diagnosed with PTSD: An Understudied Topic.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3"/>
              </a:rPr>
              <a:t>https://journals.sagepub.com/doi/full/10.1177/2158244017729407</a:t>
            </a:r>
            <a:r>
              <a:rPr lang="en-GB" sz="1400" dirty="0" smtClean="0">
                <a:latin typeface="Times New Roman" panose="02020603050405020304" pitchFamily="18" charset="0"/>
                <a:cs typeface="Times New Roman" panose="02020603050405020304" pitchFamily="18" charset="0"/>
              </a:rPr>
              <a:t> [Accessed 17th January 2019]</a:t>
            </a:r>
          </a:p>
          <a:p>
            <a:r>
              <a:rPr lang="en-GB" sz="1400" dirty="0" smtClean="0">
                <a:latin typeface="Times New Roman" panose="02020603050405020304" pitchFamily="18" charset="0"/>
                <a:cs typeface="Times New Roman" panose="02020603050405020304" pitchFamily="18" charset="0"/>
              </a:rPr>
              <a:t>Summers, A. (2010) </a:t>
            </a:r>
            <a:r>
              <a:rPr lang="en-GB" sz="1400" i="1" dirty="0" smtClean="0">
                <a:latin typeface="Times New Roman" panose="02020603050405020304" pitchFamily="18" charset="0"/>
                <a:cs typeface="Times New Roman" panose="02020603050405020304" pitchFamily="18" charset="0"/>
              </a:rPr>
              <a:t>Human factors within paramedic practice: the forgotten paradigm.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4"/>
              </a:rPr>
              <a:t>https://www.researchgate.net/publication/272325960_Human_Factors_within_paramedic_practicethe_forgotten_paradigm</a:t>
            </a:r>
            <a:r>
              <a:rPr lang="en-GB" sz="1400" dirty="0" smtClean="0">
                <a:latin typeface="Times New Roman" panose="02020603050405020304" pitchFamily="18" charset="0"/>
                <a:cs typeface="Times New Roman" panose="02020603050405020304" pitchFamily="18" charset="0"/>
              </a:rPr>
              <a:t> [Accessed 10th January 2019]</a:t>
            </a:r>
          </a:p>
          <a:p>
            <a:r>
              <a:rPr lang="en-GB" sz="1400" dirty="0" err="1" smtClean="0">
                <a:latin typeface="Times New Roman" panose="02020603050405020304" pitchFamily="18" charset="0"/>
                <a:cs typeface="Times New Roman" panose="02020603050405020304" pitchFamily="18" charset="0"/>
              </a:rPr>
              <a:t>Szkudlarck</a:t>
            </a:r>
            <a:r>
              <a:rPr lang="en-GB" sz="1400" dirty="0" smtClean="0">
                <a:latin typeface="Times New Roman" panose="02020603050405020304" pitchFamily="18" charset="0"/>
                <a:cs typeface="Times New Roman" panose="02020603050405020304" pitchFamily="18" charset="0"/>
              </a:rPr>
              <a:t>, D. (2016) </a:t>
            </a:r>
            <a:r>
              <a:rPr lang="en-GB" sz="1400" i="1" dirty="0" smtClean="0">
                <a:latin typeface="Times New Roman" panose="02020603050405020304" pitchFamily="18" charset="0"/>
                <a:cs typeface="Times New Roman" panose="02020603050405020304" pitchFamily="18" charset="0"/>
              </a:rPr>
              <a:t>Communication in Paramedicine.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5"/>
              </a:rPr>
              <a:t>https://paramedicinecommunication.wordpress.com/4-active-listening/</a:t>
            </a:r>
            <a:r>
              <a:rPr lang="en-GB" sz="1400" dirty="0" smtClean="0">
                <a:latin typeface="Times New Roman" panose="02020603050405020304" pitchFamily="18" charset="0"/>
                <a:cs typeface="Times New Roman" panose="02020603050405020304" pitchFamily="18" charset="0"/>
              </a:rPr>
              <a:t> [Accessed 9</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smtClean="0">
                <a:latin typeface="Times New Roman" panose="02020603050405020304" pitchFamily="18" charset="0"/>
                <a:cs typeface="Times New Roman" panose="02020603050405020304" pitchFamily="18" charset="0"/>
              </a:rPr>
              <a:t>The Counsellor’s Guide (2017) </a:t>
            </a:r>
            <a:r>
              <a:rPr lang="en-GB" sz="1400" i="1" dirty="0" smtClean="0">
                <a:latin typeface="Times New Roman" panose="02020603050405020304" pitchFamily="18" charset="0"/>
                <a:cs typeface="Times New Roman" panose="02020603050405020304" pitchFamily="18" charset="0"/>
              </a:rPr>
              <a:t>Maintaining Patient Confidentiality.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6"/>
              </a:rPr>
              <a:t>www.thecounsellorsguide.co.uk/maintaining-patient-confidentiality.html</a:t>
            </a:r>
            <a:r>
              <a:rPr lang="en-GB" sz="1400" dirty="0" smtClean="0">
                <a:latin typeface="Times New Roman" panose="02020603050405020304" pitchFamily="18" charset="0"/>
                <a:cs typeface="Times New Roman" panose="02020603050405020304" pitchFamily="18" charset="0"/>
              </a:rPr>
              <a:t> [Accessed 12th January 2019]</a:t>
            </a:r>
          </a:p>
          <a:p>
            <a:r>
              <a:rPr lang="en-GB" sz="1400" dirty="0" smtClean="0">
                <a:latin typeface="Times New Roman" panose="02020603050405020304" pitchFamily="18" charset="0"/>
                <a:cs typeface="Times New Roman" panose="02020603050405020304" pitchFamily="18" charset="0"/>
              </a:rPr>
              <a:t>The </a:t>
            </a:r>
            <a:r>
              <a:rPr lang="en-GB" sz="1400" dirty="0" err="1" smtClean="0">
                <a:latin typeface="Times New Roman" panose="02020603050405020304" pitchFamily="18" charset="0"/>
                <a:cs typeface="Times New Roman" panose="02020603050405020304" pitchFamily="18" charset="0"/>
              </a:rPr>
              <a:t>Panelist</a:t>
            </a:r>
            <a:r>
              <a:rPr lang="en-GB" sz="1400" dirty="0" smtClean="0">
                <a:latin typeface="Times New Roman" panose="02020603050405020304" pitchFamily="18" charset="0"/>
                <a:cs typeface="Times New Roman" panose="02020603050405020304" pitchFamily="18" charset="0"/>
              </a:rPr>
              <a:t> (2017) </a:t>
            </a:r>
            <a:r>
              <a:rPr lang="en-GB" sz="1400" i="1" dirty="0" smtClean="0">
                <a:latin typeface="Times New Roman" panose="02020603050405020304" pitchFamily="18" charset="0"/>
                <a:cs typeface="Times New Roman" panose="02020603050405020304" pitchFamily="18" charset="0"/>
              </a:rPr>
              <a:t>Building Effective Communication Skills.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7"/>
              </a:rPr>
              <a:t>https://thepanelist.net/building-effective-communication-skills/</a:t>
            </a:r>
            <a:r>
              <a:rPr lang="en-GB" sz="1400" dirty="0" smtClean="0">
                <a:latin typeface="Times New Roman" panose="02020603050405020304" pitchFamily="18" charset="0"/>
                <a:cs typeface="Times New Roman" panose="02020603050405020304" pitchFamily="18" charset="0"/>
              </a:rPr>
              <a:t> [Accessed 9</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smtClean="0">
                <a:latin typeface="Times New Roman" panose="02020603050405020304" pitchFamily="18" charset="0"/>
                <a:cs typeface="Times New Roman" panose="02020603050405020304" pitchFamily="18" charset="0"/>
              </a:rPr>
              <a:t>The Person-Centred Association (2018) </a:t>
            </a:r>
            <a:r>
              <a:rPr lang="en-GB" sz="1400" i="1" dirty="0" smtClean="0">
                <a:latin typeface="Times New Roman" panose="02020603050405020304" pitchFamily="18" charset="0"/>
                <a:cs typeface="Times New Roman" panose="02020603050405020304" pitchFamily="18" charset="0"/>
              </a:rPr>
              <a:t>What is the Person-Centred Approach?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8"/>
              </a:rPr>
              <a:t>https://bapca.org.uk/about/what-is-it.html</a:t>
            </a:r>
            <a:r>
              <a:rPr lang="en-GB" sz="1400" dirty="0" smtClean="0">
                <a:latin typeface="Times New Roman" panose="02020603050405020304" pitchFamily="18" charset="0"/>
                <a:cs typeface="Times New Roman" panose="02020603050405020304" pitchFamily="18" charset="0"/>
              </a:rPr>
              <a:t> [Accessed 11th January 2019]</a:t>
            </a:r>
          </a:p>
          <a:p>
            <a:r>
              <a:rPr lang="en-GB" sz="1400" dirty="0" smtClean="0">
                <a:latin typeface="Times New Roman" panose="02020603050405020304" pitchFamily="18" charset="0"/>
                <a:cs typeface="Times New Roman" panose="02020603050405020304" pitchFamily="18" charset="0"/>
              </a:rPr>
              <a:t>University College London (2019) </a:t>
            </a:r>
            <a:r>
              <a:rPr lang="en-GB" sz="1400" i="1" dirty="0" smtClean="0">
                <a:latin typeface="Times New Roman" panose="02020603050405020304" pitchFamily="18" charset="0"/>
                <a:cs typeface="Times New Roman" panose="02020603050405020304" pitchFamily="18" charset="0"/>
              </a:rPr>
              <a:t>Counselling for Hearing Healthcare Professionals. </a:t>
            </a:r>
            <a:r>
              <a:rPr lang="en-GB" sz="1400" dirty="0" smtClean="0">
                <a:latin typeface="Times New Roman" panose="02020603050405020304" pitchFamily="18" charset="0"/>
                <a:cs typeface="Times New Roman" panose="02020603050405020304" pitchFamily="18" charset="0"/>
              </a:rPr>
              <a:t>Available at: </a:t>
            </a:r>
            <a:r>
              <a:rPr lang="en-GB" sz="1400" dirty="0" smtClean="0">
                <a:latin typeface="Times New Roman" panose="02020603050405020304" pitchFamily="18" charset="0"/>
                <a:cs typeface="Times New Roman" panose="02020603050405020304" pitchFamily="18" charset="0"/>
                <a:hlinkClick r:id="rId9"/>
              </a:rPr>
              <a:t>https://www.ucl.ac.uk/ear/study/cpd-courses/coursepages/aamc-counselling</a:t>
            </a:r>
            <a:r>
              <a:rPr lang="en-GB" sz="1400" dirty="0" smtClean="0">
                <a:latin typeface="Times New Roman" panose="02020603050405020304" pitchFamily="18" charset="0"/>
                <a:cs typeface="Times New Roman" panose="02020603050405020304" pitchFamily="18" charset="0"/>
              </a:rPr>
              <a:t> [Accessed 8th January 2019] </a:t>
            </a:r>
          </a:p>
          <a:p>
            <a:r>
              <a:rPr lang="en-GB" sz="1400" dirty="0" err="1" smtClean="0">
                <a:latin typeface="Times New Roman" panose="02020603050405020304" pitchFamily="18" charset="0"/>
                <a:cs typeface="Times New Roman" panose="02020603050405020304" pitchFamily="18" charset="0"/>
              </a:rPr>
              <a:t>Vigar</a:t>
            </a:r>
            <a:r>
              <a:rPr lang="en-GB" sz="1400" dirty="0" smtClean="0">
                <a:latin typeface="Times New Roman" panose="02020603050405020304" pitchFamily="18" charset="0"/>
                <a:cs typeface="Times New Roman" panose="02020603050405020304" pitchFamily="18" charset="0"/>
              </a:rPr>
              <a:t>, P. (2017) Patient confidentiality and safety: a classic conundrum. </a:t>
            </a:r>
            <a:r>
              <a:rPr lang="en-GB" sz="1400" i="1" dirty="0" smtClean="0">
                <a:latin typeface="Times New Roman" panose="02020603050405020304" pitchFamily="18" charset="0"/>
                <a:cs typeface="Times New Roman" panose="02020603050405020304" pitchFamily="18" charset="0"/>
              </a:rPr>
              <a:t>Journal of PARAMEDIC PRACTICE. </a:t>
            </a:r>
            <a:r>
              <a:rPr lang="en-GB" sz="1400" dirty="0" smtClean="0">
                <a:latin typeface="Times New Roman" panose="02020603050405020304" pitchFamily="18" charset="0"/>
                <a:cs typeface="Times New Roman" panose="02020603050405020304" pitchFamily="18" charset="0"/>
              </a:rPr>
              <a:t>9 (5). P 214-218. Available at: </a:t>
            </a:r>
            <a:r>
              <a:rPr lang="en-GB" sz="1400" dirty="0" smtClean="0">
                <a:latin typeface="Times New Roman" panose="02020603050405020304" pitchFamily="18" charset="0"/>
                <a:cs typeface="Times New Roman" panose="02020603050405020304" pitchFamily="18" charset="0"/>
                <a:hlinkClick r:id="rId10"/>
              </a:rPr>
              <a:t>www.paramedicpractice.com/cgi-bin/go.pl/library/abstract.html?uid=108318</a:t>
            </a:r>
            <a:r>
              <a:rPr lang="en-GB" sz="1400" dirty="0" smtClean="0">
                <a:latin typeface="Times New Roman" panose="02020603050405020304" pitchFamily="18" charset="0"/>
                <a:cs typeface="Times New Roman" panose="02020603050405020304" pitchFamily="18" charset="0"/>
              </a:rPr>
              <a:t> [Accessed 12</a:t>
            </a:r>
            <a:r>
              <a:rPr lang="en-GB" sz="1400" baseline="30000" dirty="0" smtClean="0">
                <a:latin typeface="Times New Roman" panose="02020603050405020304" pitchFamily="18" charset="0"/>
                <a:cs typeface="Times New Roman" panose="02020603050405020304" pitchFamily="18" charset="0"/>
              </a:rPr>
              <a:t>th</a:t>
            </a:r>
            <a:r>
              <a:rPr lang="en-GB" sz="1400" dirty="0" smtClean="0">
                <a:latin typeface="Times New Roman" panose="02020603050405020304" pitchFamily="18" charset="0"/>
                <a:cs typeface="Times New Roman" panose="02020603050405020304" pitchFamily="18" charset="0"/>
              </a:rPr>
              <a:t> January 2019]</a:t>
            </a:r>
          </a:p>
          <a:p>
            <a:r>
              <a:rPr lang="en-GB" sz="1400" dirty="0" err="1" smtClean="0">
                <a:latin typeface="Times New Roman" panose="02020603050405020304" pitchFamily="18" charset="0"/>
                <a:cs typeface="Times New Roman" panose="02020603050405020304" pitchFamily="18" charset="0"/>
              </a:rPr>
              <a:t>Wloszczak-Szubzda</a:t>
            </a:r>
            <a:r>
              <a:rPr lang="en-GB" sz="1400" dirty="0" smtClean="0">
                <a:latin typeface="Times New Roman" panose="02020603050405020304" pitchFamily="18" charset="0"/>
                <a:cs typeface="Times New Roman" panose="02020603050405020304" pitchFamily="18" charset="0"/>
              </a:rPr>
              <a:t>, A., </a:t>
            </a:r>
            <a:r>
              <a:rPr lang="en-GB" sz="1400" dirty="0" err="1" smtClean="0">
                <a:latin typeface="Times New Roman" panose="02020603050405020304" pitchFamily="18" charset="0"/>
                <a:cs typeface="Times New Roman" panose="02020603050405020304" pitchFamily="18" charset="0"/>
              </a:rPr>
              <a:t>Jarosz</a:t>
            </a:r>
            <a:r>
              <a:rPr lang="en-GB" sz="1400" dirty="0" smtClean="0">
                <a:latin typeface="Times New Roman" panose="02020603050405020304" pitchFamily="18" charset="0"/>
                <a:cs typeface="Times New Roman" panose="02020603050405020304" pitchFamily="18" charset="0"/>
              </a:rPr>
              <a:t>, J, M. and </a:t>
            </a:r>
            <a:r>
              <a:rPr lang="en-GB" sz="1400" dirty="0" err="1" smtClean="0">
                <a:latin typeface="Times New Roman" panose="02020603050405020304" pitchFamily="18" charset="0"/>
                <a:cs typeface="Times New Roman" panose="02020603050405020304" pitchFamily="18" charset="0"/>
              </a:rPr>
              <a:t>Goniewicz</a:t>
            </a:r>
            <a:r>
              <a:rPr lang="en-GB" sz="1400" dirty="0" smtClean="0">
                <a:latin typeface="Times New Roman" panose="02020603050405020304" pitchFamily="18" charset="0"/>
                <a:cs typeface="Times New Roman" panose="02020603050405020304" pitchFamily="18" charset="0"/>
              </a:rPr>
              <a:t>, M. (2013) Professional communication competences of paramedics- practical and educational perspectives. </a:t>
            </a:r>
            <a:r>
              <a:rPr lang="en-GB" sz="1400" i="1" dirty="0" smtClean="0">
                <a:latin typeface="Times New Roman" panose="02020603050405020304" pitchFamily="18" charset="0"/>
                <a:cs typeface="Times New Roman" panose="02020603050405020304" pitchFamily="18" charset="0"/>
              </a:rPr>
              <a:t>Annals of Agricultural and Environmental Medicine. </a:t>
            </a:r>
            <a:r>
              <a:rPr lang="en-GB" sz="1400" dirty="0" smtClean="0">
                <a:latin typeface="Times New Roman" panose="02020603050405020304" pitchFamily="18" charset="0"/>
                <a:cs typeface="Times New Roman" panose="02020603050405020304" pitchFamily="18" charset="0"/>
              </a:rPr>
              <a:t>20 (2). P 366-372. Available at: </a:t>
            </a:r>
            <a:r>
              <a:rPr lang="en-GB" sz="1400" dirty="0" smtClean="0">
                <a:latin typeface="Times New Roman" panose="02020603050405020304" pitchFamily="18" charset="0"/>
                <a:cs typeface="Times New Roman" panose="02020603050405020304" pitchFamily="18" charset="0"/>
                <a:hlinkClick r:id="rId11"/>
              </a:rPr>
              <a:t>https://pdfs.semanticsscholar.org/3feq/fdcb35c2f432ab0eq8e0caf605dc0789b5c5.pdf</a:t>
            </a:r>
            <a:r>
              <a:rPr lang="en-GB" sz="1400" dirty="0" smtClean="0">
                <a:latin typeface="Times New Roman" panose="02020603050405020304" pitchFamily="18" charset="0"/>
                <a:cs typeface="Times New Roman" panose="02020603050405020304" pitchFamily="18" charset="0"/>
              </a:rPr>
              <a:t> [Accessed 10th January 2019] </a:t>
            </a:r>
          </a:p>
        </p:txBody>
      </p:sp>
      <p:sp>
        <p:nvSpPr>
          <p:cNvPr id="3" name="Title 2"/>
          <p:cNvSpPr>
            <a:spLocks noGrp="1"/>
          </p:cNvSpPr>
          <p:nvPr>
            <p:ph type="title"/>
          </p:nvPr>
        </p:nvSpPr>
        <p:spPr/>
        <p:txBody>
          <a:bodyPr>
            <a:normAutofit/>
          </a:bodyPr>
          <a:lstStyle/>
          <a:p>
            <a:r>
              <a:rPr lang="en-GB" sz="4000" dirty="0" smtClean="0">
                <a:latin typeface="Times New Roman" panose="02020603050405020304" pitchFamily="18" charset="0"/>
                <a:cs typeface="Times New Roman" panose="02020603050405020304" pitchFamily="18" charset="0"/>
              </a:rPr>
              <a:t>References</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02196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438</TotalTime>
  <Words>2221</Words>
  <Application>Microsoft Office PowerPoint</Application>
  <PresentationFormat>On-screen Show (4:3)</PresentationFormat>
  <Paragraphs>91</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Concourse</vt:lpstr>
      <vt:lpstr>PowerPoint Presentation</vt:lpstr>
      <vt:lpstr>Contents</vt:lpstr>
      <vt:lpstr>Characteristics required of a paramedic</vt:lpstr>
      <vt:lpstr>Introduction</vt:lpstr>
      <vt:lpstr>Counselling theories </vt:lpstr>
      <vt:lpstr>Psychodynamic theory</vt:lpstr>
      <vt:lpstr>Person centred theory</vt:lpstr>
      <vt:lpstr>Cognitive behavioural therapy</vt:lpstr>
      <vt:lpstr>Counselling skills</vt:lpstr>
      <vt:lpstr>Active listening</vt:lpstr>
      <vt:lpstr>Empathy</vt:lpstr>
      <vt:lpstr>Communication skills</vt:lpstr>
      <vt:lpstr>Being non-judgemental</vt:lpstr>
      <vt:lpstr>Being non-judgemental</vt:lpstr>
      <vt:lpstr>Workplace boundaries</vt:lpstr>
      <vt:lpstr>Confidentiality </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55</cp:revision>
  <dcterms:created xsi:type="dcterms:W3CDTF">2019-01-17T21:16:55Z</dcterms:created>
  <dcterms:modified xsi:type="dcterms:W3CDTF">2019-01-18T20:41:53Z</dcterms:modified>
</cp:coreProperties>
</file>