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65" r:id="rId4"/>
    <p:sldId id="258" r:id="rId5"/>
    <p:sldId id="259" r:id="rId6"/>
    <p:sldId id="260" r:id="rId7"/>
    <p:sldId id="261" r:id="rId8"/>
    <p:sldId id="262" r:id="rId9"/>
    <p:sldId id="263"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12/7/2018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12/7/2018</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hyperlink" Target="mailto:redcarpetevents18@gmail.com" TargetMode="External" /><Relationship Id="rId2" Type="http://schemas.openxmlformats.org/officeDocument/2006/relationships/hyperlink" Target="mailto:Bakshisahed1710633@gmail.com" TargetMode="Externa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2" Type="http://schemas.openxmlformats.org/officeDocument/2006/relationships/image" Target="../media/image15.jpeg"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2" Type="http://schemas.openxmlformats.org/officeDocument/2006/relationships/image" Target="../media/image17.jpeg" /><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99D6C-0FDC-384C-92BF-AFB52A01F3A6}"/>
              </a:ext>
            </a:extLst>
          </p:cNvPr>
          <p:cNvSpPr>
            <a:spLocks noGrp="1"/>
          </p:cNvSpPr>
          <p:nvPr>
            <p:ph type="ctrTitle"/>
          </p:nvPr>
        </p:nvSpPr>
        <p:spPr>
          <a:xfrm>
            <a:off x="1069848" y="1298448"/>
            <a:ext cx="7315200" cy="2757358"/>
          </a:xfrm>
        </p:spPr>
        <p:txBody>
          <a:bodyPr>
            <a:normAutofit/>
          </a:bodyPr>
          <a:lstStyle/>
          <a:p>
            <a:r>
              <a:rPr lang="en-GB"/>
              <a:t>Digital Skills and Research Methods </a:t>
            </a:r>
            <a:endParaRPr lang="en-US"/>
          </a:p>
        </p:txBody>
      </p:sp>
      <p:sp>
        <p:nvSpPr>
          <p:cNvPr id="3" name="Subtitle 2">
            <a:extLst>
              <a:ext uri="{FF2B5EF4-FFF2-40B4-BE49-F238E27FC236}">
                <a16:creationId xmlns:a16="http://schemas.microsoft.com/office/drawing/2014/main" id="{909DFD95-D3D8-A84A-9DC6-94817A06DCDE}"/>
              </a:ext>
            </a:extLst>
          </p:cNvPr>
          <p:cNvSpPr>
            <a:spLocks noGrp="1"/>
          </p:cNvSpPr>
          <p:nvPr>
            <p:ph type="subTitle" idx="1"/>
          </p:nvPr>
        </p:nvSpPr>
        <p:spPr>
          <a:xfrm>
            <a:off x="897877" y="2525661"/>
            <a:ext cx="7315200" cy="2893600"/>
          </a:xfrm>
        </p:spPr>
        <p:txBody>
          <a:bodyPr/>
          <a:lstStyle/>
          <a:p>
            <a:endParaRPr lang="en-GB"/>
          </a:p>
          <a:p>
            <a:endParaRPr lang="en-US"/>
          </a:p>
        </p:txBody>
      </p:sp>
    </p:spTree>
    <p:extLst>
      <p:ext uri="{BB962C8B-B14F-4D97-AF65-F5344CB8AC3E}">
        <p14:creationId xmlns:p14="http://schemas.microsoft.com/office/powerpoint/2010/main" val="4046805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78593-8838-D54E-B871-46992DC56F24}"/>
              </a:ext>
            </a:extLst>
          </p:cNvPr>
          <p:cNvSpPr>
            <a:spLocks noGrp="1"/>
          </p:cNvSpPr>
          <p:nvPr>
            <p:ph type="title"/>
          </p:nvPr>
        </p:nvSpPr>
        <p:spPr/>
        <p:txBody>
          <a:bodyPr/>
          <a:lstStyle/>
          <a:p>
            <a:r>
              <a:rPr lang="en-GB"/>
              <a:t>Team Eventagious</a:t>
            </a:r>
            <a:br>
              <a:rPr lang="en-GB"/>
            </a:br>
            <a:br>
              <a:rPr lang="en-GB"/>
            </a:br>
            <a:r>
              <a:rPr lang="en-GB"/>
              <a:t>Red carpet events management </a:t>
            </a:r>
            <a:endParaRPr lang="en-US"/>
          </a:p>
        </p:txBody>
      </p:sp>
      <p:sp>
        <p:nvSpPr>
          <p:cNvPr id="3" name="Content Placeholder 2">
            <a:extLst>
              <a:ext uri="{FF2B5EF4-FFF2-40B4-BE49-F238E27FC236}">
                <a16:creationId xmlns:a16="http://schemas.microsoft.com/office/drawing/2014/main" id="{AEE42FBA-0D76-6D44-8FC2-04987470EA63}"/>
              </a:ext>
            </a:extLst>
          </p:cNvPr>
          <p:cNvSpPr>
            <a:spLocks noGrp="1"/>
          </p:cNvSpPr>
          <p:nvPr>
            <p:ph idx="1"/>
          </p:nvPr>
        </p:nvSpPr>
        <p:spPr/>
        <p:txBody>
          <a:bodyPr>
            <a:normAutofit fontScale="85000" lnSpcReduction="20000"/>
          </a:bodyPr>
          <a:lstStyle/>
          <a:p>
            <a:r>
              <a:rPr lang="en-GB" sz="4000"/>
              <a:t>Group Members</a:t>
            </a:r>
          </a:p>
          <a:p>
            <a:r>
              <a:rPr lang="en-GB" sz="3200"/>
              <a:t>B. M SAHED 1710633</a:t>
            </a:r>
          </a:p>
          <a:p>
            <a:r>
              <a:rPr lang="en-GB" sz="3200"/>
              <a:t>FOYSAL AHMED 1709523</a:t>
            </a:r>
          </a:p>
          <a:p>
            <a:r>
              <a:rPr lang="en-GB" sz="3200"/>
              <a:t>MOHAMMAD RAHMAN 1709543</a:t>
            </a:r>
          </a:p>
          <a:p>
            <a:r>
              <a:rPr lang="en-GB" sz="3200"/>
              <a:t>A. QURAISHI 1709589</a:t>
            </a:r>
          </a:p>
          <a:p>
            <a:r>
              <a:rPr lang="en-GB" sz="3200"/>
              <a:t>ZUHEL MIAH 1709521</a:t>
            </a:r>
          </a:p>
          <a:p>
            <a:r>
              <a:rPr lang="en-GB" sz="3200"/>
              <a:t>GMAIL – </a:t>
            </a:r>
            <a:r>
              <a:rPr lang="en-GB" sz="3200">
                <a:hlinkClick r:id="rId2"/>
              </a:rPr>
              <a:t>Bakshisahed1710633@gmail.com</a:t>
            </a:r>
            <a:endParaRPr lang="en-GB" sz="3200"/>
          </a:p>
          <a:p>
            <a:r>
              <a:rPr lang="en-GB" sz="3200"/>
              <a:t>Password – witness73 </a:t>
            </a:r>
          </a:p>
          <a:p>
            <a:r>
              <a:rPr lang="en-GB" sz="3200"/>
              <a:t>Alternatively - witness1973</a:t>
            </a:r>
          </a:p>
          <a:p>
            <a:r>
              <a:rPr lang="en-GB" sz="3200">
                <a:hlinkClick r:id="rId3"/>
              </a:rPr>
              <a:t>redcarpetevents18@gmail.com</a:t>
            </a:r>
            <a:endParaRPr lang="en-GB" sz="3200"/>
          </a:p>
          <a:p>
            <a:r>
              <a:rPr lang="en-GB" sz="3200"/>
              <a:t>Password - redcarpet2018</a:t>
            </a:r>
            <a:endParaRPr lang="en-US" sz="3200"/>
          </a:p>
        </p:txBody>
      </p:sp>
    </p:spTree>
    <p:extLst>
      <p:ext uri="{BB962C8B-B14F-4D97-AF65-F5344CB8AC3E}">
        <p14:creationId xmlns:p14="http://schemas.microsoft.com/office/powerpoint/2010/main" val="788114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E5991-6E98-D744-B3E7-5C0A1C3C56FB}"/>
              </a:ext>
            </a:extLst>
          </p:cNvPr>
          <p:cNvSpPr>
            <a:spLocks noGrp="1"/>
          </p:cNvSpPr>
          <p:nvPr>
            <p:ph type="title"/>
          </p:nvPr>
        </p:nvSpPr>
        <p:spPr/>
        <p:txBody>
          <a:bodyPr/>
          <a:lstStyle/>
          <a:p>
            <a:r>
              <a:rPr lang="en-GB"/>
              <a:t>Introduction</a:t>
            </a:r>
            <a:endParaRPr lang="en-US"/>
          </a:p>
        </p:txBody>
      </p:sp>
      <p:sp>
        <p:nvSpPr>
          <p:cNvPr id="3" name="Content Placeholder 2">
            <a:extLst>
              <a:ext uri="{FF2B5EF4-FFF2-40B4-BE49-F238E27FC236}">
                <a16:creationId xmlns:a16="http://schemas.microsoft.com/office/drawing/2014/main" id="{1AE98F87-EC38-9F48-A675-FDB1791FD120}"/>
              </a:ext>
            </a:extLst>
          </p:cNvPr>
          <p:cNvSpPr>
            <a:spLocks noGrp="1"/>
          </p:cNvSpPr>
          <p:nvPr>
            <p:ph idx="1"/>
          </p:nvPr>
        </p:nvSpPr>
        <p:spPr/>
        <p:txBody>
          <a:bodyPr>
            <a:normAutofit lnSpcReduction="10000"/>
          </a:bodyPr>
          <a:lstStyle/>
          <a:p>
            <a:r>
              <a:rPr lang="en-GB" sz="2800"/>
              <a:t>The following questionnaire survey was devised to understand the market demand for our events management company. We enticed the reader with a chance to win £100 in Amazon vouchers for their cooperation and response.In order to get the best results the questions were carefully selected.</a:t>
            </a:r>
          </a:p>
          <a:p>
            <a:r>
              <a:rPr lang="en-GB" sz="2800"/>
              <a:t>Contributions were made by all members however it was I who created the survey from start to finish including theme colours and design.</a:t>
            </a:r>
          </a:p>
          <a:p>
            <a:r>
              <a:rPr lang="en-GB" sz="2800"/>
              <a:t>Special mention to Mr. Quraishi for his question suggestion on  2,9 and 10.</a:t>
            </a:r>
            <a:endParaRPr lang="en-US" sz="2800"/>
          </a:p>
        </p:txBody>
      </p:sp>
    </p:spTree>
    <p:extLst>
      <p:ext uri="{BB962C8B-B14F-4D97-AF65-F5344CB8AC3E}">
        <p14:creationId xmlns:p14="http://schemas.microsoft.com/office/powerpoint/2010/main" val="1303289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A8C14-77E8-C94F-95D7-0E3CEDCBAB9F}"/>
              </a:ext>
            </a:extLst>
          </p:cNvPr>
          <p:cNvSpPr>
            <a:spLocks noGrp="1"/>
          </p:cNvSpPr>
          <p:nvPr>
            <p:ph type="title"/>
          </p:nvPr>
        </p:nvSpPr>
        <p:spPr/>
        <p:txBody>
          <a:bodyPr/>
          <a:lstStyle/>
          <a:p>
            <a:r>
              <a:rPr lang="en-GB"/>
              <a:t>Marketing Questionnaire Survey </a:t>
            </a:r>
            <a:br>
              <a:rPr lang="en-GB"/>
            </a:br>
            <a:br>
              <a:rPr lang="en-GB"/>
            </a:br>
            <a:r>
              <a:rPr lang="en-GB"/>
              <a:t>Q1.</a:t>
            </a:r>
            <a:endParaRPr lang="en-US"/>
          </a:p>
        </p:txBody>
      </p:sp>
      <p:pic>
        <p:nvPicPr>
          <p:cNvPr id="4" name="Picture 4">
            <a:extLst>
              <a:ext uri="{FF2B5EF4-FFF2-40B4-BE49-F238E27FC236}">
                <a16:creationId xmlns:a16="http://schemas.microsoft.com/office/drawing/2014/main" id="{406D39DE-7F20-1844-963B-E86FEB9C5B8F}"/>
              </a:ext>
            </a:extLst>
          </p:cNvPr>
          <p:cNvPicPr>
            <a:picLocks noGrp="1" noChangeAspect="1"/>
          </p:cNvPicPr>
          <p:nvPr>
            <p:ph idx="1"/>
          </p:nvPr>
        </p:nvPicPr>
        <p:blipFill rotWithShape="1">
          <a:blip r:embed="rId2"/>
          <a:srcRect l="-7977" t="-13835" r="-4024" b="-17050"/>
          <a:stretch/>
        </p:blipFill>
        <p:spPr>
          <a:xfrm>
            <a:off x="3567400" y="155105"/>
            <a:ext cx="7647839" cy="6702896"/>
          </a:xfrm>
          <a:prstGeom prst="rect">
            <a:avLst/>
          </a:prstGeom>
        </p:spPr>
      </p:pic>
    </p:spTree>
    <p:extLst>
      <p:ext uri="{BB962C8B-B14F-4D97-AF65-F5344CB8AC3E}">
        <p14:creationId xmlns:p14="http://schemas.microsoft.com/office/powerpoint/2010/main" val="855525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A9705-820E-6641-A670-0BDB17B39B15}"/>
              </a:ext>
            </a:extLst>
          </p:cNvPr>
          <p:cNvSpPr>
            <a:spLocks noGrp="1"/>
          </p:cNvSpPr>
          <p:nvPr>
            <p:ph type="title"/>
          </p:nvPr>
        </p:nvSpPr>
        <p:spPr/>
        <p:txBody>
          <a:bodyPr/>
          <a:lstStyle/>
          <a:p>
            <a:r>
              <a:rPr lang="en-GB"/>
              <a:t>Q2. And Q3.</a:t>
            </a:r>
            <a:endParaRPr lang="en-US"/>
          </a:p>
        </p:txBody>
      </p:sp>
      <p:pic>
        <p:nvPicPr>
          <p:cNvPr id="4" name="Picture 4">
            <a:extLst>
              <a:ext uri="{FF2B5EF4-FFF2-40B4-BE49-F238E27FC236}">
                <a16:creationId xmlns:a16="http://schemas.microsoft.com/office/drawing/2014/main" id="{12B24A7A-7C35-E045-BC78-B15CC046CFC6}"/>
              </a:ext>
            </a:extLst>
          </p:cNvPr>
          <p:cNvPicPr>
            <a:picLocks noGrp="1" noChangeAspect="1"/>
          </p:cNvPicPr>
          <p:nvPr>
            <p:ph idx="1"/>
          </p:nvPr>
        </p:nvPicPr>
        <p:blipFill>
          <a:blip r:embed="rId2"/>
          <a:stretch>
            <a:fillRect/>
          </a:stretch>
        </p:blipFill>
        <p:spPr>
          <a:xfrm>
            <a:off x="3631790" y="221226"/>
            <a:ext cx="8019436" cy="6507726"/>
          </a:xfrm>
          <a:prstGeom prst="rect">
            <a:avLst/>
          </a:prstGeom>
        </p:spPr>
      </p:pic>
    </p:spTree>
    <p:extLst>
      <p:ext uri="{BB962C8B-B14F-4D97-AF65-F5344CB8AC3E}">
        <p14:creationId xmlns:p14="http://schemas.microsoft.com/office/powerpoint/2010/main" val="1910369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95EC6-7A25-CA49-A2A7-FC999BF7B5D6}"/>
              </a:ext>
            </a:extLst>
          </p:cNvPr>
          <p:cNvSpPr>
            <a:spLocks noGrp="1"/>
          </p:cNvSpPr>
          <p:nvPr>
            <p:ph type="title"/>
          </p:nvPr>
        </p:nvSpPr>
        <p:spPr/>
        <p:txBody>
          <a:bodyPr/>
          <a:lstStyle/>
          <a:p>
            <a:r>
              <a:rPr lang="en-GB"/>
              <a:t>Q4. and Q5.</a:t>
            </a:r>
            <a:endParaRPr lang="en-US"/>
          </a:p>
        </p:txBody>
      </p:sp>
      <p:pic>
        <p:nvPicPr>
          <p:cNvPr id="4" name="Picture 4">
            <a:extLst>
              <a:ext uri="{FF2B5EF4-FFF2-40B4-BE49-F238E27FC236}">
                <a16:creationId xmlns:a16="http://schemas.microsoft.com/office/drawing/2014/main" id="{2BA30059-1DD6-D840-99D8-D2B8261F876B}"/>
              </a:ext>
            </a:extLst>
          </p:cNvPr>
          <p:cNvPicPr>
            <a:picLocks noGrp="1" noChangeAspect="1"/>
          </p:cNvPicPr>
          <p:nvPr>
            <p:ph idx="1"/>
          </p:nvPr>
        </p:nvPicPr>
        <p:blipFill>
          <a:blip r:embed="rId2"/>
          <a:stretch>
            <a:fillRect/>
          </a:stretch>
        </p:blipFill>
        <p:spPr>
          <a:xfrm>
            <a:off x="3760839" y="0"/>
            <a:ext cx="8178242" cy="6858000"/>
          </a:xfrm>
          <a:prstGeom prst="rect">
            <a:avLst/>
          </a:prstGeom>
        </p:spPr>
      </p:pic>
    </p:spTree>
    <p:extLst>
      <p:ext uri="{BB962C8B-B14F-4D97-AF65-F5344CB8AC3E}">
        <p14:creationId xmlns:p14="http://schemas.microsoft.com/office/powerpoint/2010/main" val="709492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8344A-D1FB-954C-B572-BE740CE161EC}"/>
              </a:ext>
            </a:extLst>
          </p:cNvPr>
          <p:cNvSpPr>
            <a:spLocks noGrp="1"/>
          </p:cNvSpPr>
          <p:nvPr>
            <p:ph type="title"/>
          </p:nvPr>
        </p:nvSpPr>
        <p:spPr/>
        <p:txBody>
          <a:bodyPr/>
          <a:lstStyle/>
          <a:p>
            <a:r>
              <a:rPr lang="en-GB"/>
              <a:t>Q6.</a:t>
            </a:r>
            <a:endParaRPr lang="en-US"/>
          </a:p>
        </p:txBody>
      </p:sp>
      <p:pic>
        <p:nvPicPr>
          <p:cNvPr id="4" name="Picture 4">
            <a:extLst>
              <a:ext uri="{FF2B5EF4-FFF2-40B4-BE49-F238E27FC236}">
                <a16:creationId xmlns:a16="http://schemas.microsoft.com/office/drawing/2014/main" id="{70F9960C-CF5A-F040-B00C-A98C7853B460}"/>
              </a:ext>
            </a:extLst>
          </p:cNvPr>
          <p:cNvPicPr>
            <a:picLocks noGrp="1" noChangeAspect="1"/>
          </p:cNvPicPr>
          <p:nvPr>
            <p:ph idx="1"/>
          </p:nvPr>
        </p:nvPicPr>
        <p:blipFill rotWithShape="1">
          <a:blip r:embed="rId2"/>
          <a:srcRect t="36291" b="12330"/>
          <a:stretch/>
        </p:blipFill>
        <p:spPr>
          <a:xfrm>
            <a:off x="3576484" y="387145"/>
            <a:ext cx="8074742" cy="6470855"/>
          </a:xfrm>
          <a:prstGeom prst="rect">
            <a:avLst/>
          </a:prstGeom>
        </p:spPr>
      </p:pic>
    </p:spTree>
    <p:extLst>
      <p:ext uri="{BB962C8B-B14F-4D97-AF65-F5344CB8AC3E}">
        <p14:creationId xmlns:p14="http://schemas.microsoft.com/office/powerpoint/2010/main" val="3189909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4252C-73B7-7742-BCDF-BAE8028A61BA}"/>
              </a:ext>
            </a:extLst>
          </p:cNvPr>
          <p:cNvSpPr>
            <a:spLocks noGrp="1"/>
          </p:cNvSpPr>
          <p:nvPr>
            <p:ph type="title"/>
          </p:nvPr>
        </p:nvSpPr>
        <p:spPr/>
        <p:txBody>
          <a:bodyPr/>
          <a:lstStyle/>
          <a:p>
            <a:r>
              <a:rPr lang="en-GB"/>
              <a:t>Q7.</a:t>
            </a:r>
            <a:endParaRPr lang="en-US"/>
          </a:p>
        </p:txBody>
      </p:sp>
      <p:pic>
        <p:nvPicPr>
          <p:cNvPr id="4" name="Picture 4">
            <a:extLst>
              <a:ext uri="{FF2B5EF4-FFF2-40B4-BE49-F238E27FC236}">
                <a16:creationId xmlns:a16="http://schemas.microsoft.com/office/drawing/2014/main" id="{4721765E-6F11-AD4D-AAFA-64CBC92C53A5}"/>
              </a:ext>
            </a:extLst>
          </p:cNvPr>
          <p:cNvPicPr>
            <a:picLocks noGrp="1" noChangeAspect="1"/>
          </p:cNvPicPr>
          <p:nvPr>
            <p:ph idx="1"/>
          </p:nvPr>
        </p:nvPicPr>
        <p:blipFill rotWithShape="1">
          <a:blip r:embed="rId2"/>
          <a:srcRect t="21655" b="24709"/>
          <a:stretch/>
        </p:blipFill>
        <p:spPr>
          <a:xfrm>
            <a:off x="3705532" y="626807"/>
            <a:ext cx="7890387" cy="5844048"/>
          </a:xfrm>
          <a:prstGeom prst="rect">
            <a:avLst/>
          </a:prstGeom>
        </p:spPr>
      </p:pic>
    </p:spTree>
    <p:extLst>
      <p:ext uri="{BB962C8B-B14F-4D97-AF65-F5344CB8AC3E}">
        <p14:creationId xmlns:p14="http://schemas.microsoft.com/office/powerpoint/2010/main" val="2312038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B5C1F-0125-BA4C-BD14-157624CDB13F}"/>
              </a:ext>
            </a:extLst>
          </p:cNvPr>
          <p:cNvSpPr>
            <a:spLocks noGrp="1"/>
          </p:cNvSpPr>
          <p:nvPr>
            <p:ph type="title"/>
          </p:nvPr>
        </p:nvSpPr>
        <p:spPr/>
        <p:txBody>
          <a:bodyPr/>
          <a:lstStyle/>
          <a:p>
            <a:r>
              <a:rPr lang="en-GB"/>
              <a:t>Q8 and Q9.</a:t>
            </a:r>
            <a:endParaRPr lang="en-US"/>
          </a:p>
        </p:txBody>
      </p:sp>
      <p:pic>
        <p:nvPicPr>
          <p:cNvPr id="4" name="Picture 4">
            <a:extLst>
              <a:ext uri="{FF2B5EF4-FFF2-40B4-BE49-F238E27FC236}">
                <a16:creationId xmlns:a16="http://schemas.microsoft.com/office/drawing/2014/main" id="{5292EA05-AD55-9B4C-8B43-3955C7A4013E}"/>
              </a:ext>
            </a:extLst>
          </p:cNvPr>
          <p:cNvPicPr>
            <a:picLocks noGrp="1" noChangeAspect="1"/>
          </p:cNvPicPr>
          <p:nvPr>
            <p:ph idx="1"/>
          </p:nvPr>
        </p:nvPicPr>
        <p:blipFill rotWithShape="1">
          <a:blip r:embed="rId2"/>
          <a:srcRect t="7616" b="7789"/>
          <a:stretch/>
        </p:blipFill>
        <p:spPr>
          <a:xfrm>
            <a:off x="3668660" y="313403"/>
            <a:ext cx="7982565" cy="6212758"/>
          </a:xfrm>
          <a:prstGeom prst="rect">
            <a:avLst/>
          </a:prstGeom>
        </p:spPr>
      </p:pic>
    </p:spTree>
    <p:extLst>
      <p:ext uri="{BB962C8B-B14F-4D97-AF65-F5344CB8AC3E}">
        <p14:creationId xmlns:p14="http://schemas.microsoft.com/office/powerpoint/2010/main" val="10870350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09D25-5AA6-1343-8B24-77F0D95B004C}"/>
              </a:ext>
            </a:extLst>
          </p:cNvPr>
          <p:cNvSpPr>
            <a:spLocks noGrp="1"/>
          </p:cNvSpPr>
          <p:nvPr>
            <p:ph type="title"/>
          </p:nvPr>
        </p:nvSpPr>
        <p:spPr/>
        <p:txBody>
          <a:bodyPr/>
          <a:lstStyle/>
          <a:p>
            <a:r>
              <a:rPr lang="en-GB"/>
              <a:t>Q10. and Q11</a:t>
            </a:r>
            <a:endParaRPr lang="en-US"/>
          </a:p>
        </p:txBody>
      </p:sp>
      <p:pic>
        <p:nvPicPr>
          <p:cNvPr id="4" name="Picture 4">
            <a:extLst>
              <a:ext uri="{FF2B5EF4-FFF2-40B4-BE49-F238E27FC236}">
                <a16:creationId xmlns:a16="http://schemas.microsoft.com/office/drawing/2014/main" id="{8EACA931-312C-9342-8AB8-5B40734F7331}"/>
              </a:ext>
            </a:extLst>
          </p:cNvPr>
          <p:cNvPicPr>
            <a:picLocks noGrp="1" noChangeAspect="1"/>
          </p:cNvPicPr>
          <p:nvPr>
            <p:ph idx="1"/>
          </p:nvPr>
        </p:nvPicPr>
        <p:blipFill rotWithShape="1">
          <a:blip r:embed="rId2"/>
          <a:srcRect t="22015"/>
          <a:stretch/>
        </p:blipFill>
        <p:spPr>
          <a:xfrm>
            <a:off x="4112155" y="350274"/>
            <a:ext cx="6828366" cy="6341807"/>
          </a:xfrm>
          <a:prstGeom prst="rect">
            <a:avLst/>
          </a:prstGeom>
        </p:spPr>
      </p:pic>
    </p:spTree>
    <p:extLst>
      <p:ext uri="{BB962C8B-B14F-4D97-AF65-F5344CB8AC3E}">
        <p14:creationId xmlns:p14="http://schemas.microsoft.com/office/powerpoint/2010/main" val="4070118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E43DF-90AC-B746-9042-D8112C280BE3}"/>
              </a:ext>
            </a:extLst>
          </p:cNvPr>
          <p:cNvSpPr>
            <a:spLocks noGrp="1"/>
          </p:cNvSpPr>
          <p:nvPr>
            <p:ph type="title"/>
          </p:nvPr>
        </p:nvSpPr>
        <p:spPr/>
        <p:txBody>
          <a:bodyPr/>
          <a:lstStyle/>
          <a:p>
            <a:r>
              <a:rPr lang="en-GB"/>
              <a:t>Responses</a:t>
            </a:r>
            <a:endParaRPr lang="en-US"/>
          </a:p>
        </p:txBody>
      </p:sp>
      <p:pic>
        <p:nvPicPr>
          <p:cNvPr id="4" name="Picture 4">
            <a:extLst>
              <a:ext uri="{FF2B5EF4-FFF2-40B4-BE49-F238E27FC236}">
                <a16:creationId xmlns:a16="http://schemas.microsoft.com/office/drawing/2014/main" id="{E58E8B7A-C4D0-3746-941F-3BFB3BDC7C73}"/>
              </a:ext>
            </a:extLst>
          </p:cNvPr>
          <p:cNvPicPr>
            <a:picLocks noGrp="1" noChangeAspect="1"/>
          </p:cNvPicPr>
          <p:nvPr>
            <p:ph idx="1"/>
          </p:nvPr>
        </p:nvPicPr>
        <p:blipFill rotWithShape="1">
          <a:blip r:embed="rId2"/>
          <a:srcRect t="19135"/>
          <a:stretch/>
        </p:blipFill>
        <p:spPr>
          <a:xfrm>
            <a:off x="3723968" y="276532"/>
            <a:ext cx="8074742" cy="6286500"/>
          </a:xfrm>
          <a:prstGeom prst="rect">
            <a:avLst/>
          </a:prstGeom>
        </p:spPr>
      </p:pic>
    </p:spTree>
    <p:extLst>
      <p:ext uri="{BB962C8B-B14F-4D97-AF65-F5344CB8AC3E}">
        <p14:creationId xmlns:p14="http://schemas.microsoft.com/office/powerpoint/2010/main" val="2207028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6B52F-0294-C742-B12E-D4DE8A258321}"/>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8BBEE9CF-6D2F-6747-9D21-B0575A18891E}"/>
              </a:ext>
            </a:extLst>
          </p:cNvPr>
          <p:cNvPicPr>
            <a:picLocks noGrp="1" noChangeAspect="1"/>
          </p:cNvPicPr>
          <p:nvPr>
            <p:ph idx="1"/>
          </p:nvPr>
        </p:nvPicPr>
        <p:blipFill rotWithShape="1">
          <a:blip r:embed="rId2"/>
          <a:srcRect t="16615" b="9590"/>
          <a:stretch/>
        </p:blipFill>
        <p:spPr>
          <a:xfrm>
            <a:off x="3650226" y="294968"/>
            <a:ext cx="8000999" cy="6231193"/>
          </a:xfrm>
          <a:prstGeom prst="rect">
            <a:avLst/>
          </a:prstGeom>
        </p:spPr>
      </p:pic>
    </p:spTree>
    <p:extLst>
      <p:ext uri="{BB962C8B-B14F-4D97-AF65-F5344CB8AC3E}">
        <p14:creationId xmlns:p14="http://schemas.microsoft.com/office/powerpoint/2010/main" val="26930723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F8BD8-3C50-F040-9205-521C0AE0CCD8}"/>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AE8E2D7C-725E-1249-AF88-1D397CD76809}"/>
              </a:ext>
            </a:extLst>
          </p:cNvPr>
          <p:cNvPicPr>
            <a:picLocks noGrp="1" noChangeAspect="1"/>
          </p:cNvPicPr>
          <p:nvPr>
            <p:ph idx="1"/>
          </p:nvPr>
        </p:nvPicPr>
        <p:blipFill rotWithShape="1">
          <a:blip r:embed="rId2"/>
          <a:srcRect t="9056" b="10156"/>
          <a:stretch/>
        </p:blipFill>
        <p:spPr>
          <a:xfrm>
            <a:off x="3558048" y="239660"/>
            <a:ext cx="8111613" cy="6489291"/>
          </a:xfrm>
          <a:prstGeom prst="rect">
            <a:avLst/>
          </a:prstGeom>
        </p:spPr>
      </p:pic>
    </p:spTree>
    <p:extLst>
      <p:ext uri="{BB962C8B-B14F-4D97-AF65-F5344CB8AC3E}">
        <p14:creationId xmlns:p14="http://schemas.microsoft.com/office/powerpoint/2010/main" val="2512857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8D147-A3D1-3848-B036-AF42983957AF}"/>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DB671B6C-1A43-5940-BCC0-F943ACA0A43D}"/>
              </a:ext>
            </a:extLst>
          </p:cNvPr>
          <p:cNvPicPr>
            <a:picLocks noGrp="1" noChangeAspect="1"/>
          </p:cNvPicPr>
          <p:nvPr>
            <p:ph idx="1"/>
          </p:nvPr>
        </p:nvPicPr>
        <p:blipFill rotWithShape="1">
          <a:blip r:embed="rId2"/>
          <a:srcRect l="-10275" t="13015" r="-10408"/>
          <a:stretch/>
        </p:blipFill>
        <p:spPr>
          <a:xfrm>
            <a:off x="3410564" y="0"/>
            <a:ext cx="8240661" cy="6858000"/>
          </a:xfrm>
          <a:prstGeom prst="rect">
            <a:avLst/>
          </a:prstGeom>
        </p:spPr>
      </p:pic>
    </p:spTree>
    <p:extLst>
      <p:ext uri="{BB962C8B-B14F-4D97-AF65-F5344CB8AC3E}">
        <p14:creationId xmlns:p14="http://schemas.microsoft.com/office/powerpoint/2010/main" val="181020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B7D38-8EF7-2B4C-AF2B-9EF7B39A73CA}"/>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BCD3FCD7-7F8F-5B47-999C-BEA6A64828AE}"/>
              </a:ext>
            </a:extLst>
          </p:cNvPr>
          <p:cNvPicPr>
            <a:picLocks noGrp="1" noChangeAspect="1"/>
          </p:cNvPicPr>
          <p:nvPr>
            <p:ph idx="1"/>
          </p:nvPr>
        </p:nvPicPr>
        <p:blipFill rotWithShape="1">
          <a:blip r:embed="rId2"/>
          <a:srcRect t="10156" b="14629"/>
          <a:stretch/>
        </p:blipFill>
        <p:spPr>
          <a:xfrm>
            <a:off x="3502742" y="294968"/>
            <a:ext cx="8166919" cy="6323371"/>
          </a:xfrm>
          <a:prstGeom prst="rect">
            <a:avLst/>
          </a:prstGeom>
        </p:spPr>
      </p:pic>
    </p:spTree>
    <p:extLst>
      <p:ext uri="{BB962C8B-B14F-4D97-AF65-F5344CB8AC3E}">
        <p14:creationId xmlns:p14="http://schemas.microsoft.com/office/powerpoint/2010/main" val="3002269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64F57-C609-9845-BE08-848FB600F37C}"/>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3D733876-4F28-2349-9351-245EE18D22B0}"/>
              </a:ext>
            </a:extLst>
          </p:cNvPr>
          <p:cNvPicPr>
            <a:picLocks noGrp="1" noChangeAspect="1"/>
          </p:cNvPicPr>
          <p:nvPr>
            <p:ph idx="1"/>
          </p:nvPr>
        </p:nvPicPr>
        <p:blipFill rotWithShape="1">
          <a:blip r:embed="rId2"/>
          <a:srcRect t="10156" b="14269"/>
          <a:stretch/>
        </p:blipFill>
        <p:spPr>
          <a:xfrm>
            <a:off x="3558048" y="258098"/>
            <a:ext cx="8148483" cy="6470854"/>
          </a:xfrm>
          <a:prstGeom prst="rect">
            <a:avLst/>
          </a:prstGeom>
        </p:spPr>
      </p:pic>
    </p:spTree>
    <p:extLst>
      <p:ext uri="{BB962C8B-B14F-4D97-AF65-F5344CB8AC3E}">
        <p14:creationId xmlns:p14="http://schemas.microsoft.com/office/powerpoint/2010/main" val="149769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E28BF-51DA-AB49-98C2-A8FDB9AB0804}"/>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CCB4316C-2F19-1045-87E0-DAA625399766}"/>
              </a:ext>
            </a:extLst>
          </p:cNvPr>
          <p:cNvPicPr>
            <a:picLocks noGrp="1" noChangeAspect="1"/>
          </p:cNvPicPr>
          <p:nvPr>
            <p:ph idx="1"/>
          </p:nvPr>
        </p:nvPicPr>
        <p:blipFill rotWithShape="1">
          <a:blip r:embed="rId2"/>
          <a:srcRect t="10156" b="13909"/>
          <a:stretch/>
        </p:blipFill>
        <p:spPr>
          <a:xfrm>
            <a:off x="3558048" y="294968"/>
            <a:ext cx="8166919" cy="6433984"/>
          </a:xfrm>
          <a:prstGeom prst="rect">
            <a:avLst/>
          </a:prstGeom>
        </p:spPr>
      </p:pic>
    </p:spTree>
    <p:extLst>
      <p:ext uri="{BB962C8B-B14F-4D97-AF65-F5344CB8AC3E}">
        <p14:creationId xmlns:p14="http://schemas.microsoft.com/office/powerpoint/2010/main" val="3087765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68E0F-AEAC-C846-B187-781805EF5920}"/>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E2CB5D82-4746-0B4D-B388-43236081D684}"/>
              </a:ext>
            </a:extLst>
          </p:cNvPr>
          <p:cNvPicPr>
            <a:picLocks noGrp="1" noChangeAspect="1"/>
          </p:cNvPicPr>
          <p:nvPr>
            <p:ph idx="1"/>
          </p:nvPr>
        </p:nvPicPr>
        <p:blipFill rotWithShape="1">
          <a:blip r:embed="rId2"/>
          <a:srcRect t="10156" b="17869"/>
          <a:stretch/>
        </p:blipFill>
        <p:spPr>
          <a:xfrm>
            <a:off x="3650226" y="276532"/>
            <a:ext cx="8000999" cy="6360242"/>
          </a:xfrm>
          <a:prstGeom prst="rect">
            <a:avLst/>
          </a:prstGeom>
        </p:spPr>
      </p:pic>
    </p:spTree>
    <p:extLst>
      <p:ext uri="{BB962C8B-B14F-4D97-AF65-F5344CB8AC3E}">
        <p14:creationId xmlns:p14="http://schemas.microsoft.com/office/powerpoint/2010/main" val="1318257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A93B2-7372-8840-9193-75C4ECB9297A}"/>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AD87B2CD-B10B-C548-A134-4B3B3DBCE7A6}"/>
              </a:ext>
            </a:extLst>
          </p:cNvPr>
          <p:cNvPicPr>
            <a:picLocks noGrp="1" noChangeAspect="1"/>
          </p:cNvPicPr>
          <p:nvPr>
            <p:ph idx="1"/>
          </p:nvPr>
        </p:nvPicPr>
        <p:blipFill rotWithShape="1">
          <a:blip r:embed="rId2"/>
          <a:srcRect t="10156" b="11389"/>
          <a:stretch/>
        </p:blipFill>
        <p:spPr>
          <a:xfrm>
            <a:off x="3650226" y="239661"/>
            <a:ext cx="8000999" cy="6360241"/>
          </a:xfrm>
          <a:prstGeom prst="rect">
            <a:avLst/>
          </a:prstGeom>
        </p:spPr>
      </p:pic>
    </p:spTree>
    <p:extLst>
      <p:ext uri="{BB962C8B-B14F-4D97-AF65-F5344CB8AC3E}">
        <p14:creationId xmlns:p14="http://schemas.microsoft.com/office/powerpoint/2010/main" val="311449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1655A-6CE8-5144-94E7-F2343BA30373}"/>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3E3FC71A-8786-BC45-9A42-4DB1B0AE44A2}"/>
              </a:ext>
            </a:extLst>
          </p:cNvPr>
          <p:cNvPicPr>
            <a:picLocks noGrp="1" noChangeAspect="1"/>
          </p:cNvPicPr>
          <p:nvPr>
            <p:ph idx="1"/>
          </p:nvPr>
        </p:nvPicPr>
        <p:blipFill rotWithShape="1">
          <a:blip r:embed="rId2"/>
          <a:srcRect t="10157" b="5073"/>
          <a:stretch/>
        </p:blipFill>
        <p:spPr>
          <a:xfrm>
            <a:off x="3594920" y="184354"/>
            <a:ext cx="8111612" cy="6526161"/>
          </a:xfrm>
          <a:prstGeom prst="rect">
            <a:avLst/>
          </a:prstGeom>
        </p:spPr>
      </p:pic>
    </p:spTree>
    <p:extLst>
      <p:ext uri="{BB962C8B-B14F-4D97-AF65-F5344CB8AC3E}">
        <p14:creationId xmlns:p14="http://schemas.microsoft.com/office/powerpoint/2010/main" val="6439957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7FE48-17C3-CA41-B504-BCC585B2363F}"/>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1F2C5D2A-6589-A043-8AD9-CCA6A0E8AC7E}"/>
              </a:ext>
            </a:extLst>
          </p:cNvPr>
          <p:cNvPicPr>
            <a:picLocks noGrp="1" noChangeAspect="1"/>
          </p:cNvPicPr>
          <p:nvPr>
            <p:ph idx="1"/>
          </p:nvPr>
        </p:nvPicPr>
        <p:blipFill rotWithShape="1">
          <a:blip r:embed="rId2"/>
          <a:srcRect t="10156"/>
          <a:stretch/>
        </p:blipFill>
        <p:spPr>
          <a:xfrm>
            <a:off x="3576484" y="239662"/>
            <a:ext cx="8130047" cy="6360241"/>
          </a:xfrm>
          <a:prstGeom prst="rect">
            <a:avLst/>
          </a:prstGeom>
        </p:spPr>
      </p:pic>
    </p:spTree>
    <p:extLst>
      <p:ext uri="{BB962C8B-B14F-4D97-AF65-F5344CB8AC3E}">
        <p14:creationId xmlns:p14="http://schemas.microsoft.com/office/powerpoint/2010/main" val="4064324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5B544-BB9C-8543-9098-7FAF8EC30B38}"/>
              </a:ext>
            </a:extLst>
          </p:cNvPr>
          <p:cNvSpPr>
            <a:spLocks noGrp="1"/>
          </p:cNvSpPr>
          <p:nvPr>
            <p:ph type="title"/>
          </p:nvPr>
        </p:nvSpPr>
        <p:spPr/>
        <p:txBody>
          <a:bodyPr/>
          <a:lstStyle/>
          <a:p>
            <a:r>
              <a:rPr lang="en-GB"/>
              <a:t>Conclusion </a:t>
            </a:r>
            <a:endParaRPr lang="en-US"/>
          </a:p>
        </p:txBody>
      </p:sp>
      <p:sp>
        <p:nvSpPr>
          <p:cNvPr id="3" name="Content Placeholder 2">
            <a:extLst>
              <a:ext uri="{FF2B5EF4-FFF2-40B4-BE49-F238E27FC236}">
                <a16:creationId xmlns:a16="http://schemas.microsoft.com/office/drawing/2014/main" id="{C5098A69-A691-0848-BC4F-1560A0149A71}"/>
              </a:ext>
            </a:extLst>
          </p:cNvPr>
          <p:cNvSpPr>
            <a:spLocks noGrp="1"/>
          </p:cNvSpPr>
          <p:nvPr>
            <p:ph idx="1"/>
          </p:nvPr>
        </p:nvSpPr>
        <p:spPr/>
        <p:txBody>
          <a:bodyPr>
            <a:normAutofit fontScale="92500" lnSpcReduction="10000"/>
          </a:bodyPr>
          <a:lstStyle/>
          <a:p>
            <a:r>
              <a:rPr lang="en-GB" sz="2800"/>
              <a:t>Regarding the questionnaire itself, we attempted to make it interesting. It was our intention to use different styles of questions (e.g linear scales), however Google forms proved to be tricky and did not allow us to use certain tools. On reflection, in future It would be wise to search for and use different applications such as "monkeysurvey.com“.</a:t>
            </a:r>
          </a:p>
          <a:p>
            <a:r>
              <a:rPr lang="en-GB" sz="2800"/>
              <a:t>Although the questionnaire was given to a limited number of people, the response was encouraging.  It was surprising to see how many people had already used an events management company to organise an event and would use one again. It showed us that there is a demand for an organisation like ours.</a:t>
            </a:r>
            <a:endParaRPr lang="en-US" sz="2800"/>
          </a:p>
        </p:txBody>
      </p:sp>
    </p:spTree>
    <p:extLst>
      <p:ext uri="{BB962C8B-B14F-4D97-AF65-F5344CB8AC3E}">
        <p14:creationId xmlns:p14="http://schemas.microsoft.com/office/powerpoint/2010/main" val="573133917"/>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22</Slides>
  <Notes>0</Notes>
  <HiddenSlides>0</HiddenSlide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Frame</vt:lpstr>
      <vt:lpstr>Digital Skills and Research Methods </vt:lpstr>
      <vt:lpstr>Team Eventagious  Red carpet events management </vt:lpstr>
      <vt:lpstr>Introduction</vt:lpstr>
      <vt:lpstr>Marketing Questionnaire Survey   Q1.</vt:lpstr>
      <vt:lpstr>Q2. And Q3.</vt:lpstr>
      <vt:lpstr>Q4. and Q5.</vt:lpstr>
      <vt:lpstr>Q6.</vt:lpstr>
      <vt:lpstr>Q7.</vt:lpstr>
      <vt:lpstr>Q8 and Q9.</vt:lpstr>
      <vt:lpstr>Q10. and Q11</vt:lpstr>
      <vt:lpstr>Responses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Skills Audit B M SAHED 1710633</dc:title>
  <dc:creator>Shahed Bakshi</dc:creator>
  <cp:lastModifiedBy>Shahed Bakshi</cp:lastModifiedBy>
  <cp:revision>4</cp:revision>
  <dcterms:created xsi:type="dcterms:W3CDTF">2018-12-05T23:08:54Z</dcterms:created>
  <dcterms:modified xsi:type="dcterms:W3CDTF">2018-12-07T13:46:16Z</dcterms:modified>
</cp:coreProperties>
</file>