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>
      <p:cViewPr varScale="1">
        <p:scale>
          <a:sx n="98" d="100"/>
          <a:sy n="98" d="100"/>
        </p:scale>
        <p:origin x="90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0"/>
            <a:ext cx="9141619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71801" y="1964267"/>
            <a:ext cx="5398295" cy="2421464"/>
          </a:xfrm>
        </p:spPr>
        <p:txBody>
          <a:bodyPr anchor="b">
            <a:normAutofit/>
          </a:bodyPr>
          <a:lstStyle>
            <a:lvl1pPr algn="r">
              <a:defRPr sz="36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71801" y="4385737"/>
            <a:ext cx="5398295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350" cap="all">
                <a:solidFill>
                  <a:schemeClr val="tx1"/>
                </a:solidFill>
              </a:defRPr>
            </a:lvl1pPr>
            <a:lvl2pPr marL="34289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8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6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5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45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34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2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13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699419" y="5870580"/>
            <a:ext cx="120015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12/1/2016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71801" y="5870580"/>
            <a:ext cx="3670469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56721" y="5870580"/>
            <a:ext cx="413375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0"/>
            <a:ext cx="9141619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0"/>
            <a:ext cx="9141619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1" y="3308581"/>
            <a:ext cx="7598570" cy="1468800"/>
          </a:xfrm>
        </p:spPr>
        <p:txBody>
          <a:bodyPr anchor="b"/>
          <a:lstStyle>
            <a:lvl1pPr algn="l">
              <a:defRPr sz="30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4349" y="4777381"/>
            <a:ext cx="7598571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500" cap="all">
                <a:solidFill>
                  <a:schemeClr val="tx1"/>
                </a:solidFill>
              </a:defRPr>
            </a:lvl1pPr>
            <a:lvl2pPr marL="342892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783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675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566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457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348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24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132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0"/>
            <a:ext cx="9141619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4353" y="2142067"/>
            <a:ext cx="3746501" cy="364913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66421" y="2142072"/>
            <a:ext cx="3746499" cy="364913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0254" y="2218267"/>
            <a:ext cx="3531791" cy="576262"/>
          </a:xfrm>
        </p:spPr>
        <p:txBody>
          <a:bodyPr anchor="b">
            <a:noAutofit/>
          </a:bodyPr>
          <a:lstStyle>
            <a:lvl1pPr marL="0" indent="0">
              <a:buNone/>
              <a:defRPr sz="2100" b="0"/>
            </a:lvl1pPr>
            <a:lvl2pPr marL="342892" indent="0">
              <a:buNone/>
              <a:defRPr sz="1500" b="1"/>
            </a:lvl2pPr>
            <a:lvl3pPr marL="685783" indent="0">
              <a:buNone/>
              <a:defRPr sz="1350" b="1"/>
            </a:lvl3pPr>
            <a:lvl4pPr marL="1028675" indent="0">
              <a:buNone/>
              <a:defRPr sz="1200" b="1"/>
            </a:lvl4pPr>
            <a:lvl5pPr marL="1371566" indent="0">
              <a:buNone/>
              <a:defRPr sz="1200" b="1"/>
            </a:lvl5pPr>
            <a:lvl6pPr marL="1714457" indent="0">
              <a:buNone/>
              <a:defRPr sz="1200" b="1"/>
            </a:lvl6pPr>
            <a:lvl7pPr marL="2057348" indent="0">
              <a:buNone/>
              <a:defRPr sz="1200" b="1"/>
            </a:lvl7pPr>
            <a:lvl8pPr marL="2400240" indent="0">
              <a:buNone/>
              <a:defRPr sz="1200" b="1"/>
            </a:lvl8pPr>
            <a:lvl9pPr marL="2743132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351" y="2870201"/>
            <a:ext cx="3747692" cy="292099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003" y="2226734"/>
            <a:ext cx="3542110" cy="576262"/>
          </a:xfrm>
        </p:spPr>
        <p:txBody>
          <a:bodyPr anchor="b">
            <a:noAutofit/>
          </a:bodyPr>
          <a:lstStyle>
            <a:lvl1pPr marL="0" indent="0">
              <a:buNone/>
              <a:defRPr sz="2100" b="0"/>
            </a:lvl1pPr>
            <a:lvl2pPr marL="342892" indent="0">
              <a:buNone/>
              <a:defRPr sz="1500" b="1"/>
            </a:lvl2pPr>
            <a:lvl3pPr marL="685783" indent="0">
              <a:buNone/>
              <a:defRPr sz="1350" b="1"/>
            </a:lvl3pPr>
            <a:lvl4pPr marL="1028675" indent="0">
              <a:buNone/>
              <a:defRPr sz="1200" b="1"/>
            </a:lvl4pPr>
            <a:lvl5pPr marL="1371566" indent="0">
              <a:buNone/>
              <a:defRPr sz="1200" b="1"/>
            </a:lvl5pPr>
            <a:lvl6pPr marL="1714457" indent="0">
              <a:buNone/>
              <a:defRPr sz="1200" b="1"/>
            </a:lvl6pPr>
            <a:lvl7pPr marL="2057348" indent="0">
              <a:buNone/>
              <a:defRPr sz="1200" b="1"/>
            </a:lvl7pPr>
            <a:lvl8pPr marL="2400240" indent="0">
              <a:buNone/>
              <a:defRPr sz="1200" b="1"/>
            </a:lvl8pPr>
            <a:lvl9pPr marL="2743132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367614" y="2870201"/>
            <a:ext cx="3746501" cy="292099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12/1/2016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0"/>
            <a:ext cx="9141619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12/1/2016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0"/>
            <a:ext cx="9141619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12/1/2016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0"/>
            <a:ext cx="9141619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2074333"/>
            <a:ext cx="2760664" cy="1371600"/>
          </a:xfrm>
        </p:spPr>
        <p:txBody>
          <a:bodyPr anchor="b">
            <a:normAutofit/>
          </a:bodyPr>
          <a:lstStyle>
            <a:lvl1pPr algn="l">
              <a:defRPr sz="1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86151" y="609601"/>
            <a:ext cx="4626770" cy="5181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50" y="3445933"/>
            <a:ext cx="2760664" cy="18288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342892" indent="0">
              <a:buNone/>
              <a:defRPr sz="900"/>
            </a:lvl2pPr>
            <a:lvl3pPr marL="685783" indent="0">
              <a:buNone/>
              <a:defRPr sz="750"/>
            </a:lvl3pPr>
            <a:lvl4pPr marL="1028675" indent="0">
              <a:buNone/>
              <a:defRPr sz="675"/>
            </a:lvl4pPr>
            <a:lvl5pPr marL="1371566" indent="0">
              <a:buNone/>
              <a:defRPr sz="675"/>
            </a:lvl5pPr>
            <a:lvl6pPr marL="1714457" indent="0">
              <a:buNone/>
              <a:defRPr sz="675"/>
            </a:lvl6pPr>
            <a:lvl7pPr marL="2057348" indent="0">
              <a:buNone/>
              <a:defRPr sz="675"/>
            </a:lvl7pPr>
            <a:lvl8pPr marL="2400240" indent="0">
              <a:buNone/>
              <a:defRPr sz="675"/>
            </a:lvl8pPr>
            <a:lvl9pPr marL="2743132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0"/>
            <a:ext cx="9141619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1600200"/>
            <a:ext cx="4623490" cy="1371600"/>
          </a:xfrm>
        </p:spPr>
        <p:txBody>
          <a:bodyPr anchor="b">
            <a:normAutofit/>
          </a:bodyPr>
          <a:lstStyle>
            <a:lvl1pPr algn="l">
              <a:defRPr sz="21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52192" y="914400"/>
            <a:ext cx="2460731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892" indent="0">
              <a:buNone/>
              <a:defRPr sz="1200"/>
            </a:lvl2pPr>
            <a:lvl3pPr marL="685783" indent="0">
              <a:buNone/>
              <a:defRPr sz="1200"/>
            </a:lvl3pPr>
            <a:lvl4pPr marL="1028675" indent="0">
              <a:buNone/>
              <a:defRPr sz="1200"/>
            </a:lvl4pPr>
            <a:lvl5pPr marL="1371566" indent="0">
              <a:buNone/>
              <a:defRPr sz="1200"/>
            </a:lvl5pPr>
            <a:lvl6pPr marL="1714457" indent="0">
              <a:buNone/>
              <a:defRPr sz="1200"/>
            </a:lvl6pPr>
            <a:lvl7pPr marL="2057348" indent="0">
              <a:buNone/>
              <a:defRPr sz="1200"/>
            </a:lvl7pPr>
            <a:lvl8pPr marL="2400240" indent="0">
              <a:buNone/>
              <a:defRPr sz="1200"/>
            </a:lvl8pPr>
            <a:lvl9pPr marL="2743132" indent="0">
              <a:buNone/>
              <a:defRPr sz="12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50" y="2971800"/>
            <a:ext cx="4623490" cy="1828800"/>
          </a:xfrm>
        </p:spPr>
        <p:txBody>
          <a:bodyPr anchor="t">
            <a:normAutofit/>
          </a:bodyPr>
          <a:lstStyle>
            <a:lvl1pPr marL="0" indent="0">
              <a:buNone/>
              <a:defRPr sz="1350"/>
            </a:lvl1pPr>
            <a:lvl2pPr marL="342892" indent="0">
              <a:buNone/>
              <a:defRPr sz="900"/>
            </a:lvl2pPr>
            <a:lvl3pPr marL="685783" indent="0">
              <a:buNone/>
              <a:defRPr sz="750"/>
            </a:lvl3pPr>
            <a:lvl4pPr marL="1028675" indent="0">
              <a:buNone/>
              <a:defRPr sz="675"/>
            </a:lvl4pPr>
            <a:lvl5pPr marL="1371566" indent="0">
              <a:buNone/>
              <a:defRPr sz="675"/>
            </a:lvl5pPr>
            <a:lvl6pPr marL="1714457" indent="0">
              <a:buNone/>
              <a:defRPr sz="675"/>
            </a:lvl6pPr>
            <a:lvl7pPr marL="2057348" indent="0">
              <a:buNone/>
              <a:defRPr sz="675"/>
            </a:lvl7pPr>
            <a:lvl8pPr marL="2400240" indent="0">
              <a:buNone/>
              <a:defRPr sz="675"/>
            </a:lvl8pPr>
            <a:lvl9pPr marL="2743132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0"/>
            <a:ext cx="9141619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1" y="4732865"/>
            <a:ext cx="7598570" cy="566738"/>
          </a:xfrm>
        </p:spPr>
        <p:txBody>
          <a:bodyPr anchor="b">
            <a:normAutofit/>
          </a:bodyPr>
          <a:lstStyle>
            <a:lvl1pPr algn="l">
              <a:defRPr sz="1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28701" y="932112"/>
            <a:ext cx="6569870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892" indent="0">
              <a:buNone/>
              <a:defRPr sz="1200"/>
            </a:lvl2pPr>
            <a:lvl3pPr marL="685783" indent="0">
              <a:buNone/>
              <a:defRPr sz="1200"/>
            </a:lvl3pPr>
            <a:lvl4pPr marL="1028675" indent="0">
              <a:buNone/>
              <a:defRPr sz="1200"/>
            </a:lvl4pPr>
            <a:lvl5pPr marL="1371566" indent="0">
              <a:buNone/>
              <a:defRPr sz="1200"/>
            </a:lvl5pPr>
            <a:lvl6pPr marL="1714457" indent="0">
              <a:buNone/>
              <a:defRPr sz="1200"/>
            </a:lvl6pPr>
            <a:lvl7pPr marL="2057348" indent="0">
              <a:buNone/>
              <a:defRPr sz="1200"/>
            </a:lvl7pPr>
            <a:lvl8pPr marL="2400240" indent="0">
              <a:buNone/>
              <a:defRPr sz="1200"/>
            </a:lvl8pPr>
            <a:lvl9pPr marL="2743132" indent="0">
              <a:buNone/>
              <a:defRPr sz="12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51" y="5299603"/>
            <a:ext cx="7598570" cy="493712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892" indent="0">
              <a:buNone/>
              <a:defRPr sz="900"/>
            </a:lvl2pPr>
            <a:lvl3pPr marL="685783" indent="0">
              <a:buNone/>
              <a:defRPr sz="750"/>
            </a:lvl3pPr>
            <a:lvl4pPr marL="1028675" indent="0">
              <a:buNone/>
              <a:defRPr sz="675"/>
            </a:lvl4pPr>
            <a:lvl5pPr marL="1371566" indent="0">
              <a:buNone/>
              <a:defRPr sz="675"/>
            </a:lvl5pPr>
            <a:lvl6pPr marL="1714457" indent="0">
              <a:buNone/>
              <a:defRPr sz="675"/>
            </a:lvl6pPr>
            <a:lvl7pPr marL="2057348" indent="0">
              <a:buNone/>
              <a:defRPr sz="675"/>
            </a:lvl7pPr>
            <a:lvl8pPr marL="2400240" indent="0">
              <a:buNone/>
              <a:defRPr sz="675"/>
            </a:lvl8pPr>
            <a:lvl9pPr marL="2743132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0"/>
            <a:ext cx="9141619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1" y="609606"/>
            <a:ext cx="7598570" cy="3124199"/>
          </a:xfrm>
        </p:spPr>
        <p:txBody>
          <a:bodyPr anchor="ctr">
            <a:normAutofit/>
          </a:bodyPr>
          <a:lstStyle>
            <a:lvl1pPr algn="l">
              <a:defRPr sz="2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4352" y="4343400"/>
            <a:ext cx="7598571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500">
                <a:solidFill>
                  <a:schemeClr val="tx1"/>
                </a:solidFill>
              </a:defRPr>
            </a:lvl1pPr>
            <a:lvl2pPr marL="342892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783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675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566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457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348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24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132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0"/>
            <a:ext cx="9141619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7678400" y="2743200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66206" y="823337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4203" y="609606"/>
            <a:ext cx="7162799" cy="2743199"/>
          </a:xfrm>
        </p:spPr>
        <p:txBody>
          <a:bodyPr anchor="ctr">
            <a:normAutofit/>
          </a:bodyPr>
          <a:lstStyle>
            <a:lvl1pPr algn="l">
              <a:defRPr sz="24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23406" y="3352800"/>
            <a:ext cx="7004388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342892" indent="0">
              <a:buFontTx/>
              <a:buNone/>
              <a:defRPr/>
            </a:lvl2pPr>
            <a:lvl3pPr marL="685783" indent="0">
              <a:buFontTx/>
              <a:buNone/>
              <a:defRPr/>
            </a:lvl3pPr>
            <a:lvl4pPr marL="1028675" indent="0">
              <a:buFontTx/>
              <a:buNone/>
              <a:defRPr/>
            </a:lvl4pPr>
            <a:lvl5pPr marL="1371566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5601" y="4343400"/>
            <a:ext cx="7614275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500">
                <a:solidFill>
                  <a:schemeClr val="tx1"/>
                </a:solidFill>
              </a:defRPr>
            </a:lvl1pPr>
            <a:lvl2pPr marL="342892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783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675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566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457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348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24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132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0"/>
            <a:ext cx="9141619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4" y="3308581"/>
            <a:ext cx="7598569" cy="1468800"/>
          </a:xfrm>
        </p:spPr>
        <p:txBody>
          <a:bodyPr anchor="b">
            <a:normAutofit/>
          </a:bodyPr>
          <a:lstStyle>
            <a:lvl1pPr algn="l">
              <a:defRPr sz="2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4351" y="4777381"/>
            <a:ext cx="759857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1500">
                <a:solidFill>
                  <a:schemeClr val="tx1"/>
                </a:solidFill>
              </a:defRPr>
            </a:lvl1pPr>
            <a:lvl2pPr marL="342892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783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675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566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457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348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24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132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0"/>
            <a:ext cx="9141619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7678400" y="2743200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66206" y="823337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744203" y="609606"/>
            <a:ext cx="7162799" cy="2743199"/>
          </a:xfrm>
        </p:spPr>
        <p:txBody>
          <a:bodyPr anchor="ctr">
            <a:normAutofit/>
          </a:bodyPr>
          <a:lstStyle>
            <a:lvl1pPr algn="l">
              <a:defRPr sz="24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14352" y="3886200"/>
            <a:ext cx="7601577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1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4349" y="4775200"/>
            <a:ext cx="7601577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/>
                </a:solidFill>
              </a:defRPr>
            </a:lvl1pPr>
            <a:lvl2pPr marL="342892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783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675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566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457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348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24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132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0"/>
            <a:ext cx="9141619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1" y="609606"/>
            <a:ext cx="7598570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14352" y="3505200"/>
            <a:ext cx="7598571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1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4352" y="4343400"/>
            <a:ext cx="7598571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/>
                </a:solidFill>
              </a:defRPr>
            </a:lvl1pPr>
            <a:lvl2pPr marL="342892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783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675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566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457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348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24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132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0"/>
            <a:ext cx="9141619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14353" y="609605"/>
            <a:ext cx="7598569" cy="14562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0"/>
            <a:ext cx="9141619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94006" y="609604"/>
            <a:ext cx="1618914" cy="518160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4352" y="609600"/>
            <a:ext cx="5874087" cy="51816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14353" y="609605"/>
            <a:ext cx="7598569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4353" y="2142072"/>
            <a:ext cx="7598569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42245" y="5870580"/>
            <a:ext cx="120015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12/1/2016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14351" y="5870580"/>
            <a:ext cx="5870744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99548" y="5870580"/>
            <a:ext cx="413375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3061" y="118915"/>
            <a:ext cx="1622926" cy="2566204"/>
          </a:xfrm>
          <a:prstGeom prst="rect">
            <a:avLst/>
          </a:prstGeom>
        </p:spPr>
      </p:pic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8" r:id="rId14"/>
    <p:sldLayoutId id="2147483667" r:id="rId15"/>
    <p:sldLayoutId id="2147483658" r:id="rId16"/>
    <p:sldLayoutId id="2147483659" r:id="rId17"/>
  </p:sldLayoutIdLst>
  <p:txStyles>
    <p:titleStyle>
      <a:lvl1pPr algn="l" defTabSz="342892" rtl="0" eaLnBrk="1" latinLnBrk="0" hangingPunct="1">
        <a:spcBef>
          <a:spcPct val="0"/>
        </a:spcBef>
        <a:buNone/>
        <a:defRPr sz="27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14308" indent="-214308" algn="l" defTabSz="342892" rtl="0" eaLnBrk="1" latinLnBrk="0" hangingPunct="1">
        <a:spcBef>
          <a:spcPts val="0"/>
        </a:spcBef>
        <a:spcAft>
          <a:spcPts val="750"/>
        </a:spcAft>
        <a:buClr>
          <a:schemeClr val="tx1"/>
        </a:buClr>
        <a:buSzPct val="100000"/>
        <a:buFont typeface="Arial"/>
        <a:buChar char="•"/>
        <a:defRPr sz="135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57199" indent="-214308" algn="l" defTabSz="342892" rtl="0" eaLnBrk="1" latinLnBrk="0" hangingPunct="1">
        <a:spcBef>
          <a:spcPts val="0"/>
        </a:spcBef>
        <a:spcAft>
          <a:spcPts val="75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00091" indent="-214308" algn="l" defTabSz="342892" rtl="0" eaLnBrk="1" latinLnBrk="0" hangingPunct="1">
        <a:spcBef>
          <a:spcPts val="0"/>
        </a:spcBef>
        <a:spcAft>
          <a:spcPts val="750"/>
        </a:spcAft>
        <a:buClr>
          <a:schemeClr val="tx1"/>
        </a:buClr>
        <a:buSzPct val="100000"/>
        <a:buFont typeface="Arial"/>
        <a:buChar char="•"/>
        <a:defRPr sz="105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157259" indent="-128585" algn="l" defTabSz="342892" rtl="0" eaLnBrk="1" latinLnBrk="0" hangingPunct="1">
        <a:spcBef>
          <a:spcPts val="0"/>
        </a:spcBef>
        <a:spcAft>
          <a:spcPts val="750"/>
        </a:spcAft>
        <a:buClr>
          <a:schemeClr val="tx1"/>
        </a:buClr>
        <a:buSzPct val="100000"/>
        <a:buFont typeface="Arial"/>
        <a:buChar char="•"/>
        <a:defRPr sz="9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500151" indent="-128585" algn="l" defTabSz="342892" rtl="0" eaLnBrk="1" latinLnBrk="0" hangingPunct="1">
        <a:spcBef>
          <a:spcPts val="0"/>
        </a:spcBef>
        <a:spcAft>
          <a:spcPts val="750"/>
        </a:spcAft>
        <a:buClr>
          <a:schemeClr val="tx1"/>
        </a:buClr>
        <a:buSzPct val="100000"/>
        <a:buFont typeface="Arial"/>
        <a:buChar char="•"/>
        <a:defRPr sz="9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1885903" indent="-171446" algn="l" defTabSz="342892" rtl="0" eaLnBrk="1" latinLnBrk="0" hangingPunct="1">
        <a:spcBef>
          <a:spcPts val="0"/>
        </a:spcBef>
        <a:spcAft>
          <a:spcPts val="750"/>
        </a:spcAft>
        <a:buClr>
          <a:schemeClr val="tx1"/>
        </a:buClr>
        <a:buSzPct val="100000"/>
        <a:buFont typeface="Arial"/>
        <a:buChar char="•"/>
        <a:defRPr sz="9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228795" indent="-171446" algn="l" defTabSz="342892" rtl="0" eaLnBrk="1" latinLnBrk="0" hangingPunct="1">
        <a:spcBef>
          <a:spcPts val="0"/>
        </a:spcBef>
        <a:spcAft>
          <a:spcPts val="750"/>
        </a:spcAft>
        <a:buClr>
          <a:schemeClr val="tx1"/>
        </a:buClr>
        <a:buSzPct val="100000"/>
        <a:buFont typeface="Arial"/>
        <a:buChar char="•"/>
        <a:defRPr sz="9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2571686" indent="-171446" algn="l" defTabSz="342892" rtl="0" eaLnBrk="1" latinLnBrk="0" hangingPunct="1">
        <a:spcBef>
          <a:spcPts val="0"/>
        </a:spcBef>
        <a:spcAft>
          <a:spcPts val="750"/>
        </a:spcAft>
        <a:buClr>
          <a:schemeClr val="tx1"/>
        </a:buClr>
        <a:buSzPct val="100000"/>
        <a:buFont typeface="Arial"/>
        <a:buChar char="•"/>
        <a:defRPr sz="9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2914577" indent="-171446" algn="l" defTabSz="342892" rtl="0" eaLnBrk="1" latinLnBrk="0" hangingPunct="1">
        <a:spcBef>
          <a:spcPts val="0"/>
        </a:spcBef>
        <a:spcAft>
          <a:spcPts val="750"/>
        </a:spcAft>
        <a:buClr>
          <a:schemeClr val="tx1"/>
        </a:buClr>
        <a:buSzPct val="100000"/>
        <a:buFont typeface="Arial"/>
        <a:buChar char="•"/>
        <a:defRPr sz="9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892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892" algn="l" defTabSz="342892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783" algn="l" defTabSz="342892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675" algn="l" defTabSz="342892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566" algn="l" defTabSz="342892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457" algn="l" defTabSz="342892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348" algn="l" defTabSz="342892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240" algn="l" defTabSz="342892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132" algn="l" defTabSz="342892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radar.oreilly.com/2015/04/googles-physical-web-vs-apples-ibeacon.html" TargetMode="External"/><Relationship Id="rId2" Type="http://schemas.openxmlformats.org/officeDocument/2006/relationships/hyperlink" Target="https://google.github.io/physical-web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Glass Physical Web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71801" y="4146552"/>
            <a:ext cx="5398295" cy="1559597"/>
          </a:xfrm>
        </p:spPr>
        <p:txBody>
          <a:bodyPr>
            <a:normAutofit lnSpcReduction="10000"/>
          </a:bodyPr>
          <a:lstStyle/>
          <a:p>
            <a:r>
              <a:rPr lang="en-GB" sz="1800" dirty="0"/>
              <a:t>Project Proposal</a:t>
            </a:r>
          </a:p>
          <a:p>
            <a:r>
              <a:rPr lang="en-GB" dirty="0" smtClean="0"/>
              <a:t>Dr Nik Whitehead</a:t>
            </a:r>
          </a:p>
          <a:p>
            <a:r>
              <a:rPr lang="en-GB" dirty="0" smtClean="0"/>
              <a:t>Associate professor, school of applied computing</a:t>
            </a:r>
          </a:p>
          <a:p>
            <a:r>
              <a:rPr lang="en-GB" dirty="0" smtClean="0"/>
              <a:t>University of wales trinity </a:t>
            </a:r>
            <a:r>
              <a:rPr lang="en-GB" dirty="0" err="1" smtClean="0"/>
              <a:t>st</a:t>
            </a:r>
            <a:r>
              <a:rPr lang="en-GB" dirty="0" smtClean="0"/>
              <a:t> david</a:t>
            </a:r>
          </a:p>
          <a:p>
            <a:r>
              <a:rPr lang="en-GB" dirty="0" smtClean="0"/>
              <a:t>Nicola.whitehead@uwtsd.ac.uk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1227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352" y="2463800"/>
            <a:ext cx="7598569" cy="3338937"/>
          </a:xfrm>
        </p:spPr>
        <p:txBody>
          <a:bodyPr>
            <a:normAutofit lnSpcReduction="10000"/>
          </a:bodyPr>
          <a:lstStyle/>
          <a:p>
            <a:r>
              <a:rPr lang="en-GB" sz="2100" dirty="0"/>
              <a:t>What is the Physical Web?</a:t>
            </a:r>
          </a:p>
          <a:p>
            <a:r>
              <a:rPr lang="en-GB" sz="2100" dirty="0"/>
              <a:t>Project Background</a:t>
            </a:r>
          </a:p>
          <a:p>
            <a:r>
              <a:rPr lang="en-GB" sz="2100" dirty="0"/>
              <a:t>Aims &amp; Objectives</a:t>
            </a:r>
          </a:p>
          <a:p>
            <a:r>
              <a:rPr lang="en-GB" sz="2100" dirty="0"/>
              <a:t>Methodology</a:t>
            </a:r>
          </a:p>
          <a:p>
            <a:r>
              <a:rPr lang="en-GB" sz="2100" dirty="0"/>
              <a:t>Expected Outcomes</a:t>
            </a:r>
          </a:p>
          <a:p>
            <a:r>
              <a:rPr lang="en-GB" sz="2100" dirty="0"/>
              <a:t>Risks</a:t>
            </a:r>
          </a:p>
          <a:p>
            <a:r>
              <a:rPr lang="en-GB" sz="2100" dirty="0"/>
              <a:t>Project Plan</a:t>
            </a:r>
          </a:p>
          <a:p>
            <a:r>
              <a:rPr lang="en-GB" sz="2100" dirty="0"/>
              <a:t>Summary/Questions</a:t>
            </a:r>
          </a:p>
        </p:txBody>
      </p:sp>
    </p:spTree>
    <p:extLst>
      <p:ext uri="{BB962C8B-B14F-4D97-AF65-F5344CB8AC3E}">
        <p14:creationId xmlns:p14="http://schemas.microsoft.com/office/powerpoint/2010/main" val="12955511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the physical web?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351" y="2463801"/>
            <a:ext cx="7898774" cy="3095744"/>
          </a:xfrm>
        </p:spPr>
        <p:txBody>
          <a:bodyPr>
            <a:normAutofit/>
          </a:bodyPr>
          <a:lstStyle/>
          <a:p>
            <a:r>
              <a:rPr lang="en-GB" sz="2100" dirty="0"/>
              <a:t>Google project relating to the Internet of Things (</a:t>
            </a:r>
            <a:r>
              <a:rPr lang="en-GB" sz="2100" dirty="0" err="1"/>
              <a:t>IoT</a:t>
            </a:r>
            <a:r>
              <a:rPr lang="en-GB" sz="2100" dirty="0"/>
              <a:t>)</a:t>
            </a:r>
          </a:p>
          <a:p>
            <a:r>
              <a:rPr lang="en-GB" sz="2100" dirty="0"/>
              <a:t>Aims to provide location-based information through Open Source technologies using Bluetooth Low Energy (BLE) beacons</a:t>
            </a:r>
          </a:p>
          <a:p>
            <a:r>
              <a:rPr lang="en-GB" sz="2100" dirty="0"/>
              <a:t>First launched in October 2014 via GitHub as a response to Apple’s  2013 launch of the iBeacon technology</a:t>
            </a:r>
          </a:p>
          <a:p>
            <a:r>
              <a:rPr lang="en-GB" sz="2100" dirty="0"/>
              <a:t>Uses </a:t>
            </a:r>
            <a:r>
              <a:rPr lang="en-GB" sz="2100" dirty="0" err="1"/>
              <a:t>Eddystone</a:t>
            </a:r>
            <a:r>
              <a:rPr lang="en-GB" sz="2100" dirty="0"/>
              <a:t> beacon profile (released July 2015)</a:t>
            </a:r>
          </a:p>
          <a:p>
            <a:r>
              <a:rPr lang="en-GB" sz="2100" dirty="0"/>
              <a:t>In September 2016 the Minister for Skills &amp; Science announced that the WAG wants Wales to become a leader in </a:t>
            </a:r>
            <a:r>
              <a:rPr lang="en-GB" sz="2100" dirty="0" err="1"/>
              <a:t>IoT</a:t>
            </a:r>
            <a:r>
              <a:rPr lang="en-GB" sz="2100" dirty="0"/>
              <a:t> technology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02843" y="5559545"/>
            <a:ext cx="82102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900" dirty="0">
                <a:hlinkClick r:id="rId2"/>
              </a:rPr>
              <a:t>https://google.github.io/physical-web/</a:t>
            </a:r>
            <a:r>
              <a:rPr lang="en-GB" sz="900" dirty="0"/>
              <a:t> </a:t>
            </a:r>
          </a:p>
          <a:p>
            <a:pPr algn="r"/>
            <a:r>
              <a:rPr lang="en-GB" sz="900" dirty="0">
                <a:hlinkClick r:id="rId3"/>
              </a:rPr>
              <a:t>http://radar.oreilly.com/2015/04/googles-physical-web-vs-apples-ibeacon.html</a:t>
            </a:r>
            <a:r>
              <a:rPr lang="en-GB" sz="900" dirty="0"/>
              <a:t>, </a:t>
            </a:r>
          </a:p>
        </p:txBody>
      </p:sp>
    </p:spTree>
    <p:extLst>
      <p:ext uri="{BB962C8B-B14F-4D97-AF65-F5344CB8AC3E}">
        <p14:creationId xmlns:p14="http://schemas.microsoft.com/office/powerpoint/2010/main" val="38378194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52884" y="2895334"/>
            <a:ext cx="2907406" cy="27859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 err="1"/>
              <a:t>UriBeacons</a:t>
            </a:r>
            <a:r>
              <a:rPr lang="en-GB" sz="1800" dirty="0"/>
              <a:t> are available from multiple manufacturers from £12 each (retail) and last up to a year on a single CR 2032 Lithium cell</a:t>
            </a:r>
          </a:p>
          <a:p>
            <a:pPr marL="0" indent="0">
              <a:buNone/>
            </a:pPr>
            <a:r>
              <a:rPr lang="en-GB" sz="1800" dirty="0" err="1"/>
              <a:t>UriBeacons</a:t>
            </a:r>
            <a:r>
              <a:rPr lang="en-GB" sz="1800" dirty="0"/>
              <a:t> are detected using a specialised app or via a Chrome browser add-on</a:t>
            </a:r>
          </a:p>
        </p:txBody>
      </p:sp>
      <p:pic>
        <p:nvPicPr>
          <p:cNvPr id="1026" name="Picture 2" descr="Physical_Web_How_it_Work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140" y="1323841"/>
            <a:ext cx="5776175" cy="4357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73865" y="5723752"/>
            <a:ext cx="3924472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900" dirty="0"/>
              <a:t>http://radar.oreilly.com/2015/04/googles-physical-web-vs-apples-ibeacon.html</a:t>
            </a:r>
          </a:p>
        </p:txBody>
      </p:sp>
    </p:spTree>
    <p:extLst>
      <p:ext uri="{BB962C8B-B14F-4D97-AF65-F5344CB8AC3E}">
        <p14:creationId xmlns:p14="http://schemas.microsoft.com/office/powerpoint/2010/main" val="3286207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Project Background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352" y="2463802"/>
            <a:ext cx="7598569" cy="3300301"/>
          </a:xfrm>
        </p:spPr>
        <p:txBody>
          <a:bodyPr>
            <a:normAutofit lnSpcReduction="10000"/>
          </a:bodyPr>
          <a:lstStyle/>
          <a:p>
            <a:r>
              <a:rPr lang="en-GB" sz="2100" dirty="0"/>
              <a:t>Swansea School of Art includes the historic Welsh School of Architectural Glass (founded in 1935)</a:t>
            </a:r>
          </a:p>
          <a:p>
            <a:r>
              <a:rPr lang="en-GB" sz="2100" dirty="0"/>
              <a:t>Teaches practical skills in both architectural and decorative glass</a:t>
            </a:r>
          </a:p>
          <a:p>
            <a:r>
              <a:rPr lang="en-GB" sz="2100" dirty="0"/>
              <a:t>Students have access to a set of workshops with specialised industrial machinery for cutting, heating, etching and treating glass</a:t>
            </a:r>
          </a:p>
          <a:p>
            <a:r>
              <a:rPr lang="en-GB" sz="2100" dirty="0"/>
              <a:t>High-quality Health &amp; Safety training is a legal requirement, and easy access to instruction manuals for these devices is essential</a:t>
            </a:r>
          </a:p>
          <a:p>
            <a:r>
              <a:rPr lang="en-GB" sz="2100" dirty="0"/>
              <a:t>Currently paper copies of these are held in each workshop</a:t>
            </a:r>
          </a:p>
        </p:txBody>
      </p:sp>
    </p:spTree>
    <p:extLst>
      <p:ext uri="{BB962C8B-B14F-4D97-AF65-F5344CB8AC3E}">
        <p14:creationId xmlns:p14="http://schemas.microsoft.com/office/powerpoint/2010/main" val="974890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and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351" y="2463800"/>
            <a:ext cx="7705590" cy="337757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100" dirty="0"/>
              <a:t>Aim: To investigate the use of Physical Web technology to provide users of the Glass Workshops with easily accessible Health &amp; Safety materials</a:t>
            </a:r>
          </a:p>
          <a:p>
            <a:pPr marL="0" indent="0">
              <a:buNone/>
            </a:pPr>
            <a:r>
              <a:rPr lang="en-GB" sz="2100" dirty="0"/>
              <a:t>Objectives:</a:t>
            </a:r>
          </a:p>
          <a:p>
            <a:pPr lvl="1"/>
            <a:r>
              <a:rPr lang="en-GB" sz="1950" dirty="0"/>
              <a:t>To produce high-quality Health &amp; Safety materials that can easily be accessed using mobile devices</a:t>
            </a:r>
          </a:p>
          <a:p>
            <a:pPr lvl="1"/>
            <a:r>
              <a:rPr lang="en-GB" sz="1950" dirty="0"/>
              <a:t>To use </a:t>
            </a:r>
            <a:r>
              <a:rPr lang="en-GB" sz="1950" dirty="0" err="1"/>
              <a:t>UriBeacons</a:t>
            </a:r>
            <a:r>
              <a:rPr lang="en-GB" sz="1950" dirty="0"/>
              <a:t> to point users towards those materials</a:t>
            </a:r>
          </a:p>
          <a:p>
            <a:pPr lvl="1"/>
            <a:r>
              <a:rPr lang="en-GB" sz="1950" dirty="0"/>
              <a:t>To record the usage of, and user responses to, such materials</a:t>
            </a:r>
          </a:p>
        </p:txBody>
      </p:sp>
    </p:spTree>
    <p:extLst>
      <p:ext uri="{BB962C8B-B14F-4D97-AF65-F5344CB8AC3E}">
        <p14:creationId xmlns:p14="http://schemas.microsoft.com/office/powerpoint/2010/main" val="34156746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352" y="2463801"/>
            <a:ext cx="7598569" cy="3387233"/>
          </a:xfrm>
        </p:spPr>
        <p:txBody>
          <a:bodyPr>
            <a:normAutofit lnSpcReduction="10000"/>
          </a:bodyPr>
          <a:lstStyle/>
          <a:p>
            <a:r>
              <a:rPr lang="en-GB" sz="2100" dirty="0"/>
              <a:t>Bilingual multimedia H&amp;S materials will be produced in collaboration with the Glass Support Staff and the Technology-Enhanced Learning Unit</a:t>
            </a:r>
            <a:endParaRPr lang="en-GB" sz="1950" dirty="0"/>
          </a:p>
          <a:p>
            <a:r>
              <a:rPr lang="en-GB" sz="2100" dirty="0"/>
              <a:t>These materials will be made available via a secure website using </a:t>
            </a:r>
            <a:r>
              <a:rPr lang="en-GB" sz="2100" dirty="0" err="1"/>
              <a:t>UriBeacons</a:t>
            </a:r>
            <a:r>
              <a:rPr lang="en-GB" sz="2100" dirty="0"/>
              <a:t> in each of four workshops</a:t>
            </a:r>
          </a:p>
          <a:p>
            <a:pPr lvl="1"/>
            <a:r>
              <a:rPr lang="en-GB" sz="1950" dirty="0"/>
              <a:t>Each workshop’s web page will contain text and video materials demonstrating the safe use of the equipment within the workshop</a:t>
            </a:r>
          </a:p>
          <a:p>
            <a:r>
              <a:rPr lang="en-GB" sz="2100" dirty="0"/>
              <a:t>Access to the website will be logged in order to later evaluate the use of the system by workshop users</a:t>
            </a:r>
          </a:p>
          <a:p>
            <a:r>
              <a:rPr lang="en-GB" sz="2100" dirty="0"/>
              <a:t>A user survey will gather subjective responses to the system</a:t>
            </a:r>
          </a:p>
        </p:txBody>
      </p:sp>
    </p:spTree>
    <p:extLst>
      <p:ext uri="{BB962C8B-B14F-4D97-AF65-F5344CB8AC3E}">
        <p14:creationId xmlns:p14="http://schemas.microsoft.com/office/powerpoint/2010/main" val="25026262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Expected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352" y="2463801"/>
            <a:ext cx="8014683" cy="332927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100" dirty="0"/>
              <a:t>This is a pilot study</a:t>
            </a:r>
          </a:p>
          <a:p>
            <a:pPr marL="0" indent="0">
              <a:buNone/>
            </a:pPr>
            <a:r>
              <a:rPr lang="en-GB" sz="2100" dirty="0"/>
              <a:t>It is expected that the final system will</a:t>
            </a:r>
          </a:p>
          <a:p>
            <a:r>
              <a:rPr lang="en-GB" sz="2100" dirty="0"/>
              <a:t>Provide bi-lingual H&amp;S information, including video demos, via users’ mobile phones/tablets</a:t>
            </a:r>
          </a:p>
          <a:p>
            <a:r>
              <a:rPr lang="en-GB" sz="2100" dirty="0"/>
              <a:t>Provide the support staff with an easy-to-update method of maintaining H&amp;S information</a:t>
            </a:r>
          </a:p>
          <a:p>
            <a:r>
              <a:rPr lang="en-GB" sz="2100" dirty="0"/>
              <a:t>Reduce the workload on the support staff</a:t>
            </a:r>
          </a:p>
          <a:p>
            <a:r>
              <a:rPr lang="en-GB" sz="2100" dirty="0"/>
              <a:t>Provide a baseline against which further projects can be measured</a:t>
            </a:r>
          </a:p>
          <a:p>
            <a:endParaRPr lang="en-GB" sz="2100" dirty="0"/>
          </a:p>
        </p:txBody>
      </p:sp>
    </p:spTree>
    <p:extLst>
      <p:ext uri="{BB962C8B-B14F-4D97-AF65-F5344CB8AC3E}">
        <p14:creationId xmlns:p14="http://schemas.microsoft.com/office/powerpoint/2010/main" val="15803453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Risks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351" y="2463801"/>
            <a:ext cx="7898774" cy="3396892"/>
          </a:xfrm>
        </p:spPr>
        <p:txBody>
          <a:bodyPr>
            <a:normAutofit fontScale="92500" lnSpcReduction="10000"/>
          </a:bodyPr>
          <a:lstStyle/>
          <a:p>
            <a:r>
              <a:rPr lang="en-GB" sz="2250" dirty="0"/>
              <a:t>This is bleeding edge technology; some technical issues may arise</a:t>
            </a:r>
          </a:p>
          <a:p>
            <a:r>
              <a:rPr lang="en-GB" sz="2250" dirty="0"/>
              <a:t>Potential users will require training in how to set up mobile phones/tablets in order to receive information from the beacons</a:t>
            </a:r>
          </a:p>
          <a:p>
            <a:pPr lvl="1"/>
            <a:r>
              <a:rPr lang="en-GB" sz="2100" dirty="0"/>
              <a:t>Posters and Moodle-based information will be used to inform potential users about the project</a:t>
            </a:r>
          </a:p>
          <a:p>
            <a:pPr lvl="1"/>
            <a:r>
              <a:rPr lang="en-GB" sz="2100" dirty="0"/>
              <a:t>Training workshops will be held to help users do the initial set-up</a:t>
            </a:r>
          </a:p>
          <a:p>
            <a:r>
              <a:rPr lang="en-GB" sz="2250" dirty="0"/>
              <a:t>All of the materials may not be available before the project goes live (particularly the Welsh language materials)</a:t>
            </a:r>
          </a:p>
          <a:p>
            <a:pPr lvl="1"/>
            <a:r>
              <a:rPr lang="en-GB" sz="2100" dirty="0"/>
              <a:t>A subset of essential materials has already been identified and converted to appropriate forms in English</a:t>
            </a:r>
          </a:p>
        </p:txBody>
      </p:sp>
    </p:spTree>
    <p:extLst>
      <p:ext uri="{BB962C8B-B14F-4D97-AF65-F5344CB8AC3E}">
        <p14:creationId xmlns:p14="http://schemas.microsoft.com/office/powerpoint/2010/main" val="41507668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Project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352" y="2463802"/>
            <a:ext cx="7598569" cy="3435529"/>
          </a:xfrm>
        </p:spPr>
        <p:txBody>
          <a:bodyPr>
            <a:normAutofit/>
          </a:bodyPr>
          <a:lstStyle/>
          <a:p>
            <a:r>
              <a:rPr lang="en-GB" sz="2100" dirty="0"/>
              <a:t>November 2016: </a:t>
            </a:r>
            <a:r>
              <a:rPr lang="en-GB" sz="1950" dirty="0"/>
              <a:t>Acquire and test beacons</a:t>
            </a:r>
          </a:p>
          <a:p>
            <a:r>
              <a:rPr lang="en-GB" sz="2100" dirty="0"/>
              <a:t>December 2016: </a:t>
            </a:r>
            <a:r>
              <a:rPr lang="en-GB" sz="1950" dirty="0"/>
              <a:t>Develop essential text-based materials, liaise with TEL to organise creation of video-based materials</a:t>
            </a:r>
          </a:p>
          <a:p>
            <a:r>
              <a:rPr lang="en-GB" sz="2100" dirty="0"/>
              <a:t>January 2017: </a:t>
            </a:r>
            <a:r>
              <a:rPr lang="en-GB" sz="1950" dirty="0"/>
              <a:t>Set up necessary web pages with essential materials</a:t>
            </a:r>
          </a:p>
          <a:p>
            <a:r>
              <a:rPr lang="en-GB" sz="2100" dirty="0"/>
              <a:t>February 2017: </a:t>
            </a:r>
            <a:r>
              <a:rPr lang="en-GB" sz="1950" dirty="0"/>
              <a:t>Train users and open site for use</a:t>
            </a:r>
          </a:p>
          <a:p>
            <a:r>
              <a:rPr lang="en-GB" sz="2100" dirty="0"/>
              <a:t>June 2017: Data analysis and publication</a:t>
            </a:r>
          </a:p>
          <a:p>
            <a:r>
              <a:rPr lang="en-GB" sz="2100" dirty="0"/>
              <a:t>September 2017: Incorporate results into teaching for 2017/18</a:t>
            </a:r>
          </a:p>
        </p:txBody>
      </p:sp>
    </p:spTree>
    <p:extLst>
      <p:ext uri="{BB962C8B-B14F-4D97-AF65-F5344CB8AC3E}">
        <p14:creationId xmlns:p14="http://schemas.microsoft.com/office/powerpoint/2010/main" val="34960778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352" y="2463802"/>
            <a:ext cx="7860137" cy="3367915"/>
          </a:xfrm>
        </p:spPr>
        <p:txBody>
          <a:bodyPr>
            <a:normAutofit/>
          </a:bodyPr>
          <a:lstStyle/>
          <a:p>
            <a:r>
              <a:rPr lang="en-GB" sz="2100" dirty="0"/>
              <a:t>Aim to provide essential Health &amp; Safety information in a new and accessible manner using Physical Web technologies</a:t>
            </a:r>
          </a:p>
          <a:p>
            <a:r>
              <a:rPr lang="en-GB" sz="2100" dirty="0"/>
              <a:t>The project meets a need identified by support staff in the Glass department</a:t>
            </a:r>
          </a:p>
          <a:p>
            <a:r>
              <a:rPr lang="en-GB" sz="2100" dirty="0"/>
              <a:t>Use of the system will be logged to investigate its effectiveness with a view to making it a major method of providing such information in future</a:t>
            </a:r>
          </a:p>
          <a:p>
            <a:r>
              <a:rPr lang="en-GB" sz="2100" dirty="0"/>
              <a:t>The project also supports WAG aims in developing </a:t>
            </a:r>
            <a:r>
              <a:rPr lang="en-GB" sz="2100" dirty="0" err="1"/>
              <a:t>IoT</a:t>
            </a:r>
            <a:r>
              <a:rPr lang="en-GB" sz="2100" dirty="0"/>
              <a:t> skills in Wales</a:t>
            </a:r>
          </a:p>
        </p:txBody>
      </p:sp>
    </p:spTree>
    <p:extLst>
      <p:ext uri="{BB962C8B-B14F-4D97-AF65-F5344CB8AC3E}">
        <p14:creationId xmlns:p14="http://schemas.microsoft.com/office/powerpoint/2010/main" val="230920214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TM03457452[[fn=Celestial]]</Template>
  <TotalTime>10078</TotalTime>
  <Words>691</Words>
  <Application>Microsoft Office PowerPoint</Application>
  <PresentationFormat>On-screen Show (4:3)</PresentationFormat>
  <Paragraphs>69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Celestial</vt:lpstr>
      <vt:lpstr>Glass Physical Web</vt:lpstr>
      <vt:lpstr>PowerPoint Presentation</vt:lpstr>
      <vt:lpstr>What is the physical web?</vt:lpstr>
      <vt:lpstr>PowerPoint Presentation</vt:lpstr>
      <vt:lpstr>Project Background</vt:lpstr>
      <vt:lpstr>Aims and Objectives</vt:lpstr>
      <vt:lpstr>Methodology</vt:lpstr>
      <vt:lpstr>Expected Outcomes</vt:lpstr>
      <vt:lpstr>Risks</vt:lpstr>
      <vt:lpstr>Project Plan</vt:lpstr>
      <vt:lpstr>Summary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Glass Physical Web</dc:title>
  <dc:creator>Nik Whitehead</dc:creator>
  <cp:lastModifiedBy>Nik Whitehead</cp:lastModifiedBy>
  <cp:revision>24</cp:revision>
  <dcterms:created xsi:type="dcterms:W3CDTF">2016-12-01T12:28:53Z</dcterms:created>
  <dcterms:modified xsi:type="dcterms:W3CDTF">2016-12-08T12:27:11Z</dcterms:modified>
</cp:coreProperties>
</file>