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56" r:id="rId2"/>
    <p:sldId id="258" r:id="rId3"/>
    <p:sldId id="257" r:id="rId4"/>
    <p:sldId id="262" r:id="rId5"/>
    <p:sldId id="263" r:id="rId6"/>
    <p:sldId id="264" r:id="rId7"/>
    <p:sldId id="269" r:id="rId8"/>
    <p:sldId id="260" r:id="rId9"/>
    <p:sldId id="261" r:id="rId10"/>
    <p:sldId id="265" r:id="rId11"/>
    <p:sldId id="271" r:id="rId12"/>
    <p:sldId id="272" r:id="rId13"/>
    <p:sldId id="266" r:id="rId14"/>
    <p:sldId id="267" r:id="rId15"/>
    <p:sldId id="268" r:id="rId16"/>
    <p:sldId id="270"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3" d="100"/>
          <a:sy n="93" d="100"/>
        </p:scale>
        <p:origin x="30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3C03FE-2CDF-4775-8274-021922F9F43E}" type="datetimeFigureOut">
              <a:rPr lang="en-GB" smtClean="0"/>
              <a:t>24/11/2021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D4182-1FA4-4A47-8CD5-2A64AE9A8C28}" type="slidenum">
              <a:rPr lang="en-GB" smtClean="0"/>
              <a:t>‹#›</a:t>
            </a:fld>
            <a:endParaRPr lang="en-GB"/>
          </a:p>
        </p:txBody>
      </p:sp>
    </p:spTree>
    <p:extLst>
      <p:ext uri="{BB962C8B-B14F-4D97-AF65-F5344CB8AC3E}">
        <p14:creationId xmlns:p14="http://schemas.microsoft.com/office/powerpoint/2010/main" val="2530889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D4182-1FA4-4A47-8CD5-2A64AE9A8C28}" type="slidenum">
              <a:rPr lang="en-GB" smtClean="0"/>
              <a:t>4</a:t>
            </a:fld>
            <a:endParaRPr lang="en-GB"/>
          </a:p>
        </p:txBody>
      </p:sp>
    </p:spTree>
    <p:extLst>
      <p:ext uri="{BB962C8B-B14F-4D97-AF65-F5344CB8AC3E}">
        <p14:creationId xmlns:p14="http://schemas.microsoft.com/office/powerpoint/2010/main" val="548549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D4182-1FA4-4A47-8CD5-2A64AE9A8C28}" type="slidenum">
              <a:rPr lang="en-GB" smtClean="0"/>
              <a:t>5</a:t>
            </a:fld>
            <a:endParaRPr lang="en-GB"/>
          </a:p>
        </p:txBody>
      </p:sp>
    </p:spTree>
    <p:extLst>
      <p:ext uri="{BB962C8B-B14F-4D97-AF65-F5344CB8AC3E}">
        <p14:creationId xmlns:p14="http://schemas.microsoft.com/office/powerpoint/2010/main" val="1616032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D4182-1FA4-4A47-8CD5-2A64AE9A8C28}" type="slidenum">
              <a:rPr lang="en-GB" smtClean="0"/>
              <a:t>6</a:t>
            </a:fld>
            <a:endParaRPr lang="en-GB"/>
          </a:p>
        </p:txBody>
      </p:sp>
    </p:spTree>
    <p:extLst>
      <p:ext uri="{BB962C8B-B14F-4D97-AF65-F5344CB8AC3E}">
        <p14:creationId xmlns:p14="http://schemas.microsoft.com/office/powerpoint/2010/main" val="31947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D4182-1FA4-4A47-8CD5-2A64AE9A8C28}" type="slidenum">
              <a:rPr lang="en-GB" smtClean="0"/>
              <a:t>7</a:t>
            </a:fld>
            <a:endParaRPr lang="en-GB"/>
          </a:p>
        </p:txBody>
      </p:sp>
    </p:spTree>
    <p:extLst>
      <p:ext uri="{BB962C8B-B14F-4D97-AF65-F5344CB8AC3E}">
        <p14:creationId xmlns:p14="http://schemas.microsoft.com/office/powerpoint/2010/main" val="1460426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A277263-DDB8-4753-90CB-D67FC555C0EB}" type="datetime1">
              <a:rPr lang="en-US" smtClean="0"/>
              <a:t>11/24/2021</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33101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CBE1EA-FC56-400F-9251-A7E156BA3707}"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3761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FC5893AA-3180-48EF-BFC4-2818E4CE9E3A}" type="datetime1">
              <a:rPr lang="en-US" smtClean="0"/>
              <a:t>11/24/2021</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160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350D69-A65A-42E8-B2F2-B18F2BDFE679}" type="datetime1">
              <a:rPr lang="en-US" smtClean="0"/>
              <a:t>11/24/2021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5479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9757A8-4F80-4E5F-A7B1-D5FA0502D51C}" type="datetime1">
              <a:rPr lang="en-US" smtClean="0"/>
              <a:t>11/24/2021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703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1BCB81-8427-4A4A-B966-2ED81AD89087}" type="datetime1">
              <a:rPr lang="en-US" smtClean="0"/>
              <a:t>11/24/2021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4380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574C6CA2-5E6D-4985-81B4-49BD7FA6E658}" type="datetime1">
              <a:rPr lang="en-US" smtClean="0"/>
              <a:t>11/24/2021</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73906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3910A1BE-0977-4219-98E4-3CDDEB712D8B}" type="datetime1">
              <a:rPr lang="en-US" smtClean="0"/>
              <a:t>11/24/2021</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293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80A9E51B-975D-41EC-BB5E-1EA159497E27}" type="datetime1">
              <a:rPr lang="en-US" smtClean="0"/>
              <a:t>11/24/2021</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508364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141BE4-36EA-438F-ACCA-E5A7C07E1A33}" type="datetime1">
              <a:rPr lang="en-US" smtClean="0"/>
              <a:t>11/24/2021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036116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5EE1ED7-A256-4681-AA3D-2677B9C5384F}" type="datetime1">
              <a:rPr lang="en-US" smtClean="0"/>
              <a:t>11/24/2021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7408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AFD0823F-523C-4572-8E37-DBCA391E67E2}" type="datetime1">
              <a:rPr lang="en-US" smtClean="0"/>
              <a:t>11/24/2021</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1130760"/>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hf sldNum="0" hd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iantracy.com/blog/personal-success/how-to-use-the-80-20-rule-pareto-principle/" TargetMode="External"/><Relationship Id="rId2" Type="http://schemas.openxmlformats.org/officeDocument/2006/relationships/hyperlink" Target="https://www.investopedia.com/terms/o/organizational-structure.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2A175829-70EA-4A6D-978C-4D0923059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3064" y="0"/>
            <a:ext cx="4348936" cy="174009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EE5D2B4A-3399-4CCF-A171-7F8B1BF54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04894"/>
            <a:ext cx="640080" cy="43627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A894967F-D57B-433D-9A92-5C82B10CF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1778958"/>
            <a:ext cx="7159214" cy="436272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0FCE5-921D-447A-89B3-F4A32A995B9F}"/>
              </a:ext>
            </a:extLst>
          </p:cNvPr>
          <p:cNvSpPr>
            <a:spLocks noGrp="1"/>
          </p:cNvSpPr>
          <p:nvPr>
            <p:ph type="ctrTitle"/>
          </p:nvPr>
        </p:nvSpPr>
        <p:spPr>
          <a:xfrm>
            <a:off x="1243060" y="2218414"/>
            <a:ext cx="5956534" cy="2631882"/>
          </a:xfrm>
        </p:spPr>
        <p:txBody>
          <a:bodyPr>
            <a:normAutofit/>
          </a:bodyPr>
          <a:lstStyle/>
          <a:p>
            <a:pPr algn="ctr"/>
            <a:r>
              <a:rPr lang="en-GB" sz="2000" u="sng" dirty="0">
                <a:solidFill>
                  <a:schemeClr val="bg1"/>
                </a:solidFill>
              </a:rPr>
              <a:t>STUDY SKILLS</a:t>
            </a:r>
            <a:r>
              <a:rPr lang="en-GB" sz="2000" dirty="0">
                <a:solidFill>
                  <a:schemeClr val="bg1"/>
                </a:solidFill>
              </a:rPr>
              <a:t>: the benefits within an employment setting and how they can be found in a youth work setting </a:t>
            </a:r>
          </a:p>
        </p:txBody>
      </p:sp>
      <p:sp>
        <p:nvSpPr>
          <p:cNvPr id="3" name="Subtitle 2">
            <a:extLst>
              <a:ext uri="{FF2B5EF4-FFF2-40B4-BE49-F238E27FC236}">
                <a16:creationId xmlns:a16="http://schemas.microsoft.com/office/drawing/2014/main" id="{4A6B08B3-34C3-4BF5-B5DE-A32EC734E70D}"/>
              </a:ext>
            </a:extLst>
          </p:cNvPr>
          <p:cNvSpPr>
            <a:spLocks noGrp="1"/>
          </p:cNvSpPr>
          <p:nvPr>
            <p:ph type="subTitle" idx="1"/>
          </p:nvPr>
        </p:nvSpPr>
        <p:spPr>
          <a:xfrm>
            <a:off x="1698816" y="4850296"/>
            <a:ext cx="5045022" cy="1152045"/>
          </a:xfrm>
        </p:spPr>
        <p:txBody>
          <a:bodyPr anchor="t">
            <a:normAutofit/>
          </a:bodyPr>
          <a:lstStyle/>
          <a:p>
            <a:pPr algn="ctr"/>
            <a:r>
              <a:rPr lang="en-GB" dirty="0">
                <a:solidFill>
                  <a:schemeClr val="bg1"/>
                </a:solidFill>
              </a:rPr>
              <a:t>By </a:t>
            </a:r>
            <a:r>
              <a:rPr lang="en-GB" dirty="0" err="1">
                <a:solidFill>
                  <a:schemeClr val="bg1"/>
                </a:solidFill>
              </a:rPr>
              <a:t>Leesum</a:t>
            </a:r>
            <a:r>
              <a:rPr lang="en-GB" dirty="0">
                <a:solidFill>
                  <a:schemeClr val="bg1"/>
                </a:solidFill>
              </a:rPr>
              <a:t> (Lee) Kelly</a:t>
            </a:r>
          </a:p>
        </p:txBody>
      </p:sp>
      <p:sp>
        <p:nvSpPr>
          <p:cNvPr id="87" name="Rectangle 86">
            <a:extLst>
              <a:ext uri="{FF2B5EF4-FFF2-40B4-BE49-F238E27FC236}">
                <a16:creationId xmlns:a16="http://schemas.microsoft.com/office/drawing/2014/main" id="{41828A56-78F8-49CB-B2C3-4C7C093B8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294" y="1766026"/>
            <a:ext cx="4392706" cy="434637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88">
            <a:extLst>
              <a:ext uri="{FF2B5EF4-FFF2-40B4-BE49-F238E27FC236}">
                <a16:creationId xmlns:a16="http://schemas.microsoft.com/office/drawing/2014/main" id="{BB57D892-A065-4003-93F3-65AB1A248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4695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90">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6167615"/>
            <a:ext cx="775982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92">
            <a:extLst>
              <a:ext uri="{FF2B5EF4-FFF2-40B4-BE49-F238E27FC236}">
                <a16:creationId xmlns:a16="http://schemas.microsoft.com/office/drawing/2014/main" id="{BEA1DA1C-6CE0-4AE4-918F-CC0E685C5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294" y="6167615"/>
            <a:ext cx="4392706" cy="6903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9C67C3D3-B919-4C65-907E-45C21C631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6898"/>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9BCBF7BE-192C-47B7-816B-8213C256E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05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E4A7B9B7-3F46-4E3D-A27B-0A18B743FC85}"/>
              </a:ext>
            </a:extLst>
          </p:cNvPr>
          <p:cNvSpPr>
            <a:spLocks noGrp="1"/>
          </p:cNvSpPr>
          <p:nvPr>
            <p:ph type="ftr" sz="quarter" idx="11"/>
          </p:nvPr>
        </p:nvSpPr>
        <p:spPr>
          <a:xfrm>
            <a:off x="9312676" y="6350284"/>
            <a:ext cx="2805984" cy="356882"/>
          </a:xfrm>
        </p:spPr>
        <p:txBody>
          <a:bodyPr/>
          <a:lstStyle/>
          <a:p>
            <a:pPr algn="l"/>
            <a:r>
              <a:rPr lang="en-US" dirty="0"/>
              <a:t>Student Number: 2109359</a:t>
            </a:r>
          </a:p>
        </p:txBody>
      </p:sp>
    </p:spTree>
    <p:extLst>
      <p:ext uri="{BB962C8B-B14F-4D97-AF65-F5344CB8AC3E}">
        <p14:creationId xmlns:p14="http://schemas.microsoft.com/office/powerpoint/2010/main" val="2157725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1" y="1206886"/>
            <a:ext cx="41389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Rectangle 3">
            <a:extLst>
              <a:ext uri="{FF2B5EF4-FFF2-40B4-BE49-F238E27FC236}">
                <a16:creationId xmlns:a16="http://schemas.microsoft.com/office/drawing/2014/main" id="{768E8799-CFDE-4D2C-9E8E-5FAF1E661BF5}"/>
              </a:ext>
            </a:extLst>
          </p:cNvPr>
          <p:cNvSpPr/>
          <p:nvPr/>
        </p:nvSpPr>
        <p:spPr>
          <a:xfrm>
            <a:off x="3648349" y="1206886"/>
            <a:ext cx="5520166"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STUDY SKILLS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5" name="TextBox 4">
            <a:extLst>
              <a:ext uri="{FF2B5EF4-FFF2-40B4-BE49-F238E27FC236}">
                <a16:creationId xmlns:a16="http://schemas.microsoft.com/office/drawing/2014/main" id="{EA7C50B5-94BA-4630-998D-49C744E36B55}"/>
              </a:ext>
            </a:extLst>
          </p:cNvPr>
          <p:cNvSpPr txBox="1"/>
          <p:nvPr/>
        </p:nvSpPr>
        <p:spPr>
          <a:xfrm>
            <a:off x="1281723" y="3182483"/>
            <a:ext cx="10488246" cy="2862322"/>
          </a:xfrm>
          <a:prstGeom prst="rect">
            <a:avLst/>
          </a:prstGeom>
          <a:noFill/>
        </p:spPr>
        <p:txBody>
          <a:bodyPr wrap="square" rtlCol="0">
            <a:spAutoFit/>
          </a:bodyPr>
          <a:lstStyle/>
          <a:p>
            <a:pPr algn="ctr"/>
            <a:r>
              <a:rPr lang="en-GB" sz="2400" dirty="0"/>
              <a:t>Study skills are beneficial skills that every individual has in some form. </a:t>
            </a:r>
          </a:p>
          <a:p>
            <a:pPr algn="ctr"/>
            <a:endParaRPr lang="en-GB" sz="2400" dirty="0"/>
          </a:p>
          <a:p>
            <a:pPr algn="ctr"/>
            <a:r>
              <a:rPr lang="en-GB" sz="2400" dirty="0"/>
              <a:t>Study skills can be at various levels of difficulty. This means that some of the skills found are just basic skills which are more common in crucial to everyday life. </a:t>
            </a:r>
          </a:p>
          <a:p>
            <a:pPr algn="ctr"/>
            <a:endParaRPr lang="en-GB" dirty="0"/>
          </a:p>
          <a:p>
            <a:pPr algn="ctr"/>
            <a:endParaRPr lang="en-GB" dirty="0"/>
          </a:p>
        </p:txBody>
      </p:sp>
    </p:spTree>
    <p:extLst>
      <p:ext uri="{BB962C8B-B14F-4D97-AF65-F5344CB8AC3E}">
        <p14:creationId xmlns:p14="http://schemas.microsoft.com/office/powerpoint/2010/main" val="379046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3117213" y="1206886"/>
            <a:ext cx="6996339"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COMMUNICATION </a:t>
            </a:r>
          </a:p>
        </p:txBody>
      </p:sp>
      <p:sp>
        <p:nvSpPr>
          <p:cNvPr id="5" name="TextBox 4">
            <a:extLst>
              <a:ext uri="{FF2B5EF4-FFF2-40B4-BE49-F238E27FC236}">
                <a16:creationId xmlns:a16="http://schemas.microsoft.com/office/drawing/2014/main" id="{995919DB-D509-4DA3-BA93-6304225E8B47}"/>
              </a:ext>
            </a:extLst>
          </p:cNvPr>
          <p:cNvSpPr txBox="1"/>
          <p:nvPr/>
        </p:nvSpPr>
        <p:spPr>
          <a:xfrm>
            <a:off x="1633489" y="2347432"/>
            <a:ext cx="9960746" cy="2677656"/>
          </a:xfrm>
          <a:prstGeom prst="rect">
            <a:avLst/>
          </a:prstGeom>
          <a:noFill/>
        </p:spPr>
        <p:txBody>
          <a:bodyPr wrap="square" rtlCol="0" anchor="ctr">
            <a:spAutoFit/>
          </a:bodyPr>
          <a:lstStyle/>
          <a:p>
            <a:pPr algn="ctr"/>
            <a:r>
              <a:rPr lang="en-GB" sz="2400" dirty="0"/>
              <a:t>Communication is involved in all of our lives on a day-to-day basis (sometimes without us even realising that we do it). To me, Communication is important. However, it is not just about the way that we verbally give information to others. </a:t>
            </a:r>
          </a:p>
          <a:p>
            <a:pPr algn="ctr"/>
            <a:endParaRPr lang="en-GB" sz="2400" dirty="0"/>
          </a:p>
          <a:p>
            <a:pPr algn="ctr"/>
            <a:r>
              <a:rPr lang="en-GB" sz="2400" dirty="0"/>
              <a:t> Communication is also about the way that we take information from other people.</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7" name="TextBox 6">
            <a:extLst>
              <a:ext uri="{FF2B5EF4-FFF2-40B4-BE49-F238E27FC236}">
                <a16:creationId xmlns:a16="http://schemas.microsoft.com/office/drawing/2014/main" id="{98774073-C6E3-4AF4-AA86-76F305B669A0}"/>
              </a:ext>
            </a:extLst>
          </p:cNvPr>
          <p:cNvSpPr txBox="1"/>
          <p:nvPr/>
        </p:nvSpPr>
        <p:spPr>
          <a:xfrm>
            <a:off x="1633489" y="5094338"/>
            <a:ext cx="10147177" cy="769441"/>
          </a:xfrm>
          <a:prstGeom prst="rect">
            <a:avLst/>
          </a:prstGeom>
          <a:noFill/>
        </p:spPr>
        <p:txBody>
          <a:bodyPr wrap="square" rtlCol="0">
            <a:spAutoFit/>
          </a:bodyPr>
          <a:lstStyle/>
          <a:p>
            <a:pPr algn="ctr"/>
            <a:r>
              <a:rPr lang="en-GB" sz="2400" b="1" dirty="0"/>
              <a:t>‘</a:t>
            </a:r>
            <a:r>
              <a:rPr lang="en-GB" sz="2000" b="1" dirty="0"/>
              <a:t>Communication can be defined as a process of transmitting information and common understanding from one person to another.’  (Keyton, 2011)</a:t>
            </a:r>
          </a:p>
        </p:txBody>
      </p:sp>
    </p:spTree>
    <p:extLst>
      <p:ext uri="{BB962C8B-B14F-4D97-AF65-F5344CB8AC3E}">
        <p14:creationId xmlns:p14="http://schemas.microsoft.com/office/powerpoint/2010/main" val="858462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4" y="1206886"/>
            <a:ext cx="413896"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2" name="TextBox 1">
            <a:extLst>
              <a:ext uri="{FF2B5EF4-FFF2-40B4-BE49-F238E27FC236}">
                <a16:creationId xmlns:a16="http://schemas.microsoft.com/office/drawing/2014/main" id="{EE31553D-23B6-4F09-ABE4-BF2BB96BB599}"/>
              </a:ext>
            </a:extLst>
          </p:cNvPr>
          <p:cNvSpPr txBox="1"/>
          <p:nvPr/>
        </p:nvSpPr>
        <p:spPr>
          <a:xfrm>
            <a:off x="1359877" y="2485291"/>
            <a:ext cx="9964615" cy="3477875"/>
          </a:xfrm>
          <a:prstGeom prst="rect">
            <a:avLst/>
          </a:prstGeom>
          <a:noFill/>
        </p:spPr>
        <p:txBody>
          <a:bodyPr wrap="square" rtlCol="0">
            <a:spAutoFit/>
          </a:bodyPr>
          <a:lstStyle/>
          <a:p>
            <a:pPr algn="ctr"/>
            <a:r>
              <a:rPr lang="en-GB" sz="2000" dirty="0"/>
              <a:t>Effective Communication can be a very beneficial skill that is found all over the place within a work setting. This is a common skill shown in work environments which involves working as part of a team or coming into direct contact with customers</a:t>
            </a:r>
          </a:p>
          <a:p>
            <a:pPr algn="ctr"/>
            <a:endParaRPr lang="en-GB" sz="2000" dirty="0"/>
          </a:p>
          <a:p>
            <a:pPr algn="ctr"/>
            <a:r>
              <a:rPr lang="en-GB" sz="2000" dirty="0"/>
              <a:t>Being good at communicating with customers can do many things to help keep a steady flow on the business. </a:t>
            </a:r>
          </a:p>
          <a:p>
            <a:pPr algn="ctr"/>
            <a:endParaRPr lang="en-GB" sz="2000" dirty="0"/>
          </a:p>
          <a:p>
            <a:pPr algn="ctr"/>
            <a:r>
              <a:rPr lang="en-GB" sz="2000" dirty="0"/>
              <a:t>This can include customer satisfaction. Showing that an individual cares for their workplace and is striving to succeed</a:t>
            </a:r>
          </a:p>
          <a:p>
            <a:pPr algn="ctr"/>
            <a:endParaRPr lang="en-GB" sz="2000" dirty="0"/>
          </a:p>
        </p:txBody>
      </p:sp>
    </p:spTree>
    <p:extLst>
      <p:ext uri="{BB962C8B-B14F-4D97-AF65-F5344CB8AC3E}">
        <p14:creationId xmlns:p14="http://schemas.microsoft.com/office/powerpoint/2010/main" val="57195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4" y="1206886"/>
            <a:ext cx="413896"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5E7235FE-8904-40B4-BFA2-E76CD309C4AD}"/>
              </a:ext>
            </a:extLst>
          </p:cNvPr>
          <p:cNvSpPr txBox="1"/>
          <p:nvPr/>
        </p:nvSpPr>
        <p:spPr>
          <a:xfrm>
            <a:off x="1384355" y="2554602"/>
            <a:ext cx="10462054" cy="3477875"/>
          </a:xfrm>
          <a:prstGeom prst="rect">
            <a:avLst/>
          </a:prstGeom>
          <a:noFill/>
        </p:spPr>
        <p:txBody>
          <a:bodyPr wrap="square" rtlCol="0">
            <a:spAutoFit/>
          </a:bodyPr>
          <a:lstStyle/>
          <a:p>
            <a:pPr algn="ctr"/>
            <a:r>
              <a:rPr lang="en-GB" sz="2000" dirty="0"/>
              <a:t>One of the main strategies put in place to help benefit communication within the work environment would be the use of an organisational structure.</a:t>
            </a:r>
          </a:p>
          <a:p>
            <a:pPr algn="ctr"/>
            <a:endParaRPr lang="en-GB" sz="2000" dirty="0"/>
          </a:p>
          <a:p>
            <a:pPr algn="ctr"/>
            <a:r>
              <a:rPr lang="en-GB" sz="2000" dirty="0"/>
              <a:t>In relation to this, Kenton (2021) wrote that </a:t>
            </a:r>
            <a:r>
              <a:rPr lang="en-GB" sz="2000" b="1" dirty="0"/>
              <a:t>an organisational structure is a system that shows how tasks within a business are managed in order to meet the goals of that organisation. </a:t>
            </a:r>
          </a:p>
          <a:p>
            <a:pPr algn="ctr"/>
            <a:endParaRPr lang="en-GB" sz="2000" b="1" dirty="0"/>
          </a:p>
          <a:p>
            <a:pPr algn="ctr"/>
            <a:r>
              <a:rPr lang="en-GB" sz="2000" dirty="0"/>
              <a:t>This structure is beneficial as it shows some order in the way that a team is run. </a:t>
            </a:r>
          </a:p>
          <a:p>
            <a:pPr algn="ctr"/>
            <a:endParaRPr lang="en-GB" sz="2000" dirty="0"/>
          </a:p>
          <a:p>
            <a:pPr algn="ctr"/>
            <a:r>
              <a:rPr lang="en-GB" sz="2000" dirty="0"/>
              <a:t>Breaks teams down into smaller sections. </a:t>
            </a:r>
          </a:p>
          <a:p>
            <a:pPr algn="ctr"/>
            <a:endParaRPr lang="en-GB" sz="2000" dirty="0"/>
          </a:p>
        </p:txBody>
      </p:sp>
    </p:spTree>
    <p:extLst>
      <p:ext uri="{BB962C8B-B14F-4D97-AF65-F5344CB8AC3E}">
        <p14:creationId xmlns:p14="http://schemas.microsoft.com/office/powerpoint/2010/main" val="843109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4" y="1206886"/>
            <a:ext cx="413896"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5E7235FE-8904-40B4-BFA2-E76CD309C4AD}"/>
              </a:ext>
            </a:extLst>
          </p:cNvPr>
          <p:cNvSpPr txBox="1"/>
          <p:nvPr/>
        </p:nvSpPr>
        <p:spPr>
          <a:xfrm>
            <a:off x="1384355" y="2456796"/>
            <a:ext cx="10462054" cy="4401205"/>
          </a:xfrm>
          <a:prstGeom prst="rect">
            <a:avLst/>
          </a:prstGeom>
          <a:noFill/>
        </p:spPr>
        <p:txBody>
          <a:bodyPr wrap="square" rtlCol="0">
            <a:spAutoFit/>
          </a:bodyPr>
          <a:lstStyle/>
          <a:p>
            <a:pPr algn="ctr"/>
            <a:r>
              <a:rPr lang="en-GB" sz="2000" dirty="0"/>
              <a:t>Being able to communicate effectively within a youth work setting is vital. This is especially because of the variety of different situations that a worker may come across.</a:t>
            </a:r>
          </a:p>
          <a:p>
            <a:pPr algn="ctr"/>
            <a:endParaRPr lang="en-GB" sz="2000" dirty="0"/>
          </a:p>
          <a:p>
            <a:pPr algn="ctr"/>
            <a:r>
              <a:rPr lang="en-GB" sz="2000" dirty="0"/>
              <a:t> Examples of this could be; working with the young people who along with their family members may struggle with a language barrier. Or another could be working with a young person who could have a disability or have difficulty with behaviour or learning</a:t>
            </a:r>
          </a:p>
          <a:p>
            <a:pPr algn="ctr"/>
            <a:endParaRPr lang="en-GB" sz="2000" dirty="0"/>
          </a:p>
          <a:p>
            <a:pPr algn="ctr"/>
            <a:r>
              <a:rPr lang="en-GB" sz="2000" dirty="0"/>
              <a:t>Being able to communicate is also important for the team of staff. This is something that can be seen frequently. </a:t>
            </a:r>
          </a:p>
          <a:p>
            <a:pPr algn="ctr"/>
            <a:endParaRPr lang="en-GB" sz="2000" dirty="0"/>
          </a:p>
          <a:p>
            <a:pPr algn="ctr"/>
            <a:r>
              <a:rPr lang="en-GB" sz="2000" dirty="0"/>
              <a:t>Communication with other agencies. </a:t>
            </a:r>
          </a:p>
          <a:p>
            <a:pPr algn="ctr"/>
            <a:endParaRPr lang="en-GB" sz="2000" dirty="0"/>
          </a:p>
        </p:txBody>
      </p:sp>
    </p:spTree>
    <p:extLst>
      <p:ext uri="{BB962C8B-B14F-4D97-AF65-F5344CB8AC3E}">
        <p14:creationId xmlns:p14="http://schemas.microsoft.com/office/powerpoint/2010/main" val="2755351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4" y="1206886"/>
            <a:ext cx="413896"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5E7235FE-8904-40B4-BFA2-E76CD309C4AD}"/>
              </a:ext>
            </a:extLst>
          </p:cNvPr>
          <p:cNvSpPr txBox="1"/>
          <p:nvPr/>
        </p:nvSpPr>
        <p:spPr>
          <a:xfrm>
            <a:off x="1384355" y="2456796"/>
            <a:ext cx="10462054" cy="3785652"/>
          </a:xfrm>
          <a:prstGeom prst="rect">
            <a:avLst/>
          </a:prstGeom>
          <a:noFill/>
        </p:spPr>
        <p:txBody>
          <a:bodyPr wrap="square" rtlCol="0">
            <a:spAutoFit/>
          </a:bodyPr>
          <a:lstStyle/>
          <a:p>
            <a:pPr algn="ctr"/>
            <a:r>
              <a:rPr lang="en-GB" sz="2000" dirty="0"/>
              <a:t>As a way of improving communication, the first thing that would benefit would be to build a professional relationship with whoever it is that you are trying to communicate with.</a:t>
            </a:r>
          </a:p>
          <a:p>
            <a:pPr algn="ctr"/>
            <a:endParaRPr lang="en-GB" sz="2000" dirty="0"/>
          </a:p>
          <a:p>
            <a:pPr algn="ctr"/>
            <a:r>
              <a:rPr lang="en-GB" sz="2000" dirty="0"/>
              <a:t>Different activities can be done within the work place or youth setting. This could be some sort of team building activity to help create bonds and build up confidence between each other.</a:t>
            </a:r>
          </a:p>
          <a:p>
            <a:pPr algn="ctr"/>
            <a:endParaRPr lang="en-GB" sz="2000" dirty="0"/>
          </a:p>
          <a:p>
            <a:pPr algn="ctr"/>
            <a:r>
              <a:rPr lang="en-GB" sz="2000" dirty="0"/>
              <a:t>As a way of improving this further in depth, it would require the individual to be able to recognise personal strengths and weaknesses. </a:t>
            </a:r>
          </a:p>
          <a:p>
            <a:pPr algn="ctr"/>
            <a:endParaRPr lang="en-GB" sz="2000" dirty="0"/>
          </a:p>
          <a:p>
            <a:pPr algn="ctr"/>
            <a:r>
              <a:rPr lang="en-GB" sz="2000" dirty="0"/>
              <a:t>Action plans and SMART targets.</a:t>
            </a:r>
          </a:p>
        </p:txBody>
      </p:sp>
    </p:spTree>
    <p:extLst>
      <p:ext uri="{BB962C8B-B14F-4D97-AF65-F5344CB8AC3E}">
        <p14:creationId xmlns:p14="http://schemas.microsoft.com/office/powerpoint/2010/main" val="695854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2813541" y="1206886"/>
            <a:ext cx="760368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TIME MANAGEMENT</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2" name="TextBox 1">
            <a:extLst>
              <a:ext uri="{FF2B5EF4-FFF2-40B4-BE49-F238E27FC236}">
                <a16:creationId xmlns:a16="http://schemas.microsoft.com/office/drawing/2014/main" id="{22FE31D4-57F0-40A8-AFF1-10561E93C8A0}"/>
              </a:ext>
            </a:extLst>
          </p:cNvPr>
          <p:cNvSpPr txBox="1"/>
          <p:nvPr/>
        </p:nvSpPr>
        <p:spPr>
          <a:xfrm>
            <a:off x="1672492" y="2532185"/>
            <a:ext cx="10011508" cy="4093428"/>
          </a:xfrm>
          <a:prstGeom prst="rect">
            <a:avLst/>
          </a:prstGeom>
          <a:noFill/>
        </p:spPr>
        <p:txBody>
          <a:bodyPr wrap="square" rtlCol="0">
            <a:spAutoFit/>
          </a:bodyPr>
          <a:lstStyle/>
          <a:p>
            <a:pPr algn="ctr"/>
            <a:r>
              <a:rPr lang="en-GB" sz="2000" dirty="0"/>
              <a:t>Time management is a really important skill. However, it is more beneficial depending on how effective an individual would use the skill.</a:t>
            </a:r>
          </a:p>
          <a:p>
            <a:pPr algn="ctr"/>
            <a:endParaRPr lang="en-GB" sz="2000" dirty="0"/>
          </a:p>
          <a:p>
            <a:pPr algn="ctr"/>
            <a:r>
              <a:rPr lang="en-GB" sz="2000" dirty="0"/>
              <a:t>Time management is a crucial part of planning when studying. </a:t>
            </a:r>
          </a:p>
          <a:p>
            <a:pPr algn="ctr"/>
            <a:endParaRPr lang="en-GB" sz="2000" dirty="0"/>
          </a:p>
          <a:p>
            <a:pPr algn="ctr"/>
            <a:r>
              <a:rPr lang="en-GB" sz="2000" dirty="0"/>
              <a:t>For this skill, it is also key to learn how to prioritise especially when it relates to getting tasks done.</a:t>
            </a:r>
          </a:p>
          <a:p>
            <a:pPr algn="ctr"/>
            <a:endParaRPr lang="en-GB" sz="2000" dirty="0"/>
          </a:p>
          <a:p>
            <a:pPr algn="ctr"/>
            <a:r>
              <a:rPr lang="en-GB" sz="2000" dirty="0"/>
              <a:t>There are different methods that can be used to help with time management. </a:t>
            </a:r>
          </a:p>
          <a:p>
            <a:pPr algn="ctr"/>
            <a:endParaRPr lang="en-GB" sz="2000" dirty="0"/>
          </a:p>
          <a:p>
            <a:pPr algn="ctr"/>
            <a:r>
              <a:rPr lang="en-GB" sz="2000" dirty="0"/>
              <a:t>An example of this would be the use of a time table whilst preparing for an exam. </a:t>
            </a:r>
          </a:p>
          <a:p>
            <a:pPr algn="ctr"/>
            <a:endParaRPr lang="en-GB" sz="2000" dirty="0"/>
          </a:p>
        </p:txBody>
      </p:sp>
    </p:spTree>
    <p:extLst>
      <p:ext uri="{BB962C8B-B14F-4D97-AF65-F5344CB8AC3E}">
        <p14:creationId xmlns:p14="http://schemas.microsoft.com/office/powerpoint/2010/main" val="3937415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DAB52CFA-11F0-4A5F-ABDF-88A2214FE12C}"/>
              </a:ext>
            </a:extLst>
          </p:cNvPr>
          <p:cNvSpPr txBox="1"/>
          <p:nvPr/>
        </p:nvSpPr>
        <p:spPr>
          <a:xfrm>
            <a:off x="1445846" y="2493108"/>
            <a:ext cx="10425723" cy="4093428"/>
          </a:xfrm>
          <a:prstGeom prst="rect">
            <a:avLst/>
          </a:prstGeom>
          <a:noFill/>
        </p:spPr>
        <p:txBody>
          <a:bodyPr wrap="square" rtlCol="0">
            <a:spAutoFit/>
          </a:bodyPr>
          <a:lstStyle/>
          <a:p>
            <a:pPr algn="ctr"/>
            <a:r>
              <a:rPr lang="en-GB" sz="2000" dirty="0"/>
              <a:t>Time management can be critical within the workplace environment.</a:t>
            </a:r>
          </a:p>
          <a:p>
            <a:pPr algn="ctr"/>
            <a:endParaRPr lang="en-GB" sz="2000" dirty="0"/>
          </a:p>
          <a:p>
            <a:pPr algn="ctr"/>
            <a:r>
              <a:rPr lang="en-GB" sz="2000" dirty="0"/>
              <a:t>This skill is beneficial well before employment and it is something that is taken very seriously. </a:t>
            </a:r>
          </a:p>
          <a:p>
            <a:pPr algn="ctr"/>
            <a:endParaRPr lang="en-GB" sz="2000" dirty="0"/>
          </a:p>
          <a:p>
            <a:pPr algn="ctr"/>
            <a:r>
              <a:rPr lang="en-GB" sz="2000" dirty="0"/>
              <a:t>An example of this would be an interviewer would want to know about any issues with punctuality before you are even considered for a role as it shows that you are reliable  </a:t>
            </a:r>
          </a:p>
          <a:p>
            <a:pPr algn="ctr"/>
            <a:endParaRPr lang="en-GB" sz="2000" dirty="0"/>
          </a:p>
          <a:p>
            <a:pPr algn="ctr"/>
            <a:r>
              <a:rPr lang="en-GB" sz="2000" dirty="0"/>
              <a:t>Within the actual workplace itself, time management can be used to help separate tasks depending on the urgency of them needing completing. </a:t>
            </a:r>
          </a:p>
          <a:p>
            <a:pPr algn="ctr"/>
            <a:endParaRPr lang="en-GB" sz="2000" dirty="0"/>
          </a:p>
          <a:p>
            <a:pPr algn="ctr"/>
            <a:r>
              <a:rPr lang="en-GB" sz="2000" dirty="0"/>
              <a:t>Work smarter, not harder</a:t>
            </a:r>
          </a:p>
        </p:txBody>
      </p:sp>
    </p:spTree>
    <p:extLst>
      <p:ext uri="{BB962C8B-B14F-4D97-AF65-F5344CB8AC3E}">
        <p14:creationId xmlns:p14="http://schemas.microsoft.com/office/powerpoint/2010/main" val="3922383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2" name="TextBox 1">
            <a:extLst>
              <a:ext uri="{FF2B5EF4-FFF2-40B4-BE49-F238E27FC236}">
                <a16:creationId xmlns:a16="http://schemas.microsoft.com/office/drawing/2014/main" id="{6B445D28-3787-4B30-AAF3-58241F64D73E}"/>
              </a:ext>
            </a:extLst>
          </p:cNvPr>
          <p:cNvSpPr txBox="1"/>
          <p:nvPr/>
        </p:nvSpPr>
        <p:spPr>
          <a:xfrm>
            <a:off x="1396712" y="2519853"/>
            <a:ext cx="10437341" cy="3416320"/>
          </a:xfrm>
          <a:prstGeom prst="rect">
            <a:avLst/>
          </a:prstGeom>
          <a:noFill/>
        </p:spPr>
        <p:txBody>
          <a:bodyPr wrap="square" rtlCol="0">
            <a:spAutoFit/>
          </a:bodyPr>
          <a:lstStyle/>
          <a:p>
            <a:pPr algn="ctr"/>
            <a:r>
              <a:rPr lang="en-GB" sz="2400" dirty="0"/>
              <a:t>Within the youth work setting, there are different, clear showings of time management.</a:t>
            </a:r>
          </a:p>
          <a:p>
            <a:pPr algn="ctr"/>
            <a:endParaRPr lang="en-GB" sz="2400" dirty="0"/>
          </a:p>
          <a:p>
            <a:pPr algn="ctr"/>
            <a:r>
              <a:rPr lang="en-GB" sz="2400" dirty="0"/>
              <a:t>Setting time and dates aside for one-to-one mentoring or detached services.</a:t>
            </a:r>
          </a:p>
          <a:p>
            <a:pPr algn="ctr"/>
            <a:endParaRPr lang="en-GB" sz="2400" dirty="0"/>
          </a:p>
          <a:p>
            <a:pPr algn="ctr"/>
            <a:r>
              <a:rPr lang="en-GB" sz="2400" dirty="0"/>
              <a:t>The management of work and case loads</a:t>
            </a:r>
          </a:p>
          <a:p>
            <a:pPr algn="ctr"/>
            <a:endParaRPr lang="en-GB" sz="2400" dirty="0"/>
          </a:p>
          <a:p>
            <a:pPr algn="ctr"/>
            <a:r>
              <a:rPr lang="en-GB" sz="2400" dirty="0"/>
              <a:t>Arriving on time to sessions or meetings.</a:t>
            </a:r>
          </a:p>
        </p:txBody>
      </p:sp>
    </p:spTree>
    <p:extLst>
      <p:ext uri="{BB962C8B-B14F-4D97-AF65-F5344CB8AC3E}">
        <p14:creationId xmlns:p14="http://schemas.microsoft.com/office/powerpoint/2010/main" val="3044665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2" name="TextBox 1">
            <a:extLst>
              <a:ext uri="{FF2B5EF4-FFF2-40B4-BE49-F238E27FC236}">
                <a16:creationId xmlns:a16="http://schemas.microsoft.com/office/drawing/2014/main" id="{6B445D28-3787-4B30-AAF3-58241F64D73E}"/>
              </a:ext>
            </a:extLst>
          </p:cNvPr>
          <p:cNvSpPr txBox="1"/>
          <p:nvPr/>
        </p:nvSpPr>
        <p:spPr>
          <a:xfrm>
            <a:off x="1396712" y="2965309"/>
            <a:ext cx="10437341" cy="2677656"/>
          </a:xfrm>
          <a:prstGeom prst="rect">
            <a:avLst/>
          </a:prstGeom>
          <a:noFill/>
        </p:spPr>
        <p:txBody>
          <a:bodyPr wrap="square" rtlCol="0">
            <a:spAutoFit/>
          </a:bodyPr>
          <a:lstStyle/>
          <a:p>
            <a:pPr algn="ctr"/>
            <a:r>
              <a:rPr lang="en-GB" sz="2400" dirty="0"/>
              <a:t>One of the main ways to improve on time management skills would be to get yourself a diary or make a time table as a way of planning when things should be happening.</a:t>
            </a:r>
          </a:p>
          <a:p>
            <a:pPr algn="ctr"/>
            <a:endParaRPr lang="en-GB" sz="2400" dirty="0"/>
          </a:p>
          <a:p>
            <a:pPr algn="ctr"/>
            <a:r>
              <a:rPr lang="en-GB" sz="2400" dirty="0"/>
              <a:t>Remember the </a:t>
            </a:r>
            <a:r>
              <a:rPr lang="en-GB" sz="2400" b="1" dirty="0"/>
              <a:t>Pareto Principle</a:t>
            </a:r>
            <a:r>
              <a:rPr lang="en-GB" sz="2400" dirty="0"/>
              <a:t>. It can also be referred to as the 80-20 rule.</a:t>
            </a:r>
          </a:p>
          <a:p>
            <a:pPr algn="ctr"/>
            <a:endParaRPr lang="en-GB" sz="2400" dirty="0"/>
          </a:p>
        </p:txBody>
      </p:sp>
    </p:spTree>
    <p:extLst>
      <p:ext uri="{BB962C8B-B14F-4D97-AF65-F5344CB8AC3E}">
        <p14:creationId xmlns:p14="http://schemas.microsoft.com/office/powerpoint/2010/main" val="4086757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2" name="TextBox 1">
            <a:extLst>
              <a:ext uri="{FF2B5EF4-FFF2-40B4-BE49-F238E27FC236}">
                <a16:creationId xmlns:a16="http://schemas.microsoft.com/office/drawing/2014/main" id="{6B445D28-3787-4B30-AAF3-58241F64D73E}"/>
              </a:ext>
            </a:extLst>
          </p:cNvPr>
          <p:cNvSpPr txBox="1"/>
          <p:nvPr/>
        </p:nvSpPr>
        <p:spPr>
          <a:xfrm>
            <a:off x="1396712" y="2965309"/>
            <a:ext cx="10437341" cy="2308324"/>
          </a:xfrm>
          <a:prstGeom prst="rect">
            <a:avLst/>
          </a:prstGeom>
          <a:noFill/>
        </p:spPr>
        <p:txBody>
          <a:bodyPr wrap="square" rtlCol="0">
            <a:spAutoFit/>
          </a:bodyPr>
          <a:lstStyle/>
          <a:p>
            <a:pPr algn="ctr"/>
            <a:r>
              <a:rPr lang="en-GB" sz="2400" dirty="0"/>
              <a:t>The Pareto principle was founded by Vilfredo Pareto in 1895.</a:t>
            </a:r>
          </a:p>
          <a:p>
            <a:pPr algn="ctr"/>
            <a:endParaRPr lang="en-GB" sz="2400" dirty="0"/>
          </a:p>
          <a:p>
            <a:pPr algn="ctr"/>
            <a:r>
              <a:rPr lang="en-GB" sz="2400" dirty="0"/>
              <a:t>Tracy (2010) says that </a:t>
            </a:r>
            <a:r>
              <a:rPr lang="en-GB" sz="2400" b="1" dirty="0"/>
              <a:t>‘the 80 20 rule is one of the most beneficial  concepts for time and life management.’ </a:t>
            </a:r>
            <a:r>
              <a:rPr lang="en-GB" sz="2400" dirty="0"/>
              <a:t>He also suggests that </a:t>
            </a:r>
            <a:r>
              <a:rPr lang="en-GB" sz="2400" b="1" dirty="0"/>
              <a:t>‘this rule 20 percent of your activities will account for 80 percent of your results.’</a:t>
            </a:r>
          </a:p>
        </p:txBody>
      </p:sp>
    </p:spTree>
    <p:extLst>
      <p:ext uri="{BB962C8B-B14F-4D97-AF65-F5344CB8AC3E}">
        <p14:creationId xmlns:p14="http://schemas.microsoft.com/office/powerpoint/2010/main" val="3640838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3851264" y="1206886"/>
            <a:ext cx="552824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NOTE TAKING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84033085-7240-4BFF-AA85-09D450C47D8A}"/>
              </a:ext>
            </a:extLst>
          </p:cNvPr>
          <p:cNvSpPr txBox="1"/>
          <p:nvPr/>
        </p:nvSpPr>
        <p:spPr>
          <a:xfrm>
            <a:off x="1367481" y="2788792"/>
            <a:ext cx="10379676" cy="3416320"/>
          </a:xfrm>
          <a:prstGeom prst="rect">
            <a:avLst/>
          </a:prstGeom>
          <a:noFill/>
        </p:spPr>
        <p:txBody>
          <a:bodyPr wrap="square" rtlCol="0">
            <a:spAutoFit/>
          </a:bodyPr>
          <a:lstStyle/>
          <a:p>
            <a:pPr algn="ctr"/>
            <a:r>
              <a:rPr lang="en-GB" dirty="0"/>
              <a:t>Note Taking can be one of the most beneficial study skills to individuals.</a:t>
            </a:r>
          </a:p>
          <a:p>
            <a:pPr algn="ctr"/>
            <a:endParaRPr lang="en-GB" dirty="0"/>
          </a:p>
          <a:p>
            <a:pPr algn="ctr"/>
            <a:r>
              <a:rPr lang="en-GB" dirty="0"/>
              <a:t>With this, it gives one the ability to personalise large pieces of information in a way that helps them. </a:t>
            </a:r>
          </a:p>
          <a:p>
            <a:pPr algn="ctr"/>
            <a:endParaRPr lang="en-GB" dirty="0"/>
          </a:p>
          <a:p>
            <a:pPr algn="ctr"/>
            <a:r>
              <a:rPr lang="en-GB" dirty="0"/>
              <a:t>Note taking helps especially when there is a large amount of information that needs to be taken in. It helps shorten these pieces of information with just key words, phrases and parts of the information giving a general outline.</a:t>
            </a:r>
          </a:p>
          <a:p>
            <a:pPr algn="ctr"/>
            <a:endParaRPr lang="en-GB" dirty="0"/>
          </a:p>
          <a:p>
            <a:pPr algn="ctr"/>
            <a:r>
              <a:rPr lang="en-GB" dirty="0"/>
              <a:t>It can also help separate information into different sub-categories. </a:t>
            </a:r>
          </a:p>
          <a:p>
            <a:pPr algn="ctr"/>
            <a:endParaRPr lang="en-GB" dirty="0"/>
          </a:p>
          <a:p>
            <a:pPr algn="ctr"/>
            <a:r>
              <a:rPr lang="en-GB" dirty="0"/>
              <a:t>Can also be helpful when making observations or to serve as a reminder. </a:t>
            </a:r>
          </a:p>
        </p:txBody>
      </p:sp>
    </p:spTree>
    <p:extLst>
      <p:ext uri="{BB962C8B-B14F-4D97-AF65-F5344CB8AC3E}">
        <p14:creationId xmlns:p14="http://schemas.microsoft.com/office/powerpoint/2010/main" val="320081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84033085-7240-4BFF-AA85-09D450C47D8A}"/>
              </a:ext>
            </a:extLst>
          </p:cNvPr>
          <p:cNvSpPr txBox="1"/>
          <p:nvPr/>
        </p:nvSpPr>
        <p:spPr>
          <a:xfrm>
            <a:off x="1367481" y="2788792"/>
            <a:ext cx="10379676" cy="3139321"/>
          </a:xfrm>
          <a:prstGeom prst="rect">
            <a:avLst/>
          </a:prstGeom>
          <a:noFill/>
        </p:spPr>
        <p:txBody>
          <a:bodyPr wrap="square" rtlCol="0">
            <a:spAutoFit/>
          </a:bodyPr>
          <a:lstStyle/>
          <a:p>
            <a:pPr algn="ctr"/>
            <a:r>
              <a:rPr lang="en-GB" dirty="0"/>
              <a:t>Note taking within a work environment can be beneficial for any individual and these benefits may differ depending on their specific roles.</a:t>
            </a:r>
          </a:p>
          <a:p>
            <a:pPr algn="ctr"/>
            <a:endParaRPr lang="en-GB" dirty="0"/>
          </a:p>
          <a:p>
            <a:pPr algn="ctr"/>
            <a:r>
              <a:rPr lang="en-GB" dirty="0"/>
              <a:t>If you are a manager of a company, note taking can be used as a way to give feedback into meetings but also so that feedback can be taken away from these and shared with other employees</a:t>
            </a:r>
          </a:p>
          <a:p>
            <a:pPr algn="ctr"/>
            <a:endParaRPr lang="en-GB" dirty="0"/>
          </a:p>
          <a:p>
            <a:pPr algn="ctr"/>
            <a:r>
              <a:rPr lang="en-GB" dirty="0"/>
              <a:t>Noe taking from a general employee can be used as a way of remembering specific tasks that need to be completed. Note taking can also be used as a way of personal development. Notes can be made on what an individual is doing well but also the steps to improve in a certain area.</a:t>
            </a:r>
          </a:p>
        </p:txBody>
      </p:sp>
    </p:spTree>
    <p:extLst>
      <p:ext uri="{BB962C8B-B14F-4D97-AF65-F5344CB8AC3E}">
        <p14:creationId xmlns:p14="http://schemas.microsoft.com/office/powerpoint/2010/main" val="3480187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84033085-7240-4BFF-AA85-09D450C47D8A}"/>
              </a:ext>
            </a:extLst>
          </p:cNvPr>
          <p:cNvSpPr txBox="1"/>
          <p:nvPr/>
        </p:nvSpPr>
        <p:spPr>
          <a:xfrm>
            <a:off x="1425545" y="3011475"/>
            <a:ext cx="10379676" cy="3170099"/>
          </a:xfrm>
          <a:prstGeom prst="rect">
            <a:avLst/>
          </a:prstGeom>
          <a:noFill/>
        </p:spPr>
        <p:txBody>
          <a:bodyPr wrap="square" rtlCol="0">
            <a:spAutoFit/>
          </a:bodyPr>
          <a:lstStyle/>
          <a:p>
            <a:pPr algn="ctr"/>
            <a:r>
              <a:rPr lang="en-GB" sz="2000" dirty="0"/>
              <a:t>Note taking within a youth work setting can be seen in various places. </a:t>
            </a:r>
          </a:p>
          <a:p>
            <a:pPr algn="ctr"/>
            <a:endParaRPr lang="en-GB" sz="2000" dirty="0"/>
          </a:p>
          <a:p>
            <a:pPr algn="ctr"/>
            <a:r>
              <a:rPr lang="en-GB" sz="2000" dirty="0"/>
              <a:t>A youth worker could use notes as a way of supporting or building a work or case load.</a:t>
            </a:r>
          </a:p>
          <a:p>
            <a:pPr algn="ctr"/>
            <a:endParaRPr lang="en-GB" sz="2000" dirty="0"/>
          </a:p>
          <a:p>
            <a:pPr algn="ctr"/>
            <a:r>
              <a:rPr lang="en-GB" sz="2000" dirty="0"/>
              <a:t>Notes would be used within a mentoring session with a young person as a means of supporting them with their personal development. </a:t>
            </a:r>
          </a:p>
          <a:p>
            <a:pPr algn="ctr"/>
            <a:endParaRPr lang="en-GB" sz="2000" dirty="0"/>
          </a:p>
          <a:p>
            <a:pPr algn="ctr"/>
            <a:r>
              <a:rPr lang="en-GB" sz="2000" dirty="0"/>
              <a:t>Getting ideas from the young people about a variety of topics and can be linked to things such as; ideas for the community. </a:t>
            </a:r>
          </a:p>
        </p:txBody>
      </p:sp>
    </p:spTree>
    <p:extLst>
      <p:ext uri="{BB962C8B-B14F-4D97-AF65-F5344CB8AC3E}">
        <p14:creationId xmlns:p14="http://schemas.microsoft.com/office/powerpoint/2010/main" val="3479716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84033085-7240-4BFF-AA85-09D450C47D8A}"/>
              </a:ext>
            </a:extLst>
          </p:cNvPr>
          <p:cNvSpPr txBox="1"/>
          <p:nvPr/>
        </p:nvSpPr>
        <p:spPr>
          <a:xfrm>
            <a:off x="1441548" y="2981797"/>
            <a:ext cx="10379676" cy="2862322"/>
          </a:xfrm>
          <a:prstGeom prst="rect">
            <a:avLst/>
          </a:prstGeom>
          <a:noFill/>
        </p:spPr>
        <p:txBody>
          <a:bodyPr wrap="square" rtlCol="0">
            <a:spAutoFit/>
          </a:bodyPr>
          <a:lstStyle/>
          <a:p>
            <a:pPr algn="ctr"/>
            <a:r>
              <a:rPr lang="en-GB" sz="2000" dirty="0"/>
              <a:t>As a way of improving note taking, the main thing to remember would be that the notes that are being written should have relevance in order to not create confusion</a:t>
            </a:r>
          </a:p>
          <a:p>
            <a:pPr algn="ctr"/>
            <a:r>
              <a:rPr lang="en-GB" sz="2000" dirty="0"/>
              <a:t>Make them clear, make sure that they are not cramped with information</a:t>
            </a:r>
          </a:p>
          <a:p>
            <a:pPr algn="ctr"/>
            <a:endParaRPr lang="en-GB" sz="2000" dirty="0"/>
          </a:p>
          <a:p>
            <a:pPr algn="ctr"/>
            <a:r>
              <a:rPr lang="en-GB" sz="2000" dirty="0"/>
              <a:t>Another thing that can be done is having a clear structure to the notes that have been taken. Keep specific pieces of information together that may be linked. </a:t>
            </a:r>
          </a:p>
          <a:p>
            <a:pPr algn="ctr"/>
            <a:endParaRPr lang="en-GB" sz="2000" dirty="0"/>
          </a:p>
          <a:p>
            <a:pPr algn="ctr"/>
            <a:r>
              <a:rPr lang="en-GB" sz="2000" dirty="0"/>
              <a:t>Try to perhaps add colour. Make it personal but fun and easy to go back too</a:t>
            </a:r>
          </a:p>
        </p:txBody>
      </p:sp>
    </p:spTree>
    <p:extLst>
      <p:ext uri="{BB962C8B-B14F-4D97-AF65-F5344CB8AC3E}">
        <p14:creationId xmlns:p14="http://schemas.microsoft.com/office/powerpoint/2010/main" val="3517650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06AAC7D-72EA-428C-B843-A71040E78F86}"/>
              </a:ext>
            </a:extLst>
          </p:cNvPr>
          <p:cNvSpPr/>
          <p:nvPr/>
        </p:nvSpPr>
        <p:spPr>
          <a:xfrm>
            <a:off x="6408431" y="1206886"/>
            <a:ext cx="41389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a:t>
            </a:r>
          </a:p>
        </p:txBody>
      </p:sp>
      <p:sp>
        <p:nvSpPr>
          <p:cNvPr id="6" name="Footer Placeholder 5">
            <a:extLst>
              <a:ext uri="{FF2B5EF4-FFF2-40B4-BE49-F238E27FC236}">
                <a16:creationId xmlns:a16="http://schemas.microsoft.com/office/drawing/2014/main" id="{2E0E446E-003A-4E2E-B314-6F3C597C0049}"/>
              </a:ext>
            </a:extLst>
          </p:cNvPr>
          <p:cNvSpPr>
            <a:spLocks noGrp="1"/>
          </p:cNvSpPr>
          <p:nvPr>
            <p:ph type="ftr" sz="quarter" idx="11"/>
          </p:nvPr>
        </p:nvSpPr>
        <p:spPr>
          <a:xfrm>
            <a:off x="9374819" y="6363917"/>
            <a:ext cx="2732854" cy="457200"/>
          </a:xfrm>
        </p:spPr>
        <p:txBody>
          <a:bodyPr/>
          <a:lstStyle/>
          <a:p>
            <a:r>
              <a:rPr lang="en-US" dirty="0"/>
              <a:t>Student Number: 2109359</a:t>
            </a:r>
          </a:p>
        </p:txBody>
      </p:sp>
      <p:sp>
        <p:nvSpPr>
          <p:cNvPr id="4" name="TextBox 3">
            <a:extLst>
              <a:ext uri="{FF2B5EF4-FFF2-40B4-BE49-F238E27FC236}">
                <a16:creationId xmlns:a16="http://schemas.microsoft.com/office/drawing/2014/main" id="{69696AAD-BF22-46EC-98FD-0AD01DA05A19}"/>
              </a:ext>
            </a:extLst>
          </p:cNvPr>
          <p:cNvSpPr txBox="1"/>
          <p:nvPr/>
        </p:nvSpPr>
        <p:spPr>
          <a:xfrm>
            <a:off x="1243914" y="2478722"/>
            <a:ext cx="10536194" cy="2364237"/>
          </a:xfrm>
          <a:prstGeom prst="rect">
            <a:avLst/>
          </a:prstGeom>
          <a:noFill/>
        </p:spPr>
        <p:txBody>
          <a:bodyPr wrap="square" rtlCol="0">
            <a:spAutoFit/>
          </a:bodyPr>
          <a:lstStyle/>
          <a:p>
            <a:pPr lvl="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Keyton, J (2011) Communication and organizational culture: A key to understanding work experiences. California: SAGE Publications.</a:t>
            </a:r>
          </a:p>
          <a:p>
            <a:pPr lvl="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Kenton, W (2021) Organizational structure. Investopedia. </a:t>
            </a:r>
            <a:r>
              <a:rPr lang="en-GB"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https://www.investopedia.com/terms/o/organizational-structure.asp</a:t>
            </a:r>
            <a:r>
              <a:rPr lang="en-GB"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(accessed 24/11/2021)</a:t>
            </a:r>
          </a:p>
          <a:p>
            <a:pPr lvl="0">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Tracy, B (2010) The 80 20 Rule Explained. Brian Tracy International.                                          </a:t>
            </a:r>
            <a:r>
              <a:rPr lang="en-GB" sz="16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https://www.briantracy.com/blog/personal-success/how-to-use-the-80-20-rule-pareto-principle/</a:t>
            </a:r>
            <a:r>
              <a:rPr lang="en-GB" sz="16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 </a:t>
            </a:r>
            <a:r>
              <a:rPr lang="en-GB" sz="1600" dirty="0">
                <a:latin typeface="Calibri" panose="020F0502020204030204" pitchFamily="34" charset="0"/>
                <a:ea typeface="Calibri" panose="020F0502020204030204" pitchFamily="34" charset="0"/>
                <a:cs typeface="Times New Roman" panose="02020603050405020304" pitchFamily="18" charset="0"/>
              </a:rPr>
              <a:t>(accessed 24/11/2021)</a:t>
            </a:r>
          </a:p>
          <a:p>
            <a:pPr lvl="0">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31098112"/>
      </p:ext>
    </p:extLst>
  </p:cSld>
  <p:clrMapOvr>
    <a:masterClrMapping/>
  </p:clrMapOvr>
</p:sld>
</file>

<file path=ppt/theme/theme1.xml><?xml version="1.0" encoding="utf-8"?>
<a:theme xmlns:a="http://schemas.openxmlformats.org/drawingml/2006/main" name="ShojiVTI">
  <a:themeElements>
    <a:clrScheme name="AnalogousFromLightSeed_2SEEDS">
      <a:dk1>
        <a:srgbClr val="000000"/>
      </a:dk1>
      <a:lt1>
        <a:srgbClr val="FFFFFF"/>
      </a:lt1>
      <a:dk2>
        <a:srgbClr val="413424"/>
      </a:dk2>
      <a:lt2>
        <a:srgbClr val="E8E8E2"/>
      </a:lt2>
      <a:accent1>
        <a:srgbClr val="6F6FCA"/>
      </a:accent1>
      <a:accent2>
        <a:srgbClr val="87A6D3"/>
      </a:accent2>
      <a:accent3>
        <a:srgbClr val="A889D4"/>
      </a:accent3>
      <a:accent4>
        <a:srgbClr val="CA836F"/>
      </a:accent4>
      <a:accent5>
        <a:srgbClr val="BFA067"/>
      </a:accent5>
      <a:accent6>
        <a:srgbClr val="A5A95D"/>
      </a:accent6>
      <a:hlink>
        <a:srgbClr val="858551"/>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477</TotalTime>
  <Words>1417</Words>
  <Application>Microsoft Office PowerPoint</Application>
  <PresentationFormat>Widescreen</PresentationFormat>
  <Paragraphs>127</Paragraphs>
  <Slides>17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Meiryo</vt:lpstr>
      <vt:lpstr>Calibri</vt:lpstr>
      <vt:lpstr>Corbel</vt:lpstr>
      <vt:lpstr>ShojiVTI</vt:lpstr>
      <vt:lpstr>STUDY SKILLS: the benefits within an employment setting and how they can be found in a youth work setting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Choose 3 study skills that you feel are important for future employability and discuss how these can be transferred to a youth work setting.</dc:title>
  <dc:creator>Lee Kelly (2109359)</dc:creator>
  <cp:lastModifiedBy>Lee Kelly (2109359)</cp:lastModifiedBy>
  <cp:revision>5</cp:revision>
  <dcterms:created xsi:type="dcterms:W3CDTF">2021-11-13T22:21:41Z</dcterms:created>
  <dcterms:modified xsi:type="dcterms:W3CDTF">2021-11-24T08:04:36Z</dcterms:modified>
</cp:coreProperties>
</file>