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72" r:id="rId7"/>
    <p:sldId id="261" r:id="rId8"/>
    <p:sldId id="262" r:id="rId9"/>
    <p:sldId id="263" r:id="rId10"/>
    <p:sldId id="264" r:id="rId11"/>
    <p:sldId id="265" r:id="rId12"/>
    <p:sldId id="266" r:id="rId13"/>
    <p:sldId id="273" r:id="rId14"/>
    <p:sldId id="271" r:id="rId15"/>
    <p:sldId id="267" r:id="rId16"/>
    <p:sldId id="269" r:id="rId17"/>
    <p:sldId id="270" r:id="rId18"/>
    <p:sldId id="26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93893-58E3-4902-B363-2D4C0C0690DC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FDB76-271D-41C5-AF02-EC898E3C04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266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93893-58E3-4902-B363-2D4C0C0690DC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FDB76-271D-41C5-AF02-EC898E3C04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129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93893-58E3-4902-B363-2D4C0C0690DC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FDB76-271D-41C5-AF02-EC898E3C04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065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93893-58E3-4902-B363-2D4C0C0690DC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FDB76-271D-41C5-AF02-EC898E3C04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345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93893-58E3-4902-B363-2D4C0C0690DC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FDB76-271D-41C5-AF02-EC898E3C04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5064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93893-58E3-4902-B363-2D4C0C0690DC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FDB76-271D-41C5-AF02-EC898E3C04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48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93893-58E3-4902-B363-2D4C0C0690DC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FDB76-271D-41C5-AF02-EC898E3C04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883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93893-58E3-4902-B363-2D4C0C0690DC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FDB76-271D-41C5-AF02-EC898E3C04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763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93893-58E3-4902-B363-2D4C0C0690DC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FDB76-271D-41C5-AF02-EC898E3C04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142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93893-58E3-4902-B363-2D4C0C0690DC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FDB76-271D-41C5-AF02-EC898E3C04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876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93893-58E3-4902-B363-2D4C0C0690DC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FDB76-271D-41C5-AF02-EC898E3C04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57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E93893-58E3-4902-B363-2D4C0C0690DC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EFDB76-271D-41C5-AF02-EC898E3C04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031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independent.co.uk/voices/globalisation-health-poverty-seven-charts-war-democracy-growth-a8711526.html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ww.bbc.co.uk/news/education-47057787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www.theguardian.com/commentisfree/2019/nov/19/poverty-crisis-boris-johnson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www.jrf.org.uk/data/pensioner-poverty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016" y="0"/>
            <a:ext cx="11432532" cy="816773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0896" y="585215"/>
            <a:ext cx="4133088" cy="1443419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8000" b="1" dirty="0">
                <a:solidFill>
                  <a:schemeClr val="bg1"/>
                </a:solidFill>
              </a:rPr>
              <a:t>Poverty?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178257" y="4680705"/>
            <a:ext cx="283074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Probst J (2019) The world is becoming a better place and this is the data to prove it. The Independent, 4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January 2019</a:t>
            </a:r>
          </a:p>
        </p:txBody>
      </p:sp>
    </p:spTree>
    <p:extLst>
      <p:ext uri="{BB962C8B-B14F-4D97-AF65-F5344CB8AC3E}">
        <p14:creationId xmlns:p14="http://schemas.microsoft.com/office/powerpoint/2010/main" val="38362365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536" y="116512"/>
            <a:ext cx="10543031" cy="6669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295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877" y="1646751"/>
            <a:ext cx="11843195" cy="3532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8958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77368" y="5429078"/>
            <a:ext cx="6096000" cy="1138773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sz="3200" b="0" i="0" u="none" strike="noStrike" baseline="0" dirty="0">
              <a:solidFill>
                <a:srgbClr val="000000"/>
              </a:solidFill>
              <a:latin typeface="IWHPV A+ Houschka Alternate"/>
            </a:endParaRPr>
          </a:p>
          <a:p>
            <a:r>
              <a:rPr lang="en-GB" b="0" i="0" u="none" strike="noStrike" baseline="0" dirty="0">
                <a:solidFill>
                  <a:srgbClr val="000000"/>
                </a:solidFill>
                <a:latin typeface="IWHPV A+ Houschka Alternate"/>
              </a:rPr>
              <a:t>Walker, R. (2014) </a:t>
            </a:r>
            <a:r>
              <a:rPr lang="en-GB" b="0" i="1" u="none" strike="noStrike" baseline="0" dirty="0">
                <a:solidFill>
                  <a:srgbClr val="000000"/>
                </a:solidFill>
                <a:latin typeface="IWHPV A+ Houschka Alternate"/>
              </a:rPr>
              <a:t>The shame of poverty</a:t>
            </a:r>
            <a:r>
              <a:rPr lang="en-GB" b="0" i="0" u="none" strike="noStrike" baseline="0" dirty="0">
                <a:solidFill>
                  <a:srgbClr val="000000"/>
                </a:solidFill>
                <a:latin typeface="IWHPV A+ Houschka Alternate"/>
              </a:rPr>
              <a:t>. Oxford: Oxford </a:t>
            </a:r>
            <a:r>
              <a:rPr lang="en-GB" b="0" i="0" u="none" strike="noStrike" baseline="0">
                <a:solidFill>
                  <a:srgbClr val="000000"/>
                </a:solidFill>
                <a:latin typeface="IWHPV A+ Houschka Alternate"/>
              </a:rPr>
              <a:t>University Press,</a:t>
            </a:r>
            <a:r>
              <a:rPr lang="en-GB" b="0" i="0" u="none" strike="noStrike">
                <a:solidFill>
                  <a:srgbClr val="000000"/>
                </a:solidFill>
                <a:latin typeface="IWHPV A+ Houschka Alternate"/>
              </a:rPr>
              <a:t> as cited in JRF (2017: 12)</a:t>
            </a:r>
            <a:r>
              <a:rPr lang="en-GB" b="0" i="0" u="none" strike="noStrike" baseline="0">
                <a:solidFill>
                  <a:srgbClr val="000000"/>
                </a:solidFill>
                <a:latin typeface="IWHPV A+ Houschka Alternate"/>
              </a:rPr>
              <a:t> </a:t>
            </a:r>
            <a:endParaRPr lang="en-GB" b="0" i="0" u="none" strike="noStrike" baseline="0" dirty="0">
              <a:solidFill>
                <a:srgbClr val="000000"/>
              </a:solidFill>
              <a:latin typeface="IWHPV A+ Houschka Alternate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39496" y="768096"/>
            <a:ext cx="11274552" cy="4524315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3200" b="0" i="0" u="none" strike="noStrike" baseline="0" dirty="0">
                <a:solidFill>
                  <a:srgbClr val="000000"/>
                </a:solidFill>
                <a:latin typeface="IWHPV A+ Houschka Alternate"/>
              </a:rPr>
              <a:t>Poverty means not being able to heat your home, pay your rent, or buy essentials for your children. </a:t>
            </a:r>
          </a:p>
          <a:p>
            <a:pPr algn="ctr"/>
            <a:endParaRPr lang="en-GB" sz="3200" dirty="0">
              <a:solidFill>
                <a:srgbClr val="000000"/>
              </a:solidFill>
              <a:latin typeface="IWHPV A+ Houschka Alternate"/>
            </a:endParaRPr>
          </a:p>
          <a:p>
            <a:pPr algn="ctr"/>
            <a:r>
              <a:rPr lang="en-GB" sz="3200" b="0" i="0" u="none" strike="noStrike" baseline="0" dirty="0">
                <a:solidFill>
                  <a:srgbClr val="000000"/>
                </a:solidFill>
                <a:latin typeface="IWHPV A+ Houschka Alternate"/>
              </a:rPr>
              <a:t>It means waking up every day facing insecurity, uncertainty, and impossible decisions about money. </a:t>
            </a:r>
          </a:p>
          <a:p>
            <a:pPr algn="ctr"/>
            <a:endParaRPr lang="en-GB" sz="3200" dirty="0">
              <a:solidFill>
                <a:srgbClr val="000000"/>
              </a:solidFill>
              <a:latin typeface="IWHPV A+ Houschka Alternate"/>
            </a:endParaRPr>
          </a:p>
          <a:p>
            <a:pPr algn="ctr"/>
            <a:r>
              <a:rPr lang="en-GB" sz="3200" b="0" i="0" u="none" strike="noStrike" baseline="0" dirty="0">
                <a:solidFill>
                  <a:srgbClr val="000000"/>
                </a:solidFill>
                <a:latin typeface="IWHPV A+ Houschka Alternate"/>
              </a:rPr>
              <a:t>The constant stress it causes can overwhelm people, affecting them emotionally and depriving them of the chance to play a full part in society.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05954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ell phone&#10;&#10;Description automatically generated">
            <a:extLst>
              <a:ext uri="{FF2B5EF4-FFF2-40B4-BE49-F238E27FC236}">
                <a16:creationId xmlns:a16="http://schemas.microsoft.com/office/drawing/2014/main" id="{58F75A8B-9DE1-44F5-84B7-DE346C6804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5499" y="643467"/>
            <a:ext cx="3927601" cy="5571066"/>
          </a:xfrm>
          <a:prstGeom prst="rect">
            <a:avLst/>
          </a:prstGeom>
          <a:ln w="25400">
            <a:solidFill>
              <a:schemeClr val="tx1"/>
            </a:solidFill>
          </a:ln>
        </p:spPr>
      </p:pic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E194DAA8-EC5C-4FDA-A317-D1CC264A3E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6865" y="803010"/>
            <a:ext cx="5291667" cy="5251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8882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FDDFD52-9F65-4CF9-B230-127116548A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8512" y="594145"/>
            <a:ext cx="10136517" cy="571568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237487" y="1533488"/>
            <a:ext cx="10043741" cy="10698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1237488" y="2667107"/>
            <a:ext cx="10043741" cy="10698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237488" y="3816311"/>
            <a:ext cx="10043741" cy="12677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237488" y="5120640"/>
            <a:ext cx="10043741" cy="10698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081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071E5C1-83BD-4EA5-BA44-174DFDD8EF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490" y="781050"/>
            <a:ext cx="10889019" cy="52959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724642" y="4246244"/>
            <a:ext cx="10348742" cy="16699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724642" y="3179064"/>
            <a:ext cx="10348742" cy="9723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58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335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ell phone&#10;&#10;Description automatically generated">
            <a:extLst>
              <a:ext uri="{FF2B5EF4-FFF2-40B4-BE49-F238E27FC236}">
                <a16:creationId xmlns:a16="http://schemas.microsoft.com/office/drawing/2014/main" id="{74B53C5F-8542-48A9-BD0C-7393A43F93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466089"/>
            <a:ext cx="10905066" cy="392582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43467" y="2894076"/>
            <a:ext cx="10905066" cy="10698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43466" y="4215384"/>
            <a:ext cx="10832253" cy="10698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655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C2B0A64-F4A8-4B57-BDFA-18A525E182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582" y="609600"/>
            <a:ext cx="10806011" cy="2336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EB9FD94-EE37-4D12-B6D6-B774CC55BE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582" y="2929505"/>
            <a:ext cx="10416991" cy="196419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4B1B580-A90B-44FE-AAF4-2F798EAF2A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582" y="4893698"/>
            <a:ext cx="11217189" cy="118442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51489" y="1508760"/>
            <a:ext cx="10577343" cy="13258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51489" y="3081528"/>
            <a:ext cx="10897103" cy="170041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51489" y="4988562"/>
            <a:ext cx="10897103" cy="10698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896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F16E9-83C0-422B-B20F-16C93262A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Lone Parent Penalty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0E0B7-96F2-4DD0-A34B-DF6927A5A0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74523"/>
            <a:ext cx="4594934" cy="3602439"/>
          </a:xfrm>
        </p:spPr>
        <p:txBody>
          <a:bodyPr/>
          <a:lstStyle/>
          <a:p>
            <a:r>
              <a:rPr lang="en-GB" dirty="0"/>
              <a:t>In lone parent families 49% of children are in poverty</a:t>
            </a:r>
          </a:p>
          <a:p>
            <a:endParaRPr lang="en-GB" dirty="0"/>
          </a:p>
          <a:p>
            <a:r>
              <a:rPr lang="en-GB" dirty="0"/>
              <a:t>In couples the figure is 25%</a:t>
            </a:r>
          </a:p>
          <a:p>
            <a:endParaRPr lang="en-GB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6797" y="1467803"/>
            <a:ext cx="5933752" cy="4709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96902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80331-75E8-4DBF-AB56-C79362A90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In-work poverty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045521-6391-4520-8743-439D0B930C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465320" cy="4351338"/>
          </a:xfrm>
        </p:spPr>
        <p:txBody>
          <a:bodyPr/>
          <a:lstStyle/>
          <a:p>
            <a:r>
              <a:rPr lang="en-GB" dirty="0"/>
              <a:t>Highest level in 20 years</a:t>
            </a:r>
          </a:p>
          <a:p>
            <a:endParaRPr lang="en-GB" dirty="0"/>
          </a:p>
          <a:p>
            <a:r>
              <a:rPr lang="en-GB" dirty="0"/>
              <a:t>Employment rate at a record high</a:t>
            </a:r>
          </a:p>
          <a:p>
            <a:endParaRPr lang="en-GB" dirty="0"/>
          </a:p>
          <a:p>
            <a:r>
              <a:rPr lang="en-GB" dirty="0"/>
              <a:t>4m workers in poverty in the UK</a:t>
            </a:r>
          </a:p>
          <a:p>
            <a:endParaRPr lang="en-GB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6217" y="777240"/>
            <a:ext cx="7518458" cy="5650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650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82" y="265177"/>
            <a:ext cx="8905895" cy="649224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409176" y="4016233"/>
            <a:ext cx="3749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Toynbee 2019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33E1D25-6D55-447B-A423-664FAB8A90B1}"/>
              </a:ext>
            </a:extLst>
          </p:cNvPr>
          <p:cNvSpPr/>
          <p:nvPr/>
        </p:nvSpPr>
        <p:spPr>
          <a:xfrm>
            <a:off x="1899821" y="1012054"/>
            <a:ext cx="6897950" cy="896645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 w="57150">
                <a:solidFill>
                  <a:schemeClr val="tx1"/>
                </a:solidFill>
              </a:ln>
              <a:noFill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530AC1C-82E8-4894-97CD-1EC9A4B8150A}"/>
              </a:ext>
            </a:extLst>
          </p:cNvPr>
          <p:cNvSpPr/>
          <p:nvPr/>
        </p:nvSpPr>
        <p:spPr>
          <a:xfrm>
            <a:off x="1899821" y="2025588"/>
            <a:ext cx="6897950" cy="2164672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 w="57150">
                <a:solidFill>
                  <a:schemeClr val="tx1"/>
                </a:solidFill>
              </a:ln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881953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5782537-D09F-4EA5-9AFE-DD18E4DED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648" y="132677"/>
            <a:ext cx="3292151" cy="1325563"/>
          </a:xfrm>
        </p:spPr>
        <p:txBody>
          <a:bodyPr/>
          <a:lstStyle/>
          <a:p>
            <a:r>
              <a:rPr lang="en-GB" dirty="0"/>
              <a:t>Pensioners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588AA5-B20E-4252-9252-654036145B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98580"/>
            <a:ext cx="3292151" cy="6247715"/>
          </a:xfrm>
        </p:spPr>
        <p:txBody>
          <a:bodyPr>
            <a:normAutofit/>
          </a:bodyPr>
          <a:lstStyle/>
          <a:p>
            <a:r>
              <a:rPr lang="en-GB" dirty="0"/>
              <a:t>33% in poverty 20 years ago</a:t>
            </a:r>
          </a:p>
          <a:p>
            <a:r>
              <a:rPr lang="en-GB" dirty="0"/>
              <a:t>13% in 2012</a:t>
            </a:r>
          </a:p>
          <a:p>
            <a:r>
              <a:rPr lang="en-GB" dirty="0"/>
              <a:t>16% in 2018</a:t>
            </a:r>
          </a:p>
          <a:p>
            <a:r>
              <a:rPr lang="en-GB" dirty="0"/>
              <a:t>36% for private renters</a:t>
            </a:r>
          </a:p>
          <a:p>
            <a:r>
              <a:rPr lang="en-GB" dirty="0"/>
              <a:t>31% for social renters</a:t>
            </a:r>
          </a:p>
          <a:p>
            <a:r>
              <a:rPr lang="en-GB" dirty="0"/>
              <a:t>Low for owners</a:t>
            </a:r>
          </a:p>
          <a:p>
            <a:r>
              <a:rPr lang="en-GB" dirty="0"/>
              <a:t>Likely to rise with poorer pensions and less home ownership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479280" y="6062540"/>
            <a:ext cx="3749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JRF</a:t>
            </a:r>
          </a:p>
        </p:txBody>
      </p:sp>
      <p:pic>
        <p:nvPicPr>
          <p:cNvPr id="7" name="Picture 6">
            <a:hlinkClick r:id="rId2"/>
            <a:extLst>
              <a:ext uri="{FF2B5EF4-FFF2-40B4-BE49-F238E27FC236}">
                <a16:creationId xmlns:a16="http://schemas.microsoft.com/office/drawing/2014/main" id="{557695CC-0346-4BC8-9325-CEB260F495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9673" y="1595438"/>
            <a:ext cx="8498992" cy="3564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422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DEE61FE-6369-4F95-8CBE-B13F5C8A54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3029" y="388832"/>
            <a:ext cx="10879028" cy="632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2190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5DC3A-A7A7-4DA6-A87B-3601BDD08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FBFA2-56AC-44CC-92FB-D6196F1B7F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Physical health</a:t>
            </a:r>
          </a:p>
          <a:p>
            <a:r>
              <a:rPr lang="en-GB" dirty="0"/>
              <a:t>Mental health</a:t>
            </a:r>
          </a:p>
          <a:p>
            <a:r>
              <a:rPr lang="en-GB" dirty="0"/>
              <a:t>Depression and anxiety</a:t>
            </a:r>
          </a:p>
          <a:p>
            <a:r>
              <a:rPr lang="en-GB" dirty="0"/>
              <a:t>Stress</a:t>
            </a:r>
          </a:p>
          <a:p>
            <a:r>
              <a:rPr lang="en-GB" dirty="0"/>
              <a:t>Strained relationships</a:t>
            </a:r>
          </a:p>
          <a:p>
            <a:r>
              <a:rPr lang="en-GB" dirty="0"/>
              <a:t>Lower life expectancy</a:t>
            </a:r>
          </a:p>
          <a:p>
            <a:r>
              <a:rPr lang="en-GB" dirty="0"/>
              <a:t>Less savings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601" y="814578"/>
            <a:ext cx="7165086" cy="4946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605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32C155C-1265-4D47-8B05-A879D25A62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442" y="171450"/>
            <a:ext cx="10724444" cy="65151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804B81E-C8F8-40A9-A687-06AB2EA28F59}"/>
              </a:ext>
            </a:extLst>
          </p:cNvPr>
          <p:cNvCxnSpPr>
            <a:cxnSpLocks/>
          </p:cNvCxnSpPr>
          <p:nvPr/>
        </p:nvCxnSpPr>
        <p:spPr>
          <a:xfrm flipH="1">
            <a:off x="1100831" y="1624614"/>
            <a:ext cx="775908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EEBF184-050E-4C6D-9C83-549DC51F7A5D}"/>
              </a:ext>
            </a:extLst>
          </p:cNvPr>
          <p:cNvCxnSpPr>
            <a:cxnSpLocks/>
          </p:cNvCxnSpPr>
          <p:nvPr/>
        </p:nvCxnSpPr>
        <p:spPr>
          <a:xfrm flipH="1">
            <a:off x="3144174" y="2655903"/>
            <a:ext cx="775908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183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F4C9C45-B4AF-4AAD-852E-609321BF62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587" y="1123682"/>
            <a:ext cx="10250231" cy="3982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2311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BFC32-3FBD-42D2-8C23-3CE0FD4164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1C7FF-3A65-450E-9EB3-A97CD0BDA5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690688"/>
            <a:ext cx="6610165" cy="4486275"/>
          </a:xfrm>
        </p:spPr>
        <p:txBody>
          <a:bodyPr/>
          <a:lstStyle/>
          <a:p>
            <a:r>
              <a:rPr lang="en-GB" dirty="0"/>
              <a:t>We can choose to help people escape poverty</a:t>
            </a:r>
          </a:p>
          <a:p>
            <a:r>
              <a:rPr lang="en-GB" dirty="0"/>
              <a:t>More help for low income pensioners and families with children</a:t>
            </a:r>
          </a:p>
          <a:p>
            <a:r>
              <a:rPr lang="en-GB" dirty="0"/>
              <a:t>National Minimum Wage</a:t>
            </a:r>
          </a:p>
          <a:p>
            <a:r>
              <a:rPr lang="en-GB" dirty="0"/>
              <a:t>More house purchases helped</a:t>
            </a:r>
          </a:p>
          <a:p>
            <a:r>
              <a:rPr lang="en-GB" dirty="0"/>
              <a:t>Low-cost social housing</a:t>
            </a:r>
          </a:p>
          <a:p>
            <a:r>
              <a:rPr lang="en-GB" dirty="0"/>
              <a:t>Progress is unravelling</a:t>
            </a:r>
          </a:p>
          <a:p>
            <a:r>
              <a:rPr lang="en-GB" dirty="0"/>
              <a:t>Action is needed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BAAD9E5-3032-4D72-9137-19D8CB95F97D}"/>
              </a:ext>
            </a:extLst>
          </p:cNvPr>
          <p:cNvSpPr/>
          <p:nvPr/>
        </p:nvSpPr>
        <p:spPr>
          <a:xfrm>
            <a:off x="8242914" y="1487587"/>
            <a:ext cx="3666477" cy="9055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Local government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0CF6B36-F0D9-47DF-899C-8935852DCF90}"/>
              </a:ext>
            </a:extLst>
          </p:cNvPr>
          <p:cNvSpPr/>
          <p:nvPr/>
        </p:nvSpPr>
        <p:spPr>
          <a:xfrm>
            <a:off x="8242915" y="2702834"/>
            <a:ext cx="3666477" cy="9055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Business support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B2C1045-5944-481C-8D9F-CEDF8DD4EE46}"/>
              </a:ext>
            </a:extLst>
          </p:cNvPr>
          <p:cNvSpPr/>
          <p:nvPr/>
        </p:nvSpPr>
        <p:spPr>
          <a:xfrm>
            <a:off x="8242916" y="3933825"/>
            <a:ext cx="3666477" cy="9055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Charities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A17C507-CB4B-4755-A145-58A246F90A19}"/>
              </a:ext>
            </a:extLst>
          </p:cNvPr>
          <p:cNvSpPr/>
          <p:nvPr/>
        </p:nvSpPr>
        <p:spPr>
          <a:xfrm>
            <a:off x="8242917" y="5164816"/>
            <a:ext cx="3666477" cy="9055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Self-help and community groups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792F0B21-9191-4706-897B-E2FE25808B14}"/>
              </a:ext>
            </a:extLst>
          </p:cNvPr>
          <p:cNvSpPr/>
          <p:nvPr/>
        </p:nvSpPr>
        <p:spPr>
          <a:xfrm>
            <a:off x="8242913" y="272340"/>
            <a:ext cx="3666477" cy="9055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National government</a:t>
            </a:r>
          </a:p>
        </p:txBody>
      </p:sp>
    </p:spTree>
    <p:extLst>
      <p:ext uri="{BB962C8B-B14F-4D97-AF65-F5344CB8AC3E}">
        <p14:creationId xmlns:p14="http://schemas.microsoft.com/office/powerpoint/2010/main" val="381843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266</Words>
  <Application>Microsoft Office PowerPoint</Application>
  <PresentationFormat>Widescreen</PresentationFormat>
  <Paragraphs>50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IWHPV A+ Houschka Alternate</vt:lpstr>
      <vt:lpstr>Office Theme</vt:lpstr>
      <vt:lpstr>Poverty?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Lone Parent Penalty</vt:lpstr>
      <vt:lpstr>In-work poverty</vt:lpstr>
      <vt:lpstr>PowerPoint Presentation</vt:lpstr>
      <vt:lpstr>Pensioners</vt:lpstr>
      <vt:lpstr>PowerPoint Presentation</vt:lpstr>
      <vt:lpstr>Impact</vt:lpstr>
      <vt:lpstr>PowerPoint Presentation</vt:lpstr>
      <vt:lpstr>PowerPoint Presentation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 Durke</dc:creator>
  <cp:lastModifiedBy>Mike Durke</cp:lastModifiedBy>
  <cp:revision>10</cp:revision>
  <dcterms:created xsi:type="dcterms:W3CDTF">2019-11-14T12:52:32Z</dcterms:created>
  <dcterms:modified xsi:type="dcterms:W3CDTF">2020-09-16T14:08:58Z</dcterms:modified>
</cp:coreProperties>
</file>