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56" r:id="rId5"/>
    <p:sldId id="270" r:id="rId6"/>
    <p:sldId id="257" r:id="rId7"/>
    <p:sldId id="259" r:id="rId8"/>
    <p:sldId id="262" r:id="rId9"/>
    <p:sldId id="263" r:id="rId10"/>
    <p:sldId id="260" r:id="rId11"/>
    <p:sldId id="261" r:id="rId12"/>
    <p:sldId id="264" r:id="rId13"/>
    <p:sldId id="266" r:id="rId14"/>
    <p:sldId id="267" r:id="rId15"/>
    <p:sldId id="268" r:id="rId16"/>
    <p:sldId id="269" r:id="rId17"/>
  </p:sldIdLst>
  <p:sldSz cx="9144000" cy="6858000" type="screen4x3"/>
  <p:notesSz cx="6761163" cy="99425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32" userDrawn="1">
          <p15:clr>
            <a:srgbClr val="A4A3A4"/>
          </p15:clr>
        </p15:guide>
        <p15:guide id="2" pos="213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380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32"/>
        <p:guide pos="213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oline Lewis" userId="7f766b35342893cf" providerId="LiveId" clId="{94BB8043-D4B6-4EBC-9787-A171BFAB3403}"/>
    <pc:docChg chg="custSel addSld modSld">
      <pc:chgData name="Caroline Lewis" userId="7f766b35342893cf" providerId="LiveId" clId="{94BB8043-D4B6-4EBC-9787-A171BFAB3403}" dt="2018-01-26T16:29:13.262" v="6" actId="27636"/>
      <pc:docMkLst>
        <pc:docMk/>
      </pc:docMkLst>
      <pc:sldChg chg="modSp">
        <pc:chgData name="Caroline Lewis" userId="7f766b35342893cf" providerId="LiveId" clId="{94BB8043-D4B6-4EBC-9787-A171BFAB3403}" dt="2018-01-26T16:29:07.132" v="3" actId="27636"/>
        <pc:sldMkLst>
          <pc:docMk/>
          <pc:sldMk cId="1888963959" sldId="266"/>
        </pc:sldMkLst>
        <pc:spChg chg="mod">
          <ac:chgData name="Caroline Lewis" userId="7f766b35342893cf" providerId="LiveId" clId="{94BB8043-D4B6-4EBC-9787-A171BFAB3403}" dt="2018-01-26T16:29:07.132" v="3" actId="27636"/>
          <ac:spMkLst>
            <pc:docMk/>
            <pc:sldMk cId="1888963959" sldId="266"/>
            <ac:spMk id="3" creationId="{00000000-0000-0000-0000-000000000000}"/>
          </ac:spMkLst>
        </pc:spChg>
      </pc:sldChg>
      <pc:sldChg chg="modSp add">
        <pc:chgData name="Caroline Lewis" userId="7f766b35342893cf" providerId="LiveId" clId="{94BB8043-D4B6-4EBC-9787-A171BFAB3403}" dt="2018-01-26T16:29:13.262" v="6" actId="27636"/>
        <pc:sldMkLst>
          <pc:docMk/>
          <pc:sldMk cId="2443240276" sldId="270"/>
        </pc:sldMkLst>
        <pc:spChg chg="mod">
          <ac:chgData name="Caroline Lewis" userId="7f766b35342893cf" providerId="LiveId" clId="{94BB8043-D4B6-4EBC-9787-A171BFAB3403}" dt="2018-01-26T16:29:11.055" v="4" actId="14100"/>
          <ac:spMkLst>
            <pc:docMk/>
            <pc:sldMk cId="2443240276" sldId="270"/>
            <ac:spMk id="2" creationId="{00000000-0000-0000-0000-000000000000}"/>
          </ac:spMkLst>
        </pc:spChg>
        <pc:spChg chg="mod">
          <ac:chgData name="Caroline Lewis" userId="7f766b35342893cf" providerId="LiveId" clId="{94BB8043-D4B6-4EBC-9787-A171BFAB3403}" dt="2018-01-26T16:29:13.262" v="6" actId="27636"/>
          <ac:spMkLst>
            <pc:docMk/>
            <pc:sldMk cId="2443240276" sldId="270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29761" y="0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29761" y="9443662"/>
            <a:ext cx="2929837" cy="49712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29837" cy="49885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29761" y="0"/>
            <a:ext cx="2929837" cy="49885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E19B0-7965-4C47-9D25-173CC9289C26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4588" y="1243013"/>
            <a:ext cx="4471987" cy="33559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6117" y="4784835"/>
            <a:ext cx="5408930" cy="391486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43662"/>
            <a:ext cx="2929837" cy="49885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29761" y="9443662"/>
            <a:ext cx="2929837" cy="49885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0CA6D1-0977-4DF1-B506-225EBAF2EB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0046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Notion of community creates</a:t>
            </a:r>
            <a:r>
              <a:rPr lang="en-GB" baseline="0" dirty="0"/>
              <a:t> effectively a public space in which people can air grievances.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7C4C71-8D33-4E53-BBE0-E0AA66953E7F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7136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rxists.org/reference/archice/althusser/1970/ideology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cy-GB" dirty="0">
                <a:solidFill>
                  <a:schemeClr val="bg1"/>
                </a:solidFill>
              </a:rPr>
              <a:t>Deddf Llesiant Cenedlaethau’r Dyfodol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r>
              <a:rPr lang="cy-GB" dirty="0">
                <a:solidFill>
                  <a:schemeClr val="bg1"/>
                </a:solidFill>
              </a:rPr>
              <a:t>Cymru o Gymunedau Cydlynol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436910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Canllawiau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hwn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56792"/>
            <a:ext cx="7886700" cy="4062127"/>
          </a:xfrm>
        </p:spPr>
        <p:txBody>
          <a:bodyPr>
            <a:normAutofit fontScale="55000" lnSpcReduction="20000"/>
          </a:bodyPr>
          <a:lstStyle/>
          <a:p>
            <a:r>
              <a:rPr lang="en-GB" dirty="0" err="1"/>
              <a:t>Pwrpas</a:t>
            </a:r>
            <a:r>
              <a:rPr lang="en-GB" dirty="0"/>
              <a:t> y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fyfyrio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gymunedau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perthyn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ffactorau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cymunedau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y </a:t>
            </a:r>
            <a:r>
              <a:rPr lang="en-GB" dirty="0" err="1"/>
              <a:t>sleidiau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swigod</a:t>
            </a:r>
            <a:r>
              <a:rPr lang="en-GB" dirty="0"/>
              <a:t> </a:t>
            </a:r>
            <a:r>
              <a:rPr lang="en-GB" dirty="0" err="1"/>
              <a:t>llafar</a:t>
            </a:r>
            <a:r>
              <a:rPr lang="en-GB" dirty="0"/>
              <a:t> </a:t>
            </a:r>
            <a:r>
              <a:rPr lang="en-GB" dirty="0" err="1"/>
              <a:t>glas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phwyntiau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hystyried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ymwneud</a:t>
            </a:r>
            <a:r>
              <a:rPr lang="en-GB" dirty="0"/>
              <a:t> </a:t>
            </a:r>
            <a:r>
              <a:rPr lang="en-GB" dirty="0" err="1"/>
              <a:t>â'ch</a:t>
            </a:r>
            <a:r>
              <a:rPr lang="en-GB" dirty="0"/>
              <a:t> </a:t>
            </a:r>
            <a:r>
              <a:rPr lang="en-GB" dirty="0" err="1"/>
              <a:t>bywydau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a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rhyngweithio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cymunedau</a:t>
            </a:r>
            <a:r>
              <a:rPr lang="en-GB" dirty="0"/>
              <a:t> </a:t>
            </a:r>
            <a:r>
              <a:rPr lang="en-GB" dirty="0" err="1"/>
              <a:t>chi'n</a:t>
            </a:r>
            <a:r>
              <a:rPr lang="en-GB" dirty="0"/>
              <a:t> </a:t>
            </a:r>
            <a:r>
              <a:rPr lang="en-GB" dirty="0" err="1"/>
              <a:t>perthyn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ogystal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sleid</a:t>
            </a:r>
            <a:r>
              <a:rPr lang="en-GB" dirty="0"/>
              <a:t> </a:t>
            </a:r>
            <a:r>
              <a:rPr lang="en-GB" dirty="0" err="1"/>
              <a:t>derfynol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chwestiynau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hateb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r>
              <a:rPr lang="en-GB" dirty="0" err="1"/>
              <a:t>Cymerwch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ddarllen</a:t>
            </a:r>
            <a:r>
              <a:rPr lang="en-GB" dirty="0"/>
              <a:t> y </a:t>
            </a:r>
            <a:r>
              <a:rPr lang="en-GB" dirty="0" err="1"/>
              <a:t>sleidiau</a:t>
            </a:r>
            <a:r>
              <a:rPr lang="en-GB" dirty="0"/>
              <a:t> ac </a:t>
            </a:r>
            <a:r>
              <a:rPr lang="en-GB" dirty="0" err="1"/>
              <a:t>ymgyfarwyddo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cysyniadau</a:t>
            </a:r>
            <a:r>
              <a:rPr lang="en-GB" dirty="0"/>
              <a:t> a </a:t>
            </a:r>
            <a:r>
              <a:rPr lang="en-GB" dirty="0" err="1"/>
              <a:t>pharatoi</a:t>
            </a:r>
            <a:r>
              <a:rPr lang="en-GB" dirty="0"/>
              <a:t> </a:t>
            </a:r>
            <a:r>
              <a:rPr lang="en-GB" dirty="0" err="1"/>
              <a:t>atebion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cwestiynau</a:t>
            </a:r>
            <a:r>
              <a:rPr lang="en-GB" dirty="0"/>
              <a:t> </a:t>
            </a:r>
            <a:r>
              <a:rPr lang="en-GB" dirty="0" err="1"/>
              <a:t>a'r</a:t>
            </a:r>
            <a:r>
              <a:rPr lang="en-GB" dirty="0"/>
              <a:t> </a:t>
            </a:r>
            <a:r>
              <a:rPr lang="en-GB" dirty="0" err="1"/>
              <a:t>pwyntiau</a:t>
            </a:r>
            <a:r>
              <a:rPr lang="en-GB" dirty="0"/>
              <a:t> </a:t>
            </a:r>
            <a:r>
              <a:rPr lang="en-GB" dirty="0" err="1"/>
              <a:t>trafod</a:t>
            </a:r>
            <a:r>
              <a:rPr lang="en-GB" dirty="0"/>
              <a:t> a </a:t>
            </a:r>
            <a:r>
              <a:rPr lang="en-GB" dirty="0" err="1"/>
              <a:t>nodir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fyddant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sail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drafodaeth</a:t>
            </a:r>
            <a:r>
              <a:rPr lang="en-GB" dirty="0"/>
              <a:t> </a:t>
            </a:r>
            <a:r>
              <a:rPr lang="en-GB" dirty="0" err="1"/>
              <a:t>bellach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fforwm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r>
              <a:rPr lang="en-GB" dirty="0" err="1"/>
              <a:t>Ceisiwch</a:t>
            </a:r>
            <a:r>
              <a:rPr lang="en-GB" dirty="0"/>
              <a:t> </a:t>
            </a:r>
            <a:r>
              <a:rPr lang="en-GB" dirty="0" err="1"/>
              <a:t>feddwl</a:t>
            </a:r>
            <a:r>
              <a:rPr lang="en-GB" dirty="0"/>
              <a:t> pam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perthyn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cymunedau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bywydau</a:t>
            </a:r>
            <a:r>
              <a:rPr lang="en-GB" dirty="0"/>
              <a:t>. </a:t>
            </a:r>
            <a:r>
              <a:rPr lang="en-GB" dirty="0" err="1"/>
              <a:t>Ystyriwch</a:t>
            </a:r>
            <a:r>
              <a:rPr lang="en-GB" dirty="0"/>
              <a:t> pam </a:t>
            </a:r>
            <a:r>
              <a:rPr lang="en-GB" dirty="0" err="1"/>
              <a:t>eich</a:t>
            </a:r>
            <a:r>
              <a:rPr lang="en-GB" dirty="0"/>
              <a:t> bod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cysylltu</a:t>
            </a:r>
            <a:r>
              <a:rPr lang="en-GB" dirty="0"/>
              <a:t> </a:t>
            </a:r>
            <a:r>
              <a:rPr lang="en-GB" dirty="0" err="1"/>
              <a:t>â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a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gallwch</a:t>
            </a:r>
            <a:r>
              <a:rPr lang="en-GB" dirty="0"/>
              <a:t> chi ac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wella'r</a:t>
            </a:r>
            <a:r>
              <a:rPr lang="en-GB" dirty="0"/>
              <a:t> </a:t>
            </a:r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3240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843155"/>
            <a:ext cx="7550496" cy="17567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dirty="0"/>
              <a:t>Un o gyfarwyddebau gwreiddiol Deddf Llesiant Cenedlaethau’r Dwyrain yw creu a hyrwyddo cymunedau deniadol, hyfyw, diogel sydd â chysylltiadau da. </a:t>
            </a:r>
          </a:p>
        </p:txBody>
      </p:sp>
      <p:sp>
        <p:nvSpPr>
          <p:cNvPr id="4" name="Cloud Callout 3"/>
          <p:cNvSpPr/>
          <p:nvPr/>
        </p:nvSpPr>
        <p:spPr>
          <a:xfrm>
            <a:off x="6012160" y="3344725"/>
            <a:ext cx="2880320" cy="194421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526560" y="3855168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Beth mae’r term cymuned yn ei olygu i mi?</a:t>
            </a:r>
          </a:p>
        </p:txBody>
      </p:sp>
      <p:sp>
        <p:nvSpPr>
          <p:cNvPr id="6" name="Cloud Callout 5"/>
          <p:cNvSpPr/>
          <p:nvPr/>
        </p:nvSpPr>
        <p:spPr>
          <a:xfrm>
            <a:off x="796752" y="3745631"/>
            <a:ext cx="2335088" cy="1627585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025135" y="4110389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Pwy sy’n rhan o’m cymuned i a pham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Sut ydych chi’n eich adnabod eich hun oddi mewn i’ch cymuned neu hyd yn oed cymunedau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76871"/>
            <a:ext cx="8229600" cy="3240361"/>
          </a:xfrm>
        </p:spPr>
        <p:txBody>
          <a:bodyPr>
            <a:normAutofit fontScale="62500" lnSpcReduction="20000"/>
          </a:bodyPr>
          <a:lstStyle/>
          <a:p>
            <a:r>
              <a:rPr lang="cy-GB" dirty="0"/>
              <a:t>Cymunedau lle?</a:t>
            </a:r>
          </a:p>
          <a:p>
            <a:endParaRPr lang="cy-GB" dirty="0"/>
          </a:p>
          <a:p>
            <a:r>
              <a:rPr lang="cy-GB" dirty="0"/>
              <a:t>Cymunedau diddordeb?</a:t>
            </a:r>
          </a:p>
          <a:p>
            <a:endParaRPr lang="cy-GB" dirty="0"/>
          </a:p>
          <a:p>
            <a:r>
              <a:rPr lang="cy-GB" dirty="0"/>
              <a:t>Cymunedau hunaniaeth?</a:t>
            </a:r>
          </a:p>
          <a:p>
            <a:endParaRPr lang="cy-GB" dirty="0"/>
          </a:p>
          <a:p>
            <a:r>
              <a:rPr lang="cy-GB" dirty="0"/>
              <a:t>Ni waeth sut y mae wedi ei chreu mae angen cysylltiad cryf rhwng yr unigolion i’w hystyried yn gymuned</a:t>
            </a:r>
          </a:p>
          <a:p>
            <a:endParaRPr lang="cy-GB" dirty="0"/>
          </a:p>
          <a:p>
            <a:r>
              <a:rPr lang="cy-GB" dirty="0"/>
              <a:t>Elfennau allweddol – profiadau ac adnoddau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loud Callout 3"/>
          <p:cNvSpPr/>
          <p:nvPr/>
        </p:nvSpPr>
        <p:spPr>
          <a:xfrm>
            <a:off x="5842478" y="1484784"/>
            <a:ext cx="2880320" cy="1944216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300192" y="2000089"/>
            <a:ext cx="2160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Sut rydw i’n gwybod fy mod i’n perthyn i’r gymuned hon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333002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Cysylltedd yn ystyr greiddiol cymuned – gyda phwrpas ac yn ystyrlon i’r unigolion dan sylw</a:t>
            </a:r>
          </a:p>
          <a:p>
            <a:endParaRPr lang="cy-GB" dirty="0"/>
          </a:p>
          <a:p>
            <a:r>
              <a:rPr lang="cy-GB" dirty="0"/>
              <a:t>O’r herwydd, mae angen ystyried cysyniad anghenion yn ei gyd-destun hanesyddol a chymdeithasol.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74026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Rydym yn gwybod ei bod hi’n anodd diffinio cymuned a gellir ei mynegi mewn amrywiaeth o ffyrdd e.e. cydnabod a chydweithio, cynnyrch gweithredu cyfathrebu neu drwy systemau cydnabod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90085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Nodweddion allweddol cymuned gydlynol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y-GB" dirty="0"/>
              <a:t>Cyfleoedd bywyd tebyg i bobl o wahanol gefndiroedd</a:t>
            </a:r>
          </a:p>
          <a:p>
            <a:pPr marL="514350" indent="-514350">
              <a:buAutoNum type="arabicPeriod"/>
            </a:pPr>
            <a:r>
              <a:rPr lang="cy-GB" dirty="0"/>
              <a:t>Pobl yn gwybod am eu hawliau a’u cyfrifoldebau</a:t>
            </a:r>
          </a:p>
          <a:p>
            <a:pPr marL="514350" indent="-514350">
              <a:buAutoNum type="arabicPeriod"/>
            </a:pPr>
            <a:r>
              <a:rPr lang="cy-GB" dirty="0"/>
              <a:t>Pobl yn ymddiried yn ei gilydd ac yn ymddiried y bydd sefydliadau lleol yn gweithredu’n deg</a:t>
            </a:r>
          </a:p>
        </p:txBody>
      </p:sp>
    </p:spTree>
    <p:extLst>
      <p:ext uri="{BB962C8B-B14F-4D97-AF65-F5344CB8AC3E}">
        <p14:creationId xmlns:p14="http://schemas.microsoft.com/office/powerpoint/2010/main" val="10154266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Mae angen i gymunedau adeiladu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y-GB" dirty="0"/>
              <a:t>Dyfodol cyffredin a theimlad o berthyn</a:t>
            </a:r>
          </a:p>
          <a:p>
            <a:pPr marL="514350" indent="-514350">
              <a:buAutoNum type="arabicPeriod"/>
            </a:pPr>
            <a:r>
              <a:rPr lang="cy-GB" dirty="0"/>
              <a:t>Ffocws ar yr hyn sydd gan gymunedau newydd a rhai sy’n bodoli eisoes yn gyffredin, ynghyd â chydnabod gwerth amrywiaeth</a:t>
            </a:r>
          </a:p>
          <a:p>
            <a:pPr marL="514350" indent="-514350">
              <a:buAutoNum type="arabicPeriod"/>
            </a:pPr>
            <a:r>
              <a:rPr lang="cy-GB" dirty="0"/>
              <a:t>Perthynas gref a chadarnhaol rhwng pobl o wahanol gefndiroedd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68252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Mae cymunedau cynorthwyol, cydlynol yn bwysig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56184"/>
            <a:ext cx="8748464" cy="39170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y-GB" dirty="0"/>
              <a:t>Mae aelodau cymunedau yn ystyried ei gilydd yn bersonau ‘cyfan’ ac iddynt werth ac arwyddocâd cynhenid.</a:t>
            </a:r>
          </a:p>
          <a:p>
            <a:pPr>
              <a:buNone/>
            </a:pPr>
            <a:r>
              <a:rPr lang="cy-GB" dirty="0"/>
              <a:t>Mae aelodau cymdeithas dorfol yn ystyried ei gilydd yn ffordd o gyrraedd nod heb bennu unrhyw werth nac arwyddocâd cynhenid i’r unigolyn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Rounded Rectangular Callout 3"/>
          <p:cNvSpPr/>
          <p:nvPr/>
        </p:nvSpPr>
        <p:spPr>
          <a:xfrm>
            <a:off x="2339752" y="4869160"/>
            <a:ext cx="2448272" cy="1008112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Ydy hyn yn parhau’n wir heddiw</a:t>
            </a:r>
            <a:r>
              <a:rPr lang="en-GB" dirty="0"/>
              <a:t>?</a:t>
            </a:r>
          </a:p>
        </p:txBody>
      </p:sp>
      <p:sp>
        <p:nvSpPr>
          <p:cNvPr id="5" name="Rounded Rectangular Callout 4"/>
          <p:cNvSpPr/>
          <p:nvPr/>
        </p:nvSpPr>
        <p:spPr>
          <a:xfrm>
            <a:off x="6516216" y="4653136"/>
            <a:ext cx="2411760" cy="122413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Os felly, beth gallwn ni ei wneud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0845437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Yeo ac Yeo (1988)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y-GB" dirty="0"/>
              <a:t>Mae gan y gymuned y gallu i greu undeb rhwng y gymuned fel y’i darperir oddi uchod gyda’i strwythurau sylfaenol annheg a’r gymuned a grëwyd oddi mewn gyda’i pherthnasoedd dynol cefnogol a mwy moesegol</a:t>
            </a:r>
            <a:r>
              <a:rPr lang="en-GB" dirty="0"/>
              <a:t>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cy-GB" dirty="0"/>
              <a:t>O’r herwydd, gall cymuned gref a </a:t>
            </a:r>
            <a:r>
              <a:rPr lang="cy-GB" dirty="0" err="1"/>
              <a:t>datblygiedig</a:t>
            </a:r>
            <a:r>
              <a:rPr lang="cy-GB" dirty="0"/>
              <a:t> helpu i gefnogi tegwch mewn cymdeithas</a:t>
            </a:r>
          </a:p>
        </p:txBody>
      </p:sp>
    </p:spTree>
    <p:extLst>
      <p:ext uri="{BB962C8B-B14F-4D97-AF65-F5344CB8AC3E}">
        <p14:creationId xmlns:p14="http://schemas.microsoft.com/office/powerpoint/2010/main" val="18889639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yw cyfalaf cymdeithasol</a:t>
            </a:r>
            <a:r>
              <a:rPr lang="en-GB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 dirty="0"/>
              <a:t>Mae cymuned trwy’r cysylltiadau synhwyrol sydd rhyngi yn adnodd y gellir ei ddefnyddio i gynyddu gwerth (</a:t>
            </a:r>
            <a:r>
              <a:rPr lang="cy-GB" dirty="0" err="1"/>
              <a:t>Somerville</a:t>
            </a:r>
            <a:r>
              <a:rPr lang="cy-GB" dirty="0"/>
              <a:t> 2011)</a:t>
            </a:r>
          </a:p>
          <a:p>
            <a:endParaRPr lang="cy-GB" dirty="0"/>
          </a:p>
          <a:p>
            <a:r>
              <a:rPr lang="cy-GB" dirty="0"/>
              <a:t>Felly gall weithredu yn gyfalaf ac o’r herwydd gellir ei ddefnyddio i ddatblygu gwerth.</a:t>
            </a:r>
          </a:p>
          <a:p>
            <a:endParaRPr lang="cy-GB" dirty="0"/>
          </a:p>
          <a:p>
            <a:r>
              <a:rPr lang="cy-GB" dirty="0"/>
              <a:t>Sy’n arwain at y cwestiwn – sut y gallwn ni godi’r cyfalaf hwn a thrwy hynny greu cymuned ‘ddatblygedig’.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90960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Cwestiynau i’w hystyried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Sut y gallwn ni adeiladu ein cyfalaf cymdeithasol yng Nghymru a chefnogi ein cymunedau i ddatblygu?</a:t>
            </a:r>
          </a:p>
          <a:p>
            <a:endParaRPr lang="cy-GB" dirty="0"/>
          </a:p>
          <a:p>
            <a:r>
              <a:rPr lang="cy-GB" dirty="0"/>
              <a:t>Beth yw’r heriau?</a:t>
            </a:r>
          </a:p>
          <a:p>
            <a:endParaRPr lang="cy-GB" dirty="0"/>
          </a:p>
          <a:p>
            <a:r>
              <a:rPr lang="cy-GB" dirty="0"/>
              <a:t>Cut y gallwn ni geisio goresgyn y rhain?</a:t>
            </a:r>
          </a:p>
        </p:txBody>
      </p:sp>
    </p:spTree>
    <p:extLst>
      <p:ext uri="{BB962C8B-B14F-4D97-AF65-F5344CB8AC3E}">
        <p14:creationId xmlns:p14="http://schemas.microsoft.com/office/powerpoint/2010/main" val="40473309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EBBC9-8B92-45A0-8B89-19A8D8B08D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Cyfeiriadau/Darllen Pellach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47253-A950-4153-82F9-E344DF2A47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32500" lnSpcReduction="20000"/>
          </a:bodyPr>
          <a:lstStyle/>
          <a:p>
            <a:r>
              <a:rPr lang="en-GB" dirty="0"/>
              <a:t>Day, G (2006) Community and everyday life. Abingdon: Routledge. </a:t>
            </a:r>
          </a:p>
          <a:p>
            <a:endParaRPr lang="en-GB" dirty="0"/>
          </a:p>
          <a:p>
            <a:r>
              <a:rPr lang="en-GB" dirty="0" err="1"/>
              <a:t>Misztral</a:t>
            </a:r>
            <a:r>
              <a:rPr lang="en-GB" dirty="0"/>
              <a:t>, B. (2000) Informality: Social theory and contemporary practice. London: Routledge. </a:t>
            </a:r>
          </a:p>
          <a:p>
            <a:endParaRPr lang="en-GB" dirty="0"/>
          </a:p>
          <a:p>
            <a:r>
              <a:rPr lang="en-GB" dirty="0"/>
              <a:t>Butcher, H. (1993) Community and Public Policy. London: Pluto Press</a:t>
            </a:r>
          </a:p>
          <a:p>
            <a:endParaRPr lang="en-GB" dirty="0"/>
          </a:p>
          <a:p>
            <a:r>
              <a:rPr lang="en-GB" dirty="0"/>
              <a:t>CLG (2008a) The government’s response to the Commission on Integration and Cohesion. London: CLG</a:t>
            </a:r>
          </a:p>
          <a:p>
            <a:endParaRPr lang="en-GB" dirty="0"/>
          </a:p>
          <a:p>
            <a:r>
              <a:rPr lang="en-GB" dirty="0"/>
              <a:t>Anderson, B.  (1983) The code of the street: Decency, violence and the moral life of the street. New York: Norton.</a:t>
            </a:r>
          </a:p>
          <a:p>
            <a:endParaRPr lang="en-GB" dirty="0"/>
          </a:p>
          <a:p>
            <a:r>
              <a:rPr lang="en-GB" dirty="0" err="1"/>
              <a:t>Althuser</a:t>
            </a:r>
            <a:r>
              <a:rPr lang="en-GB" dirty="0"/>
              <a:t>, L. (1970) Ideology and Ideological State Apparatuses’, in Lenin and Philosophy and other essays, </a:t>
            </a:r>
            <a:r>
              <a:rPr lang="en-GB" dirty="0" err="1"/>
              <a:t>trs</a:t>
            </a:r>
            <a:r>
              <a:rPr lang="en-GB" dirty="0"/>
              <a:t> B. Brewster, Monthly Review Press.  Available online at </a:t>
            </a:r>
            <a:r>
              <a:rPr lang="en-GB" dirty="0">
                <a:hlinkClick r:id="rId2"/>
              </a:rPr>
              <a:t>www.marxists.org/reference/archice/althusser/1970/ideology.htm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Bourdieu , P. (1990) The logic of practice. Cambridge: Polity Press.</a:t>
            </a:r>
          </a:p>
          <a:p>
            <a:endParaRPr lang="en-GB" dirty="0"/>
          </a:p>
          <a:p>
            <a:r>
              <a:rPr lang="en-GB" dirty="0"/>
              <a:t>Somerville, P. (2011) Understanding Community. Bristol: Policy Press.</a:t>
            </a:r>
          </a:p>
          <a:p>
            <a:endParaRPr lang="en-GB" dirty="0"/>
          </a:p>
          <a:p>
            <a:r>
              <a:rPr lang="en-GB" dirty="0"/>
              <a:t>Watt, P. (2006) Respectability, roughness and race: neighbourhood place images and the making of working-class social distinctions in London’. International Journal of Urban and Regional Research, </a:t>
            </a:r>
            <a:r>
              <a:rPr lang="en-GB" dirty="0" err="1"/>
              <a:t>vol</a:t>
            </a:r>
            <a:r>
              <a:rPr lang="en-GB" dirty="0"/>
              <a:t> 30, no 4, pp776-97.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345164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263</TotalTime>
  <Words>736</Words>
  <Application>Microsoft Office PowerPoint</Application>
  <PresentationFormat>On-screen Show (4:3)</PresentationFormat>
  <Paragraphs>79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Myriad Pro</vt:lpstr>
      <vt:lpstr>20140311PresentationUWTSDTemplate</vt:lpstr>
      <vt:lpstr>Deddf Llesiant Cenedlaethau’r Dyfodol  Cymru o Gymunedau Cydlynol</vt:lpstr>
      <vt:lpstr>Canllawiau ar gyfer y cyflwyniad hwn </vt:lpstr>
      <vt:lpstr>PowerPoint Presentation</vt:lpstr>
      <vt:lpstr>Sut ydych chi’n eich adnabod eich hun oddi mewn i’ch cymuned neu hyd yn oed cymunedau</vt:lpstr>
      <vt:lpstr>PowerPoint Presentation</vt:lpstr>
      <vt:lpstr>PowerPoint Presentation</vt:lpstr>
      <vt:lpstr>Nodweddion allweddol cymuned gydlynol</vt:lpstr>
      <vt:lpstr>Mae angen i gymunedau adeiladu</vt:lpstr>
      <vt:lpstr>Mae cymunedau cynorthwyol, cydlynol yn bwysig</vt:lpstr>
      <vt:lpstr>Yeo ac Yeo (1988)</vt:lpstr>
      <vt:lpstr>Beth yw cyfalaf cymdeithasol?</vt:lpstr>
      <vt:lpstr>Cwestiynau i’w hystyried</vt:lpstr>
      <vt:lpstr>Cyfeiriadau/Darllen Pellach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Caroline Lewis</cp:lastModifiedBy>
  <cp:revision>15</cp:revision>
  <cp:lastPrinted>2018-01-16T09:02:35Z</cp:lastPrinted>
  <dcterms:created xsi:type="dcterms:W3CDTF">2015-04-14T15:21:28Z</dcterms:created>
  <dcterms:modified xsi:type="dcterms:W3CDTF">2018-01-26T16:29:15Z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