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290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972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35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5/20/2018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816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311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881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30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5/20/2018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774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490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48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93243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430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70170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7051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8499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54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482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ypcs.org.uk/rights/uncrcarticles/article-39" TargetMode="External"/><Relationship Id="rId13" Type="http://schemas.openxmlformats.org/officeDocument/2006/relationships/hyperlink" Target="https://cc.bingj.com/cache.aspx?q=special+education+needs+speech+and+language+douglas&amp;d=4873969316729587&amp;mkt=enGB&amp;setlang=enGB&amp;w=Nbq8UKMwOqobL9pdMOyGil51Aew9TD" TargetMode="External"/><Relationship Id="rId18" Type="http://schemas.openxmlformats.org/officeDocument/2006/relationships/hyperlink" Target="https://www.perform.org.uk/yourchilds-development/meet-lucy/lucys0tips/six-yearolds/boosting-self-cofidence" TargetMode="External"/><Relationship Id="rId3" Type="http://schemas.openxmlformats.org/officeDocument/2006/relationships/hyperlink" Target="https://assets.publishing.service.gov.uk/government/uploads/system/uploads/attachment_data/file/357068/statutory_schools_policies_Sept_14_FINAL.pdf" TargetMode="External"/><Relationship Id="rId7" Type="http://schemas.openxmlformats.org/officeDocument/2006/relationships/hyperlink" Target="http://laffranchinid.faculty.mjc.edu/Ch5.pdf" TargetMode="External"/><Relationship Id="rId12" Type="http://schemas.openxmlformats.org/officeDocument/2006/relationships/hyperlink" Target="https://assets.publishing.service.gov.uk/goverment/uploads/systemuploads/attachment_data/file/596629/EYES_STATUTORY_FRAMEWORK_2017.pdf" TargetMode="External"/><Relationship Id="rId17" Type="http://schemas.openxmlformats.org/officeDocument/2006/relationships/hyperlink" Target="https://www.pentagonplay.co.uk/news-and-info/how-to-prepare-andsettle-a-child-in-school" TargetMode="External"/><Relationship Id="rId2" Type="http://schemas.openxmlformats.org/officeDocument/2006/relationships/hyperlink" Target="https://www.gov.uk/guidance/data-protection-how-we-collect-and-share-research-data" TargetMode="External"/><Relationship Id="rId16" Type="http://schemas.openxmlformats.org/officeDocument/2006/relationships/hyperlink" Target="https://newparent.com/mom/10-best-parenting-websit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oodle.uwtsd.ac.uk/mod/folder/view.php?id=84363" TargetMode="External"/><Relationship Id="rId11" Type="http://schemas.openxmlformats.org/officeDocument/2006/relationships/hyperlink" Target="https://www.cypcs.org.uk/rights/uncrcarticles/article-3" TargetMode="External"/><Relationship Id="rId5" Type="http://schemas.openxmlformats.org/officeDocument/2006/relationships/hyperlink" Target="https://gov.wales/docs/dhss/publications/170217summary-reporten.pdf" TargetMode="External"/><Relationship Id="rId15" Type="http://schemas.openxmlformats.org/officeDocument/2006/relationships/hyperlink" Target="https://kidshealth.org/en/parents/comm-4-to-5.html" TargetMode="External"/><Relationship Id="rId10" Type="http://schemas.openxmlformats.org/officeDocument/2006/relationships/hyperlink" Target="https://www.cypcs.org.uk/rights/uncrcarticles/article-12" TargetMode="External"/><Relationship Id="rId19" Type="http://schemas.openxmlformats.org/officeDocument/2006/relationships/hyperlink" Target="https://www.understood.org/en/learing-attention-issues/child-learning-disabilities/social-skills-issues/understanding-childs-trouble-with-social-skills" TargetMode="External"/><Relationship Id="rId4" Type="http://schemas.openxmlformats.org/officeDocument/2006/relationships/hyperlink" Target="https://gov.wales/topics/health/socialcare/safeguarding/?lang=en" TargetMode="External"/><Relationship Id="rId9" Type="http://schemas.openxmlformats.org/officeDocument/2006/relationships/hyperlink" Target="https://www.cypcs.org.uk/rights/uncrcarticles/article-19" TargetMode="External"/><Relationship Id="rId14" Type="http://schemas.openxmlformats.org/officeDocument/2006/relationships/hyperlink" Target="https://www.hawliauplant.cymr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66FEE0-0CE0-4DD3-A243-9EF204CA8973}"/>
              </a:ext>
            </a:extLst>
          </p:cNvPr>
          <p:cNvSpPr txBox="1"/>
          <p:nvPr/>
        </p:nvSpPr>
        <p:spPr>
          <a:xfrm>
            <a:off x="1027290" y="158045"/>
            <a:ext cx="8308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Confensiwn Cenhedloedd Unedig ar hawliau'r plentyn (CCUHP)</a:t>
            </a:r>
            <a:endParaRPr lang="en-GB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1B4159-D5B0-4FED-A904-9E4F38DA458A}"/>
              </a:ext>
            </a:extLst>
          </p:cNvPr>
          <p:cNvSpPr txBox="1"/>
          <p:nvPr/>
        </p:nvSpPr>
        <p:spPr>
          <a:xfrm>
            <a:off x="681144" y="4731189"/>
            <a:ext cx="7150567" cy="1997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GB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Dwed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gan bob plentyn hawliau, beth bynnag yw eu hethnigrwydd,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rhyw, crefydd, iaith, galluoedd neu unrhyw statws arall. Mae’r cnfensiwn 54 erthygl 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sy'n cwmpasu pob agwedd o fywyd plentyn ac yn nodi'r hawliau sifil, gwleidyddol,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economaidd, cymdeithasol a diwylliannol y mae gan bob plentyn ym mhob man hawl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iddynt. Hefyd mae’r confendiwn yn esbonio sut gall oedolion a llywodraethau gweithio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gyda’i gilydd i sicrhau bod plant yn derbyn ei hawliau ac yn mwynhau ei fywydau.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24C0BD-7D75-49B8-9762-7341A9DF0B10}"/>
              </a:ext>
            </a:extLst>
          </p:cNvPr>
          <p:cNvSpPr txBox="1"/>
          <p:nvPr/>
        </p:nvSpPr>
        <p:spPr>
          <a:xfrm>
            <a:off x="681144" y="834683"/>
            <a:ext cx="672436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Mae holl aelod-wladwriaethau'r Cenhedloedd Unedig heblaw y Unol Daleithiau wedi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cadarnhau'r Confensiwn. Daeth y Confensiwn i rym yn y DU ym 1992. Mae’r CCUHP yn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cytundeb hawliau dynol a gymeradwywyd fwyaf eang y byd - hyd yn oed fe’i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derbyniwyd gan endidau nad ydynt yn wladwriaeth, fel y Fyddin Ryddhau Pobl Sudan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(SPLA), mudiad gwrthryfel yn Ne Sudan.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C72046-EC55-41DC-87AF-270E1183E4CD}"/>
              </a:ext>
            </a:extLst>
          </p:cNvPr>
          <p:cNvSpPr txBox="1"/>
          <p:nvPr/>
        </p:nvSpPr>
        <p:spPr>
          <a:xfrm>
            <a:off x="681144" y="2566029"/>
            <a:ext cx="714114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CCUHP 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yw datganiad mwyaf o hawliau plant a gynhyrchwyd erioed ac yw'r cytundeb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hawliau dynol rhyngwladol mwyaf cadarnhaol mewn hanes. Mae yna pedward rhan bwysig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o fewn y confensiwn a rhain yw:</a:t>
            </a:r>
          </a:p>
          <a:p>
            <a:pPr>
              <a:lnSpc>
                <a:spcPct val="150000"/>
              </a:lnSpc>
            </a:pP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- Dim gwahaniaethu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- Buddiordeb y plentyn </a:t>
            </a:r>
            <a:b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- Hawl i goroesi fywyd a datblygiad</a:t>
            </a:r>
            <a:b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- Hawl i gael ei glywed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DEA4C9-621D-4A83-8AEE-F96C68AB83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7152" y="778096"/>
            <a:ext cx="1787933" cy="17879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7A65571-C8FA-4B5B-A611-B0CAEBD783EB}"/>
              </a:ext>
            </a:extLst>
          </p:cNvPr>
          <p:cNvSpPr txBox="1"/>
          <p:nvPr/>
        </p:nvSpPr>
        <p:spPr>
          <a:xfrm>
            <a:off x="7831711" y="2512639"/>
            <a:ext cx="1710725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 err="1"/>
              <a:t>Ffynhonell</a:t>
            </a:r>
            <a:r>
              <a:rPr lang="en-GB" sz="1050" dirty="0"/>
              <a:t>: Bing images. </a:t>
            </a:r>
            <a:br>
              <a:rPr lang="en-GB" sz="1050" dirty="0"/>
            </a:b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169111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CD40812-9A9A-4033-B1F0-D75188A96FA6}"/>
              </a:ext>
            </a:extLst>
          </p:cNvPr>
          <p:cNvSpPr txBox="1"/>
          <p:nvPr/>
        </p:nvSpPr>
        <p:spPr>
          <a:xfrm>
            <a:off x="0" y="128587"/>
            <a:ext cx="2245489" cy="60016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  <a:p>
            <a:pPr algn="just"/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sefydliad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swyddi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bŵer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gweythio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llysoedd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cyfreithiol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am les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neu person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gytaf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deddfau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and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neu person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fywydau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i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ofalu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am.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safle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bŵer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grŵpiau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gofalu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am y plant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swydd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ddibynadwy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olygwyd</a:t>
            </a:r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 dylid ystyried buddiannau plant a phobl ifanc ar bob lefel o gymdeithas, a bod pobl mewn grym yn parchu eu hawliau.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49B437-0094-4C36-92F1-5E491509C96B}"/>
              </a:ext>
            </a:extLst>
          </p:cNvPr>
          <p:cNvSpPr txBox="1"/>
          <p:nvPr/>
        </p:nvSpPr>
        <p:spPr>
          <a:xfrm>
            <a:off x="2245489" y="128587"/>
            <a:ext cx="3850511" cy="692497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200" b="1" dirty="0" err="1">
                <a:solidFill>
                  <a:srgbClr val="FF0000"/>
                </a:solidFill>
              </a:rPr>
              <a:t>Erthygl</a:t>
            </a:r>
            <a:r>
              <a:rPr lang="en-GB" sz="1200" b="1" dirty="0">
                <a:solidFill>
                  <a:srgbClr val="FF0000"/>
                </a:solidFill>
              </a:rPr>
              <a:t> 12</a:t>
            </a:r>
          </a:p>
          <a:p>
            <a:r>
              <a:rPr lang="cy-GB" sz="1200" dirty="0">
                <a:solidFill>
                  <a:srgbClr val="FF0000"/>
                </a:solidFill>
              </a:rPr>
              <a:t>Mae gan blant yr hawl i ddweud beth maen nhw'n ei feddwl y dylai ddigwydd, pan fod oedolion yn gwneud penderfyniadau sy’n </a:t>
            </a:r>
            <a:br>
              <a:rPr lang="cy-GB" sz="1200" dirty="0">
                <a:solidFill>
                  <a:srgbClr val="FF0000"/>
                </a:solidFill>
              </a:rPr>
            </a:br>
            <a:r>
              <a:rPr lang="cy-GB" sz="1200" dirty="0">
                <a:solidFill>
                  <a:srgbClr val="FF0000"/>
                </a:solidFill>
              </a:rPr>
              <a:t>effeithio arnynt, ac i gael eu barn eu hystyried.</a:t>
            </a:r>
          </a:p>
          <a:p>
            <a:r>
              <a:rPr lang="cy-GB" sz="1200" dirty="0"/>
              <a:t>Pwysigrwydd yr erthygl yma yw bod barn plant a phobl ifanc yn cael ei ystyried pan bod pobl yn ceisio gwneud penderfyniadau am bethau sy’n ei chynnwys hwy a ni ddylent anwybyddu ei farn nhw ar sail oedran. Hefyd mae’n bwysig bod plant yn derbyn gwybodaeth sydd ei hangen arnynt i wneud penderfyniadau da. </a:t>
            </a:r>
          </a:p>
          <a:p>
            <a:r>
              <a:rPr lang="cy-GB" sz="1200" dirty="0"/>
              <a:t>Mae barn plentyn yn bwysig i’w ystyried ymhobman gan gynnwys, ei chartref, gweithle ac yn yr ysgol. </a:t>
            </a:r>
          </a:p>
          <a:p>
            <a:r>
              <a:rPr lang="cy-GB" sz="1200" dirty="0"/>
              <a:t>Mae erthygl 12 yn berthnasol i bawb a dylid cymryd gofal i sicrhau bod pawb yn gallu ei gyflawni mewn gwirionedd. Er enghraifft:</a:t>
            </a:r>
            <a:br>
              <a:rPr lang="cy-GB" sz="1200" dirty="0"/>
            </a:br>
            <a:r>
              <a:rPr lang="cy-GB" sz="1200" dirty="0"/>
              <a:t>• dylid cynhyrchu deunyddiau arbennig ar gyfer plant a phobl ifanc ag anableddau os bydd angen iddynt gymryd rhan</a:t>
            </a:r>
            <a:br>
              <a:rPr lang="cy-GB" sz="1200" dirty="0"/>
            </a:br>
            <a:r>
              <a:rPr lang="cy-GB" sz="1200" dirty="0"/>
              <a:t>• dylid rhoi ystyriaeth arbennig i blant a phobl ifanc mewn sefyllfaoedd agored i niwed, megis y rheini mewn gofal neu ffoaduriaid</a:t>
            </a:r>
            <a:br>
              <a:rPr lang="cy-GB" sz="1200" dirty="0"/>
            </a:br>
            <a:r>
              <a:rPr lang="cy-GB" sz="1200" dirty="0"/>
              <a:t>• dylid cymryd gofal i sicrhau bod barn merched yn cael ei barchu gymaint â bechgyn. </a:t>
            </a:r>
          </a:p>
          <a:p>
            <a:pPr algn="just"/>
            <a:r>
              <a:rPr lang="cy-GB" sz="1200" dirty="0"/>
              <a:t>Dylid ystyried Erthygl 12 pan fydd llywodraethau yn trosglwyddo deddfau. Dylai deddfau newydd ystyried hawliau plant a phobl ifanc i gael barn ym mhob agwedd yn eu bywydau.</a:t>
            </a:r>
          </a:p>
          <a:p>
            <a:pPr algn="just"/>
            <a:r>
              <a:rPr lang="cy-GB" sz="1200" dirty="0"/>
              <a:t>Mae gan y comisynydd pwysigrwydd i sicrhau bod erthygl 12 yn cael ei ddilyn ac ei parchu ac yn sicrhau bod llais plant ifanc yn cael ei glywed mae o’n mynd ati i siarad am erthygl 12 i plant, oedolion ac hefyd yn edrych mewn i pam nad ydy lleisiau plant ifanc ddim yn cael ei clywed ac yn ceisio darganfod ffordd o newid hyn.</a:t>
            </a:r>
            <a:endParaRPr lang="en-GB" sz="1200" dirty="0"/>
          </a:p>
          <a:p>
            <a:endParaRPr lang="en-GB" sz="1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C03C9D-C924-4165-9CAE-790AF2E9F1D1}"/>
              </a:ext>
            </a:extLst>
          </p:cNvPr>
          <p:cNvSpPr txBox="1"/>
          <p:nvPr/>
        </p:nvSpPr>
        <p:spPr>
          <a:xfrm>
            <a:off x="6096000" y="128587"/>
            <a:ext cx="2376668" cy="692497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200" b="1" dirty="0" err="1">
                <a:solidFill>
                  <a:srgbClr val="FF0000"/>
                </a:solidFill>
              </a:rPr>
              <a:t>Erthygl</a:t>
            </a:r>
            <a:r>
              <a:rPr lang="en-GB" sz="1200" b="1" dirty="0">
                <a:solidFill>
                  <a:srgbClr val="FF0000"/>
                </a:solidFill>
              </a:rPr>
              <a:t> 19</a:t>
            </a:r>
          </a:p>
          <a:p>
            <a:pPr algn="just"/>
            <a:r>
              <a:rPr lang="cy-GB" sz="1200" dirty="0">
                <a:solidFill>
                  <a:srgbClr val="FF0000"/>
                </a:solidFill>
              </a:rPr>
              <a:t>Dylai’r llywodraeth sicrhau bod plant yn derbyn gofal priodol, a'u hamddiffyn rhag trais, camdriniaeth ac esgeulustod gan y rhieni neu unrhyw un arall sy’n gofalu amdanynt.</a:t>
            </a:r>
          </a:p>
          <a:p>
            <a:pPr algn="just"/>
            <a:r>
              <a:rPr lang="cy-GB" sz="1200" dirty="0"/>
              <a:t>Mae’r CCUHP yn gwneud yn glir bod gan plant a phobl ifanc yr hawl dynol sylfaenol i urddas. Golygwyd hyn bod ganddynt yw hawl i gael ei amddiffyn rhag trais yn union fel pawn arall. </a:t>
            </a:r>
          </a:p>
          <a:p>
            <a:pPr algn="just"/>
            <a:r>
              <a:rPr lang="cy-GB" sz="1200" dirty="0"/>
              <a:t>Ystriwyd CCUHP trais pryd fel plentyn neu pherson ifanc yn cael ei newidio yn meddyliol yn ogystal â’u corff. </a:t>
            </a:r>
            <a:br>
              <a:rPr lang="cy-GB" sz="1200" dirty="0"/>
            </a:br>
            <a:r>
              <a:rPr lang="cy-GB" sz="1200" dirty="0"/>
              <a:t>Yn ogystal â chael eu hamddiffyn rhag trais, dylid amddiffyn plant a phobl ifanc rhag:</a:t>
            </a:r>
          </a:p>
          <a:p>
            <a:r>
              <a:rPr lang="cy-GB" sz="1200" dirty="0"/>
              <a:t>• pob math o ecsbloetio</a:t>
            </a:r>
            <a:br>
              <a:rPr lang="cy-GB" sz="1200" dirty="0"/>
            </a:br>
            <a:r>
              <a:rPr lang="cy-GB" sz="1200" dirty="0"/>
              <a:t>• cam-drin rhywiol</a:t>
            </a:r>
            <a:br>
              <a:rPr lang="cy-GB" sz="1200" dirty="0"/>
            </a:br>
            <a:r>
              <a:rPr lang="cy-GB" sz="1200" dirty="0"/>
              <a:t>• esgeuluso</a:t>
            </a:r>
            <a:br>
              <a:rPr lang="cy-GB" sz="1200" dirty="0"/>
            </a:br>
            <a:r>
              <a:rPr lang="cy-GB" sz="1200" dirty="0"/>
              <a:t>• amlygiad i ddamweiniau</a:t>
            </a:r>
            <a:br>
              <a:rPr lang="cy-GB" sz="1200" dirty="0"/>
            </a:br>
            <a:r>
              <a:rPr lang="cy-GB" sz="1200" dirty="0"/>
              <a:t>• delweddau treisgar.</a:t>
            </a:r>
          </a:p>
          <a:p>
            <a:r>
              <a:rPr lang="cy-GB" sz="1200" dirty="0"/>
              <a:t>Er mwyn rhoi diwedd i plant cael ei gam drin dylai'r Wladwriaeth helpu sicrhau nad yw pobl yn dreisgar tuag at blant a phobl ifanc, a dylent hefyd gymryd camau i sicrhau nad ydynt yn teimlo fel hunan-niweidio nac yn cyflawni hunanladdiad. </a:t>
            </a:r>
          </a:p>
          <a:p>
            <a:pPr algn="just"/>
            <a:endParaRPr lang="en-GB" sz="1200" dirty="0"/>
          </a:p>
          <a:p>
            <a:pPr algn="just"/>
            <a:endParaRPr lang="en-GB" sz="1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FD24AB-D5EE-4171-B373-198CBEFF3694}"/>
              </a:ext>
            </a:extLst>
          </p:cNvPr>
          <p:cNvSpPr txBox="1"/>
          <p:nvPr/>
        </p:nvSpPr>
        <p:spPr>
          <a:xfrm>
            <a:off x="8610279" y="128587"/>
            <a:ext cx="2663463" cy="766363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200" b="1" dirty="0" err="1">
                <a:solidFill>
                  <a:srgbClr val="FF0000"/>
                </a:solidFill>
              </a:rPr>
              <a:t>Erthygl</a:t>
            </a:r>
            <a:r>
              <a:rPr lang="en-GB" sz="1200" b="1" dirty="0">
                <a:solidFill>
                  <a:srgbClr val="FF0000"/>
                </a:solidFill>
              </a:rPr>
              <a:t> 39</a:t>
            </a:r>
          </a:p>
          <a:p>
            <a:pPr algn="just"/>
            <a:r>
              <a:rPr lang="cy-GB" sz="1200" dirty="0">
                <a:solidFill>
                  <a:srgbClr val="FF0000"/>
                </a:solidFill>
              </a:rPr>
              <a:t>Dylai plant sydd wedi cael eu datgelu neu eu cam-drin derbyn cymorth arbennig i godi eu hunan-barch.</a:t>
            </a:r>
            <a:endParaRPr lang="en-GB" sz="1200" dirty="0">
              <a:solidFill>
                <a:srgbClr val="FF0000"/>
              </a:solidFill>
            </a:endParaRPr>
          </a:p>
          <a:p>
            <a:r>
              <a:rPr lang="cy-GB" sz="1200" dirty="0"/>
              <a:t>Mae’r CCUHP yn dweud bod gan blant a phobl ifanc yr hawl i adennill wrth bethau anodd sydd wedi digwydd iddynt, a bod modd iddynt ddisgwyl derbyn y cymorth sy'n caniatáu iddynt wneud hynny. Mae hyn yn cynnwys help i oroeswyr:</a:t>
            </a:r>
            <a:br>
              <a:rPr lang="cy-GB" sz="1200" dirty="0"/>
            </a:br>
            <a:r>
              <a:rPr lang="cy-GB" sz="1200" dirty="0"/>
              <a:t>• trais</a:t>
            </a:r>
            <a:br>
              <a:rPr lang="cy-GB" sz="1200" dirty="0"/>
            </a:br>
            <a:r>
              <a:rPr lang="cy-GB" sz="1200" dirty="0"/>
              <a:t>• trais rhywiol</a:t>
            </a:r>
            <a:br>
              <a:rPr lang="cy-GB" sz="1200" dirty="0"/>
            </a:br>
            <a:r>
              <a:rPr lang="cy-GB" sz="1200" dirty="0"/>
              <a:t>• esgeuluso</a:t>
            </a:r>
            <a:br>
              <a:rPr lang="cy-GB" sz="1200" dirty="0"/>
            </a:br>
            <a:r>
              <a:rPr lang="cy-GB" sz="1200" dirty="0"/>
              <a:t>• ecsbloetio unrhyw fath</a:t>
            </a:r>
            <a:br>
              <a:rPr lang="cy-GB" sz="1200" dirty="0"/>
            </a:br>
            <a:r>
              <a:rPr lang="cy-GB" sz="1200" dirty="0"/>
              <a:t>• camdriniaeth</a:t>
            </a:r>
            <a:br>
              <a:rPr lang="cy-GB" sz="1200" dirty="0"/>
            </a:br>
            <a:r>
              <a:rPr lang="cy-GB" sz="1200" dirty="0"/>
              <a:t>• artaith</a:t>
            </a:r>
            <a:br>
              <a:rPr lang="cy-GB" sz="1200" dirty="0"/>
            </a:br>
            <a:r>
              <a:rPr lang="cy-GB" sz="1200" dirty="0"/>
              <a:t>• gwrthdaro arfog</a:t>
            </a:r>
            <a:br>
              <a:rPr lang="cy-GB" sz="1200" dirty="0"/>
            </a:br>
            <a:r>
              <a:rPr lang="cy-GB" sz="1200" dirty="0"/>
              <a:t>• masnachu.</a:t>
            </a:r>
          </a:p>
          <a:p>
            <a:r>
              <a:rPr lang="cy-GB" sz="1200" dirty="0"/>
              <a:t>Dylai plant a phobl ifanc allu adennill mewn amgylchedd sy'n hyrwyddo eu hurddas, eu hiechyd a'u hunan-barch.</a:t>
            </a:r>
          </a:p>
          <a:p>
            <a:r>
              <a:rPr lang="cy-GB" sz="1200" dirty="0"/>
              <a:t>Ni ddylai fod gwahaniaethu o gwmpas pwy sy'n cael help a phwy sydd ddim. Dylai plant a phobl ifanc allu cael cymorth pwy bynnag ydyn nhw, a ble bynnag maen’t yn byw.</a:t>
            </a:r>
            <a:endParaRPr lang="en-GB" sz="1200" dirty="0"/>
          </a:p>
          <a:p>
            <a:r>
              <a:rPr lang="cy-GB" sz="1200" dirty="0"/>
              <a:t>Os oes trosedd wedi'i gyflawni yn erbyn plentyn neu berson ifanc, dylid eu diogelu fel rhan o'r cymorth a gânt. Dylent fod yn teimlo yn ddiogel ac yn cael ei ddiogelu.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839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08541-1020-4D1D-A888-C79B16B07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58045"/>
            <a:ext cx="8596668" cy="1320800"/>
          </a:xfrm>
        </p:spPr>
        <p:txBody>
          <a:bodyPr>
            <a:normAutofit/>
          </a:bodyPr>
          <a:lstStyle/>
          <a:p>
            <a:r>
              <a:rPr lang="en-GB" sz="1200" dirty="0" err="1">
                <a:solidFill>
                  <a:srgbClr val="FF0000"/>
                </a:solidFill>
              </a:rPr>
              <a:t>Cyfeirnodi</a:t>
            </a:r>
            <a:br>
              <a:rPr lang="en-GB" sz="1200" dirty="0">
                <a:solidFill>
                  <a:srgbClr val="FF0000"/>
                </a:solidFill>
              </a:rPr>
            </a:br>
            <a:endParaRPr lang="en-GB" sz="1200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4255D4-CD01-41B3-AA51-4B7B76AC0CEF}"/>
              </a:ext>
            </a:extLst>
          </p:cNvPr>
          <p:cNvSpPr txBox="1"/>
          <p:nvPr/>
        </p:nvSpPr>
        <p:spPr>
          <a:xfrm>
            <a:off x="237068" y="513360"/>
            <a:ext cx="585893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Gov.uk. (2017). ‘Data Protection: how we share pupil a workforce data’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Gov.uk.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https://www.gov.uk/guidance/data-protection-how-we-collect-and-share-research-data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Mai 2018]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Gov.uk. (2014). ‘Statutory policies for schools: Advice on the policies and documents that governing bodies and proprietors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of schools are required to have by law.’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education.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18.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https://assets.publishing.service.gov.uk/government/uploads/system/uploads/attachment_data/file/357068/statutory_</a:t>
            </a:r>
            <a:b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</a:b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schools_policies_Sept_14_FINAL.pdf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(2017). ‘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Sfegaurding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https://gov.wales/topics/health/socialcare/safeguarding/?lang=en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Stevens, R. (2015). ‘Summery report of year two of the Welsh Neglect Project 2014/15’.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https://gov.wales/docs/dhss/publications/170217summary-reporten.pdf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6.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). ‘Staff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’. ‘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proffesiynnol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’.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https://moodle.uwtsd.ac.uk/mod/folder/view.php?id=84363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Laffranchinid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). ‘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Obersving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recording and reporting children development’.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http://laffranchinid.faculty.mjc.edu/Ch5.pdf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Children and young people’s commissioner Scotland. (2018). ‘Article 39’.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https://www.cypcs.org.uk/rights/uncrcarticles/article-39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Children and young people’s commissioner Scotland. (2018). ‘Article 19’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https://www.cypcs.org.uk/rights/uncrcarticles/article-19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Children and young people’s commissioner Scotland. (2018). ‘Article 12’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https://www.cypcs.org.uk/rights/uncrcarticles/article-12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Children and young people’s commissioner Scotland. (2018). ‘Article 3’.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https://www.cypcs.org.uk/rights/uncrcarticles/article-3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Mai 2018].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9A8678-B94B-47A6-B255-15ABE10B7201}"/>
              </a:ext>
            </a:extLst>
          </p:cNvPr>
          <p:cNvSpPr txBox="1"/>
          <p:nvPr/>
        </p:nvSpPr>
        <p:spPr>
          <a:xfrm>
            <a:off x="6095996" y="496141"/>
            <a:ext cx="5937959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Departemnt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for Education. [3ydd o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Fawrth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2017]. ‘Statutory framework for this early years foundation stage Setting the standards for learning, development and care for children from birth to five.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https://assets.publishing.service.gov.uk/goverment/uploads/systemuploads/attachment_data/file/596629/EYES_STATUTORY_FRAMEWORK_2017.pdf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9fed o Fai 2018].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DOUGLAS SILAS solicitors. (2018). ‘Speech and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Launguage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Therapy 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SaLT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Ffynhonel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https://cc.bingj.com/cache.aspx?q=special+education+needs+speech+and+language+douglas&amp;d=4873969316729587&amp;mkt=enGB&amp;setlang=enGB&amp;w=Nbq8UKMwOqobL9pdMOyGil51Aew9TD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6ed o Fai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(2018).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https://www.hawliauplant.cymru/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10fed o Fai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KidsHealt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Communication and your 4-5 year old. (2014).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https://kidshealth.org/en/parents/comm-4-to-5.html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Asseswyd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7fed o Fai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NewParent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https://newparent.com/mom/10-best-parenting-websites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[Asseswyd10fed o Fai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Pentagon. (2016). ‘How to help a child happily settle into school’.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https://www.pentagonplay.co.uk/news-and-info/how-to-prepare-andsettle-a-child-in-school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Asseswyd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10fed o Fai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Preform. ‘Five ways to Boost your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childs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self-confidence.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https://www.perform.org.uk/yourchilds-development/meet-lucy/lucys0tips/six-yearolds/boosting-self-cofidence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Asseswyd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7fed o Fai 2018].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Siencyn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S. (2010). ‘Y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Sylfaen 3-7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Athroniaeth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Sant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Caerfyrddin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Siân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Wyn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Siencyn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Ann-Marie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Gealy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Sioned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Saer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Plant 1989.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Plant- y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ddiogelu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140).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Understood for learning &amp; attention issues. (2018). ‘Understanding Your Child’s Trouble With Social Skills.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https://www.understood.org/en/learing-attention-issues/child-learning-disabilities/social-skills-issues/understanding-childs-trouble-with-social-skills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6ed o Fai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59633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304</TotalTime>
  <Words>715</Words>
  <Application>Microsoft Office PowerPoint</Application>
  <PresentationFormat>Widescreen</PresentationFormat>
  <Paragraphs>72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Trebuchet MS</vt:lpstr>
      <vt:lpstr>Wingdings 3</vt:lpstr>
      <vt:lpstr>Facet</vt:lpstr>
      <vt:lpstr>PowerPoint Presentation</vt:lpstr>
      <vt:lpstr>PowerPoint Presentation</vt:lpstr>
      <vt:lpstr>Cyfeirnodi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Siwan Davies</dc:creator>
  <cp:lastModifiedBy>Siwan Davies</cp:lastModifiedBy>
  <cp:revision>18</cp:revision>
  <dcterms:created xsi:type="dcterms:W3CDTF">2018-05-20T12:15:36Z</dcterms:created>
  <dcterms:modified xsi:type="dcterms:W3CDTF">2018-05-20T17:20:17Z</dcterms:modified>
</cp:coreProperties>
</file>