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4"/>
  </p:notesMasterIdLst>
  <p:sldIdLst>
    <p:sldId id="256" r:id="rId3"/>
    <p:sldId id="257" r:id="rId5"/>
    <p:sldId id="258" r:id="rId6"/>
    <p:sldId id="259" r:id="rId7"/>
    <p:sldId id="260" r:id="rId8"/>
    <p:sldId id="261" r:id="rId9"/>
    <p:sldId id="262" r:id="rId10"/>
    <p:sldId id="263" r:id="rId11"/>
    <p:sldId id="264" r:id="rId12"/>
    <p:sldId id="265" r:id="rId13"/>
    <p:sldId id="266" r:id="rId14"/>
  </p:sldIdLst>
  <p:sldSz cx="9144000" cy="5143500"/>
  <p:notesSz cx="6858000" cy="9144000"/>
  <p:embeddedFontLst>
    <p:embeddedFont>
      <p:font typeface="PT Sans Narrow" panose="020B0506020203020204"/>
      <p:bold r:id="rId18"/>
      <p:boldItalic r:id="rId19"/>
    </p:embeddedFont>
    <p:embeddedFont>
      <p:font typeface="Open Sans"/>
      <p:bold r:id="rId20"/>
      <p:boldItalic r:id="rId21"/>
    </p:embeddedFont>
    <p:embeddedFont>
      <p:font typeface="Impact" panose="020B0806030902050204"/>
      <p:regular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p:normalViewPr>
    <p:restoredLeft sz="15620"/>
    <p:restoredTop sz="94660"/>
  </p:normalViewPr>
  <p:slideViewPr>
    <p:cSldViewPr snapToGrid="0">
      <p:cViewPr varScale="1">
        <p:scale>
          <a:sx n="100" d="100"/>
          <a:sy n="100" d="100"/>
        </p:scale>
        <p:origin x="0" y="0"/>
      </p:cViewPr>
      <p:guideLst>
        <p:guide orient="horz" pos="1620"/>
        <p:guide pos="2880"/>
      </p:guideLst>
    </p:cSldViewPr>
  </p:slide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2" Type="http://schemas.openxmlformats.org/officeDocument/2006/relationships/font" Target="fonts/font5.fntdata"/><Relationship Id="rId21" Type="http://schemas.openxmlformats.org/officeDocument/2006/relationships/font" Target="fonts/font4.fntdata"/><Relationship Id="rId20" Type="http://schemas.openxmlformats.org/officeDocument/2006/relationships/font" Target="fonts/font3.fntdata"/><Relationship Id="rId2" Type="http://schemas.openxmlformats.org/officeDocument/2006/relationships/theme" Target="theme/theme1.xml"/><Relationship Id="rId19" Type="http://schemas.openxmlformats.org/officeDocument/2006/relationships/font" Target="fonts/font2.fntdata"/><Relationship Id="rId18" Type="http://schemas.openxmlformats.org/officeDocument/2006/relationships/font" Target="fonts/font1.fntdata"/><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2" name="Shape 2"/>
        <p:cNvGrpSpPr/>
        <p:nvPr/>
      </p:nvGrpSpPr>
      <p:grpSpPr>
        <a:xfrm>
          <a:off x="0" y="0"/>
          <a:ext cx="0" cy="0"/>
          <a:chOff x="0" y="0"/>
          <a:chExt cx="0" cy="0"/>
        </a:xfrm>
      </p:grpSpPr>
      <p:sp>
        <p:nvSpPr>
          <p:cNvPr id="3" name="Google Shape;3;n"/>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62" name="Shape 62"/>
        <p:cNvGrpSpPr/>
        <p:nvPr/>
      </p:nvGrpSpPr>
      <p:grpSpPr>
        <a:xfrm>
          <a:off x="0" y="0"/>
          <a:ext cx="0" cy="0"/>
          <a:chOff x="0" y="0"/>
          <a:chExt cx="0" cy="0"/>
        </a:xfrm>
      </p:grpSpPr>
      <p:sp>
        <p:nvSpPr>
          <p:cNvPr id="63" name="Google Shape;63;p:notes"/>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p: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68" name="Shape 68"/>
        <p:cNvGrpSpPr/>
        <p:nvPr/>
      </p:nvGrpSpPr>
      <p:grpSpPr>
        <a:xfrm>
          <a:off x="0" y="0"/>
          <a:ext cx="0" cy="0"/>
          <a:chOff x="0" y="0"/>
          <a:chExt cx="0" cy="0"/>
        </a:xfrm>
      </p:grpSpPr>
      <p:sp>
        <p:nvSpPr>
          <p:cNvPr id="69" name="Google Shape;69;g244d9bb1db8_0_58: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244d9bb1db8_0_58: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74" name="Shape 74"/>
        <p:cNvGrpSpPr/>
        <p:nvPr/>
      </p:nvGrpSpPr>
      <p:grpSpPr>
        <a:xfrm>
          <a:off x="0" y="0"/>
          <a:ext cx="0" cy="0"/>
          <a:chOff x="0" y="0"/>
          <a:chExt cx="0" cy="0"/>
        </a:xfrm>
      </p:grpSpPr>
      <p:sp>
        <p:nvSpPr>
          <p:cNvPr id="75" name="Google Shape;75;g244d9bb1db8_0_63: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244d9bb1db8_0_6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81" name="Shape 81"/>
        <p:cNvGrpSpPr/>
        <p:nvPr/>
      </p:nvGrpSpPr>
      <p:grpSpPr>
        <a:xfrm>
          <a:off x="0" y="0"/>
          <a:ext cx="0" cy="0"/>
          <a:chOff x="0" y="0"/>
          <a:chExt cx="0" cy="0"/>
        </a:xfrm>
      </p:grpSpPr>
      <p:sp>
        <p:nvSpPr>
          <p:cNvPr id="82" name="Google Shape;82;g244d9bb1db8_0_240: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244d9bb1db8_0_240: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89" name="Shape 89"/>
        <p:cNvGrpSpPr/>
        <p:nvPr/>
      </p:nvGrpSpPr>
      <p:grpSpPr>
        <a:xfrm>
          <a:off x="0" y="0"/>
          <a:ext cx="0" cy="0"/>
          <a:chOff x="0" y="0"/>
          <a:chExt cx="0" cy="0"/>
        </a:xfrm>
      </p:grpSpPr>
      <p:sp>
        <p:nvSpPr>
          <p:cNvPr id="90" name="Google Shape;90;g244d9bb1db8_0_247: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 name="Google Shape;91;g244d9bb1db8_0_247: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96" name="Shape 96"/>
        <p:cNvGrpSpPr/>
        <p:nvPr/>
      </p:nvGrpSpPr>
      <p:grpSpPr>
        <a:xfrm>
          <a:off x="0" y="0"/>
          <a:ext cx="0" cy="0"/>
          <a:chOff x="0" y="0"/>
          <a:chExt cx="0" cy="0"/>
        </a:xfrm>
      </p:grpSpPr>
      <p:sp>
        <p:nvSpPr>
          <p:cNvPr id="97" name="Google Shape;97;g244d9bb1db8_0_253: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244d9bb1db8_0_25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03" name="Shape 103"/>
        <p:cNvGrpSpPr/>
        <p:nvPr/>
      </p:nvGrpSpPr>
      <p:grpSpPr>
        <a:xfrm>
          <a:off x="0" y="0"/>
          <a:ext cx="0" cy="0"/>
          <a:chOff x="0" y="0"/>
          <a:chExt cx="0" cy="0"/>
        </a:xfrm>
      </p:grpSpPr>
      <p:sp>
        <p:nvSpPr>
          <p:cNvPr id="104" name="Google Shape;104;g244d9bb1db8_0_259: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244d9bb1db8_0_259: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10" name="Shape 110"/>
        <p:cNvGrpSpPr/>
        <p:nvPr/>
      </p:nvGrpSpPr>
      <p:grpSpPr>
        <a:xfrm>
          <a:off x="0" y="0"/>
          <a:ext cx="0" cy="0"/>
          <a:chOff x="0" y="0"/>
          <a:chExt cx="0" cy="0"/>
        </a:xfrm>
      </p:grpSpPr>
      <p:sp>
        <p:nvSpPr>
          <p:cNvPr id="111" name="Google Shape;111;g244d9bb1db8_0_265: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244d9bb1db8_0_265: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16" name="Shape 116"/>
        <p:cNvGrpSpPr/>
        <p:nvPr/>
      </p:nvGrpSpPr>
      <p:grpSpPr>
        <a:xfrm>
          <a:off x="0" y="0"/>
          <a:ext cx="0" cy="0"/>
          <a:chOff x="0" y="0"/>
          <a:chExt cx="0" cy="0"/>
        </a:xfrm>
      </p:grpSpPr>
      <p:sp>
        <p:nvSpPr>
          <p:cNvPr id="117" name="Google Shape;117;g244d9bb1db8_0_271: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244d9bb1db8_0_271: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23" name="Shape 123"/>
        <p:cNvGrpSpPr/>
        <p:nvPr/>
      </p:nvGrpSpPr>
      <p:grpSpPr>
        <a:xfrm>
          <a:off x="0" y="0"/>
          <a:ext cx="0" cy="0"/>
          <a:chOff x="0" y="0"/>
          <a:chExt cx="0" cy="0"/>
        </a:xfrm>
      </p:grpSpPr>
      <p:sp>
        <p:nvSpPr>
          <p:cNvPr id="124" name="Google Shape;124;g244d9bb1db8_0_277: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244d9bb1db8_0_277: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30" name="Shape 130"/>
        <p:cNvGrpSpPr/>
        <p:nvPr/>
      </p:nvGrpSpPr>
      <p:grpSpPr>
        <a:xfrm>
          <a:off x="0" y="0"/>
          <a:ext cx="0" cy="0"/>
          <a:chOff x="0" y="0"/>
          <a:chExt cx="0" cy="0"/>
        </a:xfrm>
      </p:grpSpPr>
      <p:sp>
        <p:nvSpPr>
          <p:cNvPr id="131" name="Google Shape;131;g244d9bb1db8_0_283: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244d9bb1db8_0_28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9" name="Shape 9"/>
        <p:cNvGrpSpPr/>
        <p:nvPr/>
      </p:nvGrpSpPr>
      <p:grpSpPr>
        <a:xfrm>
          <a:off x="0" y="0"/>
          <a:ext cx="0" cy="0"/>
          <a:chOff x="0" y="0"/>
          <a:chExt cx="0" cy="0"/>
        </a:xfrm>
      </p:grpSpPr>
      <p:cxnSp>
        <p:nvCxnSpPr>
          <p:cNvPr id="10" name="Google Shape;10;p2"/>
          <p:cNvCxnSpPr/>
          <p:nvPr/>
        </p:nvCxnSpPr>
        <p:spPr>
          <a:xfrm>
            <a:off x="7007735" y="3176888"/>
            <a:ext cx="562200" cy="0"/>
          </a:xfrm>
          <a:prstGeom prst="straightConnector1">
            <a:avLst/>
          </a:prstGeom>
          <a:noFill/>
          <a:ln w="76200" cap="flat" cmpd="sng">
            <a:solidFill>
              <a:schemeClr val="lt2"/>
            </a:solidFill>
            <a:prstDash val="solid"/>
            <a:round/>
            <a:headEnd type="none" w="sm" len="sm"/>
            <a:tailEnd type="none" w="sm" len="sm"/>
          </a:ln>
        </p:spPr>
      </p:cxnSp>
      <p:cxnSp>
        <p:nvCxnSpPr>
          <p:cNvPr id="11" name="Google Shape;11;p2"/>
          <p:cNvCxnSpPr/>
          <p:nvPr/>
        </p:nvCxnSpPr>
        <p:spPr>
          <a:xfrm>
            <a:off x="1575035" y="3158252"/>
            <a:ext cx="562200" cy="0"/>
          </a:xfrm>
          <a:prstGeom prst="straightConnector1">
            <a:avLst/>
          </a:prstGeom>
          <a:noFill/>
          <a:ln w="76200" cap="flat" cmpd="sng">
            <a:solidFill>
              <a:schemeClr val="lt2"/>
            </a:solidFill>
            <a:prstDash val="solid"/>
            <a:round/>
            <a:headEnd type="none" w="sm" len="sm"/>
            <a:tailEnd type="none" w="sm" len="sm"/>
          </a:ln>
        </p:spPr>
      </p:cxnSp>
      <p:grpSp>
        <p:nvGrpSpPr>
          <p:cNvPr id="12" name="Google Shape;12;p2"/>
          <p:cNvGrpSpPr/>
          <p:nvPr/>
        </p:nvGrpSpPr>
        <p:grpSpPr>
          <a:xfrm>
            <a:off x="1004144" y="1022025"/>
            <a:ext cx="7136668" cy="152400"/>
            <a:chOff x="1346429" y="1011300"/>
            <a:chExt cx="6452100" cy="152400"/>
          </a:xfrm>
        </p:grpSpPr>
        <p:cxnSp>
          <p:nvCxnSpPr>
            <p:cNvPr id="13" name="Google Shape;13;p2"/>
            <p:cNvCxnSpPr/>
            <p:nvPr/>
          </p:nvCxnSpPr>
          <p:spPr>
            <a:xfrm rot="10800000">
              <a:off x="1346429" y="1011300"/>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4" name="Google Shape;14;p2"/>
            <p:cNvCxnSpPr/>
            <p:nvPr/>
          </p:nvCxnSpPr>
          <p:spPr>
            <a:xfrm rot="10800000">
              <a:off x="1346429" y="1163700"/>
              <a:ext cx="6452100" cy="0"/>
            </a:xfrm>
            <a:prstGeom prst="straightConnector1">
              <a:avLst/>
            </a:prstGeom>
            <a:noFill/>
            <a:ln w="9525" cap="flat" cmpd="sng">
              <a:solidFill>
                <a:schemeClr val="accent3"/>
              </a:solidFill>
              <a:prstDash val="solid"/>
              <a:round/>
              <a:headEnd type="none" w="sm" len="sm"/>
              <a:tailEnd type="none" w="sm" len="sm"/>
            </a:ln>
          </p:spPr>
        </p:cxnSp>
      </p:grpSp>
      <p:grpSp>
        <p:nvGrpSpPr>
          <p:cNvPr id="15" name="Google Shape;15;p2"/>
          <p:cNvGrpSpPr/>
          <p:nvPr/>
        </p:nvGrpSpPr>
        <p:grpSpPr>
          <a:xfrm>
            <a:off x="1004151" y="3969100"/>
            <a:ext cx="7136668" cy="152400"/>
            <a:chOff x="1346435" y="3969088"/>
            <a:chExt cx="6452100" cy="152400"/>
          </a:xfrm>
        </p:grpSpPr>
        <p:cxnSp>
          <p:nvCxnSpPr>
            <p:cNvPr id="16" name="Google Shape;16;p2"/>
            <p:cNvCxnSpPr/>
            <p:nvPr/>
          </p:nvCxnSpPr>
          <p:spPr>
            <a:xfrm>
              <a:off x="1346435" y="4121488"/>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7" name="Google Shape;17;p2"/>
            <p:cNvCxnSpPr/>
            <p:nvPr/>
          </p:nvCxnSpPr>
          <p:spPr>
            <a:xfrm>
              <a:off x="1346435" y="3969088"/>
              <a:ext cx="6452100" cy="0"/>
            </a:xfrm>
            <a:prstGeom prst="straightConnector1">
              <a:avLst/>
            </a:prstGeom>
            <a:noFill/>
            <a:ln w="9525" cap="flat" cmpd="sng">
              <a:solidFill>
                <a:schemeClr val="accent3"/>
              </a:solidFill>
              <a:prstDash val="solid"/>
              <a:round/>
              <a:headEnd type="none" w="sm" len="sm"/>
              <a:tailEnd type="none" w="sm" len="sm"/>
            </a:ln>
          </p:spPr>
        </p:cxnSp>
      </p:grpSp>
      <p:sp>
        <p:nvSpPr>
          <p:cNvPr id="18" name="Google Shape;18;p2"/>
          <p:cNvSpPr txBox="1"/>
          <p:nvPr>
            <p:ph type="ctrTitle"/>
          </p:nvPr>
        </p:nvSpPr>
        <p:spPr>
          <a:xfrm>
            <a:off x="1004150" y="1751764"/>
            <a:ext cx="7136700" cy="1022400"/>
          </a:xfrm>
          <a:prstGeom prst="rect">
            <a:avLst/>
          </a:prstGeom>
        </p:spPr>
        <p:txBody>
          <a:bodyPr spcFirstLastPara="1" wrap="square" lIns="91425" tIns="91425" rIns="91425" bIns="91425" anchor="b" anchorCtr="0">
            <a:norm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p:txBody>
      </p:sp>
      <p:sp>
        <p:nvSpPr>
          <p:cNvPr id="19" name="Google Shape;19;p2"/>
          <p:cNvSpPr txBox="1"/>
          <p:nvPr>
            <p:ph type="subTitle" idx="1"/>
          </p:nvPr>
        </p:nvSpPr>
        <p:spPr>
          <a:xfrm>
            <a:off x="2137225" y="2850039"/>
            <a:ext cx="48705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400"/>
              <a:buNone/>
              <a:defRPr sz="24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p:txBody>
      </p:sp>
      <p:sp>
        <p:nvSpPr>
          <p:cNvPr id="20" name="Google Shape;20;p2"/>
          <p:cNvSpPr txBox="1"/>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21" name="Shape 21"/>
        <p:cNvGrpSpPr/>
        <p:nvPr/>
      </p:nvGrpSpPr>
      <p:grpSpPr>
        <a:xfrm>
          <a:off x="0" y="0"/>
          <a:ext cx="0" cy="0"/>
          <a:chOff x="0" y="0"/>
          <a:chExt cx="0" cy="0"/>
        </a:xfrm>
      </p:grpSpPr>
      <p:sp>
        <p:nvSpPr>
          <p:cNvPr id="22" name="Google Shape;22;p3"/>
          <p:cNvSpPr/>
          <p:nvPr/>
        </p:nvSpPr>
        <p:spPr>
          <a:xfrm>
            <a:off x="-50" y="2571900"/>
            <a:ext cx="9144000" cy="25716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3" name="Google Shape;23;p3"/>
          <p:cNvSpPr txBox="1"/>
          <p:nvPr>
            <p:ph type="title"/>
          </p:nvPr>
        </p:nvSpPr>
        <p:spPr>
          <a:xfrm>
            <a:off x="311700" y="814800"/>
            <a:ext cx="8571300" cy="9420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a:lvl1pPr>
            <a:lvl2pPr lvl="1" algn="ctr">
              <a:spcBef>
                <a:spcPts val="0"/>
              </a:spcBef>
              <a:spcAft>
                <a:spcPts val="0"/>
              </a:spcAft>
              <a:buSzPts val="3600"/>
              <a:buNone/>
              <a:defRPr/>
            </a:lvl2pPr>
            <a:lvl3pPr lvl="2" algn="ctr">
              <a:spcBef>
                <a:spcPts val="0"/>
              </a:spcBef>
              <a:spcAft>
                <a:spcPts val="0"/>
              </a:spcAft>
              <a:buSzPts val="3600"/>
              <a:buNone/>
              <a:defRPr/>
            </a:lvl3pPr>
            <a:lvl4pPr lvl="3" algn="ctr">
              <a:spcBef>
                <a:spcPts val="0"/>
              </a:spcBef>
              <a:spcAft>
                <a:spcPts val="0"/>
              </a:spcAft>
              <a:buSzPts val="3600"/>
              <a:buNone/>
              <a:defRPr/>
            </a:lvl4pPr>
            <a:lvl5pPr lvl="4" algn="ctr">
              <a:spcBef>
                <a:spcPts val="0"/>
              </a:spcBef>
              <a:spcAft>
                <a:spcPts val="0"/>
              </a:spcAft>
              <a:buSzPts val="3600"/>
              <a:buNone/>
              <a:defRPr/>
            </a:lvl5pPr>
            <a:lvl6pPr lvl="5" algn="ctr">
              <a:spcBef>
                <a:spcPts val="0"/>
              </a:spcBef>
              <a:spcAft>
                <a:spcPts val="0"/>
              </a:spcAft>
              <a:buSzPts val="3600"/>
              <a:buNone/>
              <a:defRPr/>
            </a:lvl6pPr>
            <a:lvl7pPr lvl="6" algn="ctr">
              <a:spcBef>
                <a:spcPts val="0"/>
              </a:spcBef>
              <a:spcAft>
                <a:spcPts val="0"/>
              </a:spcAft>
              <a:buSzPts val="3600"/>
              <a:buNone/>
              <a:defRPr/>
            </a:lvl7pPr>
            <a:lvl8pPr lvl="7" algn="ctr">
              <a:spcBef>
                <a:spcPts val="0"/>
              </a:spcBef>
              <a:spcAft>
                <a:spcPts val="0"/>
              </a:spcAft>
              <a:buSzPts val="3600"/>
              <a:buNone/>
              <a:defRPr/>
            </a:lvl8pPr>
            <a:lvl9pPr lvl="8" algn="ctr">
              <a:spcBef>
                <a:spcPts val="0"/>
              </a:spcBef>
              <a:spcAft>
                <a:spcPts val="0"/>
              </a:spcAft>
              <a:buSzPts val="3600"/>
              <a:buNone/>
              <a:defRPr/>
            </a:lvl9pPr>
          </a:lstStyle>
          <a:p/>
        </p:txBody>
      </p:sp>
      <p:sp>
        <p:nvSpPr>
          <p:cNvPr id="24" name="Google Shape;24;p3"/>
          <p:cNvSpPr txBox="1"/>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matchingName="Title and body">
  <p:cSld name="TITLE_AND_BODY">
    <p:spTree>
      <p:nvGrpSpPr>
        <p:cNvPr id="25" name="Shape 25"/>
        <p:cNvGrpSpPr/>
        <p:nvPr/>
      </p:nvGrpSpPr>
      <p:grpSpPr>
        <a:xfrm>
          <a:off x="0" y="0"/>
          <a:ext cx="0" cy="0"/>
          <a:chOff x="0" y="0"/>
          <a:chExt cx="0" cy="0"/>
        </a:xfrm>
      </p:grpSpPr>
      <p:sp>
        <p:nvSpPr>
          <p:cNvPr id="26" name="Google Shape;26;p4"/>
          <p:cNvSpPr/>
          <p:nvPr/>
        </p:nvSpPr>
        <p:spPr>
          <a:xfrm>
            <a:off x="-75" y="5045700"/>
            <a:ext cx="9144000" cy="978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7" name="Google Shape;27;p4"/>
          <p:cNvSpPr txBox="1"/>
          <p:nvPr>
            <p:ph type="title"/>
          </p:nvPr>
        </p:nvSpPr>
        <p:spPr>
          <a:xfrm>
            <a:off x="311700" y="445025"/>
            <a:ext cx="8520600" cy="7074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p:txBody>
      </p:sp>
      <p:sp>
        <p:nvSpPr>
          <p:cNvPr id="28" name="Google Shape;28;p4"/>
          <p:cNvSpPr txBox="1"/>
          <p:nvPr>
            <p:ph type="body" idx="1"/>
          </p:nvPr>
        </p:nvSpPr>
        <p:spPr>
          <a:xfrm>
            <a:off x="311700" y="1266325"/>
            <a:ext cx="8520600" cy="33027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p:txBody>
      </p:sp>
      <p:sp>
        <p:nvSpPr>
          <p:cNvPr id="29" name="Google Shape;29;p4"/>
          <p:cNvSpPr txBox="1"/>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matchingName="Title and two columns">
  <p:cSld name="TITLE_AND_TWO_COLUMNS">
    <p:spTree>
      <p:nvGrpSpPr>
        <p:cNvPr id="30" name="Shape 30"/>
        <p:cNvGrpSpPr/>
        <p:nvPr/>
      </p:nvGrpSpPr>
      <p:grpSpPr>
        <a:xfrm>
          <a:off x="0" y="0"/>
          <a:ext cx="0" cy="0"/>
          <a:chOff x="0" y="0"/>
          <a:chExt cx="0" cy="0"/>
        </a:xfrm>
      </p:grpSpPr>
      <p:sp>
        <p:nvSpPr>
          <p:cNvPr id="31" name="Google Shape;31;p5"/>
          <p:cNvSpPr txBox="1"/>
          <p:nvPr>
            <p:ph type="title"/>
          </p:nvPr>
        </p:nvSpPr>
        <p:spPr>
          <a:xfrm>
            <a:off x="311700" y="445025"/>
            <a:ext cx="8520600" cy="7074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p:txBody>
      </p:sp>
      <p:sp>
        <p:nvSpPr>
          <p:cNvPr id="32" name="Google Shape;32;p5"/>
          <p:cNvSpPr txBox="1"/>
          <p:nvPr>
            <p:ph type="body" idx="1"/>
          </p:nvPr>
        </p:nvSpPr>
        <p:spPr>
          <a:xfrm>
            <a:off x="311700" y="1266175"/>
            <a:ext cx="3999900" cy="33027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p:txBody>
      </p:sp>
      <p:sp>
        <p:nvSpPr>
          <p:cNvPr id="33" name="Google Shape;33;p5"/>
          <p:cNvSpPr txBox="1"/>
          <p:nvPr>
            <p:ph type="body" idx="2"/>
          </p:nvPr>
        </p:nvSpPr>
        <p:spPr>
          <a:xfrm>
            <a:off x="4832400" y="1266175"/>
            <a:ext cx="3999900" cy="33027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p:txBody>
      </p:sp>
      <p:sp>
        <p:nvSpPr>
          <p:cNvPr id="34" name="Google Shape;34;p5"/>
          <p:cNvSpPr txBox="1"/>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35" name="Shape 35"/>
        <p:cNvGrpSpPr/>
        <p:nvPr/>
      </p:nvGrpSpPr>
      <p:grpSpPr>
        <a:xfrm>
          <a:off x="0" y="0"/>
          <a:ext cx="0" cy="0"/>
          <a:chOff x="0" y="0"/>
          <a:chExt cx="0" cy="0"/>
        </a:xfrm>
      </p:grpSpPr>
      <p:sp>
        <p:nvSpPr>
          <p:cNvPr id="36" name="Google Shape;36;p6"/>
          <p:cNvSpPr txBox="1"/>
          <p:nvPr>
            <p:ph type="title"/>
          </p:nvPr>
        </p:nvSpPr>
        <p:spPr>
          <a:xfrm>
            <a:off x="311700" y="445025"/>
            <a:ext cx="8520600" cy="7074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p:txBody>
      </p:sp>
      <p:sp>
        <p:nvSpPr>
          <p:cNvPr id="37" name="Google Shape;37;p6"/>
          <p:cNvSpPr txBox="1"/>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38" name="Shape 38"/>
        <p:cNvGrpSpPr/>
        <p:nvPr/>
      </p:nvGrpSpPr>
      <p:grpSpPr>
        <a:xfrm>
          <a:off x="0" y="0"/>
          <a:ext cx="0" cy="0"/>
          <a:chOff x="0" y="0"/>
          <a:chExt cx="0" cy="0"/>
        </a:xfrm>
      </p:grpSpPr>
      <p:sp>
        <p:nvSpPr>
          <p:cNvPr id="39" name="Google Shape;39;p7"/>
          <p:cNvSpPr txBox="1"/>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0" name="Google Shape;40;p7"/>
          <p:cNvSpPr txBox="1"/>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p:txBody>
      </p:sp>
      <p:sp>
        <p:nvSpPr>
          <p:cNvPr id="41" name="Google Shape;41;p7"/>
          <p:cNvSpPr txBox="1"/>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6"/>
        </a:solidFill>
        <a:effectLst/>
      </p:bgPr>
    </p:bg>
    <p:spTree>
      <p:nvGrpSpPr>
        <p:cNvPr id="42" name="Shape 42"/>
        <p:cNvGrpSpPr/>
        <p:nvPr/>
      </p:nvGrpSpPr>
      <p:grpSpPr>
        <a:xfrm>
          <a:off x="0" y="0"/>
          <a:ext cx="0" cy="0"/>
          <a:chOff x="0" y="0"/>
          <a:chExt cx="0" cy="0"/>
        </a:xfrm>
      </p:grpSpPr>
      <p:sp>
        <p:nvSpPr>
          <p:cNvPr id="43" name="Google Shape;43;p8"/>
          <p:cNvSpPr txBox="1"/>
          <p:nvPr>
            <p:ph type="title"/>
          </p:nvPr>
        </p:nvSpPr>
        <p:spPr>
          <a:xfrm>
            <a:off x="490250" y="526350"/>
            <a:ext cx="56136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dk2"/>
              </a:buClr>
              <a:buSzPts val="5400"/>
              <a:buNone/>
              <a:defRPr sz="5400" b="0">
                <a:solidFill>
                  <a:schemeClr val="dk2"/>
                </a:solidFill>
              </a:defRPr>
            </a:lvl1pPr>
            <a:lvl2pPr lvl="1">
              <a:spcBef>
                <a:spcPts val="0"/>
              </a:spcBef>
              <a:spcAft>
                <a:spcPts val="0"/>
              </a:spcAft>
              <a:buClr>
                <a:schemeClr val="dk2"/>
              </a:buClr>
              <a:buSzPts val="5400"/>
              <a:buNone/>
              <a:defRPr sz="5400" b="0">
                <a:solidFill>
                  <a:schemeClr val="dk2"/>
                </a:solidFill>
              </a:defRPr>
            </a:lvl2pPr>
            <a:lvl3pPr lvl="2">
              <a:spcBef>
                <a:spcPts val="0"/>
              </a:spcBef>
              <a:spcAft>
                <a:spcPts val="0"/>
              </a:spcAft>
              <a:buClr>
                <a:schemeClr val="dk2"/>
              </a:buClr>
              <a:buSzPts val="5400"/>
              <a:buNone/>
              <a:defRPr sz="5400" b="0">
                <a:solidFill>
                  <a:schemeClr val="dk2"/>
                </a:solidFill>
              </a:defRPr>
            </a:lvl3pPr>
            <a:lvl4pPr lvl="3">
              <a:spcBef>
                <a:spcPts val="0"/>
              </a:spcBef>
              <a:spcAft>
                <a:spcPts val="0"/>
              </a:spcAft>
              <a:buClr>
                <a:schemeClr val="dk2"/>
              </a:buClr>
              <a:buSzPts val="5400"/>
              <a:buNone/>
              <a:defRPr sz="5400" b="0">
                <a:solidFill>
                  <a:schemeClr val="dk2"/>
                </a:solidFill>
              </a:defRPr>
            </a:lvl4pPr>
            <a:lvl5pPr lvl="4">
              <a:spcBef>
                <a:spcPts val="0"/>
              </a:spcBef>
              <a:spcAft>
                <a:spcPts val="0"/>
              </a:spcAft>
              <a:buClr>
                <a:schemeClr val="dk2"/>
              </a:buClr>
              <a:buSzPts val="5400"/>
              <a:buNone/>
              <a:defRPr sz="5400" b="0">
                <a:solidFill>
                  <a:schemeClr val="dk2"/>
                </a:solidFill>
              </a:defRPr>
            </a:lvl5pPr>
            <a:lvl6pPr lvl="5">
              <a:spcBef>
                <a:spcPts val="0"/>
              </a:spcBef>
              <a:spcAft>
                <a:spcPts val="0"/>
              </a:spcAft>
              <a:buClr>
                <a:schemeClr val="dk2"/>
              </a:buClr>
              <a:buSzPts val="5400"/>
              <a:buNone/>
              <a:defRPr sz="5400" b="0">
                <a:solidFill>
                  <a:schemeClr val="dk2"/>
                </a:solidFill>
              </a:defRPr>
            </a:lvl6pPr>
            <a:lvl7pPr lvl="6">
              <a:spcBef>
                <a:spcPts val="0"/>
              </a:spcBef>
              <a:spcAft>
                <a:spcPts val="0"/>
              </a:spcAft>
              <a:buClr>
                <a:schemeClr val="dk2"/>
              </a:buClr>
              <a:buSzPts val="5400"/>
              <a:buNone/>
              <a:defRPr sz="5400" b="0">
                <a:solidFill>
                  <a:schemeClr val="dk2"/>
                </a:solidFill>
              </a:defRPr>
            </a:lvl7pPr>
            <a:lvl8pPr lvl="7">
              <a:spcBef>
                <a:spcPts val="0"/>
              </a:spcBef>
              <a:spcAft>
                <a:spcPts val="0"/>
              </a:spcAft>
              <a:buClr>
                <a:schemeClr val="dk2"/>
              </a:buClr>
              <a:buSzPts val="5400"/>
              <a:buNone/>
              <a:defRPr sz="5400" b="0">
                <a:solidFill>
                  <a:schemeClr val="dk2"/>
                </a:solidFill>
              </a:defRPr>
            </a:lvl8pPr>
            <a:lvl9pPr lvl="8">
              <a:spcBef>
                <a:spcPts val="0"/>
              </a:spcBef>
              <a:spcAft>
                <a:spcPts val="0"/>
              </a:spcAft>
              <a:buClr>
                <a:schemeClr val="dk2"/>
              </a:buClr>
              <a:buSzPts val="5400"/>
              <a:buNone/>
              <a:defRPr sz="5400" b="0">
                <a:solidFill>
                  <a:schemeClr val="dk2"/>
                </a:solidFill>
              </a:defRPr>
            </a:lvl9pPr>
          </a:lstStyle>
          <a:p/>
        </p:txBody>
      </p:sp>
      <p:sp>
        <p:nvSpPr>
          <p:cNvPr id="44" name="Google Shape;44;p8"/>
          <p:cNvSpPr txBox="1"/>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45" name="Shape 45"/>
        <p:cNvGrpSpPr/>
        <p:nvPr/>
      </p:nvGrpSpPr>
      <p:grpSpPr>
        <a:xfrm>
          <a:off x="0" y="0"/>
          <a:ext cx="0" cy="0"/>
          <a:chOff x="0" y="0"/>
          <a:chExt cx="0" cy="0"/>
        </a:xfrm>
      </p:grpSpPr>
      <p:sp>
        <p:nvSpPr>
          <p:cNvPr id="46" name="Google Shape;46;p9"/>
          <p:cNvSpPr/>
          <p:nvPr/>
        </p:nvSpPr>
        <p:spPr>
          <a:xfrm>
            <a:off x="4572000" y="0"/>
            <a:ext cx="4572000" cy="5143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cxnSp>
        <p:nvCxnSpPr>
          <p:cNvPr id="47" name="Google Shape;47;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8" name="Google Shape;48;p9"/>
          <p:cNvSpPr txBox="1"/>
          <p:nvPr>
            <p:ph type="title"/>
          </p:nvPr>
        </p:nvSpPr>
        <p:spPr>
          <a:xfrm>
            <a:off x="265500" y="1039675"/>
            <a:ext cx="4045200" cy="16758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9" name="Google Shape;49;p9"/>
          <p:cNvSpPr txBox="1"/>
          <p:nvPr>
            <p:ph type="subTitle" idx="1"/>
          </p:nvPr>
        </p:nvSpPr>
        <p:spPr>
          <a:xfrm>
            <a:off x="265500" y="27268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50" name="Google Shape;50;p9"/>
          <p:cNvSpPr txBox="1"/>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p:txBody>
      </p:sp>
      <p:sp>
        <p:nvSpPr>
          <p:cNvPr id="51" name="Google Shape;51;p9"/>
          <p:cNvSpPr txBox="1"/>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52" name="Shape 52"/>
        <p:cNvGrpSpPr/>
        <p:nvPr/>
      </p:nvGrpSpPr>
      <p:grpSpPr>
        <a:xfrm>
          <a:off x="0" y="0"/>
          <a:ext cx="0" cy="0"/>
          <a:chOff x="0" y="0"/>
          <a:chExt cx="0" cy="0"/>
        </a:xfrm>
      </p:grpSpPr>
      <p:sp>
        <p:nvSpPr>
          <p:cNvPr id="53" name="Google Shape;53;p10"/>
          <p:cNvSpPr txBox="1"/>
          <p:nvPr>
            <p:ph type="body" idx="1"/>
          </p:nvPr>
        </p:nvSpPr>
        <p:spPr>
          <a:xfrm>
            <a:off x="311700" y="42307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2400"/>
              <a:buFont typeface="PT Sans Narrow" panose="020B0506020203020204"/>
              <a:buNone/>
              <a:defRPr sz="2400">
                <a:latin typeface="PT Sans Narrow" panose="020B0506020203020204"/>
                <a:ea typeface="PT Sans Narrow" panose="020B0506020203020204"/>
                <a:cs typeface="PT Sans Narrow" panose="020B0506020203020204"/>
                <a:sym typeface="PT Sans Narrow" panose="020B0506020203020204"/>
              </a:defRPr>
            </a:lvl1pPr>
          </a:lstStyle>
          <a:p/>
        </p:txBody>
      </p:sp>
      <p:sp>
        <p:nvSpPr>
          <p:cNvPr id="54" name="Google Shape;54;p10"/>
          <p:cNvSpPr txBox="1"/>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55" name="Shape 55"/>
        <p:cNvGrpSpPr/>
        <p:nvPr/>
      </p:nvGrpSpPr>
      <p:grpSpPr>
        <a:xfrm>
          <a:off x="0" y="0"/>
          <a:ext cx="0" cy="0"/>
          <a:chOff x="0" y="0"/>
          <a:chExt cx="0" cy="0"/>
        </a:xfrm>
      </p:grpSpPr>
      <p:sp>
        <p:nvSpPr>
          <p:cNvPr id="56" name="Google Shape;56;p11"/>
          <p:cNvSpPr/>
          <p:nvPr/>
        </p:nvSpPr>
        <p:spPr>
          <a:xfrm>
            <a:off x="-75"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57" name="Google Shape;57;p11"/>
          <p:cNvSpPr txBox="1"/>
          <p:nvPr>
            <p:ph type="title" hasCustomPrompt="1"/>
          </p:nvPr>
        </p:nvSpPr>
        <p:spPr>
          <a:xfrm>
            <a:off x="311700" y="1304850"/>
            <a:ext cx="8520600" cy="15384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accent3"/>
              </a:buClr>
              <a:buSzPts val="13000"/>
              <a:buNone/>
              <a:defRPr sz="13000">
                <a:solidFill>
                  <a:schemeClr val="accent3"/>
                </a:solidFill>
              </a:defRPr>
            </a:lvl1pPr>
            <a:lvl2pPr lvl="1" algn="ctr">
              <a:spcBef>
                <a:spcPts val="0"/>
              </a:spcBef>
              <a:spcAft>
                <a:spcPts val="0"/>
              </a:spcAft>
              <a:buClr>
                <a:schemeClr val="accent3"/>
              </a:buClr>
              <a:buSzPts val="13000"/>
              <a:buNone/>
              <a:defRPr sz="13000">
                <a:solidFill>
                  <a:schemeClr val="accent3"/>
                </a:solidFill>
              </a:defRPr>
            </a:lvl2pPr>
            <a:lvl3pPr lvl="2" algn="ctr">
              <a:spcBef>
                <a:spcPts val="0"/>
              </a:spcBef>
              <a:spcAft>
                <a:spcPts val="0"/>
              </a:spcAft>
              <a:buClr>
                <a:schemeClr val="accent3"/>
              </a:buClr>
              <a:buSzPts val="13000"/>
              <a:buNone/>
              <a:defRPr sz="13000">
                <a:solidFill>
                  <a:schemeClr val="accent3"/>
                </a:solidFill>
              </a:defRPr>
            </a:lvl3pPr>
            <a:lvl4pPr lvl="3" algn="ctr">
              <a:spcBef>
                <a:spcPts val="0"/>
              </a:spcBef>
              <a:spcAft>
                <a:spcPts val="0"/>
              </a:spcAft>
              <a:buClr>
                <a:schemeClr val="accent3"/>
              </a:buClr>
              <a:buSzPts val="13000"/>
              <a:buNone/>
              <a:defRPr sz="13000">
                <a:solidFill>
                  <a:schemeClr val="accent3"/>
                </a:solidFill>
              </a:defRPr>
            </a:lvl4pPr>
            <a:lvl5pPr lvl="4" algn="ctr">
              <a:spcBef>
                <a:spcPts val="0"/>
              </a:spcBef>
              <a:spcAft>
                <a:spcPts val="0"/>
              </a:spcAft>
              <a:buClr>
                <a:schemeClr val="accent3"/>
              </a:buClr>
              <a:buSzPts val="13000"/>
              <a:buNone/>
              <a:defRPr sz="13000">
                <a:solidFill>
                  <a:schemeClr val="accent3"/>
                </a:solidFill>
              </a:defRPr>
            </a:lvl5pPr>
            <a:lvl6pPr lvl="5" algn="ctr">
              <a:spcBef>
                <a:spcPts val="0"/>
              </a:spcBef>
              <a:spcAft>
                <a:spcPts val="0"/>
              </a:spcAft>
              <a:buClr>
                <a:schemeClr val="accent3"/>
              </a:buClr>
              <a:buSzPts val="13000"/>
              <a:buNone/>
              <a:defRPr sz="13000">
                <a:solidFill>
                  <a:schemeClr val="accent3"/>
                </a:solidFill>
              </a:defRPr>
            </a:lvl6pPr>
            <a:lvl7pPr lvl="6" algn="ctr">
              <a:spcBef>
                <a:spcPts val="0"/>
              </a:spcBef>
              <a:spcAft>
                <a:spcPts val="0"/>
              </a:spcAft>
              <a:buClr>
                <a:schemeClr val="accent3"/>
              </a:buClr>
              <a:buSzPts val="13000"/>
              <a:buNone/>
              <a:defRPr sz="13000">
                <a:solidFill>
                  <a:schemeClr val="accent3"/>
                </a:solidFill>
              </a:defRPr>
            </a:lvl7pPr>
            <a:lvl8pPr lvl="7" algn="ctr">
              <a:spcBef>
                <a:spcPts val="0"/>
              </a:spcBef>
              <a:spcAft>
                <a:spcPts val="0"/>
              </a:spcAft>
              <a:buClr>
                <a:schemeClr val="accent3"/>
              </a:buClr>
              <a:buSzPts val="13000"/>
              <a:buNone/>
              <a:defRPr sz="13000">
                <a:solidFill>
                  <a:schemeClr val="accent3"/>
                </a:solidFill>
              </a:defRPr>
            </a:lvl8pPr>
            <a:lvl9pPr lvl="8" algn="ctr">
              <a:spcBef>
                <a:spcPts val="0"/>
              </a:spcBef>
              <a:spcAft>
                <a:spcPts val="0"/>
              </a:spcAft>
              <a:buClr>
                <a:schemeClr val="accent3"/>
              </a:buClr>
              <a:buSzPts val="13000"/>
              <a:buNone/>
              <a:defRPr sz="13000">
                <a:solidFill>
                  <a:schemeClr val="accent3"/>
                </a:solidFill>
              </a:defRPr>
            </a:lvl9pPr>
          </a:lstStyle>
          <a:p>
            <a:r>
              <a:t>xx%</a:t>
            </a:r>
          </a:p>
        </p:txBody>
      </p:sp>
      <p:sp>
        <p:nvSpPr>
          <p:cNvPr id="58" name="Google Shape;58;p11"/>
          <p:cNvSpPr txBox="1"/>
          <p:nvPr>
            <p:ph type="body" idx="1"/>
          </p:nvPr>
        </p:nvSpPr>
        <p:spPr>
          <a:xfrm>
            <a:off x="311700" y="2995650"/>
            <a:ext cx="85206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p:txBody>
      </p:sp>
      <p:sp>
        <p:nvSpPr>
          <p:cNvPr id="59" name="Google Shape;59;p11"/>
          <p:cNvSpPr txBox="1"/>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60" name="Shape 60"/>
        <p:cNvGrpSpPr/>
        <p:nvPr/>
      </p:nvGrpSpPr>
      <p:grpSpPr>
        <a:xfrm>
          <a:off x="0" y="0"/>
          <a:ext cx="0" cy="0"/>
          <a:chOff x="0" y="0"/>
          <a:chExt cx="0" cy="0"/>
        </a:xfrm>
      </p:grpSpPr>
      <p:sp>
        <p:nvSpPr>
          <p:cNvPr id="61" name="Google Shape;61;p12"/>
          <p:cNvSpPr txBox="1"/>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707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3600"/>
              <a:buFont typeface="PT Sans Narrow" panose="020B0506020203020204"/>
              <a:buNone/>
              <a:defRPr sz="3600" b="1">
                <a:solidFill>
                  <a:schemeClr val="accent1"/>
                </a:solidFill>
                <a:latin typeface="PT Sans Narrow" panose="020B0506020203020204"/>
                <a:ea typeface="PT Sans Narrow" panose="020B0506020203020204"/>
                <a:cs typeface="PT Sans Narrow" panose="020B0506020203020204"/>
                <a:sym typeface="PT Sans Narrow" panose="020B0506020203020204"/>
              </a:defRPr>
            </a:lvl1pPr>
            <a:lvl2pPr lvl="1">
              <a:spcBef>
                <a:spcPts val="0"/>
              </a:spcBef>
              <a:spcAft>
                <a:spcPts val="0"/>
              </a:spcAft>
              <a:buClr>
                <a:schemeClr val="accent1"/>
              </a:buClr>
              <a:buSzPts val="3600"/>
              <a:buFont typeface="PT Sans Narrow" panose="020B0506020203020204"/>
              <a:buNone/>
              <a:defRPr sz="3600" b="1">
                <a:solidFill>
                  <a:schemeClr val="accent1"/>
                </a:solidFill>
                <a:latin typeface="PT Sans Narrow" panose="020B0506020203020204"/>
                <a:ea typeface="PT Sans Narrow" panose="020B0506020203020204"/>
                <a:cs typeface="PT Sans Narrow" panose="020B0506020203020204"/>
                <a:sym typeface="PT Sans Narrow" panose="020B0506020203020204"/>
              </a:defRPr>
            </a:lvl2pPr>
            <a:lvl3pPr lvl="2">
              <a:spcBef>
                <a:spcPts val="0"/>
              </a:spcBef>
              <a:spcAft>
                <a:spcPts val="0"/>
              </a:spcAft>
              <a:buClr>
                <a:schemeClr val="accent1"/>
              </a:buClr>
              <a:buSzPts val="3600"/>
              <a:buFont typeface="PT Sans Narrow" panose="020B0506020203020204"/>
              <a:buNone/>
              <a:defRPr sz="3600" b="1">
                <a:solidFill>
                  <a:schemeClr val="accent1"/>
                </a:solidFill>
                <a:latin typeface="PT Sans Narrow" panose="020B0506020203020204"/>
                <a:ea typeface="PT Sans Narrow" panose="020B0506020203020204"/>
                <a:cs typeface="PT Sans Narrow" panose="020B0506020203020204"/>
                <a:sym typeface="PT Sans Narrow" panose="020B0506020203020204"/>
              </a:defRPr>
            </a:lvl3pPr>
            <a:lvl4pPr lvl="3">
              <a:spcBef>
                <a:spcPts val="0"/>
              </a:spcBef>
              <a:spcAft>
                <a:spcPts val="0"/>
              </a:spcAft>
              <a:buClr>
                <a:schemeClr val="accent1"/>
              </a:buClr>
              <a:buSzPts val="3600"/>
              <a:buFont typeface="PT Sans Narrow" panose="020B0506020203020204"/>
              <a:buNone/>
              <a:defRPr sz="3600" b="1">
                <a:solidFill>
                  <a:schemeClr val="accent1"/>
                </a:solidFill>
                <a:latin typeface="PT Sans Narrow" panose="020B0506020203020204"/>
                <a:ea typeface="PT Sans Narrow" panose="020B0506020203020204"/>
                <a:cs typeface="PT Sans Narrow" panose="020B0506020203020204"/>
                <a:sym typeface="PT Sans Narrow" panose="020B0506020203020204"/>
              </a:defRPr>
            </a:lvl4pPr>
            <a:lvl5pPr lvl="4">
              <a:spcBef>
                <a:spcPts val="0"/>
              </a:spcBef>
              <a:spcAft>
                <a:spcPts val="0"/>
              </a:spcAft>
              <a:buClr>
                <a:schemeClr val="accent1"/>
              </a:buClr>
              <a:buSzPts val="3600"/>
              <a:buFont typeface="PT Sans Narrow" panose="020B0506020203020204"/>
              <a:buNone/>
              <a:defRPr sz="3600" b="1">
                <a:solidFill>
                  <a:schemeClr val="accent1"/>
                </a:solidFill>
                <a:latin typeface="PT Sans Narrow" panose="020B0506020203020204"/>
                <a:ea typeface="PT Sans Narrow" panose="020B0506020203020204"/>
                <a:cs typeface="PT Sans Narrow" panose="020B0506020203020204"/>
                <a:sym typeface="PT Sans Narrow" panose="020B0506020203020204"/>
              </a:defRPr>
            </a:lvl5pPr>
            <a:lvl6pPr lvl="5">
              <a:spcBef>
                <a:spcPts val="0"/>
              </a:spcBef>
              <a:spcAft>
                <a:spcPts val="0"/>
              </a:spcAft>
              <a:buClr>
                <a:schemeClr val="accent1"/>
              </a:buClr>
              <a:buSzPts val="3600"/>
              <a:buFont typeface="PT Sans Narrow" panose="020B0506020203020204"/>
              <a:buNone/>
              <a:defRPr sz="3600" b="1">
                <a:solidFill>
                  <a:schemeClr val="accent1"/>
                </a:solidFill>
                <a:latin typeface="PT Sans Narrow" panose="020B0506020203020204"/>
                <a:ea typeface="PT Sans Narrow" panose="020B0506020203020204"/>
                <a:cs typeface="PT Sans Narrow" panose="020B0506020203020204"/>
                <a:sym typeface="PT Sans Narrow" panose="020B0506020203020204"/>
              </a:defRPr>
            </a:lvl6pPr>
            <a:lvl7pPr lvl="6">
              <a:spcBef>
                <a:spcPts val="0"/>
              </a:spcBef>
              <a:spcAft>
                <a:spcPts val="0"/>
              </a:spcAft>
              <a:buClr>
                <a:schemeClr val="accent1"/>
              </a:buClr>
              <a:buSzPts val="3600"/>
              <a:buFont typeface="PT Sans Narrow" panose="020B0506020203020204"/>
              <a:buNone/>
              <a:defRPr sz="3600" b="1">
                <a:solidFill>
                  <a:schemeClr val="accent1"/>
                </a:solidFill>
                <a:latin typeface="PT Sans Narrow" panose="020B0506020203020204"/>
                <a:ea typeface="PT Sans Narrow" panose="020B0506020203020204"/>
                <a:cs typeface="PT Sans Narrow" panose="020B0506020203020204"/>
                <a:sym typeface="PT Sans Narrow" panose="020B0506020203020204"/>
              </a:defRPr>
            </a:lvl7pPr>
            <a:lvl8pPr lvl="7">
              <a:spcBef>
                <a:spcPts val="0"/>
              </a:spcBef>
              <a:spcAft>
                <a:spcPts val="0"/>
              </a:spcAft>
              <a:buClr>
                <a:schemeClr val="accent1"/>
              </a:buClr>
              <a:buSzPts val="3600"/>
              <a:buFont typeface="PT Sans Narrow" panose="020B0506020203020204"/>
              <a:buNone/>
              <a:defRPr sz="3600" b="1">
                <a:solidFill>
                  <a:schemeClr val="accent1"/>
                </a:solidFill>
                <a:latin typeface="PT Sans Narrow" panose="020B0506020203020204"/>
                <a:ea typeface="PT Sans Narrow" panose="020B0506020203020204"/>
                <a:cs typeface="PT Sans Narrow" panose="020B0506020203020204"/>
                <a:sym typeface="PT Sans Narrow" panose="020B0506020203020204"/>
              </a:defRPr>
            </a:lvl8pPr>
            <a:lvl9pPr lvl="8">
              <a:spcBef>
                <a:spcPts val="0"/>
              </a:spcBef>
              <a:spcAft>
                <a:spcPts val="0"/>
              </a:spcAft>
              <a:buClr>
                <a:schemeClr val="accent1"/>
              </a:buClr>
              <a:buSzPts val="3600"/>
              <a:buFont typeface="PT Sans Narrow" panose="020B0506020203020204"/>
              <a:buNone/>
              <a:defRPr sz="3600" b="1">
                <a:solidFill>
                  <a:schemeClr val="accent1"/>
                </a:solidFill>
                <a:latin typeface="PT Sans Narrow" panose="020B0506020203020204"/>
                <a:ea typeface="PT Sans Narrow" panose="020B0506020203020204"/>
                <a:cs typeface="PT Sans Narrow" panose="020B0506020203020204"/>
                <a:sym typeface="PT Sans Narrow" panose="020B0506020203020204"/>
              </a:defRPr>
            </a:lvl9pPr>
          </a:lstStyle>
          <a:p/>
        </p:txBody>
      </p:sp>
      <p:sp>
        <p:nvSpPr>
          <p:cNvPr id="7" name="Google Shape;7;p1"/>
          <p:cNvSpPr txBox="1"/>
          <p:nvPr>
            <p:ph type="body" idx="1"/>
          </p:nvPr>
        </p:nvSpPr>
        <p:spPr>
          <a:xfrm>
            <a:off x="311700" y="1266325"/>
            <a:ext cx="8520600" cy="33027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Open Sans"/>
              <a:buChar char="●"/>
              <a:defRPr sz="1800">
                <a:solidFill>
                  <a:schemeClr val="dk2"/>
                </a:solidFill>
                <a:latin typeface="Open Sans"/>
                <a:ea typeface="Open Sans"/>
                <a:cs typeface="Open Sans"/>
                <a:sym typeface="Open Sans"/>
              </a:defRPr>
            </a:lvl1pPr>
            <a:lvl2pPr marL="914400" lvl="1"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marL="1371600" lvl="2"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marL="1828800" lvl="3"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marL="2286000" lvl="4"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marL="2743200" lvl="5"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marL="3200400" lvl="6"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marL="3657600" lvl="7"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marL="4114800" lvl="8"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9pPr>
          </a:lstStyle>
          <a:p/>
        </p:txBody>
      </p:sp>
      <p:sp>
        <p:nvSpPr>
          <p:cNvPr id="8" name="Google Shape;8;p1"/>
          <p:cNvSpPr txBox="1"/>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Open Sans"/>
                <a:ea typeface="Open Sans"/>
                <a:cs typeface="Open Sans"/>
                <a:sym typeface="Open Sans"/>
              </a:defRPr>
            </a:lvl1pPr>
            <a:lvl2pPr lvl="1" algn="r">
              <a:buNone/>
              <a:defRPr sz="1000">
                <a:solidFill>
                  <a:schemeClr val="dk2"/>
                </a:solidFill>
                <a:latin typeface="Open Sans"/>
                <a:ea typeface="Open Sans"/>
                <a:cs typeface="Open Sans"/>
                <a:sym typeface="Open Sans"/>
              </a:defRPr>
            </a:lvl2pPr>
            <a:lvl3pPr lvl="2" algn="r">
              <a:buNone/>
              <a:defRPr sz="1000">
                <a:solidFill>
                  <a:schemeClr val="dk2"/>
                </a:solidFill>
                <a:latin typeface="Open Sans"/>
                <a:ea typeface="Open Sans"/>
                <a:cs typeface="Open Sans"/>
                <a:sym typeface="Open Sans"/>
              </a:defRPr>
            </a:lvl3pPr>
            <a:lvl4pPr lvl="3" algn="r">
              <a:buNone/>
              <a:defRPr sz="1000">
                <a:solidFill>
                  <a:schemeClr val="dk2"/>
                </a:solidFill>
                <a:latin typeface="Open Sans"/>
                <a:ea typeface="Open Sans"/>
                <a:cs typeface="Open Sans"/>
                <a:sym typeface="Open Sans"/>
              </a:defRPr>
            </a:lvl4pPr>
            <a:lvl5pPr lvl="4" algn="r">
              <a:buNone/>
              <a:defRPr sz="1000">
                <a:solidFill>
                  <a:schemeClr val="dk2"/>
                </a:solidFill>
                <a:latin typeface="Open Sans"/>
                <a:ea typeface="Open Sans"/>
                <a:cs typeface="Open Sans"/>
                <a:sym typeface="Open Sans"/>
              </a:defRPr>
            </a:lvl5pPr>
            <a:lvl6pPr lvl="5" algn="r">
              <a:buNone/>
              <a:defRPr sz="1000">
                <a:solidFill>
                  <a:schemeClr val="dk2"/>
                </a:solidFill>
                <a:latin typeface="Open Sans"/>
                <a:ea typeface="Open Sans"/>
                <a:cs typeface="Open Sans"/>
                <a:sym typeface="Open Sans"/>
              </a:defRPr>
            </a:lvl6pPr>
            <a:lvl7pPr lvl="6" algn="r">
              <a:buNone/>
              <a:defRPr sz="1000">
                <a:solidFill>
                  <a:schemeClr val="dk2"/>
                </a:solidFill>
                <a:latin typeface="Open Sans"/>
                <a:ea typeface="Open Sans"/>
                <a:cs typeface="Open Sans"/>
                <a:sym typeface="Open Sans"/>
              </a:defRPr>
            </a:lvl7pPr>
            <a:lvl8pPr lvl="7" algn="r">
              <a:buNone/>
              <a:defRPr sz="1000">
                <a:solidFill>
                  <a:schemeClr val="dk2"/>
                </a:solidFill>
                <a:latin typeface="Open Sans"/>
                <a:ea typeface="Open Sans"/>
                <a:cs typeface="Open Sans"/>
                <a:sym typeface="Open Sans"/>
              </a:defRPr>
            </a:lvl8pPr>
            <a:lvl9pPr lvl="8" algn="r">
              <a:buNone/>
              <a:defRPr sz="1000">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fld>
            <a:endParaRPr lang="en-GB"/>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image" Target="../media/image1.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xml"/><Relationship Id="rId1"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xml"/><Relationship Id="rId1" Type="http://schemas.openxmlformats.org/officeDocument/2006/relationships/image" Target="../media/image3.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3.xml"/><Relationship Id="rId1"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3.xml"/><Relationship Id="rId1"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xml"/><Relationship Id="rId1"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3.xml"/><Relationship Id="rId1" Type="http://schemas.openxmlformats.org/officeDocument/2006/relationships/image" Target="../media/image7.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65" name="Shape 65"/>
        <p:cNvGrpSpPr/>
        <p:nvPr/>
      </p:nvGrpSpPr>
      <p:grpSpPr>
        <a:xfrm>
          <a:off x="0" y="0"/>
          <a:ext cx="0" cy="0"/>
          <a:chOff x="0" y="0"/>
          <a:chExt cx="0" cy="0"/>
        </a:xfrm>
      </p:grpSpPr>
      <p:sp>
        <p:nvSpPr>
          <p:cNvPr id="66" name="Google Shape;66;p13"/>
          <p:cNvSpPr txBox="1"/>
          <p:nvPr>
            <p:ph type="ctrTitle"/>
          </p:nvPr>
        </p:nvSpPr>
        <p:spPr>
          <a:xfrm>
            <a:off x="1148930" y="2405179"/>
            <a:ext cx="7136700" cy="1022400"/>
          </a:xfrm>
          <a:prstGeom prst="rect">
            <a:avLst/>
          </a:prstGeom>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GB"/>
              <a:t>BMIH4003</a:t>
            </a:r>
            <a:br>
              <a:rPr lang="en-GB"/>
            </a:br>
            <a:r>
              <a:rPr lang="en-GB"/>
              <a:t>Diana Georgeta Ariton</a:t>
            </a:r>
            <a:br>
              <a:rPr lang="en-GB"/>
            </a:br>
            <a:r>
              <a:rPr lang="en-GB"/>
              <a:t>Student ID: 2222495</a:t>
            </a:r>
            <a:endParaRPr lang="en-GB"/>
          </a:p>
        </p:txBody>
      </p:sp>
      <p:sp>
        <p:nvSpPr>
          <p:cNvPr id="67" name="Google Shape;67;p13"/>
          <p:cNvSpPr txBox="1"/>
          <p:nvPr>
            <p:ph type="subTitle" idx="1"/>
          </p:nvPr>
        </p:nvSpPr>
        <p:spPr>
          <a:xfrm>
            <a:off x="2137225" y="3245644"/>
            <a:ext cx="4870500" cy="792600"/>
          </a:xfrm>
          <a:prstGeom prst="rect">
            <a:avLst/>
          </a:prstGeom>
        </p:spPr>
        <p:txBody>
          <a:bodyPr spcFirstLastPara="1" wrap="square" lIns="91425" tIns="91425" rIns="91425" bIns="91425" anchor="t" anchorCtr="0">
            <a:normAutofit fontScale="55000"/>
          </a:bodyPr>
          <a:lstStyle/>
          <a:p>
            <a:pPr marL="0" lvl="0" indent="0" algn="ctr" rtl="0">
              <a:spcBef>
                <a:spcPts val="0"/>
              </a:spcBef>
              <a:spcAft>
                <a:spcPts val="0"/>
              </a:spcAft>
              <a:buNone/>
            </a:pPr>
            <a:r>
              <a:rPr lang="en-GB" sz="5200">
                <a:solidFill>
                  <a:schemeClr val="dk1"/>
                </a:solidFill>
                <a:latin typeface="Impact" panose="020B0806030902050204"/>
                <a:ea typeface="Impact" panose="020B0806030902050204"/>
                <a:cs typeface="Impact" panose="020B0806030902050204"/>
                <a:sym typeface="Impact" panose="020B0806030902050204"/>
              </a:rPr>
              <a:t>Hospitality and guest services</a:t>
            </a:r>
            <a:endParaRPr>
              <a:latin typeface="Impact" panose="020B0806030902050204"/>
              <a:ea typeface="Impact" panose="020B0806030902050204"/>
              <a:cs typeface="Impact" panose="020B0806030902050204"/>
              <a:sym typeface="Impact" panose="020B0806030902050204"/>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71" name="Shape 71"/>
        <p:cNvGrpSpPr/>
        <p:nvPr/>
      </p:nvGrpSpPr>
      <p:grpSpPr>
        <a:xfrm>
          <a:off x="0" y="0"/>
          <a:ext cx="0" cy="0"/>
          <a:chOff x="0" y="0"/>
          <a:chExt cx="0" cy="0"/>
        </a:xfrm>
      </p:grpSpPr>
      <p:sp>
        <p:nvSpPr>
          <p:cNvPr id="72" name="Google Shape;72;p14"/>
          <p:cNvSpPr txBox="1"/>
          <p:nvPr>
            <p:ph type="title"/>
          </p:nvPr>
        </p:nvSpPr>
        <p:spPr>
          <a:xfrm>
            <a:off x="311700" y="445025"/>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Table of contents </a:t>
            </a:r>
            <a:endParaRPr lang="en-GB"/>
          </a:p>
        </p:txBody>
      </p:sp>
      <p:sp>
        <p:nvSpPr>
          <p:cNvPr id="73" name="Google Shape;73;p14"/>
          <p:cNvSpPr txBox="1"/>
          <p:nvPr>
            <p:ph type="body" idx="1"/>
          </p:nvPr>
        </p:nvSpPr>
        <p:spPr>
          <a:xfrm>
            <a:off x="311700" y="1266325"/>
            <a:ext cx="8520600" cy="33027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Introduction </a:t>
            </a:r>
            <a:endParaRPr>
              <a:latin typeface="Impact" panose="020B0806030902050204"/>
              <a:ea typeface="Impact" panose="020B0806030902050204"/>
              <a:cs typeface="Impact" panose="020B0806030902050204"/>
              <a:sym typeface="Impact" panose="020B0806030902050204"/>
            </a:endParaRPr>
          </a:p>
          <a:p>
            <a:pPr marL="457200" lvl="0" indent="-342900" algn="l" rtl="0">
              <a:spcBef>
                <a:spcPts val="0"/>
              </a:spcBef>
              <a:spcAft>
                <a:spcPts val="0"/>
              </a:spcAft>
              <a:buSzPts val="18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Definition of hospitality management </a:t>
            </a:r>
            <a:endParaRPr>
              <a:latin typeface="Impact" panose="020B0806030902050204"/>
              <a:ea typeface="Impact" panose="020B0806030902050204"/>
              <a:cs typeface="Impact" panose="020B0806030902050204"/>
              <a:sym typeface="Impact" panose="020B0806030902050204"/>
            </a:endParaRPr>
          </a:p>
          <a:p>
            <a:pPr marL="457200" lvl="0" indent="-342900" algn="l" rtl="0">
              <a:spcBef>
                <a:spcPts val="0"/>
              </a:spcBef>
              <a:spcAft>
                <a:spcPts val="0"/>
              </a:spcAft>
              <a:buSzPts val="18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History of the Ritz-carlton </a:t>
            </a:r>
            <a:endParaRPr>
              <a:latin typeface="Impact" panose="020B0806030902050204"/>
              <a:ea typeface="Impact" panose="020B0806030902050204"/>
              <a:cs typeface="Impact" panose="020B0806030902050204"/>
              <a:sym typeface="Impact" panose="020B0806030902050204"/>
            </a:endParaRPr>
          </a:p>
          <a:p>
            <a:pPr marL="457200" lvl="0" indent="-342900" algn="l" rtl="0">
              <a:spcBef>
                <a:spcPts val="0"/>
              </a:spcBef>
              <a:spcAft>
                <a:spcPts val="0"/>
              </a:spcAft>
              <a:buSzPts val="18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The ideal Ritz customer </a:t>
            </a:r>
            <a:endParaRPr>
              <a:latin typeface="Impact" panose="020B0806030902050204"/>
              <a:ea typeface="Impact" panose="020B0806030902050204"/>
              <a:cs typeface="Impact" panose="020B0806030902050204"/>
              <a:sym typeface="Impact" panose="020B0806030902050204"/>
            </a:endParaRPr>
          </a:p>
          <a:p>
            <a:pPr marL="457200" lvl="0" indent="-342900" algn="l" rtl="0">
              <a:spcBef>
                <a:spcPts val="0"/>
              </a:spcBef>
              <a:spcAft>
                <a:spcPts val="0"/>
              </a:spcAft>
              <a:buSzPts val="18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Scopes and nature of guest services at the Ritz carlton </a:t>
            </a:r>
            <a:endParaRPr>
              <a:latin typeface="Impact" panose="020B0806030902050204"/>
              <a:ea typeface="Impact" panose="020B0806030902050204"/>
              <a:cs typeface="Impact" panose="020B0806030902050204"/>
              <a:sym typeface="Impact" panose="020B0806030902050204"/>
            </a:endParaRPr>
          </a:p>
          <a:p>
            <a:pPr marL="457200" lvl="0" indent="-342900" algn="l" rtl="0">
              <a:spcBef>
                <a:spcPts val="0"/>
              </a:spcBef>
              <a:spcAft>
                <a:spcPts val="0"/>
              </a:spcAft>
              <a:buSzPts val="18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How crucial is hospitality management? </a:t>
            </a:r>
            <a:endParaRPr>
              <a:latin typeface="Impact" panose="020B0806030902050204"/>
              <a:ea typeface="Impact" panose="020B0806030902050204"/>
              <a:cs typeface="Impact" panose="020B0806030902050204"/>
              <a:sym typeface="Impact" panose="020B0806030902050204"/>
            </a:endParaRPr>
          </a:p>
          <a:p>
            <a:pPr marL="457200" lvl="0" indent="-342900" algn="l" rtl="0">
              <a:spcBef>
                <a:spcPts val="0"/>
              </a:spcBef>
              <a:spcAft>
                <a:spcPts val="0"/>
              </a:spcAft>
              <a:buSzPts val="18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How exactly do hotels exceed expectations</a:t>
            </a:r>
            <a:endParaRPr>
              <a:latin typeface="Impact" panose="020B0806030902050204"/>
              <a:ea typeface="Impact" panose="020B0806030902050204"/>
              <a:cs typeface="Impact" panose="020B0806030902050204"/>
              <a:sym typeface="Impact" panose="020B0806030902050204"/>
            </a:endParaRPr>
          </a:p>
          <a:p>
            <a:pPr marL="457200" lvl="0" indent="-342900" algn="l" rtl="0">
              <a:spcBef>
                <a:spcPts val="0"/>
              </a:spcBef>
              <a:spcAft>
                <a:spcPts val="0"/>
              </a:spcAft>
              <a:buSzPts val="18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In Conclusion… </a:t>
            </a:r>
            <a:endParaRPr>
              <a:latin typeface="Impact" panose="020B0806030902050204"/>
              <a:ea typeface="Impact" panose="020B0806030902050204"/>
              <a:cs typeface="Impact" panose="020B0806030902050204"/>
              <a:sym typeface="Impact" panose="020B0806030902050204"/>
            </a:endParaRPr>
          </a:p>
          <a:p>
            <a:pPr marL="457200" lvl="0" indent="-342900" algn="l" rtl="0">
              <a:spcBef>
                <a:spcPts val="0"/>
              </a:spcBef>
              <a:spcAft>
                <a:spcPts val="0"/>
              </a:spcAft>
              <a:buSzPts val="18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Reference list. </a:t>
            </a:r>
            <a:endParaRPr>
              <a:latin typeface="Impact" panose="020B0806030902050204"/>
              <a:ea typeface="Impact" panose="020B0806030902050204"/>
              <a:cs typeface="Impact" panose="020B0806030902050204"/>
              <a:sym typeface="Impact" panose="020B080603090205020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77" name="Shape 77"/>
        <p:cNvGrpSpPr/>
        <p:nvPr/>
      </p:nvGrpSpPr>
      <p:grpSpPr>
        <a:xfrm>
          <a:off x="0" y="0"/>
          <a:ext cx="0" cy="0"/>
          <a:chOff x="0" y="0"/>
          <a:chExt cx="0" cy="0"/>
        </a:xfrm>
      </p:grpSpPr>
      <p:sp>
        <p:nvSpPr>
          <p:cNvPr id="78" name="Google Shape;78;p15"/>
          <p:cNvSpPr txBox="1"/>
          <p:nvPr>
            <p:ph type="title"/>
          </p:nvPr>
        </p:nvSpPr>
        <p:spPr>
          <a:xfrm>
            <a:off x="311700" y="445025"/>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Introduction</a:t>
            </a:r>
            <a:endParaRPr lang="en-GB"/>
          </a:p>
        </p:txBody>
      </p:sp>
      <p:sp>
        <p:nvSpPr>
          <p:cNvPr id="79" name="Google Shape;79;p15"/>
          <p:cNvSpPr txBox="1"/>
          <p:nvPr>
            <p:ph type="body" idx="1"/>
          </p:nvPr>
        </p:nvSpPr>
        <p:spPr>
          <a:xfrm>
            <a:off x="258175" y="1152425"/>
            <a:ext cx="8520600" cy="974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1200"/>
              </a:spcAft>
              <a:buNone/>
            </a:pPr>
            <a:r>
              <a:rPr lang="en-GB">
                <a:latin typeface="Impact" panose="020B0806030902050204"/>
                <a:ea typeface="Impact" panose="020B0806030902050204"/>
                <a:cs typeface="Impact" panose="020B0806030902050204"/>
                <a:sym typeface="Impact" panose="020B0806030902050204"/>
              </a:rPr>
              <a:t>Hospitality and guest services is all about providing the best customer services and carrying out your </a:t>
            </a:r>
            <a:r>
              <a:rPr lang="en-GB">
                <a:latin typeface="Impact" panose="020B0806030902050204"/>
                <a:ea typeface="Impact" panose="020B0806030902050204"/>
                <a:cs typeface="Impact" panose="020B0806030902050204"/>
                <a:sym typeface="Impact" panose="020B0806030902050204"/>
              </a:rPr>
              <a:t>responsibilities</a:t>
            </a:r>
            <a:r>
              <a:rPr lang="en-GB">
                <a:latin typeface="Impact" panose="020B0806030902050204"/>
                <a:ea typeface="Impact" panose="020B0806030902050204"/>
                <a:cs typeface="Impact" panose="020B0806030902050204"/>
                <a:sym typeface="Impact" panose="020B0806030902050204"/>
              </a:rPr>
              <a:t> towards managing the hotel operations. (Baum Tom, 1990)</a:t>
            </a:r>
            <a:endParaRPr>
              <a:latin typeface="Impact" panose="020B0806030902050204"/>
              <a:ea typeface="Impact" panose="020B0806030902050204"/>
              <a:cs typeface="Impact" panose="020B0806030902050204"/>
              <a:sym typeface="Impact" panose="020B0806030902050204"/>
            </a:endParaRPr>
          </a:p>
        </p:txBody>
      </p:sp>
      <p:pic>
        <p:nvPicPr>
          <p:cNvPr id="80" name="Google Shape;80;p15"/>
          <p:cNvPicPr preferRelativeResize="0"/>
          <p:nvPr/>
        </p:nvPicPr>
        <p:blipFill>
          <a:blip r:embed="rId1"/>
          <a:stretch>
            <a:fillRect/>
          </a:stretch>
        </p:blipFill>
        <p:spPr>
          <a:xfrm>
            <a:off x="2476588" y="2126825"/>
            <a:ext cx="4083763" cy="271187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84" name="Shape 84"/>
        <p:cNvGrpSpPr/>
        <p:nvPr/>
      </p:nvGrpSpPr>
      <p:grpSpPr>
        <a:xfrm>
          <a:off x="0" y="0"/>
          <a:ext cx="0" cy="0"/>
          <a:chOff x="0" y="0"/>
          <a:chExt cx="0" cy="0"/>
        </a:xfrm>
      </p:grpSpPr>
      <p:sp>
        <p:nvSpPr>
          <p:cNvPr id="85" name="Google Shape;85;p16"/>
          <p:cNvSpPr txBox="1"/>
          <p:nvPr>
            <p:ph type="title"/>
          </p:nvPr>
        </p:nvSpPr>
        <p:spPr>
          <a:xfrm>
            <a:off x="311700" y="445025"/>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Definition of Hospitality management</a:t>
            </a:r>
            <a:endParaRPr lang="en-GB"/>
          </a:p>
        </p:txBody>
      </p:sp>
      <p:sp>
        <p:nvSpPr>
          <p:cNvPr id="86" name="Google Shape;86;p16"/>
          <p:cNvSpPr txBox="1"/>
          <p:nvPr>
            <p:ph type="body" idx="1"/>
          </p:nvPr>
        </p:nvSpPr>
        <p:spPr>
          <a:xfrm>
            <a:off x="311700" y="1641075"/>
            <a:ext cx="8520600" cy="29631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a:latin typeface="Impact" panose="020B0806030902050204"/>
                <a:ea typeface="Impact" panose="020B0806030902050204"/>
                <a:cs typeface="Impact" panose="020B0806030902050204"/>
                <a:sym typeface="Impact" panose="020B0806030902050204"/>
              </a:rPr>
              <a:t>The main objective of this particular field is to create the best possible experience for customers, where afterwards, they feel compelled to let everyone know about their stay. This is done by offering delicious meals, having a lavish spa open, or preparing a comfortable bed for them to enjoy away from home. (Wood 2017) It is one of the most crucial parts of the tourism industry (Walker 2017)</a:t>
            </a:r>
            <a:endParaRPr>
              <a:latin typeface="Impact" panose="020B0806030902050204"/>
              <a:ea typeface="Impact" panose="020B0806030902050204"/>
              <a:cs typeface="Impact" panose="020B0806030902050204"/>
              <a:sym typeface="Impact" panose="020B0806030902050204"/>
            </a:endParaRPr>
          </a:p>
        </p:txBody>
      </p:sp>
      <p:cxnSp>
        <p:nvCxnSpPr>
          <p:cNvPr id="87" name="Google Shape;87;p16"/>
          <p:cNvCxnSpPr/>
          <p:nvPr/>
        </p:nvCxnSpPr>
        <p:spPr>
          <a:xfrm rot="10800000" flipH="1">
            <a:off x="342625" y="1488325"/>
            <a:ext cx="8094600" cy="32100"/>
          </a:xfrm>
          <a:prstGeom prst="straightConnector1">
            <a:avLst/>
          </a:prstGeom>
          <a:noFill/>
          <a:ln w="28575" cap="flat" cmpd="sng">
            <a:solidFill>
              <a:schemeClr val="dk1"/>
            </a:solidFill>
            <a:prstDash val="solid"/>
            <a:round/>
            <a:headEnd type="none" w="med" len="med"/>
            <a:tailEnd type="none" w="med" len="med"/>
          </a:ln>
        </p:spPr>
      </p:cxnSp>
      <p:cxnSp>
        <p:nvCxnSpPr>
          <p:cNvPr id="88" name="Google Shape;88;p16"/>
          <p:cNvCxnSpPr/>
          <p:nvPr/>
        </p:nvCxnSpPr>
        <p:spPr>
          <a:xfrm rot="10800000">
            <a:off x="311700" y="3704625"/>
            <a:ext cx="8073300" cy="10800"/>
          </a:xfrm>
          <a:prstGeom prst="straightConnector1">
            <a:avLst/>
          </a:prstGeom>
          <a:noFill/>
          <a:ln w="28575" cap="flat" cmpd="sng">
            <a:solidFill>
              <a:schemeClr val="dk1"/>
            </a:solidFill>
            <a:prstDash val="solid"/>
            <a:round/>
            <a:headEnd type="none" w="med" len="med"/>
            <a:tailEnd type="none" w="med" len="med"/>
          </a:ln>
        </p:spPr>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92" name="Shape 92"/>
        <p:cNvGrpSpPr/>
        <p:nvPr/>
      </p:nvGrpSpPr>
      <p:grpSpPr>
        <a:xfrm>
          <a:off x="0" y="0"/>
          <a:ext cx="0" cy="0"/>
          <a:chOff x="0" y="0"/>
          <a:chExt cx="0" cy="0"/>
        </a:xfrm>
      </p:grpSpPr>
      <p:sp>
        <p:nvSpPr>
          <p:cNvPr id="93" name="Google Shape;93;p17"/>
          <p:cNvSpPr txBox="1"/>
          <p:nvPr>
            <p:ph type="title"/>
          </p:nvPr>
        </p:nvSpPr>
        <p:spPr>
          <a:xfrm>
            <a:off x="311700" y="445025"/>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History of the Ritz</a:t>
            </a:r>
            <a:endParaRPr lang="en-GB"/>
          </a:p>
        </p:txBody>
      </p:sp>
      <p:sp>
        <p:nvSpPr>
          <p:cNvPr id="94" name="Google Shape;94;p17"/>
          <p:cNvSpPr txBox="1"/>
          <p:nvPr>
            <p:ph type="body" idx="1"/>
          </p:nvPr>
        </p:nvSpPr>
        <p:spPr>
          <a:xfrm>
            <a:off x="311700" y="1748700"/>
            <a:ext cx="8520600" cy="1646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latin typeface="Impact" panose="020B0806030902050204"/>
                <a:ea typeface="Impact" panose="020B0806030902050204"/>
                <a:cs typeface="Impact" panose="020B0806030902050204"/>
                <a:sym typeface="Impact" panose="020B0806030902050204"/>
              </a:rPr>
              <a:t>They (the Ritz-Carlton) are an american luxury hotel chain owned by parent company and also hotel chain giants Marriott International. (Noma, 2003)</a:t>
            </a:r>
            <a:endParaRPr>
              <a:latin typeface="Impact" panose="020B0806030902050204"/>
              <a:ea typeface="Impact" panose="020B0806030902050204"/>
              <a:cs typeface="Impact" panose="020B0806030902050204"/>
              <a:sym typeface="Impact" panose="020B0806030902050204"/>
            </a:endParaRPr>
          </a:p>
          <a:p>
            <a:pPr marL="0" lvl="0" indent="0" algn="l" rtl="0">
              <a:spcBef>
                <a:spcPts val="1200"/>
              </a:spcBef>
              <a:spcAft>
                <a:spcPts val="1200"/>
              </a:spcAft>
              <a:buNone/>
            </a:pPr>
            <a:r>
              <a:rPr lang="en-GB">
                <a:latin typeface="Impact" panose="020B0806030902050204"/>
                <a:ea typeface="Impact" panose="020B0806030902050204"/>
                <a:cs typeface="Impact" panose="020B0806030902050204"/>
                <a:sym typeface="Impact" panose="020B0806030902050204"/>
              </a:rPr>
              <a:t>The Ritz, </a:t>
            </a:r>
            <a:r>
              <a:rPr lang="en-GB">
                <a:latin typeface="Impact" panose="020B0806030902050204"/>
                <a:ea typeface="Impact" panose="020B0806030902050204"/>
                <a:cs typeface="Impact" panose="020B0806030902050204"/>
                <a:sym typeface="Impact" panose="020B0806030902050204"/>
              </a:rPr>
              <a:t>although</a:t>
            </a:r>
            <a:r>
              <a:rPr lang="en-GB">
                <a:latin typeface="Impact" panose="020B0806030902050204"/>
                <a:ea typeface="Impact" panose="020B0806030902050204"/>
                <a:cs typeface="Impact" panose="020B0806030902050204"/>
                <a:sym typeface="Impact" panose="020B0806030902050204"/>
              </a:rPr>
              <a:t> owned by a bigger </a:t>
            </a:r>
            <a:r>
              <a:rPr lang="en-GB">
                <a:latin typeface="Impact" panose="020B0806030902050204"/>
                <a:ea typeface="Impact" panose="020B0806030902050204"/>
                <a:cs typeface="Impact" panose="020B0806030902050204"/>
                <a:sym typeface="Impact" panose="020B0806030902050204"/>
              </a:rPr>
              <a:t>company</a:t>
            </a:r>
            <a:r>
              <a:rPr lang="en-GB">
                <a:latin typeface="Impact" panose="020B0806030902050204"/>
                <a:ea typeface="Impact" panose="020B0806030902050204"/>
                <a:cs typeface="Impact" panose="020B0806030902050204"/>
                <a:sym typeface="Impact" panose="020B0806030902050204"/>
              </a:rPr>
              <a:t> arent newbies to this, they have a foothold in 30 countries with a whopping 118 hotels and resorts with 30,000+ rooms (Singh 2015) </a:t>
            </a:r>
            <a:r>
              <a:rPr lang="en-GB"/>
              <a:t> </a:t>
            </a:r>
            <a:endParaRPr lang="en-GB"/>
          </a:p>
        </p:txBody>
      </p:sp>
      <p:pic>
        <p:nvPicPr>
          <p:cNvPr id="95" name="Google Shape;95;p17"/>
          <p:cNvPicPr preferRelativeResize="0"/>
          <p:nvPr/>
        </p:nvPicPr>
        <p:blipFill>
          <a:blip r:embed="rId1"/>
          <a:stretch>
            <a:fillRect/>
          </a:stretch>
        </p:blipFill>
        <p:spPr>
          <a:xfrm>
            <a:off x="6552850" y="59925"/>
            <a:ext cx="2342226" cy="147760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99" name="Shape 99"/>
        <p:cNvGrpSpPr/>
        <p:nvPr/>
      </p:nvGrpSpPr>
      <p:grpSpPr>
        <a:xfrm>
          <a:off x="0" y="0"/>
          <a:ext cx="0" cy="0"/>
          <a:chOff x="0" y="0"/>
          <a:chExt cx="0" cy="0"/>
        </a:xfrm>
      </p:grpSpPr>
      <p:sp>
        <p:nvSpPr>
          <p:cNvPr id="100" name="Google Shape;100;p18"/>
          <p:cNvSpPr txBox="1"/>
          <p:nvPr>
            <p:ph type="title"/>
          </p:nvPr>
        </p:nvSpPr>
        <p:spPr>
          <a:xfrm>
            <a:off x="311700" y="445025"/>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The ideal Ritz customer </a:t>
            </a:r>
            <a:endParaRPr lang="en-GB"/>
          </a:p>
        </p:txBody>
      </p:sp>
      <p:sp>
        <p:nvSpPr>
          <p:cNvPr id="101" name="Google Shape;101;p18"/>
          <p:cNvSpPr txBox="1"/>
          <p:nvPr>
            <p:ph type="body" idx="1"/>
          </p:nvPr>
        </p:nvSpPr>
        <p:spPr>
          <a:xfrm>
            <a:off x="3297825" y="1266325"/>
            <a:ext cx="5534400" cy="36864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0"/>
              </a:spcAft>
              <a:buNone/>
            </a:pPr>
            <a:r>
              <a:rPr lang="en-GB">
                <a:latin typeface="Impact" panose="020B0806030902050204"/>
                <a:ea typeface="Impact" panose="020B0806030902050204"/>
                <a:cs typeface="Impact" panose="020B0806030902050204"/>
                <a:sym typeface="Impact" panose="020B0806030902050204"/>
              </a:rPr>
              <a:t>Obviously, the Ritz Carlton is a luxury hotel chain that looks to provide a personal experience for  the people willing to pay top dollar, </a:t>
            </a:r>
            <a:endParaRPr>
              <a:latin typeface="Impact" panose="020B0806030902050204"/>
              <a:ea typeface="Impact" panose="020B0806030902050204"/>
              <a:cs typeface="Impact" panose="020B0806030902050204"/>
              <a:sym typeface="Impact" panose="020B0806030902050204"/>
            </a:endParaRPr>
          </a:p>
          <a:p>
            <a:pPr marL="0" lvl="0" indent="0" algn="l" rtl="0">
              <a:spcBef>
                <a:spcPts val="1200"/>
              </a:spcBef>
              <a:spcAft>
                <a:spcPts val="0"/>
              </a:spcAft>
              <a:buNone/>
            </a:pPr>
            <a:r>
              <a:rPr lang="en-GB">
                <a:latin typeface="Impact" panose="020B0806030902050204"/>
                <a:ea typeface="Impact" panose="020B0806030902050204"/>
                <a:cs typeface="Impact" panose="020B0806030902050204"/>
                <a:sym typeface="Impact" panose="020B0806030902050204"/>
              </a:rPr>
              <a:t>And due to this they attract affluent upper-middle class families (and above), </a:t>
            </a:r>
            <a:r>
              <a:rPr lang="en-GB">
                <a:latin typeface="Impact" panose="020B0806030902050204"/>
                <a:ea typeface="Impact" panose="020B0806030902050204"/>
                <a:cs typeface="Impact" panose="020B0806030902050204"/>
                <a:sym typeface="Impact" panose="020B0806030902050204"/>
              </a:rPr>
              <a:t>successful</a:t>
            </a:r>
            <a:r>
              <a:rPr lang="en-GB">
                <a:latin typeface="Impact" panose="020B0806030902050204"/>
                <a:ea typeface="Impact" panose="020B0806030902050204"/>
                <a:cs typeface="Impact" panose="020B0806030902050204"/>
                <a:sym typeface="Impact" panose="020B0806030902050204"/>
              </a:rPr>
              <a:t> businessmen, and anyone else that may have the resources. (Robinson, Luck and Smith 2013)</a:t>
            </a:r>
            <a:endParaRPr>
              <a:latin typeface="Impact" panose="020B0806030902050204"/>
              <a:ea typeface="Impact" panose="020B0806030902050204"/>
              <a:cs typeface="Impact" panose="020B0806030902050204"/>
              <a:sym typeface="Impact" panose="020B0806030902050204"/>
            </a:endParaRPr>
          </a:p>
          <a:p>
            <a:pPr marL="0" lvl="0" indent="0" algn="l" rtl="0">
              <a:spcBef>
                <a:spcPts val="1200"/>
              </a:spcBef>
              <a:spcAft>
                <a:spcPts val="1200"/>
              </a:spcAft>
              <a:buNone/>
            </a:pPr>
            <a:r>
              <a:rPr lang="en-GB">
                <a:latin typeface="Impact" panose="020B0806030902050204"/>
                <a:ea typeface="Impact" panose="020B0806030902050204"/>
                <a:cs typeface="Impact" panose="020B0806030902050204"/>
                <a:sym typeface="Impact" panose="020B0806030902050204"/>
              </a:rPr>
              <a:t>They leverage the status and beliefs formed around their brand to charge higher and higher, as customers look at the brand a sign of status and wealth. (Goeldner &amp; Ritchie 2017)</a:t>
            </a:r>
            <a:endParaRPr>
              <a:latin typeface="Impact" panose="020B0806030902050204"/>
              <a:ea typeface="Impact" panose="020B0806030902050204"/>
              <a:cs typeface="Impact" panose="020B0806030902050204"/>
              <a:sym typeface="Impact" panose="020B0806030902050204"/>
            </a:endParaRPr>
          </a:p>
        </p:txBody>
      </p:sp>
      <p:pic>
        <p:nvPicPr>
          <p:cNvPr id="102" name="Google Shape;102;p18"/>
          <p:cNvPicPr preferRelativeResize="0"/>
          <p:nvPr/>
        </p:nvPicPr>
        <p:blipFill>
          <a:blip r:embed="rId1"/>
          <a:stretch>
            <a:fillRect/>
          </a:stretch>
        </p:blipFill>
        <p:spPr>
          <a:xfrm>
            <a:off x="355825" y="1266325"/>
            <a:ext cx="2764707" cy="368627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06" name="Shape 106"/>
        <p:cNvGrpSpPr/>
        <p:nvPr/>
      </p:nvGrpSpPr>
      <p:grpSpPr>
        <a:xfrm>
          <a:off x="0" y="0"/>
          <a:ext cx="0" cy="0"/>
          <a:chOff x="0" y="0"/>
          <a:chExt cx="0" cy="0"/>
        </a:xfrm>
      </p:grpSpPr>
      <p:sp>
        <p:nvSpPr>
          <p:cNvPr id="107" name="Google Shape;107;p19"/>
          <p:cNvSpPr txBox="1"/>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200"/>
              </a:spcAft>
              <a:buNone/>
            </a:pPr>
            <a:r>
              <a:rPr lang="en-GB" sz="2900" b="0">
                <a:latin typeface="Impact" panose="020B0806030902050204"/>
                <a:ea typeface="Impact" panose="020B0806030902050204"/>
                <a:cs typeface="Impact" panose="020B0806030902050204"/>
                <a:sym typeface="Impact" panose="020B0806030902050204"/>
              </a:rPr>
              <a:t>Scopes and nature of guest services at the Ritz Carlton</a:t>
            </a:r>
            <a:endParaRPr sz="4700"/>
          </a:p>
        </p:txBody>
      </p:sp>
      <p:sp>
        <p:nvSpPr>
          <p:cNvPr id="108" name="Google Shape;108;p19"/>
          <p:cNvSpPr txBox="1"/>
          <p:nvPr>
            <p:ph type="body" idx="1"/>
          </p:nvPr>
        </p:nvSpPr>
        <p:spPr>
          <a:xfrm>
            <a:off x="311700" y="1266325"/>
            <a:ext cx="8520600" cy="330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latin typeface="Impact" panose="020B0806030902050204"/>
                <a:ea typeface="Impact" panose="020B0806030902050204"/>
                <a:cs typeface="Impact" panose="020B0806030902050204"/>
                <a:sym typeface="Impact" panose="020B0806030902050204"/>
              </a:rPr>
              <a:t>There are some needs that that the host must take care of to make the customers visit </a:t>
            </a:r>
            <a:r>
              <a:rPr lang="en-GB">
                <a:latin typeface="Impact" panose="020B0806030902050204"/>
                <a:ea typeface="Impact" panose="020B0806030902050204"/>
                <a:cs typeface="Impact" panose="020B0806030902050204"/>
                <a:sym typeface="Impact" panose="020B0806030902050204"/>
              </a:rPr>
              <a:t>unforgettable, for the Ritz Carlton the scopes include but are not limited to: </a:t>
            </a:r>
            <a:endParaRPr>
              <a:latin typeface="Impact" panose="020B0806030902050204"/>
              <a:ea typeface="Impact" panose="020B0806030902050204"/>
              <a:cs typeface="Impact" panose="020B0806030902050204"/>
              <a:sym typeface="Impact" panose="020B0806030902050204"/>
            </a:endParaRPr>
          </a:p>
          <a:p>
            <a:pPr marL="457200" lvl="0" indent="-342900" algn="l" rtl="0">
              <a:spcBef>
                <a:spcPts val="1200"/>
              </a:spcBef>
              <a:spcAft>
                <a:spcPts val="0"/>
              </a:spcAft>
              <a:buSzPts val="18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Food and beverages. </a:t>
            </a:r>
            <a:endParaRPr>
              <a:latin typeface="Impact" panose="020B0806030902050204"/>
              <a:ea typeface="Impact" panose="020B0806030902050204"/>
              <a:cs typeface="Impact" panose="020B0806030902050204"/>
              <a:sym typeface="Impact" panose="020B0806030902050204"/>
            </a:endParaRPr>
          </a:p>
          <a:p>
            <a:pPr marL="457200" lvl="0" indent="-342900" algn="l" rtl="0">
              <a:spcBef>
                <a:spcPts val="0"/>
              </a:spcBef>
              <a:spcAft>
                <a:spcPts val="0"/>
              </a:spcAft>
              <a:buSzPts val="18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Event management </a:t>
            </a:r>
            <a:endParaRPr>
              <a:latin typeface="Impact" panose="020B0806030902050204"/>
              <a:ea typeface="Impact" panose="020B0806030902050204"/>
              <a:cs typeface="Impact" panose="020B0806030902050204"/>
              <a:sym typeface="Impact" panose="020B0806030902050204"/>
            </a:endParaRPr>
          </a:p>
          <a:p>
            <a:pPr marL="457200" lvl="0" indent="-342900" algn="l" rtl="0">
              <a:spcBef>
                <a:spcPts val="0"/>
              </a:spcBef>
              <a:spcAft>
                <a:spcPts val="0"/>
              </a:spcAft>
              <a:buSzPts val="18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Spa </a:t>
            </a:r>
            <a:endParaRPr>
              <a:latin typeface="Impact" panose="020B0806030902050204"/>
              <a:ea typeface="Impact" panose="020B0806030902050204"/>
              <a:cs typeface="Impact" panose="020B0806030902050204"/>
              <a:sym typeface="Impact" panose="020B0806030902050204"/>
            </a:endParaRPr>
          </a:p>
          <a:p>
            <a:pPr marL="457200" lvl="0" indent="-342900" algn="l" rtl="0">
              <a:spcBef>
                <a:spcPts val="0"/>
              </a:spcBef>
              <a:spcAft>
                <a:spcPts val="0"/>
              </a:spcAft>
              <a:buSzPts val="18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travelling </a:t>
            </a:r>
            <a:endParaRPr>
              <a:latin typeface="Impact" panose="020B0806030902050204"/>
              <a:ea typeface="Impact" panose="020B0806030902050204"/>
              <a:cs typeface="Impact" panose="020B0806030902050204"/>
              <a:sym typeface="Impact" panose="020B0806030902050204"/>
            </a:endParaRPr>
          </a:p>
          <a:p>
            <a:pPr marL="457200" lvl="0" indent="-342900" algn="l" rtl="0">
              <a:spcBef>
                <a:spcPts val="0"/>
              </a:spcBef>
              <a:spcAft>
                <a:spcPts val="0"/>
              </a:spcAft>
              <a:buSzPts val="18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Lodging </a:t>
            </a:r>
            <a:endParaRPr>
              <a:latin typeface="Impact" panose="020B0806030902050204"/>
              <a:ea typeface="Impact" panose="020B0806030902050204"/>
              <a:cs typeface="Impact" panose="020B0806030902050204"/>
              <a:sym typeface="Impact" panose="020B0806030902050204"/>
            </a:endParaRPr>
          </a:p>
          <a:p>
            <a:pPr marL="457200" lvl="0" indent="-342900" algn="l" rtl="0">
              <a:spcBef>
                <a:spcPts val="0"/>
              </a:spcBef>
              <a:spcAft>
                <a:spcPts val="0"/>
              </a:spcAft>
              <a:buSzPts val="18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Cruises and yachts</a:t>
            </a:r>
            <a:endParaRPr>
              <a:latin typeface="Impact" panose="020B0806030902050204"/>
              <a:ea typeface="Impact" panose="020B0806030902050204"/>
              <a:cs typeface="Impact" panose="020B0806030902050204"/>
              <a:sym typeface="Impact" panose="020B0806030902050204"/>
            </a:endParaRPr>
          </a:p>
          <a:p>
            <a:pPr marL="457200" lvl="0" indent="-342900" algn="l" rtl="0">
              <a:spcBef>
                <a:spcPts val="0"/>
              </a:spcBef>
              <a:spcAft>
                <a:spcPts val="0"/>
              </a:spcAft>
              <a:buSzPts val="18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Pools </a:t>
            </a:r>
            <a:endParaRPr>
              <a:latin typeface="Impact" panose="020B0806030902050204"/>
              <a:ea typeface="Impact" panose="020B0806030902050204"/>
              <a:cs typeface="Impact" panose="020B0806030902050204"/>
              <a:sym typeface="Impact" panose="020B0806030902050204"/>
            </a:endParaRPr>
          </a:p>
        </p:txBody>
      </p:sp>
      <p:pic>
        <p:nvPicPr>
          <p:cNvPr id="109" name="Google Shape;109;p19"/>
          <p:cNvPicPr preferRelativeResize="0"/>
          <p:nvPr/>
        </p:nvPicPr>
        <p:blipFill>
          <a:blip r:embed="rId1"/>
          <a:stretch>
            <a:fillRect/>
          </a:stretch>
        </p:blipFill>
        <p:spPr>
          <a:xfrm>
            <a:off x="5021699" y="2095050"/>
            <a:ext cx="3386525" cy="225767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13" name="Shape 113"/>
        <p:cNvGrpSpPr/>
        <p:nvPr/>
      </p:nvGrpSpPr>
      <p:grpSpPr>
        <a:xfrm>
          <a:off x="0" y="0"/>
          <a:ext cx="0" cy="0"/>
          <a:chOff x="0" y="0"/>
          <a:chExt cx="0" cy="0"/>
        </a:xfrm>
      </p:grpSpPr>
      <p:sp>
        <p:nvSpPr>
          <p:cNvPr id="114" name="Google Shape;114;p20"/>
          <p:cNvSpPr txBox="1"/>
          <p:nvPr>
            <p:ph type="title"/>
          </p:nvPr>
        </p:nvSpPr>
        <p:spPr>
          <a:xfrm>
            <a:off x="311700" y="48850"/>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How crucial is hotel management? </a:t>
            </a:r>
            <a:endParaRPr lang="en-GB"/>
          </a:p>
        </p:txBody>
      </p:sp>
      <p:sp>
        <p:nvSpPr>
          <p:cNvPr id="115" name="Google Shape;115;p20"/>
          <p:cNvSpPr txBox="1"/>
          <p:nvPr>
            <p:ph type="body" idx="1"/>
          </p:nvPr>
        </p:nvSpPr>
        <p:spPr>
          <a:xfrm>
            <a:off x="171325" y="610325"/>
            <a:ext cx="8865600" cy="2462700"/>
          </a:xfrm>
          <a:prstGeom prst="rect">
            <a:avLst/>
          </a:prstGeom>
        </p:spPr>
        <p:txBody>
          <a:bodyPr spcFirstLastPara="1" wrap="square" lIns="91425" tIns="91425" rIns="91425" bIns="91425" anchor="t" anchorCtr="0">
            <a:normAutofit fontScale="77500" lnSpcReduction="20000"/>
          </a:bodyPr>
          <a:lstStyle/>
          <a:p>
            <a:pPr marL="0" lvl="0" indent="0" algn="l" rtl="0">
              <a:spcBef>
                <a:spcPts val="0"/>
              </a:spcBef>
              <a:spcAft>
                <a:spcPts val="0"/>
              </a:spcAft>
              <a:buNone/>
            </a:pPr>
            <a:r>
              <a:rPr lang="en-GB">
                <a:latin typeface="Impact" panose="020B0806030902050204"/>
                <a:ea typeface="Impact" panose="020B0806030902050204"/>
                <a:cs typeface="Impact" panose="020B0806030902050204"/>
                <a:sym typeface="Impact" panose="020B0806030902050204"/>
              </a:rPr>
              <a:t>Most people, travel at least once a year to a foreign country for several reasons (work, family, leisure etc), so because most of the </a:t>
            </a:r>
            <a:r>
              <a:rPr lang="en-GB">
                <a:latin typeface="Impact" panose="020B0806030902050204"/>
                <a:ea typeface="Impact" panose="020B0806030902050204"/>
                <a:cs typeface="Impact" panose="020B0806030902050204"/>
                <a:sym typeface="Impact" panose="020B0806030902050204"/>
              </a:rPr>
              <a:t>world</a:t>
            </a:r>
            <a:r>
              <a:rPr lang="en-GB">
                <a:latin typeface="Impact" panose="020B0806030902050204"/>
                <a:ea typeface="Impact" panose="020B0806030902050204"/>
                <a:cs typeface="Impact" panose="020B0806030902050204"/>
                <a:sym typeface="Impact" panose="020B0806030902050204"/>
              </a:rPr>
              <a:t> travels far from home every once in a while… this makes </a:t>
            </a:r>
            <a:r>
              <a:rPr lang="en-GB">
                <a:latin typeface="Impact" panose="020B0806030902050204"/>
                <a:ea typeface="Impact" panose="020B0806030902050204"/>
                <a:cs typeface="Impact" panose="020B0806030902050204"/>
                <a:sym typeface="Impact" panose="020B0806030902050204"/>
              </a:rPr>
              <a:t>hospitality</a:t>
            </a:r>
            <a:r>
              <a:rPr lang="en-GB">
                <a:latin typeface="Impact" panose="020B0806030902050204"/>
                <a:ea typeface="Impact" panose="020B0806030902050204"/>
                <a:cs typeface="Impact" panose="020B0806030902050204"/>
                <a:sym typeface="Impact" panose="020B0806030902050204"/>
              </a:rPr>
              <a:t> services crucial to our population. (Singh, 2013) </a:t>
            </a:r>
            <a:endParaRPr>
              <a:latin typeface="Impact" panose="020B0806030902050204"/>
              <a:ea typeface="Impact" panose="020B0806030902050204"/>
              <a:cs typeface="Impact" panose="020B0806030902050204"/>
              <a:sym typeface="Impact" panose="020B0806030902050204"/>
            </a:endParaRPr>
          </a:p>
          <a:p>
            <a:pPr marL="0" lvl="0" indent="0" algn="l" rtl="0">
              <a:spcBef>
                <a:spcPts val="1200"/>
              </a:spcBef>
              <a:spcAft>
                <a:spcPts val="0"/>
              </a:spcAft>
              <a:buNone/>
            </a:pPr>
            <a:r>
              <a:rPr lang="en-GB">
                <a:latin typeface="Impact" panose="020B0806030902050204"/>
                <a:ea typeface="Impact" panose="020B0806030902050204"/>
                <a:cs typeface="Impact" panose="020B0806030902050204"/>
                <a:sym typeface="Impact" panose="020B0806030902050204"/>
              </a:rPr>
              <a:t>The following are examples of the </a:t>
            </a:r>
            <a:r>
              <a:rPr lang="en-GB">
                <a:latin typeface="Impact" panose="020B0806030902050204"/>
                <a:ea typeface="Impact" panose="020B0806030902050204"/>
                <a:cs typeface="Impact" panose="020B0806030902050204"/>
                <a:sym typeface="Impact" panose="020B0806030902050204"/>
              </a:rPr>
              <a:t>importance</a:t>
            </a:r>
            <a:r>
              <a:rPr lang="en-GB">
                <a:latin typeface="Impact" panose="020B0806030902050204"/>
                <a:ea typeface="Impact" panose="020B0806030902050204"/>
                <a:cs typeface="Impact" panose="020B0806030902050204"/>
                <a:sym typeface="Impact" panose="020B0806030902050204"/>
              </a:rPr>
              <a:t> of hospitality management: </a:t>
            </a:r>
            <a:endParaRPr>
              <a:latin typeface="Impact" panose="020B0806030902050204"/>
              <a:ea typeface="Impact" panose="020B0806030902050204"/>
              <a:cs typeface="Impact" panose="020B0806030902050204"/>
              <a:sym typeface="Impact" panose="020B0806030902050204"/>
            </a:endParaRPr>
          </a:p>
          <a:p>
            <a:pPr marL="457200" lvl="0" indent="-316865" algn="l" rtl="0">
              <a:spcBef>
                <a:spcPts val="1200"/>
              </a:spcBef>
              <a:spcAft>
                <a:spcPts val="0"/>
              </a:spcAft>
              <a:buSzPct val="1000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 Client loyalty </a:t>
            </a:r>
            <a:endParaRPr>
              <a:latin typeface="Impact" panose="020B0806030902050204"/>
              <a:ea typeface="Impact" panose="020B0806030902050204"/>
              <a:cs typeface="Impact" panose="020B0806030902050204"/>
              <a:sym typeface="Impact" panose="020B0806030902050204"/>
            </a:endParaRPr>
          </a:p>
          <a:p>
            <a:pPr marL="457200" lvl="0" indent="-316865" algn="l" rtl="0">
              <a:spcBef>
                <a:spcPts val="0"/>
              </a:spcBef>
              <a:spcAft>
                <a:spcPts val="0"/>
              </a:spcAft>
              <a:buSzPct val="1000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Memorable experience for guests. </a:t>
            </a:r>
            <a:endParaRPr>
              <a:latin typeface="Impact" panose="020B0806030902050204"/>
              <a:ea typeface="Impact" panose="020B0806030902050204"/>
              <a:cs typeface="Impact" panose="020B0806030902050204"/>
              <a:sym typeface="Impact" panose="020B0806030902050204"/>
            </a:endParaRPr>
          </a:p>
          <a:p>
            <a:pPr marL="457200" lvl="0" indent="-316865" algn="l" rtl="0">
              <a:spcBef>
                <a:spcPts val="0"/>
              </a:spcBef>
              <a:spcAft>
                <a:spcPts val="0"/>
              </a:spcAft>
              <a:buSzPct val="1000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w</a:t>
            </a:r>
            <a:r>
              <a:rPr lang="en-GB">
                <a:latin typeface="Impact" panose="020B0806030902050204"/>
                <a:ea typeface="Impact" panose="020B0806030902050204"/>
                <a:cs typeface="Impact" panose="020B0806030902050204"/>
                <a:sym typeface="Impact" panose="020B0806030902050204"/>
              </a:rPr>
              <a:t>ell -paying jobs </a:t>
            </a:r>
            <a:endParaRPr>
              <a:latin typeface="Impact" panose="020B0806030902050204"/>
              <a:ea typeface="Impact" panose="020B0806030902050204"/>
              <a:cs typeface="Impact" panose="020B0806030902050204"/>
              <a:sym typeface="Impact" panose="020B0806030902050204"/>
            </a:endParaRPr>
          </a:p>
          <a:p>
            <a:pPr marL="457200" lvl="0" indent="-316865" algn="l" rtl="0">
              <a:spcBef>
                <a:spcPts val="0"/>
              </a:spcBef>
              <a:spcAft>
                <a:spcPts val="0"/>
              </a:spcAft>
              <a:buSzPct val="1000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The </a:t>
            </a:r>
            <a:r>
              <a:rPr lang="en-GB">
                <a:latin typeface="Impact" panose="020B0806030902050204"/>
                <a:ea typeface="Impact" panose="020B0806030902050204"/>
                <a:cs typeface="Impact" panose="020B0806030902050204"/>
                <a:sym typeface="Impact" panose="020B0806030902050204"/>
              </a:rPr>
              <a:t>subconscious</a:t>
            </a:r>
            <a:r>
              <a:rPr lang="en-GB">
                <a:latin typeface="Impact" panose="020B0806030902050204"/>
                <a:ea typeface="Impact" panose="020B0806030902050204"/>
                <a:cs typeface="Impact" panose="020B0806030902050204"/>
                <a:sym typeface="Impact" panose="020B0806030902050204"/>
              </a:rPr>
              <a:t> meaning of ‘’hospitality’’ </a:t>
            </a:r>
            <a:endParaRPr>
              <a:latin typeface="Impact" panose="020B0806030902050204"/>
              <a:ea typeface="Impact" panose="020B0806030902050204"/>
              <a:cs typeface="Impact" panose="020B0806030902050204"/>
              <a:sym typeface="Impact" panose="020B0806030902050204"/>
            </a:endParaRPr>
          </a:p>
          <a:p>
            <a:pPr marL="457200" lvl="0" indent="-316865" algn="l" rtl="0">
              <a:spcBef>
                <a:spcPts val="0"/>
              </a:spcBef>
              <a:spcAft>
                <a:spcPts val="0"/>
              </a:spcAft>
              <a:buSzPct val="100000"/>
              <a:buFont typeface="Impact" panose="020B0806030902050204"/>
              <a:buAutoNum type="arabicPeriod"/>
            </a:pPr>
            <a:r>
              <a:rPr lang="en-GB">
                <a:latin typeface="Impact" panose="020B0806030902050204"/>
                <a:ea typeface="Impact" panose="020B0806030902050204"/>
                <a:cs typeface="Impact" panose="020B0806030902050204"/>
                <a:sym typeface="Impact" panose="020B0806030902050204"/>
              </a:rPr>
              <a:t>Steel-like brand reputation</a:t>
            </a:r>
            <a:endParaRPr>
              <a:latin typeface="Impact" panose="020B0806030902050204"/>
              <a:ea typeface="Impact" panose="020B0806030902050204"/>
              <a:cs typeface="Impact" panose="020B0806030902050204"/>
              <a:sym typeface="Impact" panose="020B080603090205020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19" name="Shape 119"/>
        <p:cNvGrpSpPr/>
        <p:nvPr/>
      </p:nvGrpSpPr>
      <p:grpSpPr>
        <a:xfrm>
          <a:off x="0" y="0"/>
          <a:ext cx="0" cy="0"/>
          <a:chOff x="0" y="0"/>
          <a:chExt cx="0" cy="0"/>
        </a:xfrm>
      </p:grpSpPr>
      <p:sp>
        <p:nvSpPr>
          <p:cNvPr id="120" name="Google Shape;120;p21"/>
          <p:cNvSpPr txBox="1"/>
          <p:nvPr>
            <p:ph type="title"/>
          </p:nvPr>
        </p:nvSpPr>
        <p:spPr>
          <a:xfrm>
            <a:off x="311700" y="445025"/>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Lastly… how do hotels exceed customer expectations?</a:t>
            </a:r>
            <a:endParaRPr lang="en-GB"/>
          </a:p>
        </p:txBody>
      </p:sp>
      <p:sp>
        <p:nvSpPr>
          <p:cNvPr id="121" name="Google Shape;121;p21"/>
          <p:cNvSpPr txBox="1"/>
          <p:nvPr>
            <p:ph type="body" idx="1"/>
          </p:nvPr>
        </p:nvSpPr>
        <p:spPr>
          <a:xfrm>
            <a:off x="311700" y="1266325"/>
            <a:ext cx="8520600" cy="330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latin typeface="Impact" panose="020B0806030902050204"/>
                <a:ea typeface="Impact" panose="020B0806030902050204"/>
                <a:cs typeface="Impact" panose="020B0806030902050204"/>
                <a:sym typeface="Impact" panose="020B0806030902050204"/>
              </a:rPr>
              <a:t>Well…</a:t>
            </a:r>
            <a:r>
              <a:rPr lang="en-GB"/>
              <a:t> </a:t>
            </a:r>
            <a:r>
              <a:rPr lang="en-GB">
                <a:latin typeface="Impact" panose="020B0806030902050204"/>
                <a:ea typeface="Impact" panose="020B0806030902050204"/>
                <a:cs typeface="Impact" panose="020B0806030902050204"/>
                <a:sym typeface="Impact" panose="020B0806030902050204"/>
              </a:rPr>
              <a:t>customer</a:t>
            </a:r>
            <a:r>
              <a:rPr lang="en-GB">
                <a:latin typeface="Impact" panose="020B0806030902050204"/>
                <a:ea typeface="Impact" panose="020B0806030902050204"/>
                <a:cs typeface="Impact" panose="020B0806030902050204"/>
                <a:sym typeface="Impact" panose="020B0806030902050204"/>
              </a:rPr>
              <a:t> satisfaction depends on actually knowing the difference between what the customer expects, and what they get in the end. By </a:t>
            </a:r>
            <a:r>
              <a:rPr lang="en-GB">
                <a:latin typeface="Impact" panose="020B0806030902050204"/>
                <a:ea typeface="Impact" panose="020B0806030902050204"/>
                <a:cs typeface="Impact" panose="020B0806030902050204"/>
                <a:sym typeface="Impact" panose="020B0806030902050204"/>
              </a:rPr>
              <a:t>understanding</a:t>
            </a:r>
            <a:r>
              <a:rPr lang="en-GB">
                <a:latin typeface="Impact" panose="020B0806030902050204"/>
                <a:ea typeface="Impact" panose="020B0806030902050204"/>
                <a:cs typeface="Impact" panose="020B0806030902050204"/>
                <a:sym typeface="Impact" panose="020B0806030902050204"/>
              </a:rPr>
              <a:t> what the customer expects to find, and then blowing them away with even more… hotels (and especially the Ritz-Carlton) can expect to do repeat business with many of their customers and receive </a:t>
            </a:r>
            <a:r>
              <a:rPr lang="en-GB">
                <a:latin typeface="Impact" panose="020B0806030902050204"/>
                <a:ea typeface="Impact" panose="020B0806030902050204"/>
                <a:cs typeface="Impact" panose="020B0806030902050204"/>
                <a:sym typeface="Impact" panose="020B0806030902050204"/>
              </a:rPr>
              <a:t>immense</a:t>
            </a:r>
            <a:r>
              <a:rPr lang="en-GB">
                <a:latin typeface="Impact" panose="020B0806030902050204"/>
                <a:ea typeface="Impact" panose="020B0806030902050204"/>
                <a:cs typeface="Impact" panose="020B0806030902050204"/>
                <a:sym typeface="Impact" panose="020B0806030902050204"/>
              </a:rPr>
              <a:t> positive feedback. (</a:t>
            </a:r>
            <a:r>
              <a:rPr lang="en-GB">
                <a:latin typeface="Impact" panose="020B0806030902050204"/>
                <a:ea typeface="Impact" panose="020B0806030902050204"/>
                <a:cs typeface="Impact" panose="020B0806030902050204"/>
                <a:sym typeface="Impact" panose="020B0806030902050204"/>
              </a:rPr>
              <a:t>Michael</a:t>
            </a:r>
            <a:r>
              <a:rPr lang="en-GB">
                <a:latin typeface="Impact" panose="020B0806030902050204"/>
                <a:ea typeface="Impact" panose="020B0806030902050204"/>
                <a:cs typeface="Impact" panose="020B0806030902050204"/>
                <a:sym typeface="Impact" panose="020B0806030902050204"/>
              </a:rPr>
              <a:t> Haywood 2013) </a:t>
            </a:r>
            <a:endParaRPr>
              <a:latin typeface="Impact" panose="020B0806030902050204"/>
              <a:ea typeface="Impact" panose="020B0806030902050204"/>
              <a:cs typeface="Impact" panose="020B0806030902050204"/>
              <a:sym typeface="Impact" panose="020B0806030902050204"/>
            </a:endParaRPr>
          </a:p>
          <a:p>
            <a:pPr marL="0" lvl="0" indent="0" algn="l" rtl="0">
              <a:spcBef>
                <a:spcPts val="1200"/>
              </a:spcBef>
              <a:spcAft>
                <a:spcPts val="1200"/>
              </a:spcAft>
              <a:buNone/>
            </a:pPr>
            <a:r>
              <a:rPr lang="en-GB">
                <a:latin typeface="Impact" panose="020B0806030902050204"/>
                <a:ea typeface="Impact" panose="020B0806030902050204"/>
                <a:cs typeface="Impact" panose="020B0806030902050204"/>
                <a:sym typeface="Impact" panose="020B0806030902050204"/>
              </a:rPr>
              <a:t>This also helps them create a solid competitive edge as the customer will be </a:t>
            </a:r>
            <a:r>
              <a:rPr lang="en-GB">
                <a:latin typeface="Impact" panose="020B0806030902050204"/>
                <a:ea typeface="Impact" panose="020B0806030902050204"/>
                <a:cs typeface="Impact" panose="020B0806030902050204"/>
                <a:sym typeface="Impact" panose="020B0806030902050204"/>
              </a:rPr>
              <a:t>dreaming</a:t>
            </a:r>
            <a:r>
              <a:rPr lang="en-GB">
                <a:latin typeface="Impact" panose="020B0806030902050204"/>
                <a:ea typeface="Impact" panose="020B0806030902050204"/>
                <a:cs typeface="Impact" panose="020B0806030902050204"/>
                <a:sym typeface="Impact" panose="020B0806030902050204"/>
              </a:rPr>
              <a:t> of another Ritz-experience and won’t be willing to take the risk with another hotel, if the Ritz is </a:t>
            </a:r>
            <a:r>
              <a:rPr lang="en-GB">
                <a:latin typeface="Impact" panose="020B0806030902050204"/>
                <a:ea typeface="Impact" panose="020B0806030902050204"/>
                <a:cs typeface="Impact" panose="020B0806030902050204"/>
                <a:sym typeface="Impact" panose="020B0806030902050204"/>
              </a:rPr>
              <a:t>available. (Chandana 2013) </a:t>
            </a:r>
            <a:endParaRPr>
              <a:latin typeface="Impact" panose="020B0806030902050204"/>
              <a:ea typeface="Impact" panose="020B0806030902050204"/>
              <a:cs typeface="Impact" panose="020B0806030902050204"/>
              <a:sym typeface="Impact" panose="020B0806030902050204"/>
            </a:endParaRPr>
          </a:p>
        </p:txBody>
      </p:sp>
      <p:pic>
        <p:nvPicPr>
          <p:cNvPr id="122" name="Google Shape;122;p21"/>
          <p:cNvPicPr preferRelativeResize="0"/>
          <p:nvPr/>
        </p:nvPicPr>
        <p:blipFill>
          <a:blip r:embed="rId1"/>
          <a:stretch>
            <a:fillRect/>
          </a:stretch>
        </p:blipFill>
        <p:spPr>
          <a:xfrm>
            <a:off x="3244301" y="3775225"/>
            <a:ext cx="5685549" cy="124845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26" name="Shape 126"/>
        <p:cNvGrpSpPr/>
        <p:nvPr/>
      </p:nvGrpSpPr>
      <p:grpSpPr>
        <a:xfrm>
          <a:off x="0" y="0"/>
          <a:ext cx="0" cy="0"/>
          <a:chOff x="0" y="0"/>
          <a:chExt cx="0" cy="0"/>
        </a:xfrm>
      </p:grpSpPr>
      <p:sp>
        <p:nvSpPr>
          <p:cNvPr id="127" name="Google Shape;127;p22"/>
          <p:cNvSpPr txBox="1"/>
          <p:nvPr>
            <p:ph type="title"/>
          </p:nvPr>
        </p:nvSpPr>
        <p:spPr>
          <a:xfrm>
            <a:off x="226050" y="0"/>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…In conclusion</a:t>
            </a:r>
            <a:endParaRPr lang="en-GB"/>
          </a:p>
        </p:txBody>
      </p:sp>
      <p:sp>
        <p:nvSpPr>
          <p:cNvPr id="128" name="Google Shape;128;p22"/>
          <p:cNvSpPr txBox="1"/>
          <p:nvPr>
            <p:ph type="body" idx="1"/>
          </p:nvPr>
        </p:nvSpPr>
        <p:spPr>
          <a:xfrm>
            <a:off x="311700" y="484275"/>
            <a:ext cx="8520600" cy="330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latin typeface="Impact" panose="020B0806030902050204"/>
                <a:ea typeface="Impact" panose="020B0806030902050204"/>
                <a:cs typeface="Impact" panose="020B0806030902050204"/>
                <a:sym typeface="Impact" panose="020B0806030902050204"/>
              </a:rPr>
              <a:t>The </a:t>
            </a:r>
            <a:r>
              <a:rPr lang="en-GB">
                <a:latin typeface="Impact" panose="020B0806030902050204"/>
                <a:ea typeface="Impact" panose="020B0806030902050204"/>
                <a:cs typeface="Impact" panose="020B0806030902050204"/>
                <a:sym typeface="Impact" panose="020B0806030902050204"/>
              </a:rPr>
              <a:t>tourism</a:t>
            </a:r>
            <a:r>
              <a:rPr lang="en-GB">
                <a:latin typeface="Impact" panose="020B0806030902050204"/>
                <a:ea typeface="Impact" panose="020B0806030902050204"/>
                <a:cs typeface="Impact" panose="020B0806030902050204"/>
                <a:sym typeface="Impact" panose="020B0806030902050204"/>
              </a:rPr>
              <a:t> sector is not only about vacations… every customer has different needs and each hotel must fulfil them regardless if it’s a business event, wedding, etc and the Ritz Carlton is one of the most renowned businesses on the planet, it can offer any </a:t>
            </a:r>
            <a:r>
              <a:rPr lang="en-GB">
                <a:latin typeface="Impact" panose="020B0806030902050204"/>
                <a:ea typeface="Impact" panose="020B0806030902050204"/>
                <a:cs typeface="Impact" panose="020B0806030902050204"/>
                <a:sym typeface="Impact" panose="020B0806030902050204"/>
              </a:rPr>
              <a:t>customer</a:t>
            </a:r>
            <a:r>
              <a:rPr lang="en-GB">
                <a:latin typeface="Impact" panose="020B0806030902050204"/>
                <a:ea typeface="Impact" panose="020B0806030902050204"/>
                <a:cs typeface="Impact" panose="020B0806030902050204"/>
                <a:sym typeface="Impact" panose="020B0806030902050204"/>
              </a:rPr>
              <a:t> the perfect </a:t>
            </a:r>
            <a:r>
              <a:rPr lang="en-GB">
                <a:latin typeface="Impact" panose="020B0806030902050204"/>
                <a:ea typeface="Impact" panose="020B0806030902050204"/>
                <a:cs typeface="Impact" panose="020B0806030902050204"/>
                <a:sym typeface="Impact" panose="020B0806030902050204"/>
              </a:rPr>
              <a:t>experience</a:t>
            </a:r>
            <a:r>
              <a:rPr lang="en-GB">
                <a:latin typeface="Impact" panose="020B0806030902050204"/>
                <a:ea typeface="Impact" panose="020B0806030902050204"/>
                <a:cs typeface="Impact" panose="020B0806030902050204"/>
                <a:sym typeface="Impact" panose="020B0806030902050204"/>
              </a:rPr>
              <a:t> regardless of their needs. (Cervino, Julio and Jaime Bonache, 2005)</a:t>
            </a:r>
            <a:endParaRPr>
              <a:latin typeface="Impact" panose="020B0806030902050204"/>
              <a:ea typeface="Impact" panose="020B0806030902050204"/>
              <a:cs typeface="Impact" panose="020B0806030902050204"/>
              <a:sym typeface="Impact" panose="020B0806030902050204"/>
            </a:endParaRPr>
          </a:p>
          <a:p>
            <a:pPr marL="0" lvl="0" indent="0" algn="l" rtl="0">
              <a:spcBef>
                <a:spcPts val="1200"/>
              </a:spcBef>
              <a:spcAft>
                <a:spcPts val="1200"/>
              </a:spcAft>
              <a:buNone/>
            </a:pPr>
            <a:endParaRPr>
              <a:latin typeface="Impact" panose="020B0806030902050204"/>
              <a:ea typeface="Impact" panose="020B0806030902050204"/>
              <a:cs typeface="Impact" panose="020B0806030902050204"/>
              <a:sym typeface="Impact" panose="020B0806030902050204"/>
            </a:endParaRPr>
          </a:p>
        </p:txBody>
      </p:sp>
      <p:pic>
        <p:nvPicPr>
          <p:cNvPr id="129" name="Google Shape;129;p22"/>
          <p:cNvPicPr preferRelativeResize="0"/>
          <p:nvPr/>
        </p:nvPicPr>
        <p:blipFill>
          <a:blip r:embed="rId1"/>
          <a:stretch>
            <a:fillRect/>
          </a:stretch>
        </p:blipFill>
        <p:spPr>
          <a:xfrm>
            <a:off x="26125" y="2118059"/>
            <a:ext cx="9144003" cy="282989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33" name="Shape 133"/>
        <p:cNvGrpSpPr/>
        <p:nvPr/>
      </p:nvGrpSpPr>
      <p:grpSpPr>
        <a:xfrm>
          <a:off x="0" y="0"/>
          <a:ext cx="0" cy="0"/>
          <a:chOff x="0" y="0"/>
          <a:chExt cx="0" cy="0"/>
        </a:xfrm>
      </p:grpSpPr>
      <p:sp>
        <p:nvSpPr>
          <p:cNvPr id="134" name="Google Shape;134;p23"/>
          <p:cNvSpPr txBox="1"/>
          <p:nvPr>
            <p:ph type="title"/>
          </p:nvPr>
        </p:nvSpPr>
        <p:spPr>
          <a:xfrm>
            <a:off x="311700" y="63925"/>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Refs. </a:t>
            </a:r>
            <a:endParaRPr lang="en-GB"/>
          </a:p>
        </p:txBody>
      </p:sp>
      <p:sp>
        <p:nvSpPr>
          <p:cNvPr id="135" name="Google Shape;135;p23"/>
          <p:cNvSpPr txBox="1"/>
          <p:nvPr/>
        </p:nvSpPr>
        <p:spPr>
          <a:xfrm>
            <a:off x="225900" y="664175"/>
            <a:ext cx="8918100" cy="8352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000">
                <a:solidFill>
                  <a:srgbClr val="222222"/>
                </a:solidFill>
                <a:highlight>
                  <a:srgbClr val="FFFFFF"/>
                </a:highlight>
              </a:rPr>
              <a:t>Baum, Tom. "Competencies for hotel management: Industry expectations of education." </a:t>
            </a:r>
            <a:r>
              <a:rPr lang="en-GB" sz="1000" i="1">
                <a:solidFill>
                  <a:srgbClr val="222222"/>
                </a:solidFill>
                <a:highlight>
                  <a:srgbClr val="FFFFFF"/>
                </a:highlight>
              </a:rPr>
              <a:t>International Journal of Contemporary Hospitality Management</a:t>
            </a:r>
            <a:r>
              <a:rPr lang="en-GB" sz="1000">
                <a:solidFill>
                  <a:srgbClr val="222222"/>
                </a:solidFill>
                <a:highlight>
                  <a:srgbClr val="FFFFFF"/>
                </a:highlight>
              </a:rPr>
              <a:t> 2.4 (1990).</a:t>
            </a:r>
            <a:endParaRPr lang="en-GB" sz="1000">
              <a:solidFill>
                <a:srgbClr val="222222"/>
              </a:solidFill>
              <a:highlight>
                <a:srgbClr val="FFFFFF"/>
              </a:highlight>
            </a:endParaRPr>
          </a:p>
        </p:txBody>
      </p:sp>
      <p:sp>
        <p:nvSpPr>
          <p:cNvPr id="136" name="Google Shape;136;p23"/>
          <p:cNvSpPr txBox="1"/>
          <p:nvPr/>
        </p:nvSpPr>
        <p:spPr>
          <a:xfrm>
            <a:off x="225900" y="1379850"/>
            <a:ext cx="8918100" cy="567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000">
                <a:solidFill>
                  <a:srgbClr val="222222"/>
                </a:solidFill>
                <a:highlight>
                  <a:srgbClr val="FFFFFF"/>
                </a:highlight>
              </a:rPr>
              <a:t>Jayawardena, Chandana, et al. "Trends in the international hotel industry." </a:t>
            </a:r>
            <a:r>
              <a:rPr lang="en-GB" sz="1000" i="1">
                <a:solidFill>
                  <a:srgbClr val="222222"/>
                </a:solidFill>
                <a:highlight>
                  <a:srgbClr val="FFFFFF"/>
                </a:highlight>
              </a:rPr>
              <a:t>Worldwide Hospitality and Tourism Themes</a:t>
            </a:r>
            <a:r>
              <a:rPr lang="en-GB" sz="1000">
                <a:solidFill>
                  <a:srgbClr val="222222"/>
                </a:solidFill>
                <a:highlight>
                  <a:srgbClr val="FFFFFF"/>
                </a:highlight>
              </a:rPr>
              <a:t> 5.2 (2013): 151-163.</a:t>
            </a:r>
            <a:endParaRPr lang="en-GB" sz="1000">
              <a:solidFill>
                <a:srgbClr val="222222"/>
              </a:solidFill>
              <a:highlight>
                <a:srgbClr val="FFFFFF"/>
              </a:highlight>
            </a:endParaRPr>
          </a:p>
        </p:txBody>
      </p:sp>
      <p:sp>
        <p:nvSpPr>
          <p:cNvPr id="137" name="Google Shape;137;p23"/>
          <p:cNvSpPr txBox="1"/>
          <p:nvPr/>
        </p:nvSpPr>
        <p:spPr>
          <a:xfrm>
            <a:off x="311700" y="1859500"/>
            <a:ext cx="8520600" cy="567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000">
                <a:solidFill>
                  <a:srgbClr val="222222"/>
                </a:solidFill>
                <a:highlight>
                  <a:srgbClr val="FFFFFF"/>
                </a:highlight>
              </a:rPr>
              <a:t>D’Annunzio‐Green, Norma. "An examination of the organizational and cross‐cultural challenges facing international hotel managers in Russia." </a:t>
            </a:r>
            <a:r>
              <a:rPr lang="en-GB" sz="1000" i="1">
                <a:solidFill>
                  <a:srgbClr val="222222"/>
                </a:solidFill>
                <a:highlight>
                  <a:srgbClr val="FFFFFF"/>
                </a:highlight>
              </a:rPr>
              <a:t>International Journal of Contemporary Hospitality Management</a:t>
            </a:r>
            <a:r>
              <a:rPr lang="en-GB" sz="1000">
                <a:solidFill>
                  <a:srgbClr val="222222"/>
                </a:solidFill>
                <a:highlight>
                  <a:srgbClr val="FFFFFF"/>
                </a:highlight>
              </a:rPr>
              <a:t> (2002).</a:t>
            </a:r>
            <a:endParaRPr lang="en-GB" sz="1000">
              <a:solidFill>
                <a:srgbClr val="222222"/>
              </a:solidFill>
              <a:highlight>
                <a:srgbClr val="FFFFFF"/>
              </a:highlight>
            </a:endParaRPr>
          </a:p>
        </p:txBody>
      </p:sp>
      <p:sp>
        <p:nvSpPr>
          <p:cNvPr id="138" name="Google Shape;138;p23"/>
          <p:cNvSpPr txBox="1"/>
          <p:nvPr/>
        </p:nvSpPr>
        <p:spPr>
          <a:xfrm>
            <a:off x="311700" y="2633975"/>
            <a:ext cx="8520600" cy="567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000">
                <a:solidFill>
                  <a:srgbClr val="222222"/>
                </a:solidFill>
                <a:highlight>
                  <a:srgbClr val="FFFFFF"/>
                </a:highlight>
              </a:rPr>
              <a:t>Jayawardena, Chandana, and K. Michael Haywood. "International hotel managers and key Caribbean challenges." </a:t>
            </a:r>
            <a:r>
              <a:rPr lang="en-GB" sz="1000" i="1">
                <a:solidFill>
                  <a:srgbClr val="222222"/>
                </a:solidFill>
                <a:highlight>
                  <a:srgbClr val="FFFFFF"/>
                </a:highlight>
              </a:rPr>
              <a:t>International Journal of Contemporary Hospitality Management</a:t>
            </a:r>
            <a:r>
              <a:rPr lang="en-GB" sz="1000">
                <a:solidFill>
                  <a:srgbClr val="222222"/>
                </a:solidFill>
                <a:highlight>
                  <a:srgbClr val="FFFFFF"/>
                </a:highlight>
              </a:rPr>
              <a:t> (2003).</a:t>
            </a:r>
            <a:endParaRPr sz="1000">
              <a:solidFill>
                <a:srgbClr val="222222"/>
              </a:solidFill>
              <a:highlight>
                <a:srgbClr val="FFFFFF"/>
              </a:highlight>
            </a:endParaRPr>
          </a:p>
          <a:p>
            <a:pPr marL="0" lvl="0" indent="0" algn="l" rtl="0">
              <a:spcBef>
                <a:spcPts val="0"/>
              </a:spcBef>
              <a:spcAft>
                <a:spcPts val="0"/>
              </a:spcAft>
              <a:buNone/>
            </a:pPr>
            <a:endParaRPr sz="1000">
              <a:solidFill>
                <a:srgbClr val="222222"/>
              </a:solidFill>
              <a:highlight>
                <a:srgbClr val="FFFFFF"/>
              </a:highlight>
            </a:endParaRPr>
          </a:p>
          <a:p>
            <a:pPr marL="0" lvl="0" indent="0" algn="l" rtl="0">
              <a:spcBef>
                <a:spcPts val="0"/>
              </a:spcBef>
              <a:spcAft>
                <a:spcPts val="0"/>
              </a:spcAft>
              <a:buNone/>
            </a:pPr>
            <a:r>
              <a:rPr lang="en-GB" sz="1000"/>
              <a:t>Goeldner, CR &amp; Ritchie, B 2017, </a:t>
            </a:r>
            <a:r>
              <a:rPr lang="en-GB" sz="1000" i="1"/>
              <a:t>Tourism : principles, practices, philosophies</a:t>
            </a:r>
            <a:r>
              <a:rPr lang="en-GB" sz="1000"/>
              <a:t>, Wiley, Hoboken, Nj.</a:t>
            </a:r>
            <a:endParaRPr sz="1000">
              <a:solidFill>
                <a:srgbClr val="222222"/>
              </a:solidFill>
              <a:highlight>
                <a:srgbClr val="FFFFFF"/>
              </a:highlight>
            </a:endParaRPr>
          </a:p>
          <a:p>
            <a:pPr marL="0" lvl="0" indent="0" algn="l" rtl="0">
              <a:spcBef>
                <a:spcPts val="0"/>
              </a:spcBef>
              <a:spcAft>
                <a:spcPts val="0"/>
              </a:spcAft>
              <a:buNone/>
            </a:pPr>
            <a:endParaRPr sz="1000">
              <a:solidFill>
                <a:srgbClr val="222222"/>
              </a:solidFill>
              <a:highlight>
                <a:srgbClr val="FFFFFF"/>
              </a:highlight>
            </a:endParaRPr>
          </a:p>
        </p:txBody>
      </p:sp>
      <p:sp>
        <p:nvSpPr>
          <p:cNvPr id="139" name="Google Shape;139;p23"/>
          <p:cNvSpPr txBox="1"/>
          <p:nvPr/>
        </p:nvSpPr>
        <p:spPr>
          <a:xfrm>
            <a:off x="374750" y="3201275"/>
            <a:ext cx="8520600" cy="7566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000">
                <a:solidFill>
                  <a:srgbClr val="222222"/>
                </a:solidFill>
                <a:highlight>
                  <a:srgbClr val="FFFFFF"/>
                </a:highlight>
              </a:rPr>
              <a:t>Cervino, Julio, and Jaime Bonache. "Hotel management in Cuba and the transfer of best practices." </a:t>
            </a:r>
            <a:r>
              <a:rPr lang="en-GB" sz="1000" i="1">
                <a:solidFill>
                  <a:srgbClr val="222222"/>
                </a:solidFill>
                <a:highlight>
                  <a:srgbClr val="FFFFFF"/>
                </a:highlight>
              </a:rPr>
              <a:t>International Journal of Contemporary Hospitality Management</a:t>
            </a:r>
            <a:r>
              <a:rPr lang="en-GB" sz="1000">
                <a:solidFill>
                  <a:srgbClr val="222222"/>
                </a:solidFill>
                <a:highlight>
                  <a:srgbClr val="FFFFFF"/>
                </a:highlight>
              </a:rPr>
              <a:t> 17.6 (2005): 455-468.</a:t>
            </a:r>
            <a:endParaRPr lang="en-GB" sz="1000">
              <a:solidFill>
                <a:srgbClr val="222222"/>
              </a:solidFill>
              <a:highlight>
                <a:srgbClr val="FFFFFF"/>
              </a:highlight>
            </a:endParaRPr>
          </a:p>
        </p:txBody>
      </p:sp>
      <p:sp>
        <p:nvSpPr>
          <p:cNvPr id="140" name="Google Shape;140;p23"/>
          <p:cNvSpPr txBox="1"/>
          <p:nvPr/>
        </p:nvSpPr>
        <p:spPr>
          <a:xfrm>
            <a:off x="311700" y="3929325"/>
            <a:ext cx="6167400" cy="338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000"/>
              <a:t>Singh, S 2013, </a:t>
            </a:r>
            <a:r>
              <a:rPr lang="en-GB" sz="1000" i="1"/>
              <a:t>Hospitality management</a:t>
            </a:r>
            <a:r>
              <a:rPr lang="en-GB" sz="1000"/>
              <a:t>, Random Publications, New Delhi.</a:t>
            </a:r>
            <a:endParaRPr>
              <a:latin typeface="Open Sans"/>
              <a:ea typeface="Open Sans"/>
              <a:cs typeface="Open Sans"/>
              <a:sym typeface="Open Sans"/>
            </a:endParaRPr>
          </a:p>
        </p:txBody>
      </p:sp>
      <p:sp>
        <p:nvSpPr>
          <p:cNvPr id="141" name="Google Shape;141;p23"/>
          <p:cNvSpPr txBox="1"/>
          <p:nvPr/>
        </p:nvSpPr>
        <p:spPr>
          <a:xfrm>
            <a:off x="374750" y="4379275"/>
            <a:ext cx="6167400" cy="646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000"/>
              <a:t>Walker, JR 2017, introduction to hospitality management, pearson, boston</a:t>
            </a:r>
            <a:endParaRPr sz="1000"/>
          </a:p>
          <a:p>
            <a:pPr marL="0" lvl="0" indent="0" algn="l" rtl="0">
              <a:spcBef>
                <a:spcPts val="0"/>
              </a:spcBef>
              <a:spcAft>
                <a:spcPts val="0"/>
              </a:spcAft>
              <a:buNone/>
            </a:pPr>
            <a:endParaRPr sz="1000"/>
          </a:p>
          <a:p>
            <a:pPr marL="0" lvl="0" indent="0" algn="l" rtl="0">
              <a:spcBef>
                <a:spcPts val="0"/>
              </a:spcBef>
              <a:spcAft>
                <a:spcPts val="0"/>
              </a:spcAft>
              <a:buNone/>
            </a:pPr>
            <a:r>
              <a:rPr lang="en-GB" sz="1000"/>
              <a:t>Robinson, P, LückM &amp; Smith, S 2013, </a:t>
            </a:r>
            <a:r>
              <a:rPr lang="en-GB" sz="1000" i="1"/>
              <a:t>Tourism</a:t>
            </a:r>
            <a:r>
              <a:rPr lang="en-GB" sz="1000"/>
              <a:t>, Cabi, Wallingford.</a:t>
            </a:r>
            <a:endParaRPr sz="1000"/>
          </a:p>
        </p:txBody>
      </p:sp>
    </p:spTree>
  </p:cSld>
  <p:clrMapOvr>
    <a:masterClrMapping/>
  </p:clrMapOvr>
</p:sld>
</file>

<file path=ppt/theme/theme1.xml><?xml version="1.0" encoding="utf-8"?>
<a:theme xmlns:a="http://schemas.openxmlformats.org/drawingml/2006/main" name="Tropic">
  <a:themeElements>
    <a:clrScheme name="Tropic">
      <a:dk1>
        <a:srgbClr val="A1E8D9"/>
      </a:dk1>
      <a:lt1>
        <a:srgbClr val="FFFFFF"/>
      </a:lt1>
      <a:dk2>
        <a:srgbClr val="695D46"/>
      </a:dk2>
      <a:lt2>
        <a:srgbClr val="B3A77D"/>
      </a:lt2>
      <a:accent1>
        <a:srgbClr val="EF6C00"/>
      </a:accent1>
      <a:accent2>
        <a:srgbClr val="CE93D8"/>
      </a:accent2>
      <a:accent3>
        <a:srgbClr val="4DB6AC"/>
      </a:accent3>
      <a:accent4>
        <a:srgbClr val="FF9800"/>
      </a:accent4>
      <a:accent5>
        <a:srgbClr val="009668"/>
      </a:accent5>
      <a:accent6>
        <a:srgbClr val="EEFF41"/>
      </a:accent6>
      <a:hlink>
        <a:srgbClr val="009668"/>
      </a:hlink>
      <a:folHlink>
        <a:srgbClr val="00966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4851</Words>
  <Application>WPS Presentation</Application>
  <PresentationFormat/>
  <Paragraphs>87</Paragraphs>
  <Slides>11</Slides>
  <Notes>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11</vt:i4>
      </vt:variant>
    </vt:vector>
  </HeadingPairs>
  <TitlesOfParts>
    <vt:vector size="21" baseType="lpstr">
      <vt:lpstr>Arial</vt:lpstr>
      <vt:lpstr>SimSun</vt:lpstr>
      <vt:lpstr>Wingdings</vt:lpstr>
      <vt:lpstr>Arial</vt:lpstr>
      <vt:lpstr>PT Sans Narrow</vt:lpstr>
      <vt:lpstr>Open Sans</vt:lpstr>
      <vt:lpstr>Impact</vt:lpstr>
      <vt:lpstr>Microsoft YaHei</vt:lpstr>
      <vt:lpstr>Arial Unicode MS</vt:lpstr>
      <vt:lpstr>Tropic</vt:lpstr>
      <vt:lpstr>BMIH</vt:lpstr>
      <vt:lpstr>Table of contents </vt:lpstr>
      <vt:lpstr>Introduction</vt:lpstr>
      <vt:lpstr>Definition of Hospitality management</vt:lpstr>
      <vt:lpstr>History of the Ritz</vt:lpstr>
      <vt:lpstr>The ideal Ritz customer </vt:lpstr>
      <vt:lpstr>Scopes and nature of guest services at the Ritz Carlton</vt:lpstr>
      <vt:lpstr>How crucial is hotel management? </vt:lpstr>
      <vt:lpstr>Lastly… how do hotels exceed customer expectations?</vt:lpstr>
      <vt:lpstr>…In conclusion</vt:lpstr>
      <vt:lpstr>Refs.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Diana Georgeta Ariton Student ID: 2222495</dc:title>
  <dc:creator/>
  <cp:lastModifiedBy>diana</cp:lastModifiedBy>
  <cp:revision>3</cp:revision>
  <dcterms:created xsi:type="dcterms:W3CDTF">2023-05-17T12:42:29Z</dcterms:created>
  <dcterms:modified xsi:type="dcterms:W3CDTF">2023-05-17T12:45:50Z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281F4BA31DCA4E08B016C522CB8794AE</vt:lpwstr>
  </property>
  <property fmtid="{D5CDD505-2E9C-101B-9397-08002B2CF9AE}" pid="3" name="KSOProductBuildVer">
    <vt:lpwstr>2057-11.2.0.11417</vt:lpwstr>
  </property>
</Properties>
</file>