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60"/>
  </p:notesMasterIdLst>
  <p:sldIdLst>
    <p:sldId id="349" r:id="rId8"/>
    <p:sldId id="455" r:id="rId9"/>
    <p:sldId id="474" r:id="rId10"/>
    <p:sldId id="472" r:id="rId11"/>
    <p:sldId id="289" r:id="rId12"/>
    <p:sldId id="290" r:id="rId13"/>
    <p:sldId id="634" r:id="rId14"/>
    <p:sldId id="632" r:id="rId15"/>
    <p:sldId id="626" r:id="rId16"/>
    <p:sldId id="621" r:id="rId17"/>
    <p:sldId id="578" r:id="rId18"/>
    <p:sldId id="539" r:id="rId19"/>
    <p:sldId id="540" r:id="rId20"/>
    <p:sldId id="547" r:id="rId21"/>
    <p:sldId id="593" r:id="rId22"/>
    <p:sldId id="620" r:id="rId23"/>
    <p:sldId id="541" r:id="rId24"/>
    <p:sldId id="633" r:id="rId25"/>
    <p:sldId id="550" r:id="rId26"/>
    <p:sldId id="558" r:id="rId27"/>
    <p:sldId id="560" r:id="rId28"/>
    <p:sldId id="569" r:id="rId29"/>
    <p:sldId id="631" r:id="rId30"/>
    <p:sldId id="573" r:id="rId31"/>
    <p:sldId id="570" r:id="rId32"/>
    <p:sldId id="564" r:id="rId33"/>
    <p:sldId id="584" r:id="rId34"/>
    <p:sldId id="586" r:id="rId35"/>
    <p:sldId id="585" r:id="rId36"/>
    <p:sldId id="587" r:id="rId37"/>
    <p:sldId id="670" r:id="rId38"/>
    <p:sldId id="648" r:id="rId39"/>
    <p:sldId id="652" r:id="rId40"/>
    <p:sldId id="656" r:id="rId41"/>
    <p:sldId id="657" r:id="rId42"/>
    <p:sldId id="659" r:id="rId43"/>
    <p:sldId id="660" r:id="rId44"/>
    <p:sldId id="671" r:id="rId45"/>
    <p:sldId id="662" r:id="rId46"/>
    <p:sldId id="664" r:id="rId47"/>
    <p:sldId id="665" r:id="rId48"/>
    <p:sldId id="667" r:id="rId49"/>
    <p:sldId id="668" r:id="rId50"/>
    <p:sldId id="663" r:id="rId51"/>
    <p:sldId id="669" r:id="rId52"/>
    <p:sldId id="475" r:id="rId53"/>
    <p:sldId id="469" r:id="rId54"/>
    <p:sldId id="324" r:id="rId55"/>
    <p:sldId id="476" r:id="rId56"/>
    <p:sldId id="477" r:id="rId57"/>
    <p:sldId id="478" r:id="rId58"/>
    <p:sldId id="47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28C6D8-E674-4156-99B9-97B1DDFD6589}" v="2" dt="2023-10-30T08:16:48.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88" d="100"/>
          <a:sy n="88" d="100"/>
        </p:scale>
        <p:origin x="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microsoft.com/office/2015/10/relationships/revisionInfo" Target="revisionInfo.xml"/><Relationship Id="rId5" Type="http://schemas.openxmlformats.org/officeDocument/2006/relationships/slideMaster" Target="slideMasters/slideMaster5.xml"/><Relationship Id="rId61" Type="http://schemas.openxmlformats.org/officeDocument/2006/relationships/presProps" Target="presProp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E928C6D8-E674-4156-99B9-97B1DDFD6589}"/>
    <pc:docChg chg="custSel addSld delSld modSld sldOrd">
      <pc:chgData name="Kathryn Roberts" userId="2a6d605b-2b21-4ebe-bf92-690f56d7b04a" providerId="ADAL" clId="{E928C6D8-E674-4156-99B9-97B1DDFD6589}" dt="2023-10-30T08:34:30.375" v="22" actId="1076"/>
      <pc:docMkLst>
        <pc:docMk/>
      </pc:docMkLst>
      <pc:sldChg chg="delSp modSp mod">
        <pc:chgData name="Kathryn Roberts" userId="2a6d605b-2b21-4ebe-bf92-690f56d7b04a" providerId="ADAL" clId="{E928C6D8-E674-4156-99B9-97B1DDFD6589}" dt="2023-10-30T08:34:30.375" v="22" actId="1076"/>
        <pc:sldMkLst>
          <pc:docMk/>
          <pc:sldMk cId="376029582" sldId="290"/>
        </pc:sldMkLst>
        <pc:spChg chg="del">
          <ac:chgData name="Kathryn Roberts" userId="2a6d605b-2b21-4ebe-bf92-690f56d7b04a" providerId="ADAL" clId="{E928C6D8-E674-4156-99B9-97B1DDFD6589}" dt="2023-10-30T08:34:27.034" v="21" actId="478"/>
          <ac:spMkLst>
            <pc:docMk/>
            <pc:sldMk cId="376029582" sldId="290"/>
            <ac:spMk id="2" creationId="{3906E38C-C40B-C9D0-47CF-0D298AC04F90}"/>
          </ac:spMkLst>
        </pc:spChg>
        <pc:picChg chg="mod">
          <ac:chgData name="Kathryn Roberts" userId="2a6d605b-2b21-4ebe-bf92-690f56d7b04a" providerId="ADAL" clId="{E928C6D8-E674-4156-99B9-97B1DDFD6589}" dt="2023-10-30T08:34:30.375" v="22" actId="1076"/>
          <ac:picMkLst>
            <pc:docMk/>
            <pc:sldMk cId="376029582" sldId="290"/>
            <ac:picMk id="5" creationId="{89CD6C39-DCE9-4FF6-0E49-E6FA88CB2043}"/>
          </ac:picMkLst>
        </pc:picChg>
      </pc:sldChg>
      <pc:sldChg chg="modSp mod">
        <pc:chgData name="Kathryn Roberts" userId="2a6d605b-2b21-4ebe-bf92-690f56d7b04a" providerId="ADAL" clId="{E928C6D8-E674-4156-99B9-97B1DDFD6589}" dt="2023-10-30T08:15:26.405" v="1" actId="20577"/>
        <pc:sldMkLst>
          <pc:docMk/>
          <pc:sldMk cId="1997106823" sldId="349"/>
        </pc:sldMkLst>
        <pc:spChg chg="mod">
          <ac:chgData name="Kathryn Roberts" userId="2a6d605b-2b21-4ebe-bf92-690f56d7b04a" providerId="ADAL" clId="{E928C6D8-E674-4156-99B9-97B1DDFD6589}" dt="2023-10-30T08:15:26.405" v="1" actId="20577"/>
          <ac:spMkLst>
            <pc:docMk/>
            <pc:sldMk cId="1997106823" sldId="349"/>
            <ac:spMk id="6" creationId="{2DDBD4A8-0007-5EFA-628C-3A9FCA50BB6B}"/>
          </ac:spMkLst>
        </pc:spChg>
      </pc:sldChg>
      <pc:sldChg chg="add">
        <pc:chgData name="Kathryn Roberts" userId="2a6d605b-2b21-4ebe-bf92-690f56d7b04a" providerId="ADAL" clId="{E928C6D8-E674-4156-99B9-97B1DDFD6589}" dt="2023-10-30T08:16:11.083" v="3"/>
        <pc:sldMkLst>
          <pc:docMk/>
          <pc:sldMk cId="3893167044" sldId="539"/>
        </pc:sldMkLst>
      </pc:sldChg>
      <pc:sldChg chg="add">
        <pc:chgData name="Kathryn Roberts" userId="2a6d605b-2b21-4ebe-bf92-690f56d7b04a" providerId="ADAL" clId="{E928C6D8-E674-4156-99B9-97B1DDFD6589}" dt="2023-10-30T08:16:11.083" v="3"/>
        <pc:sldMkLst>
          <pc:docMk/>
          <pc:sldMk cId="285158909" sldId="540"/>
        </pc:sldMkLst>
      </pc:sldChg>
      <pc:sldChg chg="add">
        <pc:chgData name="Kathryn Roberts" userId="2a6d605b-2b21-4ebe-bf92-690f56d7b04a" providerId="ADAL" clId="{E928C6D8-E674-4156-99B9-97B1DDFD6589}" dt="2023-10-30T08:16:11.083" v="3"/>
        <pc:sldMkLst>
          <pc:docMk/>
          <pc:sldMk cId="3366128609" sldId="541"/>
        </pc:sldMkLst>
      </pc:sldChg>
      <pc:sldChg chg="modSp add mod">
        <pc:chgData name="Kathryn Roberts" userId="2a6d605b-2b21-4ebe-bf92-690f56d7b04a" providerId="ADAL" clId="{E928C6D8-E674-4156-99B9-97B1DDFD6589}" dt="2023-10-30T08:16:12.743" v="6" actId="27636"/>
        <pc:sldMkLst>
          <pc:docMk/>
          <pc:sldMk cId="3012464335" sldId="547"/>
        </pc:sldMkLst>
        <pc:spChg chg="mod">
          <ac:chgData name="Kathryn Roberts" userId="2a6d605b-2b21-4ebe-bf92-690f56d7b04a" providerId="ADAL" clId="{E928C6D8-E674-4156-99B9-97B1DDFD6589}" dt="2023-10-30T08:16:12.717" v="5" actId="27636"/>
          <ac:spMkLst>
            <pc:docMk/>
            <pc:sldMk cId="3012464335" sldId="547"/>
            <ac:spMk id="2" creationId="{BD02B1CB-F600-E448-A0D1-F72A6D0C05D0}"/>
          </ac:spMkLst>
        </pc:spChg>
        <pc:spChg chg="mod">
          <ac:chgData name="Kathryn Roberts" userId="2a6d605b-2b21-4ebe-bf92-690f56d7b04a" providerId="ADAL" clId="{E928C6D8-E674-4156-99B9-97B1DDFD6589}" dt="2023-10-30T08:16:12.743" v="6" actId="27636"/>
          <ac:spMkLst>
            <pc:docMk/>
            <pc:sldMk cId="3012464335" sldId="547"/>
            <ac:spMk id="3" creationId="{27ABC463-B760-8F49-9C8F-A8781211E517}"/>
          </ac:spMkLst>
        </pc:spChg>
      </pc:sldChg>
      <pc:sldChg chg="add">
        <pc:chgData name="Kathryn Roberts" userId="2a6d605b-2b21-4ebe-bf92-690f56d7b04a" providerId="ADAL" clId="{E928C6D8-E674-4156-99B9-97B1DDFD6589}" dt="2023-10-30T08:16:11.083" v="3"/>
        <pc:sldMkLst>
          <pc:docMk/>
          <pc:sldMk cId="172611239" sldId="550"/>
        </pc:sldMkLst>
      </pc:sldChg>
      <pc:sldChg chg="modSp add mod">
        <pc:chgData name="Kathryn Roberts" userId="2a6d605b-2b21-4ebe-bf92-690f56d7b04a" providerId="ADAL" clId="{E928C6D8-E674-4156-99B9-97B1DDFD6589}" dt="2023-10-30T08:16:12.775" v="8" actId="27636"/>
        <pc:sldMkLst>
          <pc:docMk/>
          <pc:sldMk cId="3107904258" sldId="558"/>
        </pc:sldMkLst>
        <pc:spChg chg="mod">
          <ac:chgData name="Kathryn Roberts" userId="2a6d605b-2b21-4ebe-bf92-690f56d7b04a" providerId="ADAL" clId="{E928C6D8-E674-4156-99B9-97B1DDFD6589}" dt="2023-10-30T08:16:12.759" v="7" actId="27636"/>
          <ac:spMkLst>
            <pc:docMk/>
            <pc:sldMk cId="3107904258" sldId="558"/>
            <ac:spMk id="2" creationId="{AF9E8EBA-1953-7D4A-9262-3F031388DA23}"/>
          </ac:spMkLst>
        </pc:spChg>
        <pc:spChg chg="mod">
          <ac:chgData name="Kathryn Roberts" userId="2a6d605b-2b21-4ebe-bf92-690f56d7b04a" providerId="ADAL" clId="{E928C6D8-E674-4156-99B9-97B1DDFD6589}" dt="2023-10-30T08:16:12.775" v="8" actId="27636"/>
          <ac:spMkLst>
            <pc:docMk/>
            <pc:sldMk cId="3107904258" sldId="558"/>
            <ac:spMk id="3" creationId="{BDA5A3B1-3AE1-BC43-A1CD-BE7E58C3AEC6}"/>
          </ac:spMkLst>
        </pc:spChg>
      </pc:sldChg>
      <pc:sldChg chg="modSp add mod">
        <pc:chgData name="Kathryn Roberts" userId="2a6d605b-2b21-4ebe-bf92-690f56d7b04a" providerId="ADAL" clId="{E928C6D8-E674-4156-99B9-97B1DDFD6589}" dt="2023-10-30T08:16:12.889" v="10" actId="27636"/>
        <pc:sldMkLst>
          <pc:docMk/>
          <pc:sldMk cId="2476869784" sldId="560"/>
        </pc:sldMkLst>
        <pc:spChg chg="mod">
          <ac:chgData name="Kathryn Roberts" userId="2a6d605b-2b21-4ebe-bf92-690f56d7b04a" providerId="ADAL" clId="{E928C6D8-E674-4156-99B9-97B1DDFD6589}" dt="2023-10-30T08:16:12.873" v="9" actId="27636"/>
          <ac:spMkLst>
            <pc:docMk/>
            <pc:sldMk cId="2476869784" sldId="560"/>
            <ac:spMk id="2" creationId="{B020047C-D97B-7A42-A0E4-BCD597AF7CAC}"/>
          </ac:spMkLst>
        </pc:spChg>
        <pc:spChg chg="mod">
          <ac:chgData name="Kathryn Roberts" userId="2a6d605b-2b21-4ebe-bf92-690f56d7b04a" providerId="ADAL" clId="{E928C6D8-E674-4156-99B9-97B1DDFD6589}" dt="2023-10-30T08:16:12.889" v="10" actId="27636"/>
          <ac:spMkLst>
            <pc:docMk/>
            <pc:sldMk cId="2476869784" sldId="560"/>
            <ac:spMk id="3" creationId="{3EF9E803-34E5-B448-8839-C8588AFA3CE6}"/>
          </ac:spMkLst>
        </pc:spChg>
      </pc:sldChg>
      <pc:sldChg chg="add">
        <pc:chgData name="Kathryn Roberts" userId="2a6d605b-2b21-4ebe-bf92-690f56d7b04a" providerId="ADAL" clId="{E928C6D8-E674-4156-99B9-97B1DDFD6589}" dt="2023-10-30T08:16:11.083" v="3"/>
        <pc:sldMkLst>
          <pc:docMk/>
          <pc:sldMk cId="3114233077" sldId="564"/>
        </pc:sldMkLst>
      </pc:sldChg>
      <pc:sldChg chg="add">
        <pc:chgData name="Kathryn Roberts" userId="2a6d605b-2b21-4ebe-bf92-690f56d7b04a" providerId="ADAL" clId="{E928C6D8-E674-4156-99B9-97B1DDFD6589}" dt="2023-10-30T08:16:11.083" v="3"/>
        <pc:sldMkLst>
          <pc:docMk/>
          <pc:sldMk cId="1456140378" sldId="569"/>
        </pc:sldMkLst>
      </pc:sldChg>
      <pc:sldChg chg="add">
        <pc:chgData name="Kathryn Roberts" userId="2a6d605b-2b21-4ebe-bf92-690f56d7b04a" providerId="ADAL" clId="{E928C6D8-E674-4156-99B9-97B1DDFD6589}" dt="2023-10-30T08:16:11.083" v="3"/>
        <pc:sldMkLst>
          <pc:docMk/>
          <pc:sldMk cId="1613170976" sldId="570"/>
        </pc:sldMkLst>
      </pc:sldChg>
      <pc:sldChg chg="add">
        <pc:chgData name="Kathryn Roberts" userId="2a6d605b-2b21-4ebe-bf92-690f56d7b04a" providerId="ADAL" clId="{E928C6D8-E674-4156-99B9-97B1DDFD6589}" dt="2023-10-30T08:16:11.083" v="3"/>
        <pc:sldMkLst>
          <pc:docMk/>
          <pc:sldMk cId="1661788011" sldId="573"/>
        </pc:sldMkLst>
      </pc:sldChg>
      <pc:sldChg chg="add">
        <pc:chgData name="Kathryn Roberts" userId="2a6d605b-2b21-4ebe-bf92-690f56d7b04a" providerId="ADAL" clId="{E928C6D8-E674-4156-99B9-97B1DDFD6589}" dt="2023-10-30T08:16:11.083" v="3"/>
        <pc:sldMkLst>
          <pc:docMk/>
          <pc:sldMk cId="3036104172" sldId="578"/>
        </pc:sldMkLst>
      </pc:sldChg>
      <pc:sldChg chg="add">
        <pc:chgData name="Kathryn Roberts" userId="2a6d605b-2b21-4ebe-bf92-690f56d7b04a" providerId="ADAL" clId="{E928C6D8-E674-4156-99B9-97B1DDFD6589}" dt="2023-10-30T08:16:11.083" v="3"/>
        <pc:sldMkLst>
          <pc:docMk/>
          <pc:sldMk cId="2417879920" sldId="584"/>
        </pc:sldMkLst>
      </pc:sldChg>
      <pc:sldChg chg="add">
        <pc:chgData name="Kathryn Roberts" userId="2a6d605b-2b21-4ebe-bf92-690f56d7b04a" providerId="ADAL" clId="{E928C6D8-E674-4156-99B9-97B1DDFD6589}" dt="2023-10-30T08:16:11.083" v="3"/>
        <pc:sldMkLst>
          <pc:docMk/>
          <pc:sldMk cId="1098326275" sldId="585"/>
        </pc:sldMkLst>
      </pc:sldChg>
      <pc:sldChg chg="add">
        <pc:chgData name="Kathryn Roberts" userId="2a6d605b-2b21-4ebe-bf92-690f56d7b04a" providerId="ADAL" clId="{E928C6D8-E674-4156-99B9-97B1DDFD6589}" dt="2023-10-30T08:16:11.083" v="3"/>
        <pc:sldMkLst>
          <pc:docMk/>
          <pc:sldMk cId="1259484082" sldId="586"/>
        </pc:sldMkLst>
      </pc:sldChg>
      <pc:sldChg chg="add">
        <pc:chgData name="Kathryn Roberts" userId="2a6d605b-2b21-4ebe-bf92-690f56d7b04a" providerId="ADAL" clId="{E928C6D8-E674-4156-99B9-97B1DDFD6589}" dt="2023-10-30T08:16:11.083" v="3"/>
        <pc:sldMkLst>
          <pc:docMk/>
          <pc:sldMk cId="3508479097" sldId="587"/>
        </pc:sldMkLst>
      </pc:sldChg>
      <pc:sldChg chg="add">
        <pc:chgData name="Kathryn Roberts" userId="2a6d605b-2b21-4ebe-bf92-690f56d7b04a" providerId="ADAL" clId="{E928C6D8-E674-4156-99B9-97B1DDFD6589}" dt="2023-10-30T08:16:11.083" v="3"/>
        <pc:sldMkLst>
          <pc:docMk/>
          <pc:sldMk cId="464432238" sldId="593"/>
        </pc:sldMkLst>
      </pc:sldChg>
      <pc:sldChg chg="add del">
        <pc:chgData name="Kathryn Roberts" userId="2a6d605b-2b21-4ebe-bf92-690f56d7b04a" providerId="ADAL" clId="{E928C6D8-E674-4156-99B9-97B1DDFD6589}" dt="2023-10-30T08:16:28.434" v="17" actId="2696"/>
        <pc:sldMkLst>
          <pc:docMk/>
          <pc:sldMk cId="3255647664" sldId="612"/>
        </pc:sldMkLst>
      </pc:sldChg>
      <pc:sldChg chg="add">
        <pc:chgData name="Kathryn Roberts" userId="2a6d605b-2b21-4ebe-bf92-690f56d7b04a" providerId="ADAL" clId="{E928C6D8-E674-4156-99B9-97B1DDFD6589}" dt="2023-10-30T08:16:11.083" v="3"/>
        <pc:sldMkLst>
          <pc:docMk/>
          <pc:sldMk cId="1995016378" sldId="620"/>
        </pc:sldMkLst>
      </pc:sldChg>
      <pc:sldChg chg="add">
        <pc:chgData name="Kathryn Roberts" userId="2a6d605b-2b21-4ebe-bf92-690f56d7b04a" providerId="ADAL" clId="{E928C6D8-E674-4156-99B9-97B1DDFD6589}" dt="2023-10-30T08:16:11.083" v="3"/>
        <pc:sldMkLst>
          <pc:docMk/>
          <pc:sldMk cId="2096721991" sldId="621"/>
        </pc:sldMkLst>
      </pc:sldChg>
      <pc:sldChg chg="modSp add mod">
        <pc:chgData name="Kathryn Roberts" userId="2a6d605b-2b21-4ebe-bf92-690f56d7b04a" providerId="ADAL" clId="{E928C6D8-E674-4156-99B9-97B1DDFD6589}" dt="2023-10-30T08:16:12.629" v="4" actId="27636"/>
        <pc:sldMkLst>
          <pc:docMk/>
          <pc:sldMk cId="3851478741" sldId="626"/>
        </pc:sldMkLst>
        <pc:spChg chg="mod">
          <ac:chgData name="Kathryn Roberts" userId="2a6d605b-2b21-4ebe-bf92-690f56d7b04a" providerId="ADAL" clId="{E928C6D8-E674-4156-99B9-97B1DDFD6589}" dt="2023-10-30T08:16:12.629" v="4" actId="27636"/>
          <ac:spMkLst>
            <pc:docMk/>
            <pc:sldMk cId="3851478741" sldId="626"/>
            <ac:spMk id="2" creationId="{7C30ABF6-75D5-4BF4-8421-C3D04BBA4895}"/>
          </ac:spMkLst>
        </pc:spChg>
      </pc:sldChg>
      <pc:sldChg chg="add">
        <pc:chgData name="Kathryn Roberts" userId="2a6d605b-2b21-4ebe-bf92-690f56d7b04a" providerId="ADAL" clId="{E928C6D8-E674-4156-99B9-97B1DDFD6589}" dt="2023-10-30T08:16:11.083" v="3"/>
        <pc:sldMkLst>
          <pc:docMk/>
          <pc:sldMk cId="790156902" sldId="631"/>
        </pc:sldMkLst>
      </pc:sldChg>
      <pc:sldChg chg="add">
        <pc:chgData name="Kathryn Roberts" userId="2a6d605b-2b21-4ebe-bf92-690f56d7b04a" providerId="ADAL" clId="{E928C6D8-E674-4156-99B9-97B1DDFD6589}" dt="2023-10-30T08:16:11.083" v="3"/>
        <pc:sldMkLst>
          <pc:docMk/>
          <pc:sldMk cId="1570640840" sldId="632"/>
        </pc:sldMkLst>
      </pc:sldChg>
      <pc:sldChg chg="add">
        <pc:chgData name="Kathryn Roberts" userId="2a6d605b-2b21-4ebe-bf92-690f56d7b04a" providerId="ADAL" clId="{E928C6D8-E674-4156-99B9-97B1DDFD6589}" dt="2023-10-30T08:16:11.083" v="3"/>
        <pc:sldMkLst>
          <pc:docMk/>
          <pc:sldMk cId="2036094026" sldId="633"/>
        </pc:sldMkLst>
      </pc:sldChg>
      <pc:sldChg chg="add">
        <pc:chgData name="Kathryn Roberts" userId="2a6d605b-2b21-4ebe-bf92-690f56d7b04a" providerId="ADAL" clId="{E928C6D8-E674-4156-99B9-97B1DDFD6589}" dt="2023-10-30T08:16:11.083" v="3"/>
        <pc:sldMkLst>
          <pc:docMk/>
          <pc:sldMk cId="2093918304" sldId="634"/>
        </pc:sldMkLst>
      </pc:sldChg>
      <pc:sldChg chg="add">
        <pc:chgData name="Kathryn Roberts" userId="2a6d605b-2b21-4ebe-bf92-690f56d7b04a" providerId="ADAL" clId="{E928C6D8-E674-4156-99B9-97B1DDFD6589}" dt="2023-10-30T08:16:11.083" v="3"/>
        <pc:sldMkLst>
          <pc:docMk/>
          <pc:sldMk cId="1031979579" sldId="648"/>
        </pc:sldMkLst>
      </pc:sldChg>
      <pc:sldChg chg="modSp add mod">
        <pc:chgData name="Kathryn Roberts" userId="2a6d605b-2b21-4ebe-bf92-690f56d7b04a" providerId="ADAL" clId="{E928C6D8-E674-4156-99B9-97B1DDFD6589}" dt="2023-10-30T08:16:12.930" v="11" actId="27636"/>
        <pc:sldMkLst>
          <pc:docMk/>
          <pc:sldMk cId="2173776511" sldId="652"/>
        </pc:sldMkLst>
        <pc:spChg chg="mod">
          <ac:chgData name="Kathryn Roberts" userId="2a6d605b-2b21-4ebe-bf92-690f56d7b04a" providerId="ADAL" clId="{E928C6D8-E674-4156-99B9-97B1DDFD6589}" dt="2023-10-30T08:16:12.930" v="11" actId="27636"/>
          <ac:spMkLst>
            <pc:docMk/>
            <pc:sldMk cId="2173776511" sldId="652"/>
            <ac:spMk id="3" creationId="{00000000-0000-0000-0000-000000000000}"/>
          </ac:spMkLst>
        </pc:spChg>
      </pc:sldChg>
      <pc:sldChg chg="modSp add mod">
        <pc:chgData name="Kathryn Roberts" userId="2a6d605b-2b21-4ebe-bf92-690f56d7b04a" providerId="ADAL" clId="{E928C6D8-E674-4156-99B9-97B1DDFD6589}" dt="2023-10-30T08:16:12.946" v="12" actId="27636"/>
        <pc:sldMkLst>
          <pc:docMk/>
          <pc:sldMk cId="2618263703" sldId="656"/>
        </pc:sldMkLst>
        <pc:spChg chg="mod">
          <ac:chgData name="Kathryn Roberts" userId="2a6d605b-2b21-4ebe-bf92-690f56d7b04a" providerId="ADAL" clId="{E928C6D8-E674-4156-99B9-97B1DDFD6589}" dt="2023-10-30T08:16:12.946" v="12" actId="27636"/>
          <ac:spMkLst>
            <pc:docMk/>
            <pc:sldMk cId="2618263703" sldId="656"/>
            <ac:spMk id="2" creationId="{00000000-0000-0000-0000-000000000000}"/>
          </ac:spMkLst>
        </pc:spChg>
      </pc:sldChg>
      <pc:sldChg chg="add">
        <pc:chgData name="Kathryn Roberts" userId="2a6d605b-2b21-4ebe-bf92-690f56d7b04a" providerId="ADAL" clId="{E928C6D8-E674-4156-99B9-97B1DDFD6589}" dt="2023-10-30T08:16:11.083" v="3"/>
        <pc:sldMkLst>
          <pc:docMk/>
          <pc:sldMk cId="1847135020" sldId="657"/>
        </pc:sldMkLst>
      </pc:sldChg>
      <pc:sldChg chg="modSp add mod">
        <pc:chgData name="Kathryn Roberts" userId="2a6d605b-2b21-4ebe-bf92-690f56d7b04a" providerId="ADAL" clId="{E928C6D8-E674-4156-99B9-97B1DDFD6589}" dt="2023-10-30T08:16:12.962" v="13" actId="27636"/>
        <pc:sldMkLst>
          <pc:docMk/>
          <pc:sldMk cId="2348389947" sldId="659"/>
        </pc:sldMkLst>
        <pc:spChg chg="mod">
          <ac:chgData name="Kathryn Roberts" userId="2a6d605b-2b21-4ebe-bf92-690f56d7b04a" providerId="ADAL" clId="{E928C6D8-E674-4156-99B9-97B1DDFD6589}" dt="2023-10-30T08:16:12.962" v="13" actId="27636"/>
          <ac:spMkLst>
            <pc:docMk/>
            <pc:sldMk cId="2348389947" sldId="659"/>
            <ac:spMk id="3" creationId="{00000000-0000-0000-0000-000000000000}"/>
          </ac:spMkLst>
        </pc:spChg>
      </pc:sldChg>
      <pc:sldChg chg="modSp add mod">
        <pc:chgData name="Kathryn Roberts" userId="2a6d605b-2b21-4ebe-bf92-690f56d7b04a" providerId="ADAL" clId="{E928C6D8-E674-4156-99B9-97B1DDFD6589}" dt="2023-10-30T08:16:12.990" v="14" actId="27636"/>
        <pc:sldMkLst>
          <pc:docMk/>
          <pc:sldMk cId="496170576" sldId="660"/>
        </pc:sldMkLst>
        <pc:spChg chg="mod">
          <ac:chgData name="Kathryn Roberts" userId="2a6d605b-2b21-4ebe-bf92-690f56d7b04a" providerId="ADAL" clId="{E928C6D8-E674-4156-99B9-97B1DDFD6589}" dt="2023-10-30T08:16:12.990" v="14" actId="27636"/>
          <ac:spMkLst>
            <pc:docMk/>
            <pc:sldMk cId="496170576" sldId="660"/>
            <ac:spMk id="2" creationId="{00000000-0000-0000-0000-000000000000}"/>
          </ac:spMkLst>
        </pc:spChg>
      </pc:sldChg>
      <pc:sldChg chg="add">
        <pc:chgData name="Kathryn Roberts" userId="2a6d605b-2b21-4ebe-bf92-690f56d7b04a" providerId="ADAL" clId="{E928C6D8-E674-4156-99B9-97B1DDFD6589}" dt="2023-10-30T08:16:11.083" v="3"/>
        <pc:sldMkLst>
          <pc:docMk/>
          <pc:sldMk cId="2713566193" sldId="662"/>
        </pc:sldMkLst>
      </pc:sldChg>
      <pc:sldChg chg="delSp add delDesignElem">
        <pc:chgData name="Kathryn Roberts" userId="2a6d605b-2b21-4ebe-bf92-690f56d7b04a" providerId="ADAL" clId="{E928C6D8-E674-4156-99B9-97B1DDFD6589}" dt="2023-10-30T08:16:11.083" v="3"/>
        <pc:sldMkLst>
          <pc:docMk/>
          <pc:sldMk cId="2284632898" sldId="663"/>
        </pc:sldMkLst>
        <pc:spChg chg="del">
          <ac:chgData name="Kathryn Roberts" userId="2a6d605b-2b21-4ebe-bf92-690f56d7b04a" providerId="ADAL" clId="{E928C6D8-E674-4156-99B9-97B1DDFD6589}" dt="2023-10-30T08:16:11.083" v="3"/>
          <ac:spMkLst>
            <pc:docMk/>
            <pc:sldMk cId="2284632898" sldId="663"/>
            <ac:spMk id="8" creationId="{777A147A-9ED8-46B4-8660-1B3C2AA880B5}"/>
          </ac:spMkLst>
        </pc:spChg>
        <pc:spChg chg="del">
          <ac:chgData name="Kathryn Roberts" userId="2a6d605b-2b21-4ebe-bf92-690f56d7b04a" providerId="ADAL" clId="{E928C6D8-E674-4156-99B9-97B1DDFD6589}" dt="2023-10-30T08:16:11.083" v="3"/>
          <ac:spMkLst>
            <pc:docMk/>
            <pc:sldMk cId="2284632898" sldId="663"/>
            <ac:spMk id="10" creationId="{5D6C15A0-C087-4593-8414-2B4EC1CDC3DE}"/>
          </ac:spMkLst>
        </pc:spChg>
      </pc:sldChg>
      <pc:sldChg chg="modSp add mod">
        <pc:chgData name="Kathryn Roberts" userId="2a6d605b-2b21-4ebe-bf92-690f56d7b04a" providerId="ADAL" clId="{E928C6D8-E674-4156-99B9-97B1DDFD6589}" dt="2023-10-30T08:16:13.023" v="15" actId="27636"/>
        <pc:sldMkLst>
          <pc:docMk/>
          <pc:sldMk cId="1830848674" sldId="664"/>
        </pc:sldMkLst>
        <pc:spChg chg="mod">
          <ac:chgData name="Kathryn Roberts" userId="2a6d605b-2b21-4ebe-bf92-690f56d7b04a" providerId="ADAL" clId="{E928C6D8-E674-4156-99B9-97B1DDFD6589}" dt="2023-10-30T08:16:13.023" v="15" actId="27636"/>
          <ac:spMkLst>
            <pc:docMk/>
            <pc:sldMk cId="1830848674" sldId="664"/>
            <ac:spMk id="3" creationId="{00000000-0000-0000-0000-000000000000}"/>
          </ac:spMkLst>
        </pc:spChg>
      </pc:sldChg>
      <pc:sldChg chg="add">
        <pc:chgData name="Kathryn Roberts" userId="2a6d605b-2b21-4ebe-bf92-690f56d7b04a" providerId="ADAL" clId="{E928C6D8-E674-4156-99B9-97B1DDFD6589}" dt="2023-10-30T08:16:11.083" v="3"/>
        <pc:sldMkLst>
          <pc:docMk/>
          <pc:sldMk cId="1577711191" sldId="665"/>
        </pc:sldMkLst>
      </pc:sldChg>
      <pc:sldChg chg="modSp add mod">
        <pc:chgData name="Kathryn Roberts" userId="2a6d605b-2b21-4ebe-bf92-690f56d7b04a" providerId="ADAL" clId="{E928C6D8-E674-4156-99B9-97B1DDFD6589}" dt="2023-10-30T08:16:13.037" v="16" actId="27636"/>
        <pc:sldMkLst>
          <pc:docMk/>
          <pc:sldMk cId="2944602277" sldId="667"/>
        </pc:sldMkLst>
        <pc:spChg chg="mod">
          <ac:chgData name="Kathryn Roberts" userId="2a6d605b-2b21-4ebe-bf92-690f56d7b04a" providerId="ADAL" clId="{E928C6D8-E674-4156-99B9-97B1DDFD6589}" dt="2023-10-30T08:16:13.037" v="16" actId="27636"/>
          <ac:spMkLst>
            <pc:docMk/>
            <pc:sldMk cId="2944602277" sldId="667"/>
            <ac:spMk id="3" creationId="{00000000-0000-0000-0000-000000000000}"/>
          </ac:spMkLst>
        </pc:spChg>
      </pc:sldChg>
      <pc:sldChg chg="add">
        <pc:chgData name="Kathryn Roberts" userId="2a6d605b-2b21-4ebe-bf92-690f56d7b04a" providerId="ADAL" clId="{E928C6D8-E674-4156-99B9-97B1DDFD6589}" dt="2023-10-30T08:16:11.083" v="3"/>
        <pc:sldMkLst>
          <pc:docMk/>
          <pc:sldMk cId="2719597665" sldId="668"/>
        </pc:sldMkLst>
      </pc:sldChg>
      <pc:sldChg chg="add ord">
        <pc:chgData name="Kathryn Roberts" userId="2a6d605b-2b21-4ebe-bf92-690f56d7b04a" providerId="ADAL" clId="{E928C6D8-E674-4156-99B9-97B1DDFD6589}" dt="2023-10-30T08:16:50.944" v="20"/>
        <pc:sldMkLst>
          <pc:docMk/>
          <pc:sldMk cId="2191905994" sldId="669"/>
        </pc:sldMkLst>
      </pc:sldChg>
      <pc:sldChg chg="add">
        <pc:chgData name="Kathryn Roberts" userId="2a6d605b-2b21-4ebe-bf92-690f56d7b04a" providerId="ADAL" clId="{E928C6D8-E674-4156-99B9-97B1DDFD6589}" dt="2023-10-30T08:16:11.083" v="3"/>
        <pc:sldMkLst>
          <pc:docMk/>
          <pc:sldMk cId="1245592790" sldId="670"/>
        </pc:sldMkLst>
      </pc:sldChg>
      <pc:sldChg chg="add">
        <pc:chgData name="Kathryn Roberts" userId="2a6d605b-2b21-4ebe-bf92-690f56d7b04a" providerId="ADAL" clId="{E928C6D8-E674-4156-99B9-97B1DDFD6589}" dt="2023-10-30T08:16:11.083" v="3"/>
        <pc:sldMkLst>
          <pc:docMk/>
          <pc:sldMk cId="116087424" sldId="6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30/10/2023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tourismteacher.com/my-love-hate-relationship-with-mount-kilimajaro/"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tourismteacher.com/best-eco-lodges-in-gambia/"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tourismteacher.com/sustainable-tourism/"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tourismteacher.com/types-of-tourism-glossary/"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tourismteacher.com/definition-of-tourism/"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tourismteacher.com/wwoofing/" TargetMode="External"/><Relationship Id="rId2" Type="http://schemas.openxmlformats.org/officeDocument/2006/relationships/slide" Target="../slides/slide17.xml"/><Relationship Id="rId1" Type="http://schemas.openxmlformats.org/officeDocument/2006/relationships/notesMaster" Target="../notesMasters/notesMaster1.xml"/><Relationship Id="rId5" Type="http://schemas.openxmlformats.org/officeDocument/2006/relationships/hyperlink" Target="https://tourismteacher.com/slow-tourism" TargetMode="External"/><Relationship Id="rId4" Type="http://schemas.openxmlformats.org/officeDocument/2006/relationships/hyperlink" Target="https://tourismteacher.com/types-of-tourism-glossary/"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tourismteacher.com/sex-tourism-in-thailand-what-where-and-why/"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tourismteacher.com/environmental-impacts-of-tourism/"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tourismteacher.com/sustainable-tourism/" TargetMode="External"/><Relationship Id="rId7" Type="http://schemas.openxmlformats.org/officeDocument/2006/relationships/hyperlink" Target="https://tourismteacher.com/social-impacts-of-tourism/"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tourismteacher.com/cultural-tourism/" TargetMode="External"/><Relationship Id="rId5" Type="http://schemas.openxmlformats.org/officeDocument/2006/relationships/hyperlink" Target="https://tourismteacher.com/economic-leakage-tourism/" TargetMode="External"/><Relationship Id="rId4" Type="http://schemas.openxmlformats.org/officeDocument/2006/relationships/hyperlink" Target="https://tourismteacher.com/economic-impacts-of-tourism/"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defTabSz="964418"/>
            <a:fld id="{FE08C8D7-18E8-2C4F-967C-29C09C3D1F6E}" type="slidenum">
              <a:rPr lang="en-US" sz="1400">
                <a:solidFill>
                  <a:prstClr val="black"/>
                </a:solidFill>
                <a:latin typeface="Calibri" panose="020F0502020204030204"/>
              </a:rPr>
              <a:pPr defTabSz="964418"/>
              <a:t>9</a:t>
            </a:fld>
            <a:endParaRPr lang="en-US" sz="1400" dirty="0">
              <a:solidFill>
                <a:prstClr val="black"/>
              </a:solidFill>
              <a:latin typeface="Calibri" panose="020F0502020204030204"/>
            </a:endParaRPr>
          </a:p>
        </p:txBody>
      </p:sp>
    </p:spTree>
    <p:extLst>
      <p:ext uri="{BB962C8B-B14F-4D97-AF65-F5344CB8AC3E}">
        <p14:creationId xmlns:p14="http://schemas.microsoft.com/office/powerpoint/2010/main" val="2675516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b="0" i="0" dirty="0">
                <a:solidFill>
                  <a:srgbClr val="000000"/>
                </a:solidFill>
                <a:effectLst/>
                <a:latin typeface="ivyepic-regular"/>
              </a:rPr>
              <a:t>1) </a:t>
            </a:r>
            <a:r>
              <a:rPr lang="en-GB" b="1" i="0" dirty="0">
                <a:solidFill>
                  <a:srgbClr val="000000"/>
                </a:solidFill>
                <a:effectLst/>
                <a:latin typeface="ivyepic-regular"/>
              </a:rPr>
              <a:t>Domestic Tourism</a:t>
            </a:r>
          </a:p>
          <a:p>
            <a:pPr marL="0" indent="0" algn="l">
              <a:buNone/>
            </a:pPr>
            <a:r>
              <a:rPr lang="en-GB" b="0" i="0" dirty="0">
                <a:solidFill>
                  <a:srgbClr val="212529"/>
                </a:solidFill>
                <a:effectLst/>
                <a:latin typeface="ivyepic-regular"/>
              </a:rPr>
              <a:t>In this type of tourism, citizens of a country only travel within their country. </a:t>
            </a:r>
            <a:r>
              <a:rPr lang="en-GB" dirty="0">
                <a:solidFill>
                  <a:srgbClr val="212529"/>
                </a:solidFill>
                <a:latin typeface="ivyepic-regular"/>
              </a:rPr>
              <a:t>I</a:t>
            </a:r>
            <a:r>
              <a:rPr lang="en-GB" b="0" i="0" dirty="0">
                <a:solidFill>
                  <a:srgbClr val="212529"/>
                </a:solidFill>
                <a:effectLst/>
                <a:latin typeface="ivyepic-regular"/>
              </a:rPr>
              <a:t>t can be cost effective and allows people to explore some of the physical features, historic sites and events </a:t>
            </a:r>
          </a:p>
          <a:p>
            <a:pPr marL="0" indent="0" algn="l">
              <a:buNone/>
            </a:pPr>
            <a:r>
              <a:rPr lang="en-GB" b="0" i="0" dirty="0">
                <a:solidFill>
                  <a:srgbClr val="000000"/>
                </a:solidFill>
                <a:effectLst/>
                <a:latin typeface="ivyepic-regular"/>
              </a:rPr>
              <a:t>2) </a:t>
            </a:r>
            <a:r>
              <a:rPr lang="en-GB" b="1" i="0" dirty="0">
                <a:solidFill>
                  <a:srgbClr val="000000"/>
                </a:solidFill>
                <a:effectLst/>
                <a:latin typeface="ivyepic-regular"/>
              </a:rPr>
              <a:t>Health and Wellness Tourism</a:t>
            </a:r>
          </a:p>
          <a:p>
            <a:pPr marL="0" indent="0" algn="l">
              <a:buNone/>
            </a:pPr>
            <a:r>
              <a:rPr lang="en-GB" b="0" i="0" dirty="0">
                <a:solidFill>
                  <a:srgbClr val="212529"/>
                </a:solidFill>
                <a:effectLst/>
                <a:latin typeface="ivyepic-regular"/>
              </a:rPr>
              <a:t>Travelers in need of reclaiming their wellness find this category of tourism quite attractive. This distinctive type of tourism can assist you in overcoming psychological and physical pressure. There are many renowned attractions for boosting one’s well-being worldwide.</a:t>
            </a:r>
          </a:p>
          <a:p>
            <a:pPr marL="0" indent="0" algn="l">
              <a:buNone/>
            </a:pPr>
            <a:r>
              <a:rPr lang="en-GB" b="0" i="0" dirty="0">
                <a:solidFill>
                  <a:srgbClr val="000000"/>
                </a:solidFill>
                <a:effectLst/>
                <a:latin typeface="ivyepic-regular"/>
              </a:rPr>
              <a:t>3) </a:t>
            </a:r>
            <a:r>
              <a:rPr lang="en-GB" b="1" i="0" dirty="0">
                <a:solidFill>
                  <a:srgbClr val="000000"/>
                </a:solidFill>
                <a:effectLst/>
                <a:latin typeface="ivyepic-regular"/>
              </a:rPr>
              <a:t>Dark Tourism </a:t>
            </a:r>
          </a:p>
          <a:p>
            <a:pPr marL="0" indent="0" algn="l">
              <a:buNone/>
            </a:pPr>
            <a:r>
              <a:rPr lang="en-GB" b="0" i="0" dirty="0">
                <a:solidFill>
                  <a:srgbClr val="212529"/>
                </a:solidFill>
                <a:effectLst/>
                <a:latin typeface="ivyepic-regular"/>
              </a:rPr>
              <a:t>Dark tourism entails going to places and sites associated with some of history’s most tragic events. These destinations are famous for their historical significance, </a:t>
            </a:r>
            <a:r>
              <a:rPr lang="en-GB" dirty="0">
                <a:solidFill>
                  <a:srgbClr val="212529"/>
                </a:solidFill>
                <a:latin typeface="ivyepic-regular"/>
              </a:rPr>
              <a:t>e</a:t>
            </a:r>
            <a:r>
              <a:rPr lang="en-GB" b="0" i="0" dirty="0">
                <a:solidFill>
                  <a:srgbClr val="212529"/>
                </a:solidFill>
                <a:effectLst/>
                <a:latin typeface="ivyepic-regular"/>
              </a:rPr>
              <a:t>xamples of dark tourism may include visiting places affected by genocide, war or disaster. </a:t>
            </a:r>
          </a:p>
          <a:p>
            <a:pPr marL="0" indent="0" algn="l">
              <a:buNone/>
            </a:pPr>
            <a:r>
              <a:rPr lang="en-GB" b="0" i="0" dirty="0">
                <a:solidFill>
                  <a:srgbClr val="000000"/>
                </a:solidFill>
                <a:effectLst/>
                <a:latin typeface="ivyepic-regular"/>
              </a:rPr>
              <a:t>4) </a:t>
            </a:r>
            <a:r>
              <a:rPr lang="en-GB" b="1" i="0" dirty="0">
                <a:solidFill>
                  <a:srgbClr val="000000"/>
                </a:solidFill>
                <a:effectLst/>
                <a:latin typeface="ivyepic-regular"/>
              </a:rPr>
              <a:t>Alternative tourism </a:t>
            </a:r>
          </a:p>
          <a:p>
            <a:pPr marL="0" indent="0" algn="l">
              <a:buNone/>
            </a:pPr>
            <a:r>
              <a:rPr lang="en-GB" b="0" i="0" dirty="0">
                <a:solidFill>
                  <a:srgbClr val="212529"/>
                </a:solidFill>
                <a:effectLst/>
                <a:latin typeface="ivyepic-regular"/>
              </a:rPr>
              <a:t>A distinct type of travel regarded as a mass tourism conundrum. It usually entails more personal and unique travel that stimulates engagement with the local ecosystem, inhabitants, and cultures. E.g. </a:t>
            </a:r>
            <a:r>
              <a:rPr lang="en-GB" dirty="0">
                <a:solidFill>
                  <a:srgbClr val="212529"/>
                </a:solidFill>
                <a:latin typeface="ivyepic-regular"/>
              </a:rPr>
              <a:t>v</a:t>
            </a:r>
            <a:r>
              <a:rPr lang="en-GB" b="0" i="0" dirty="0">
                <a:solidFill>
                  <a:srgbClr val="212529"/>
                </a:solidFill>
                <a:effectLst/>
                <a:latin typeface="ivyepic-regular"/>
              </a:rPr>
              <a:t>olunteer tourism, ecological tourism, community tourism, and medical tourism </a:t>
            </a:r>
          </a:p>
          <a:p>
            <a:pPr marL="0" indent="0" algn="l">
              <a:buNone/>
            </a:pPr>
            <a:r>
              <a:rPr lang="en-GB" b="0" i="0" dirty="0">
                <a:solidFill>
                  <a:srgbClr val="000000"/>
                </a:solidFill>
                <a:effectLst/>
                <a:latin typeface="ivyepic-regular"/>
              </a:rPr>
              <a:t>5) </a:t>
            </a:r>
            <a:r>
              <a:rPr lang="en-GB" b="1" i="0" dirty="0">
                <a:solidFill>
                  <a:srgbClr val="000000"/>
                </a:solidFill>
                <a:effectLst/>
                <a:latin typeface="ivyepic-regular"/>
              </a:rPr>
              <a:t>Countryside Tourism</a:t>
            </a:r>
          </a:p>
          <a:p>
            <a:pPr marL="0" indent="0" algn="l">
              <a:buNone/>
            </a:pPr>
            <a:r>
              <a:rPr lang="en-GB" dirty="0">
                <a:solidFill>
                  <a:srgbClr val="212529"/>
                </a:solidFill>
                <a:latin typeface="ivyepic-regular"/>
              </a:rPr>
              <a:t>A</a:t>
            </a:r>
            <a:r>
              <a:rPr lang="en-GB" b="0" i="0" dirty="0">
                <a:solidFill>
                  <a:srgbClr val="212529"/>
                </a:solidFill>
                <a:effectLst/>
                <a:latin typeface="ivyepic-regular"/>
              </a:rPr>
              <a:t> specialised activity where visitors enjoy their free time in remoter regions or settlements. Solo </a:t>
            </a:r>
            <a:r>
              <a:rPr lang="en-GB" b="0" i="0" dirty="0" err="1">
                <a:solidFill>
                  <a:srgbClr val="212529"/>
                </a:solidFill>
                <a:effectLst/>
                <a:latin typeface="ivyepic-regular"/>
              </a:rPr>
              <a:t>travelers</a:t>
            </a:r>
            <a:r>
              <a:rPr lang="en-GB" b="0" i="0" dirty="0">
                <a:solidFill>
                  <a:srgbClr val="212529"/>
                </a:solidFill>
                <a:effectLst/>
                <a:latin typeface="ivyepic-regular"/>
              </a:rPr>
              <a:t>, in particular, might explore those locations and experience a village’s community events. </a:t>
            </a:r>
          </a:p>
          <a:p>
            <a:pPr marL="0" indent="0" algn="l">
              <a:buNone/>
            </a:pPr>
            <a:r>
              <a:rPr lang="en-GB" b="0" i="0" dirty="0">
                <a:solidFill>
                  <a:srgbClr val="000000"/>
                </a:solidFill>
                <a:effectLst/>
                <a:latin typeface="ivyepic-regular"/>
              </a:rPr>
              <a:t>6) </a:t>
            </a:r>
            <a:r>
              <a:rPr lang="en-GB" b="1" i="0" dirty="0">
                <a:solidFill>
                  <a:srgbClr val="000000"/>
                </a:solidFill>
                <a:effectLst/>
                <a:latin typeface="ivyepic-regular"/>
              </a:rPr>
              <a:t>Business tourism</a:t>
            </a:r>
          </a:p>
          <a:p>
            <a:pPr marL="0" indent="0" algn="l">
              <a:buNone/>
            </a:pPr>
            <a:r>
              <a:rPr lang="en-GB" b="0" i="0" dirty="0">
                <a:solidFill>
                  <a:srgbClr val="212529"/>
                </a:solidFill>
                <a:effectLst/>
                <a:latin typeface="ivyepic-regular"/>
              </a:rPr>
              <a:t>This type of tourism includes traveling to a different location to attend to business issues or work. In business tourism, individuals still work according to their regular schedule, but the difference is they are doing it away from their typical workplaces. Examples include attending seminars and meetings, and conferences. </a:t>
            </a:r>
          </a:p>
          <a:p>
            <a:pPr marL="0" indent="0" algn="l">
              <a:buNone/>
            </a:pPr>
            <a:r>
              <a:rPr lang="en-GB" b="0" i="0" dirty="0">
                <a:solidFill>
                  <a:srgbClr val="000000"/>
                </a:solidFill>
                <a:effectLst/>
                <a:latin typeface="ivyepic-regular"/>
              </a:rPr>
              <a:t>7) </a:t>
            </a:r>
            <a:r>
              <a:rPr lang="en-GB" b="1" i="0" dirty="0">
                <a:solidFill>
                  <a:srgbClr val="000000"/>
                </a:solidFill>
                <a:effectLst/>
                <a:latin typeface="ivyepic-regular"/>
              </a:rPr>
              <a:t>Educational tourism</a:t>
            </a:r>
          </a:p>
          <a:p>
            <a:pPr marL="0" indent="0" algn="l">
              <a:buNone/>
            </a:pPr>
            <a:r>
              <a:rPr lang="en-GB" b="0" i="0" dirty="0">
                <a:solidFill>
                  <a:srgbClr val="212529"/>
                </a:solidFill>
                <a:effectLst/>
                <a:latin typeface="ivyepic-regular"/>
              </a:rPr>
              <a:t>Educational tourism involves traveling in search of new knowledge or learning a new language commonly used in that region. It can also include learning a new culture, the history of the place or attending an educational event. It’s used to supplement education by allowing students to get travel experience.</a:t>
            </a:r>
          </a:p>
          <a:p>
            <a:pPr marL="0" indent="0" algn="l">
              <a:buNone/>
            </a:pPr>
            <a:r>
              <a:rPr lang="en-GB" b="0" i="0" dirty="0">
                <a:solidFill>
                  <a:srgbClr val="000000"/>
                </a:solidFill>
                <a:effectLst/>
                <a:latin typeface="ivyepic-regular"/>
              </a:rPr>
              <a:t>8) </a:t>
            </a:r>
            <a:r>
              <a:rPr lang="en-GB" b="1" i="0" dirty="0">
                <a:solidFill>
                  <a:srgbClr val="000000"/>
                </a:solidFill>
                <a:effectLst/>
                <a:latin typeface="ivyepic-regular"/>
              </a:rPr>
              <a:t>Medical tourism</a:t>
            </a:r>
          </a:p>
          <a:p>
            <a:pPr marL="0" indent="0" algn="l">
              <a:buNone/>
            </a:pPr>
            <a:r>
              <a:rPr lang="en-GB" b="0" i="0" dirty="0">
                <a:solidFill>
                  <a:srgbClr val="212529"/>
                </a:solidFill>
                <a:effectLst/>
                <a:latin typeface="ivyepic-regular"/>
              </a:rPr>
              <a:t>People travel in search of better medical healthcare and specialised treatment. Examples of conditions requiring specialised medication are cancer, heart surgery, cosmetic surgery, and gender transformation.</a:t>
            </a:r>
          </a:p>
          <a:p>
            <a:pPr marL="0" indent="0" algn="l">
              <a:buNone/>
            </a:pPr>
            <a:r>
              <a:rPr lang="en-GB" b="0" i="0" dirty="0">
                <a:solidFill>
                  <a:srgbClr val="000000"/>
                </a:solidFill>
                <a:effectLst/>
                <a:latin typeface="ivyepic-regular"/>
              </a:rPr>
              <a:t>9) </a:t>
            </a:r>
            <a:r>
              <a:rPr lang="en-GB" b="1" i="0" dirty="0">
                <a:solidFill>
                  <a:srgbClr val="000000"/>
                </a:solidFill>
                <a:effectLst/>
                <a:latin typeface="ivyepic-regular"/>
              </a:rPr>
              <a:t>Booze Tourism/ stag and hen</a:t>
            </a:r>
          </a:p>
          <a:p>
            <a:pPr marL="0" indent="0" algn="l">
              <a:buNone/>
            </a:pPr>
            <a:r>
              <a:rPr lang="en-GB" dirty="0">
                <a:solidFill>
                  <a:srgbClr val="212529"/>
                </a:solidFill>
                <a:latin typeface="ivyepic-regular"/>
              </a:rPr>
              <a:t>A</a:t>
            </a:r>
            <a:r>
              <a:rPr lang="en-GB" b="0" i="0" dirty="0">
                <a:solidFill>
                  <a:srgbClr val="212529"/>
                </a:solidFill>
                <a:effectLst/>
                <a:latin typeface="ivyepic-regular"/>
              </a:rPr>
              <a:t> unique category of travel that revolves around the activity of drinking alcohol. While this can include wine sampling and brewery visits, it mainly involves alcohol trips. In 18-30 party hotspots like the Greek islands and areas of Spain like </a:t>
            </a:r>
            <a:r>
              <a:rPr lang="en-GB" b="0" i="0" dirty="0" err="1">
                <a:solidFill>
                  <a:srgbClr val="212529"/>
                </a:solidFill>
                <a:effectLst/>
                <a:latin typeface="ivyepic-regular"/>
              </a:rPr>
              <a:t>Magaluf</a:t>
            </a:r>
            <a:r>
              <a:rPr lang="en-GB" b="0" i="0" dirty="0">
                <a:solidFill>
                  <a:srgbClr val="212529"/>
                </a:solidFill>
                <a:effectLst/>
                <a:latin typeface="ivyepic-regular"/>
              </a:rPr>
              <a:t> and Ibiza, are famous as well as some cities.</a:t>
            </a:r>
          </a:p>
          <a:p>
            <a:pPr marL="0" indent="0" algn="l">
              <a:buNone/>
            </a:pPr>
            <a:r>
              <a:rPr lang="en-GB" b="0" i="0" dirty="0">
                <a:solidFill>
                  <a:srgbClr val="000000"/>
                </a:solidFill>
                <a:effectLst/>
                <a:latin typeface="ivyepic-regular"/>
              </a:rPr>
              <a:t>10) </a:t>
            </a:r>
            <a:r>
              <a:rPr lang="en-GB" b="1" i="0" dirty="0">
                <a:solidFill>
                  <a:srgbClr val="000000"/>
                </a:solidFill>
                <a:effectLst/>
                <a:latin typeface="ivyepic-regular"/>
              </a:rPr>
              <a:t>Ancestry tourism </a:t>
            </a:r>
          </a:p>
          <a:p>
            <a:pPr marL="0" indent="0" algn="l">
              <a:buNone/>
            </a:pPr>
            <a:r>
              <a:rPr lang="en-GB" b="0" i="0" dirty="0">
                <a:solidFill>
                  <a:srgbClr val="212529"/>
                </a:solidFill>
                <a:effectLst/>
                <a:latin typeface="ivyepic-regular"/>
              </a:rPr>
              <a:t>Also referred to as genealogy tourism or root tourism, involves visiting places where the traveller has a family or ancestral connection. This has increased in recent years with the popularity of DNA testing and family trees.</a:t>
            </a:r>
            <a:endParaRPr lang="en-GB" dirty="0"/>
          </a:p>
          <a:p>
            <a:pPr marL="0" indent="0" algn="l">
              <a:buNone/>
            </a:pPr>
            <a:endParaRPr lang="en-GB" b="0" i="0" dirty="0">
              <a:solidFill>
                <a:srgbClr val="212529"/>
              </a:solidFill>
              <a:effectLst/>
              <a:latin typeface="ivyepic-regular"/>
            </a:endParaRPr>
          </a:p>
          <a:p>
            <a:pPr marL="0" indent="0" algn="l">
              <a:buNone/>
            </a:pPr>
            <a:endParaRPr lang="en-GB" b="0" i="0" dirty="0">
              <a:solidFill>
                <a:srgbClr val="212529"/>
              </a:solidFill>
              <a:effectLst/>
              <a:latin typeface="ivyepic-regular"/>
            </a:endParaRP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1523396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7.8 billion </a:t>
            </a:r>
          </a:p>
        </p:txBody>
      </p:sp>
      <p:sp>
        <p:nvSpPr>
          <p:cNvPr id="4" name="Slide Number Placeholder 3"/>
          <p:cNvSpPr>
            <a:spLocks noGrp="1"/>
          </p:cNvSpPr>
          <p:nvPr>
            <p:ph type="sldNum" sz="quarter" idx="5"/>
          </p:nvPr>
        </p:nvSpPr>
        <p:spPr/>
        <p:txBody>
          <a:bodyPr/>
          <a:lstStyle/>
          <a:p>
            <a:pPr defTabSz="964418"/>
            <a:fld id="{FE08C8D7-18E8-2C4F-967C-29C09C3D1F6E}" type="slidenum">
              <a:rPr lang="en-US" sz="1400">
                <a:solidFill>
                  <a:prstClr val="black"/>
                </a:solidFill>
                <a:latin typeface="Calibri" panose="020F0502020204030204"/>
              </a:rPr>
              <a:pPr defTabSz="964418"/>
              <a:t>11</a:t>
            </a:fld>
            <a:endParaRPr lang="en-US" sz="1400">
              <a:solidFill>
                <a:prstClr val="black"/>
              </a:solidFill>
              <a:latin typeface="Calibri" panose="020F0502020204030204"/>
            </a:endParaRPr>
          </a:p>
        </p:txBody>
      </p:sp>
    </p:spTree>
    <p:extLst>
      <p:ext uri="{BB962C8B-B14F-4D97-AF65-F5344CB8AC3E}">
        <p14:creationId xmlns:p14="http://schemas.microsoft.com/office/powerpoint/2010/main" val="3768823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Rural tourism is an important part of the tourism industry around the world. From walks in the Brecon Beacons, to climbing </a:t>
            </a:r>
            <a:r>
              <a:rPr lang="en-GB" sz="1300" dirty="0">
                <a:hlinkClick r:id="rId3"/>
              </a:rPr>
              <a:t>Mount Kilimanjaro</a:t>
            </a:r>
            <a:r>
              <a:rPr lang="en-GB" sz="1300" dirty="0"/>
              <a:t> to </a:t>
            </a:r>
            <a:r>
              <a:rPr lang="en-GB" sz="1300" dirty="0">
                <a:hlinkClick r:id="rId4"/>
              </a:rPr>
              <a:t>eco tourism in The Gambia</a:t>
            </a:r>
            <a:r>
              <a:rPr lang="en-GB" sz="1300" dirty="0"/>
              <a:t>, many destinations rely on their rural tourism provision to bring in much needed revenue for the local economy.</a:t>
            </a:r>
          </a:p>
          <a:p>
            <a:endParaRPr lang="en-GB" sz="1300" dirty="0"/>
          </a:p>
          <a:p>
            <a:r>
              <a:rPr lang="en-GB" sz="1300" dirty="0"/>
              <a:t>But what does rural tourism actually mean? What is it all about? Today I will explain what is meant by the term rural tourism, providing a range of academic and industry-based definitions. I will then discuss the importance of rural tourism, activities commonly found in rural tourism destinations and destinations offering rural tourism. I will also assess the positive and negative impacts of rural tourism.</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3926284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Rural tourism is closely aligned with the concept of </a:t>
            </a:r>
            <a:r>
              <a:rPr lang="en-GB" sz="1300" dirty="0">
                <a:hlinkClick r:id="rId3"/>
              </a:rPr>
              <a:t>sustainable tourism</a:t>
            </a:r>
            <a:r>
              <a:rPr lang="en-GB" sz="1300" dirty="0"/>
              <a:t>, which we looked at last week, given that it is inherently linked to green spaces and commonly environmentally-friendly forms of tourism, such as hiking or camping.</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2669591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As with many </a:t>
            </a:r>
            <a:r>
              <a:rPr lang="en-GB" sz="1300" dirty="0">
                <a:hlinkClick r:id="rId3"/>
              </a:rPr>
              <a:t>types of tourism</a:t>
            </a:r>
            <a:r>
              <a:rPr lang="en-GB" sz="1300" dirty="0"/>
              <a:t>, there is no universally accepted definition of rural tourism. In fact, the term is actually quite ambiguous.</a:t>
            </a:r>
          </a:p>
          <a:p>
            <a:r>
              <a:rPr lang="en-GB" sz="1300" dirty="0"/>
              <a:t>When defining the term rural tourism it is important first and foremost to understand what is and what isn’t ‘rural’. Read screen.</a:t>
            </a:r>
          </a:p>
          <a:p>
            <a:endParaRPr lang="en-GB" sz="1300" dirty="0"/>
          </a:p>
          <a:p>
            <a:r>
              <a:rPr lang="en-GB" sz="1300" dirty="0"/>
              <a:t>Now that we know a little bit more about the ‘rural’ part, it is also important to understand what is meant by the term ‘tourism’. There are many </a:t>
            </a:r>
            <a:r>
              <a:rPr lang="en-GB" sz="1300" dirty="0">
                <a:hlinkClick r:id="rId4"/>
              </a:rPr>
              <a:t>definitions of tourism</a:t>
            </a:r>
            <a:r>
              <a:rPr lang="en-GB" sz="1300" dirty="0"/>
              <a:t>, but it is generally recognised that a tourist is a person who travels away from their home residence for at least 24 hours for leisure or business purposes.</a:t>
            </a:r>
          </a:p>
          <a:p>
            <a:r>
              <a:rPr lang="en-GB" sz="1300" dirty="0"/>
              <a:t>It appears, therefore, that a person who travels to an area that is sparsely populated for more than 24 hours for leisure or business purposes is likely to qualify as a ‘rural tourist’.</a:t>
            </a:r>
          </a:p>
          <a:p>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1683955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mins</a:t>
            </a:r>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3881720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Rural tourism is an umbrella term. The rural tourism industry includes a number of tourism types, such as golfing tourism, glamping or </a:t>
            </a:r>
            <a:r>
              <a:rPr lang="en-GB" sz="1300" dirty="0">
                <a:hlinkClick r:id="rId3"/>
              </a:rPr>
              <a:t>WOOFING</a:t>
            </a:r>
            <a:r>
              <a:rPr lang="en-GB" sz="1300" dirty="0"/>
              <a:t>. We will come back to Rural Tourism later on, but in the meantime, let’s talk WWOOFING!</a:t>
            </a:r>
          </a:p>
          <a:p>
            <a:endParaRPr lang="en-GB" sz="1300" dirty="0"/>
          </a:p>
          <a:p>
            <a:r>
              <a:rPr lang="en-GB" sz="1300" dirty="0"/>
              <a:t>WWOOFING may not be a term that most people are familiar with, but this </a:t>
            </a:r>
            <a:r>
              <a:rPr lang="en-GB" sz="1300" dirty="0">
                <a:hlinkClick r:id="rId4"/>
              </a:rPr>
              <a:t>type of tourism</a:t>
            </a:r>
            <a:r>
              <a:rPr lang="en-GB" sz="1300" dirty="0"/>
              <a:t> has grown exponentially in recent years. An increased awareness in sustainable practices, a demand for </a:t>
            </a:r>
            <a:r>
              <a:rPr lang="en-GB" sz="1300" dirty="0">
                <a:hlinkClick r:id="rId5"/>
              </a:rPr>
              <a:t>slow tourism</a:t>
            </a:r>
            <a:r>
              <a:rPr lang="en-GB" sz="1300" dirty="0"/>
              <a:t> and a growing interest for unusual and unique experiences has led to the growth of the WWOOFING industry. But what is WOOFING?</a:t>
            </a:r>
          </a:p>
          <a:p>
            <a:endParaRPr lang="en-GB" sz="1300" dirty="0"/>
          </a:p>
          <a:p>
            <a:r>
              <a:rPr lang="en-GB" sz="1300" dirty="0"/>
              <a:t>WWOOFING stands for worldwide opportunities on organic farms. It is a form of homestay tourism, whereby the tourist works on the farm in exchange for free board.</a:t>
            </a:r>
          </a:p>
          <a:p>
            <a:r>
              <a:rPr lang="en-GB" sz="1300" dirty="0"/>
              <a:t>WWOOFING has grown as an industry in recent years and is particularly popular in Australia, where many international tourists undertake agricultural work in order to extend the duration of their working holiday visa. Other popular WWOOFING destinations include the USA, Ireland and various places throughout Europe.</a:t>
            </a:r>
          </a:p>
          <a:p>
            <a:r>
              <a:rPr lang="en-GB" sz="1300" dirty="0"/>
              <a:t>WWOOFING is also popular with budget and long term travellers as it provides the tourist with travel opportunities at a reduced cost.</a:t>
            </a:r>
          </a:p>
          <a:p>
            <a:endParaRPr lang="en-GB" sz="1300" dirty="0"/>
          </a:p>
          <a:p>
            <a:r>
              <a:rPr lang="en-GB" sz="1300" dirty="0"/>
              <a:t>This TED talk by Tomislav </a:t>
            </a:r>
            <a:r>
              <a:rPr lang="en-GB" sz="1300" dirty="0" err="1"/>
              <a:t>Perko</a:t>
            </a:r>
            <a:r>
              <a:rPr lang="en-GB" sz="1300" dirty="0"/>
              <a:t> explains how WWOOFING facilitates travel for those without much money.</a:t>
            </a:r>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3996991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There are many different of rural areas that are popular tourism destinations. These may be named slightly differently around the world. Here are some examples from the UK:</a:t>
            </a:r>
          </a:p>
          <a:p>
            <a:r>
              <a:rPr lang="en-GB" sz="1300" b="1" dirty="0"/>
              <a:t> Special Areas of Conservation </a:t>
            </a:r>
            <a:r>
              <a:rPr lang="en-GB" sz="1300" dirty="0"/>
              <a:t>are areas which have been given special protection under the European Union’s Habitats Directive. They provide increased protection to a variety of wild animals, plants and habitats and are a vital part of global efforts to conserve the world’s biodiversity.</a:t>
            </a:r>
          </a:p>
          <a:p>
            <a:endParaRPr lang="en-GB" sz="1300" dirty="0"/>
          </a:p>
          <a:p>
            <a:r>
              <a:rPr lang="en-GB" sz="1300" b="1" dirty="0"/>
              <a:t>Special Protection Areas</a:t>
            </a:r>
            <a:r>
              <a:rPr lang="en-GB" sz="1300" dirty="0"/>
              <a:t> are areas which have been identified as being of international importance for the breeding, feeding, wintering or the migration of rare and vulnerable species of birds found within European Union countries.</a:t>
            </a:r>
          </a:p>
          <a:p>
            <a:endParaRPr lang="en-GB" sz="1300" dirty="0"/>
          </a:p>
          <a:p>
            <a:r>
              <a:rPr lang="en-GB" sz="1300" b="1" dirty="0" err="1"/>
              <a:t>Ramsar</a:t>
            </a:r>
            <a:r>
              <a:rPr lang="en-GB" sz="1300" b="1" dirty="0"/>
              <a:t> sites </a:t>
            </a:r>
            <a:r>
              <a:rPr lang="en-GB" sz="1300" dirty="0"/>
              <a:t>are wetlands of international importance, designated under the </a:t>
            </a:r>
            <a:r>
              <a:rPr lang="en-GB" sz="1300" dirty="0" err="1"/>
              <a:t>Ramsar</a:t>
            </a:r>
            <a:r>
              <a:rPr lang="en-GB" sz="1300" dirty="0"/>
              <a:t> Convention. Wetlands are defined as areas of marsh, fen, peatland or water, whether natural or artificial, permanent or temporary, with water that is static or flowing, fresh, brackish or salt, including areas of marine water the depth of which at low tide does not exceed six metres.</a:t>
            </a:r>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37554073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Let me give you an example- </a:t>
            </a:r>
            <a:br>
              <a:rPr lang="en-GB" sz="1300" dirty="0"/>
            </a:br>
            <a:br>
              <a:rPr lang="en-GB" sz="1300" dirty="0"/>
            </a:br>
            <a:r>
              <a:rPr lang="en-GB" sz="1300" dirty="0"/>
              <a:t>In northern Thailand, many tourists choose to go on hiking tours, staying in homestays and spending their money in the rural communities. This provides local people with work opportunities that they would not otherwise be exposed to. Many women leave their home villages in Thailand to work in the </a:t>
            </a:r>
            <a:r>
              <a:rPr lang="en-GB" sz="1300" dirty="0">
                <a:hlinkClick r:id="rId3"/>
              </a:rPr>
              <a:t>sex tourism industry</a:t>
            </a:r>
            <a:r>
              <a:rPr lang="en-GB" sz="1300" dirty="0"/>
              <a:t>, where they can earn a far higher wage to support their families. But with the growth of rural tourism, many women have been able to avoid moving to the red light districts of Bangkok and Pattaya and have instead been able to make an income in the rural areas in which they live.</a:t>
            </a:r>
          </a:p>
          <a:p>
            <a:r>
              <a:rPr lang="en-GB" sz="1300" dirty="0"/>
              <a:t>Moreover, rural tourism can help to disperse tourism in highly populated countries. This directs tourists away from some of the more well-known, busy areas and provides work opportunities and economic activity in alternative areas. It also helps to combat the challenge of limited carrying capacities in some destinations and the negative </a:t>
            </a:r>
            <a:r>
              <a:rPr lang="en-GB" sz="1300" dirty="0">
                <a:hlinkClick r:id="rId4"/>
              </a:rPr>
              <a:t>environmental impacts of tourism</a:t>
            </a:r>
            <a:r>
              <a:rPr lang="en-GB" sz="1300" dirty="0"/>
              <a:t>.</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20</a:t>
            </a:fld>
            <a:endParaRPr lang="en-US"/>
          </a:p>
        </p:txBody>
      </p:sp>
    </p:spTree>
    <p:extLst>
      <p:ext uri="{BB962C8B-B14F-4D97-AF65-F5344CB8AC3E}">
        <p14:creationId xmlns:p14="http://schemas.microsoft.com/office/powerpoint/2010/main" val="141943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Positive impacts of rural tourism</a:t>
            </a:r>
          </a:p>
          <a:p>
            <a:r>
              <a:rPr lang="en-GB" sz="1300" dirty="0"/>
              <a:t>Rural tourism has many positive economic, social and environmental impacts if it is managed well and adheres to </a:t>
            </a:r>
            <a:r>
              <a:rPr lang="en-GB" sz="1300" dirty="0">
                <a:hlinkClick r:id="rId3"/>
              </a:rPr>
              <a:t>sustainable tourism</a:t>
            </a:r>
            <a:r>
              <a:rPr lang="en-GB" sz="1300" dirty="0"/>
              <a:t> principles. Here are some of the most commonly noted benefits of rural tourism:</a:t>
            </a:r>
          </a:p>
          <a:p>
            <a:endParaRPr lang="en-GB" sz="1300" dirty="0"/>
          </a:p>
          <a:p>
            <a:r>
              <a:rPr lang="en-GB" sz="1300" b="1" dirty="0"/>
              <a:t>Employment generation</a:t>
            </a:r>
          </a:p>
          <a:p>
            <a:r>
              <a:rPr lang="en-GB" sz="1300" dirty="0"/>
              <a:t>Employment generation is a common positive </a:t>
            </a:r>
            <a:r>
              <a:rPr lang="en-GB" sz="1300" dirty="0">
                <a:hlinkClick r:id="rId4"/>
              </a:rPr>
              <a:t>economic impact impact of tourism</a:t>
            </a:r>
            <a:r>
              <a:rPr lang="en-GB" sz="1300" dirty="0"/>
              <a:t>.</a:t>
            </a:r>
          </a:p>
          <a:p>
            <a:r>
              <a:rPr lang="en-GB" sz="1300" dirty="0"/>
              <a:t>Rural tourism can create many jobs in areas where they may otherwise not be many employment opportunities.</a:t>
            </a:r>
          </a:p>
          <a:p>
            <a:r>
              <a:rPr lang="en-GB" sz="1300" dirty="0"/>
              <a:t>These jobs may be directly related to the rural tourism industry, for example hotel workers or taxi drivers.</a:t>
            </a:r>
          </a:p>
          <a:p>
            <a:r>
              <a:rPr lang="en-GB" sz="1300" dirty="0"/>
              <a:t>They may also be </a:t>
            </a:r>
            <a:r>
              <a:rPr lang="en-GB" sz="1300" dirty="0" err="1"/>
              <a:t>indirected</a:t>
            </a:r>
            <a:r>
              <a:rPr lang="en-GB" sz="1300" dirty="0"/>
              <a:t> related to the rural tourism industry, such as builders (who build the hotels) or staff employed to maintain and keep the area clean.</a:t>
            </a:r>
          </a:p>
          <a:p>
            <a:r>
              <a:rPr lang="en-GB" sz="1300" dirty="0"/>
              <a:t>If more people are employed, there is more opportunity for wider economics benefits. This is because employees will likely pay taxes on their income.</a:t>
            </a:r>
          </a:p>
          <a:p>
            <a:endParaRPr lang="en-GB" sz="1300" b="1" dirty="0"/>
          </a:p>
          <a:p>
            <a:r>
              <a:rPr lang="en-GB" sz="1300" b="1" dirty="0"/>
              <a:t>Benefits to wider economy through taxes</a:t>
            </a:r>
          </a:p>
          <a:p>
            <a:r>
              <a:rPr lang="en-GB" sz="1300" dirty="0"/>
              <a:t>Each destination has its own methods of taxation. But one thing that we can be fairly certain about, is that there will be some money made through taxes on tourism products and services.</a:t>
            </a:r>
          </a:p>
          <a:p>
            <a:r>
              <a:rPr lang="en-GB" sz="1300" dirty="0"/>
              <a:t>The money raised through taxes can then be reinvested into other areas, such as healthcare or education. Tourism therefore has the potential to provide a far-reaching positive economic impact.</a:t>
            </a:r>
          </a:p>
          <a:p>
            <a:endParaRPr lang="en-GB" sz="1300" b="1" dirty="0"/>
          </a:p>
          <a:p>
            <a:r>
              <a:rPr lang="en-GB" sz="1300" b="1" dirty="0"/>
              <a:t>Boosts local businesses</a:t>
            </a:r>
          </a:p>
          <a:p>
            <a:r>
              <a:rPr lang="en-GB" sz="1300" dirty="0"/>
              <a:t>Rural tourism enables local people to set up and operate businesses. Rural areas often have less of the known chains and brands (think Costa Coffee, Hilton Hotel etc) and more independent organisations.</a:t>
            </a:r>
          </a:p>
          <a:p>
            <a:r>
              <a:rPr lang="en-GB" sz="1300" dirty="0"/>
              <a:t>Businesses that are owned and managed locally are great because it enables much of the income raised from tourism to stay local and prevents </a:t>
            </a:r>
            <a:r>
              <a:rPr lang="en-GB" sz="1300" dirty="0">
                <a:hlinkClick r:id="rId5"/>
              </a:rPr>
              <a:t>economic leakage in tourism</a:t>
            </a:r>
            <a:r>
              <a:rPr lang="en-GB" sz="1300" dirty="0"/>
              <a:t>.</a:t>
            </a:r>
          </a:p>
          <a:p>
            <a:endParaRPr lang="en-GB" sz="1300" b="1" dirty="0"/>
          </a:p>
          <a:p>
            <a:r>
              <a:rPr lang="en-GB" sz="1300" b="1" dirty="0"/>
              <a:t>Local community can use newly developed infrastructure and services</a:t>
            </a:r>
          </a:p>
          <a:p>
            <a:r>
              <a:rPr lang="en-GB" sz="1300" dirty="0"/>
              <a:t>Rural tourism will often require the development of new infrastructure and facilities.</a:t>
            </a:r>
          </a:p>
          <a:p>
            <a:r>
              <a:rPr lang="en-GB" sz="1300" dirty="0"/>
              <a:t>This is particular prevalent when it comes to transport networks. Inherently, rural areas are not well connected by public transport. Roads are often narrow and windy, meaning that traffic build up is common, particularly during peak times.</a:t>
            </a:r>
          </a:p>
          <a:p>
            <a:r>
              <a:rPr lang="en-GB" sz="1300" dirty="0"/>
              <a:t>Rural tourism often results in the construction of new transport networks and infrastructure, among other public facilities and services. This is beneficial not only to the tourists who travel here, but also to the local community.</a:t>
            </a:r>
          </a:p>
          <a:p>
            <a:endParaRPr lang="en-GB" sz="1300" b="1" dirty="0"/>
          </a:p>
          <a:p>
            <a:r>
              <a:rPr lang="en-GB" sz="1300" b="1" dirty="0"/>
              <a:t>Cultural exchange</a:t>
            </a:r>
          </a:p>
          <a:p>
            <a:r>
              <a:rPr lang="en-GB" sz="1300" dirty="0"/>
              <a:t>Rural tourism encourages </a:t>
            </a:r>
            <a:r>
              <a:rPr lang="en-GB" sz="1300" dirty="0">
                <a:hlinkClick r:id="rId6"/>
              </a:rPr>
              <a:t>cultural tourism</a:t>
            </a:r>
            <a:r>
              <a:rPr lang="en-GB" sz="1300" dirty="0"/>
              <a:t> and cultural exchange.</a:t>
            </a:r>
          </a:p>
          <a:p>
            <a:r>
              <a:rPr lang="en-GB" sz="1300" dirty="0"/>
              <a:t>Many people from a range of destinations will travel to rural areas for </a:t>
            </a:r>
            <a:r>
              <a:rPr lang="en-GB" sz="1300" dirty="0" err="1"/>
              <a:t>tourism.This</a:t>
            </a:r>
            <a:r>
              <a:rPr lang="en-GB" sz="1300" dirty="0"/>
              <a:t> provides opportunities for locals and tourists to get to know each other and to learn more about each other’s cultures.</a:t>
            </a:r>
          </a:p>
          <a:p>
            <a:endParaRPr lang="en-GB" sz="1300" b="1" dirty="0"/>
          </a:p>
          <a:p>
            <a:r>
              <a:rPr lang="en-GB" sz="1300" b="1" dirty="0"/>
              <a:t>Revitalisation of traditions, customs and crafts</a:t>
            </a:r>
          </a:p>
          <a:p>
            <a:r>
              <a:rPr lang="en-GB" sz="1300" dirty="0"/>
              <a:t>There are many positive </a:t>
            </a:r>
            <a:r>
              <a:rPr lang="en-GB" sz="1300" dirty="0">
                <a:hlinkClick r:id="rId7"/>
              </a:rPr>
              <a:t>social impacts of tourism</a:t>
            </a:r>
            <a:r>
              <a:rPr lang="en-GB" sz="1300" dirty="0"/>
              <a:t>. One impact is that rural areas are encouraged to share their traditions and customs with the people who are coming to visit the area.</a:t>
            </a:r>
          </a:p>
          <a:p>
            <a:r>
              <a:rPr lang="en-GB" sz="1300" dirty="0"/>
              <a:t>This encourages the revitalisation and preservation of traditions, customs and crafts.</a:t>
            </a:r>
          </a:p>
          <a:p>
            <a:endParaRPr lang="en-GB" sz="1300" b="1" dirty="0"/>
          </a:p>
          <a:p>
            <a:r>
              <a:rPr lang="en-GB" sz="1300" b="1" dirty="0"/>
              <a:t>Environmental protection and conservation</a:t>
            </a:r>
          </a:p>
          <a:p>
            <a:r>
              <a:rPr lang="en-GB" sz="1300" dirty="0"/>
              <a:t>Because rural tourism usually relies on the environment that is being visited, there are often schemes put in place to protect and conserve areas.</a:t>
            </a:r>
          </a:p>
          <a:p>
            <a:r>
              <a:rPr lang="en-GB" sz="1300" dirty="0"/>
              <a:t>This includes giving an area natural park status or declaring it an area of outstanding natural beauty, for example.</a:t>
            </a:r>
          </a:p>
          <a:p>
            <a:r>
              <a:rPr lang="en-GB" sz="1300" dirty="0"/>
              <a:t>It also includes implementing management processes, such as reducing visitor numbers or condoning off particular areas.</a:t>
            </a:r>
          </a:p>
          <a:p>
            <a:br>
              <a:rPr lang="en-GB" dirty="0"/>
            </a:b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21</a:t>
            </a:fld>
            <a:endParaRPr lang="en-US"/>
          </a:p>
        </p:txBody>
      </p:sp>
    </p:spTree>
    <p:extLst>
      <p:ext uri="{BB962C8B-B14F-4D97-AF65-F5344CB8AC3E}">
        <p14:creationId xmlns:p14="http://schemas.microsoft.com/office/powerpoint/2010/main" val="11265264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b="1" dirty="0"/>
              <a:t>Rural tourism: Conclusion</a:t>
            </a:r>
          </a:p>
          <a:p>
            <a:r>
              <a:rPr lang="en-GB" sz="1300" dirty="0"/>
              <a:t>It is evident that rural tourism deserves a place in the tourism industry!</a:t>
            </a:r>
          </a:p>
          <a:p>
            <a:r>
              <a:rPr lang="en-GB" sz="1300" dirty="0"/>
              <a:t>Rural tourism is popular the world over and has the potential to have significant economic impacts in rural areas. As I have explained, careful management is important in order to ensure that the positive impacts are maximised and the negative impacts are minimised- there are a number of different stakeholders that play a role in this.</a:t>
            </a:r>
          </a:p>
          <a:p>
            <a:r>
              <a:rPr lang="en-GB" sz="1300" dirty="0"/>
              <a:t>The rural tourism industry has significant value to the tourism industries and economies of countries around the world.</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22</a:t>
            </a:fld>
            <a:endParaRPr lang="en-US" dirty="0"/>
          </a:p>
        </p:txBody>
      </p:sp>
    </p:spTree>
    <p:extLst>
      <p:ext uri="{BB962C8B-B14F-4D97-AF65-F5344CB8AC3E}">
        <p14:creationId xmlns:p14="http://schemas.microsoft.com/office/powerpoint/2010/main" val="15150170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78137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Coastal tourism is strongly dependent upon natural (climate, landscape, ecosystems) and cultural (historic and cultural heritage, arts and crafts, traditions, etc.) resources. It encompasses activities that can only be carried out in particular areas and in specific conditions. Therefore, certain areas are considered to be particularly suited to specific types of tourism activities, for which they became known on a global scale. Examples include sailing in the Gulf of Mexico, surfing on the beaches of Australia and Hawaii, or scuba diving in the Red Sea. </a:t>
            </a:r>
          </a:p>
          <a:p>
            <a:endParaRPr lang="en-GB" dirty="0"/>
          </a:p>
          <a:p>
            <a:r>
              <a:rPr lang="en-GB" sz="1300" dirty="0"/>
              <a:t>Besides physical conditions, the development of tourism in coastal areas is related to socio-economic features of the receiving environment such as local community interests, health and security conditions, political factors including unpredictable crises, exchange rate fluctuations, and traditional models of tourism exploitation or, simply, a successful or less effective marketing-led depiction of a destination. Environmental conditions such as unpredictable climate conditions, algae blooms, winds and the associated risk of forest fires, tsunami, storms and floods, as well as many other constant features or unexpected events, affect tourism development in coastal areas. </a:t>
            </a:r>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24</a:t>
            </a:fld>
            <a:endParaRPr lang="en-US"/>
          </a:p>
        </p:txBody>
      </p:sp>
    </p:spTree>
    <p:extLst>
      <p:ext uri="{BB962C8B-B14F-4D97-AF65-F5344CB8AC3E}">
        <p14:creationId xmlns:p14="http://schemas.microsoft.com/office/powerpoint/2010/main" val="34508849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 minute film</a:t>
            </a:r>
          </a:p>
        </p:txBody>
      </p:sp>
      <p:sp>
        <p:nvSpPr>
          <p:cNvPr id="4" name="Slide Number Placeholder 3"/>
          <p:cNvSpPr>
            <a:spLocks noGrp="1"/>
          </p:cNvSpPr>
          <p:nvPr>
            <p:ph type="sldNum" sz="quarter" idx="5"/>
          </p:nvPr>
        </p:nvSpPr>
        <p:spPr/>
        <p:txBody>
          <a:bodyPr/>
          <a:lstStyle/>
          <a:p>
            <a:fld id="{FE08C8D7-18E8-2C4F-967C-29C09C3D1F6E}" type="slidenum">
              <a:rPr lang="en-US" smtClean="0"/>
              <a:t>25</a:t>
            </a:fld>
            <a:endParaRPr lang="en-US"/>
          </a:p>
        </p:txBody>
      </p:sp>
    </p:spTree>
    <p:extLst>
      <p:ext uri="{BB962C8B-B14F-4D97-AF65-F5344CB8AC3E}">
        <p14:creationId xmlns:p14="http://schemas.microsoft.com/office/powerpoint/2010/main" val="37574591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26</a:t>
            </a:fld>
            <a:endParaRPr lang="en-US"/>
          </a:p>
        </p:txBody>
      </p:sp>
    </p:spTree>
    <p:extLst>
      <p:ext uri="{BB962C8B-B14F-4D97-AF65-F5344CB8AC3E}">
        <p14:creationId xmlns:p14="http://schemas.microsoft.com/office/powerpoint/2010/main" val="34337749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effectLst/>
              </a:rPr>
              <a:t> </a:t>
            </a:r>
            <a:r>
              <a:rPr lang="en-GB" dirty="0"/>
              <a:t>These recommendations stem from the series of UNWTO Urban Tourism Summits held since 2012, and the Lisbon Declaration on Sustainable Urban tourism, adopted at the First UNWTO Mayors Forum for Sustainable Urban Tourism, held in Portugal on 5 April 2019. </a:t>
            </a:r>
          </a:p>
          <a:p>
            <a:r>
              <a:rPr lang="en-GB" dirty="0"/>
              <a:t>They also draw on the research conducted by the UNWTO Secretariat in the field of urban tourism.</a:t>
            </a:r>
          </a:p>
        </p:txBody>
      </p:sp>
      <p:sp>
        <p:nvSpPr>
          <p:cNvPr id="4" name="Slide Number Placeholder 3"/>
          <p:cNvSpPr>
            <a:spLocks noGrp="1"/>
          </p:cNvSpPr>
          <p:nvPr>
            <p:ph type="sldNum" sz="quarter" idx="10"/>
          </p:nvPr>
        </p:nvSpPr>
        <p:spPr/>
        <p:txBody>
          <a:bodyPr/>
          <a:lstStyle/>
          <a:p>
            <a:fld id="{FE08C8D7-18E8-2C4F-967C-29C09C3D1F6E}" type="slidenum">
              <a:rPr lang="en-US" smtClean="0"/>
              <a:t>28</a:t>
            </a:fld>
            <a:endParaRPr lang="en-US"/>
          </a:p>
        </p:txBody>
      </p:sp>
    </p:spTree>
    <p:extLst>
      <p:ext uri="{BB962C8B-B14F-4D97-AF65-F5344CB8AC3E}">
        <p14:creationId xmlns:p14="http://schemas.microsoft.com/office/powerpoint/2010/main" val="13585692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31</a:t>
            </a:fld>
            <a:endParaRPr lang="en-US"/>
          </a:p>
        </p:txBody>
      </p:sp>
    </p:spTree>
    <p:extLst>
      <p:ext uri="{BB962C8B-B14F-4D97-AF65-F5344CB8AC3E}">
        <p14:creationId xmlns:p14="http://schemas.microsoft.com/office/powerpoint/2010/main" val="7465859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Perhaps where skiing differs is in its Infrastructure Requirements. In addition to accommodation and access:</a:t>
            </a:r>
          </a:p>
          <a:p>
            <a:pPr marL="0" indent="0">
              <a:buNone/>
            </a:pPr>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Pistes</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Off </a:t>
            </a:r>
            <a:r>
              <a:rPr lang="en-GB" sz="1200" dirty="0" err="1">
                <a:latin typeface="Arial" panose="020B0604020202020204" pitchFamily="34" charset="0"/>
                <a:cs typeface="Arial" panose="020B0604020202020204" pitchFamily="34" charset="0"/>
              </a:rPr>
              <a:t>Piste</a:t>
            </a:r>
            <a:r>
              <a:rPr lang="en-GB" sz="1200" dirty="0">
                <a:latin typeface="Arial" panose="020B0604020202020204" pitchFamily="34" charset="0"/>
                <a:cs typeface="Arial" panose="020B0604020202020204" pitchFamily="34" charset="0"/>
              </a:rPr>
              <a:t> Skiing</a:t>
            </a:r>
          </a:p>
          <a:p>
            <a:r>
              <a:rPr lang="en-GB" sz="1200" dirty="0">
                <a:latin typeface="Arial" panose="020B0604020202020204" pitchFamily="34" charset="0"/>
                <a:cs typeface="Arial" panose="020B0604020202020204" pitchFamily="34" charset="0"/>
              </a:rPr>
              <a:t>Ski Lifts</a:t>
            </a:r>
          </a:p>
          <a:p>
            <a:r>
              <a:rPr lang="en-GB" sz="1200" dirty="0">
                <a:latin typeface="Arial" panose="020B0604020202020204" pitchFamily="34" charset="0"/>
                <a:cs typeface="Arial" panose="020B0604020202020204" pitchFamily="34" charset="0"/>
              </a:rPr>
              <a:t>Artificial Snow</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A </a:t>
            </a:r>
            <a:r>
              <a:rPr lang="en-GB" sz="1200" b="1" i="1" dirty="0" err="1">
                <a:latin typeface="Arial" panose="020B0604020202020204" pitchFamily="34" charset="0"/>
                <a:cs typeface="Arial" panose="020B0604020202020204" pitchFamily="34" charset="0"/>
              </a:rPr>
              <a:t>piste</a:t>
            </a:r>
            <a:r>
              <a:rPr lang="en-GB" sz="1200" baseline="300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is a marked ski run or path down a mountain for snow skiing, snowboarding or other mountain sports.</a:t>
            </a:r>
          </a:p>
          <a:p>
            <a:pPr marL="342900" indent="-342900">
              <a:buFont typeface="Arial" panose="020B0604020202020204" pitchFamily="34" charset="0"/>
              <a:buChar char="•"/>
            </a:pPr>
            <a:r>
              <a:rPr lang="en-GB" sz="1200" dirty="0">
                <a:latin typeface="Arial" panose="020B0604020202020204" pitchFamily="34" charset="0"/>
                <a:cs typeface="Arial" panose="020B0604020202020204" pitchFamily="34" charset="0"/>
              </a:rPr>
              <a:t>Tree removal may cause drainage problems and erosion</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What is artificial snow and why is it used?  </a:t>
            </a:r>
          </a:p>
          <a:p>
            <a:r>
              <a:rPr lang="en-GB" altLang="en-US" sz="1200" dirty="0">
                <a:latin typeface="Arial" panose="020B0604020202020204" pitchFamily="34" charset="0"/>
                <a:cs typeface="Arial" panose="020B0604020202020204" pitchFamily="34" charset="0"/>
              </a:rPr>
              <a:t>Very energy intensive and requires a lot of equipment. </a:t>
            </a:r>
          </a:p>
          <a:p>
            <a:r>
              <a:rPr lang="en-GB" altLang="en-US" sz="1200" dirty="0">
                <a:latin typeface="Arial" panose="020B0604020202020204" pitchFamily="34" charset="0"/>
                <a:cs typeface="Arial" panose="020B0604020202020204" pitchFamily="34" charset="0"/>
              </a:rPr>
              <a:t>Excess water consumption either from reservoirs built up the mountain, which are often unsightly, or from rivers.</a:t>
            </a:r>
          </a:p>
          <a:p>
            <a:r>
              <a:rPr lang="en-GB" altLang="en-US" sz="1200" dirty="0">
                <a:latin typeface="Arial" panose="020B0604020202020204" pitchFamily="34" charset="0"/>
                <a:cs typeface="Arial" panose="020B0604020202020204" pitchFamily="34" charset="0"/>
              </a:rPr>
              <a:t>Impact on Rivers, run-off has high chemical content</a:t>
            </a:r>
          </a:p>
          <a:p>
            <a:pPr>
              <a:spcBef>
                <a:spcPct val="0"/>
              </a:spcBef>
            </a:pPr>
            <a:r>
              <a:rPr lang="en-GB" altLang="en-US" sz="1200" dirty="0">
                <a:latin typeface="Arial" panose="020B0604020202020204" pitchFamily="34" charset="0"/>
                <a:cs typeface="Arial" panose="020B0604020202020204" pitchFamily="34" charset="0"/>
              </a:rPr>
              <a:t>Skiers want peace and to relish the environment – snow machines can negatively impact the experience.</a:t>
            </a:r>
          </a:p>
        </p:txBody>
      </p:sp>
      <p:sp>
        <p:nvSpPr>
          <p:cNvPr id="4" name="Slide Number Placeholder 3"/>
          <p:cNvSpPr>
            <a:spLocks noGrp="1"/>
          </p:cNvSpPr>
          <p:nvPr>
            <p:ph type="sldNum" sz="quarter" idx="10"/>
          </p:nvPr>
        </p:nvSpPr>
        <p:spPr/>
        <p:txBody>
          <a:bodyPr/>
          <a:lstStyle/>
          <a:p>
            <a:fld id="{FE08C8D7-18E8-2C4F-967C-29C09C3D1F6E}" type="slidenum">
              <a:rPr lang="en-US" smtClean="0"/>
              <a:t>33</a:t>
            </a:fld>
            <a:endParaRPr lang="en-US"/>
          </a:p>
        </p:txBody>
      </p:sp>
    </p:spTree>
    <p:extLst>
      <p:ext uri="{BB962C8B-B14F-4D97-AF65-F5344CB8AC3E}">
        <p14:creationId xmlns:p14="http://schemas.microsoft.com/office/powerpoint/2010/main" val="15903840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minutes</a:t>
            </a:r>
          </a:p>
        </p:txBody>
      </p:sp>
      <p:sp>
        <p:nvSpPr>
          <p:cNvPr id="4" name="Slide Number Placeholder 3"/>
          <p:cNvSpPr>
            <a:spLocks noGrp="1"/>
          </p:cNvSpPr>
          <p:nvPr>
            <p:ph type="sldNum" sz="quarter" idx="5"/>
          </p:nvPr>
        </p:nvSpPr>
        <p:spPr/>
        <p:txBody>
          <a:bodyPr/>
          <a:lstStyle/>
          <a:p>
            <a:fld id="{FE08C8D7-18E8-2C4F-967C-29C09C3D1F6E}" type="slidenum">
              <a:rPr lang="en-US" smtClean="0"/>
              <a:t>34</a:t>
            </a:fld>
            <a:endParaRPr lang="en-US"/>
          </a:p>
        </p:txBody>
      </p:sp>
    </p:spTree>
    <p:extLst>
      <p:ext uri="{BB962C8B-B14F-4D97-AF65-F5344CB8AC3E}">
        <p14:creationId xmlns:p14="http://schemas.microsoft.com/office/powerpoint/2010/main" val="3353135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defRPr/>
            </a:pPr>
            <a:r>
              <a:rPr lang="en-GB" sz="1200" dirty="0">
                <a:latin typeface="Arial" panose="020B0604020202020204" pitchFamily="34" charset="0"/>
                <a:cs typeface="Arial" panose="020B0604020202020204" pitchFamily="34" charset="0"/>
              </a:rPr>
              <a:t>Issues </a:t>
            </a:r>
          </a:p>
          <a:p>
            <a:pPr>
              <a:spcBef>
                <a:spcPts val="0"/>
              </a:spcBef>
              <a:defRPr/>
            </a:pPr>
            <a:r>
              <a:rPr lang="en-GB" sz="1200" dirty="0">
                <a:latin typeface="Arial" panose="020B0604020202020204" pitchFamily="34" charset="0"/>
                <a:cs typeface="Arial" panose="020B0604020202020204" pitchFamily="34" charset="0"/>
              </a:rPr>
              <a:t>Planning and architectural controls (Val </a:t>
            </a:r>
            <a:r>
              <a:rPr lang="en-GB" sz="1200" dirty="0" err="1">
                <a:latin typeface="Arial" panose="020B0604020202020204" pitchFamily="34" charset="0"/>
                <a:cs typeface="Arial" panose="020B0604020202020204" pitchFamily="34" charset="0"/>
              </a:rPr>
              <a:t>D’Isere</a:t>
            </a:r>
            <a:r>
              <a:rPr lang="en-GB" sz="1200" dirty="0">
                <a:latin typeface="Arial" panose="020B0604020202020204" pitchFamily="34" charset="0"/>
                <a:cs typeface="Arial" panose="020B0604020202020204" pitchFamily="34" charset="0"/>
              </a:rPr>
              <a:t>)</a:t>
            </a:r>
          </a:p>
          <a:p>
            <a:pPr>
              <a:spcBef>
                <a:spcPts val="0"/>
              </a:spcBef>
              <a:defRPr/>
            </a:pPr>
            <a:endParaRPr lang="en-GB" sz="1200" dirty="0">
              <a:latin typeface="Arial" panose="020B0604020202020204" pitchFamily="34" charset="0"/>
              <a:cs typeface="Arial" panose="020B0604020202020204" pitchFamily="34" charset="0"/>
            </a:endParaRPr>
          </a:p>
          <a:p>
            <a:pPr>
              <a:spcBef>
                <a:spcPts val="0"/>
              </a:spcBef>
              <a:defRPr/>
            </a:pPr>
            <a:r>
              <a:rPr lang="en-GB" sz="1200" dirty="0">
                <a:latin typeface="Arial" panose="020B0604020202020204" pitchFamily="34" charset="0"/>
                <a:cs typeface="Arial" panose="020B0604020202020204" pitchFamily="34" charset="0"/>
              </a:rPr>
              <a:t>Family Market in Soll in Austria (lager lout image)</a:t>
            </a:r>
          </a:p>
          <a:p>
            <a:pPr>
              <a:spcBef>
                <a:spcPts val="0"/>
              </a:spcBef>
              <a:defRPr/>
            </a:pPr>
            <a:endParaRPr lang="en-GB" sz="1200" dirty="0">
              <a:latin typeface="Arial" panose="020B0604020202020204" pitchFamily="34" charset="0"/>
              <a:cs typeface="Arial" panose="020B0604020202020204" pitchFamily="34" charset="0"/>
            </a:endParaRPr>
          </a:p>
          <a:p>
            <a:pPr>
              <a:spcBef>
                <a:spcPts val="0"/>
              </a:spcBef>
              <a:defRPr/>
            </a:pPr>
            <a:r>
              <a:rPr lang="en-GB" sz="1200" dirty="0">
                <a:latin typeface="Arial" panose="020B0604020202020204" pitchFamily="34" charset="0"/>
                <a:cs typeface="Arial" panose="020B0604020202020204" pitchFamily="34" charset="0"/>
              </a:rPr>
              <a:t>In </a:t>
            </a:r>
            <a:r>
              <a:rPr lang="en-GB" sz="1200" dirty="0" err="1">
                <a:latin typeface="Arial" panose="020B0604020202020204" pitchFamily="34" charset="0"/>
                <a:cs typeface="Arial" panose="020B0604020202020204" pitchFamily="34" charset="0"/>
              </a:rPr>
              <a:t>Saalbach</a:t>
            </a:r>
            <a:r>
              <a:rPr lang="en-GB" sz="1200" dirty="0">
                <a:latin typeface="Arial" panose="020B0604020202020204" pitchFamily="34" charset="0"/>
                <a:cs typeface="Arial" panose="020B0604020202020204" pitchFamily="34" charset="0"/>
              </a:rPr>
              <a:t>, Austria (Family Market threatened) </a:t>
            </a:r>
          </a:p>
          <a:p>
            <a:pPr>
              <a:spcBef>
                <a:spcPts val="0"/>
              </a:spcBef>
              <a:defRPr/>
            </a:pPr>
            <a:endParaRPr lang="en-GB" sz="1200" dirty="0">
              <a:latin typeface="Arial" panose="020B0604020202020204" pitchFamily="34" charset="0"/>
              <a:cs typeface="Arial" panose="020B0604020202020204" pitchFamily="34" charset="0"/>
            </a:endParaRPr>
          </a:p>
          <a:p>
            <a:pPr>
              <a:spcBef>
                <a:spcPts val="0"/>
              </a:spcBef>
              <a:defRPr/>
            </a:pPr>
            <a:r>
              <a:rPr lang="en-GB" sz="1200" dirty="0">
                <a:latin typeface="Arial" panose="020B0604020202020204" pitchFamily="34" charset="0"/>
                <a:cs typeface="Arial" panose="020B0604020202020204" pitchFamily="34" charset="0"/>
              </a:rPr>
              <a:t>Other resorts are considered more English than London at times! Losing Authenticity.   </a:t>
            </a:r>
          </a:p>
          <a:p>
            <a:pPr>
              <a:spcBef>
                <a:spcPts val="0"/>
              </a:spcBef>
              <a:defRPr/>
            </a:pPr>
            <a:endParaRPr lang="en-GB" sz="1200" dirty="0">
              <a:latin typeface="Arial" panose="020B0604020202020204" pitchFamily="34" charset="0"/>
              <a:cs typeface="Arial" panose="020B0604020202020204" pitchFamily="34" charset="0"/>
            </a:endParaRPr>
          </a:p>
          <a:p>
            <a:pPr>
              <a:spcBef>
                <a:spcPts val="0"/>
              </a:spcBef>
              <a:defRPr/>
            </a:pPr>
            <a:r>
              <a:rPr lang="en-GB" sz="1200" dirty="0">
                <a:latin typeface="Arial" panose="020B0604020202020204" pitchFamily="34" charset="0"/>
                <a:cs typeface="Arial" panose="020B0604020202020204" pitchFamily="34" charset="0"/>
              </a:rPr>
              <a:t>Traffic gridlock at busy times</a:t>
            </a:r>
          </a:p>
          <a:p>
            <a:pPr>
              <a:spcBef>
                <a:spcPts val="0"/>
              </a:spcBef>
              <a:defRPr/>
            </a:pPr>
            <a:endParaRPr lang="en-GB" sz="1200" dirty="0">
              <a:latin typeface="Arial" panose="020B0604020202020204" pitchFamily="34" charset="0"/>
              <a:cs typeface="Arial" panose="020B0604020202020204" pitchFamily="34" charset="0"/>
            </a:endParaRPr>
          </a:p>
          <a:p>
            <a:pPr>
              <a:spcBef>
                <a:spcPts val="0"/>
              </a:spcBef>
              <a:defRPr/>
            </a:pPr>
            <a:r>
              <a:rPr lang="en-GB" sz="1200" dirty="0">
                <a:latin typeface="Arial" panose="020B0604020202020204" pitchFamily="34" charset="0"/>
                <a:cs typeface="Arial" panose="020B0604020202020204" pitchFamily="34" charset="0"/>
              </a:rPr>
              <a:t>Large Corporate America </a:t>
            </a:r>
          </a:p>
        </p:txBody>
      </p:sp>
      <p:sp>
        <p:nvSpPr>
          <p:cNvPr id="4" name="Slide Number Placeholder 3"/>
          <p:cNvSpPr>
            <a:spLocks noGrp="1"/>
          </p:cNvSpPr>
          <p:nvPr>
            <p:ph type="sldNum" sz="quarter" idx="10"/>
          </p:nvPr>
        </p:nvSpPr>
        <p:spPr/>
        <p:txBody>
          <a:bodyPr/>
          <a:lstStyle/>
          <a:p>
            <a:fld id="{FE08C8D7-18E8-2C4F-967C-29C09C3D1F6E}" type="slidenum">
              <a:rPr lang="en-US" smtClean="0"/>
              <a:t>35</a:t>
            </a:fld>
            <a:endParaRPr lang="en-US"/>
          </a:p>
        </p:txBody>
      </p:sp>
    </p:spTree>
    <p:extLst>
      <p:ext uri="{BB962C8B-B14F-4D97-AF65-F5344CB8AC3E}">
        <p14:creationId xmlns:p14="http://schemas.microsoft.com/office/powerpoint/2010/main" val="21759019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38</a:t>
            </a:fld>
            <a:endParaRPr lang="en-US"/>
          </a:p>
        </p:txBody>
      </p:sp>
    </p:spTree>
    <p:extLst>
      <p:ext uri="{BB962C8B-B14F-4D97-AF65-F5344CB8AC3E}">
        <p14:creationId xmlns:p14="http://schemas.microsoft.com/office/powerpoint/2010/main" val="34048419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 U.S. EPA estimates that a 3,000-person cruise ship generates </a:t>
            </a:r>
            <a:r>
              <a:rPr lang="en-GB" sz="1200" b="1" dirty="0">
                <a:latin typeface="Arial" panose="020B0604020202020204" pitchFamily="34" charset="0"/>
                <a:cs typeface="Arial" panose="020B0604020202020204" pitchFamily="34" charset="0"/>
              </a:rPr>
              <a:t>210,000 gallons </a:t>
            </a:r>
            <a:r>
              <a:rPr lang="en-GB" sz="1200" dirty="0">
                <a:latin typeface="Arial" panose="020B0604020202020204" pitchFamily="34" charset="0"/>
                <a:cs typeface="Arial" panose="020B0604020202020204" pitchFamily="34" charset="0"/>
              </a:rPr>
              <a:t>of sewage weekly — enough to fill 10 backyard swimming pools, and 1 million gallons of greywater — another 40 swimming pools full of waste </a:t>
            </a:r>
          </a:p>
          <a:p>
            <a:r>
              <a:rPr lang="en-GB" sz="1200" dirty="0">
                <a:latin typeface="Arial" panose="020B0604020202020204" pitchFamily="34" charset="0"/>
                <a:cs typeface="Arial" panose="020B0604020202020204" pitchFamily="34" charset="0"/>
              </a:rPr>
              <a:t>One cruise ship equals </a:t>
            </a:r>
            <a:r>
              <a:rPr lang="en-GB" sz="1200" b="1" dirty="0">
                <a:latin typeface="Arial" panose="020B0604020202020204" pitchFamily="34" charset="0"/>
                <a:cs typeface="Arial" panose="020B0604020202020204" pitchFamily="34" charset="0"/>
              </a:rPr>
              <a:t>50 swimming pools </a:t>
            </a:r>
            <a:r>
              <a:rPr lang="en-GB" sz="1200" dirty="0">
                <a:latin typeface="Arial" panose="020B0604020202020204" pitchFamily="34" charset="0"/>
                <a:cs typeface="Arial" panose="020B0604020202020204" pitchFamily="34" charset="0"/>
              </a:rPr>
              <a:t>full of highly polluted waste which can be dumped into our oceans each week</a:t>
            </a:r>
          </a:p>
          <a:p>
            <a:endParaRPr lang="en-GB" dirty="0"/>
          </a:p>
        </p:txBody>
      </p:sp>
      <p:sp>
        <p:nvSpPr>
          <p:cNvPr id="4" name="Slide Number Placeholder 3"/>
          <p:cNvSpPr>
            <a:spLocks noGrp="1"/>
          </p:cNvSpPr>
          <p:nvPr>
            <p:ph type="sldNum" sz="quarter" idx="10"/>
          </p:nvPr>
        </p:nvSpPr>
        <p:spPr/>
        <p:txBody>
          <a:bodyPr/>
          <a:lstStyle/>
          <a:p>
            <a:fld id="{FE08C8D7-18E8-2C4F-967C-29C09C3D1F6E}" type="slidenum">
              <a:rPr lang="en-US" smtClean="0"/>
              <a:t>41</a:t>
            </a:fld>
            <a:endParaRPr lang="en-US"/>
          </a:p>
        </p:txBody>
      </p:sp>
    </p:spTree>
    <p:extLst>
      <p:ext uri="{BB962C8B-B14F-4D97-AF65-F5344CB8AC3E}">
        <p14:creationId xmlns:p14="http://schemas.microsoft.com/office/powerpoint/2010/main" val="37420196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mins</a:t>
            </a:r>
          </a:p>
        </p:txBody>
      </p:sp>
      <p:sp>
        <p:nvSpPr>
          <p:cNvPr id="4" name="Slide Number Placeholder 3"/>
          <p:cNvSpPr>
            <a:spLocks noGrp="1"/>
          </p:cNvSpPr>
          <p:nvPr>
            <p:ph type="sldNum" sz="quarter" idx="5"/>
          </p:nvPr>
        </p:nvSpPr>
        <p:spPr/>
        <p:txBody>
          <a:bodyPr/>
          <a:lstStyle/>
          <a:p>
            <a:fld id="{FE08C8D7-18E8-2C4F-967C-29C09C3D1F6E}" type="slidenum">
              <a:rPr lang="en-US" smtClean="0"/>
              <a:t>43</a:t>
            </a:fld>
            <a:endParaRPr lang="en-US"/>
          </a:p>
        </p:txBody>
      </p:sp>
    </p:spTree>
    <p:extLst>
      <p:ext uri="{BB962C8B-B14F-4D97-AF65-F5344CB8AC3E}">
        <p14:creationId xmlns:p14="http://schemas.microsoft.com/office/powerpoint/2010/main" val="5474454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47</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10/30/2023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10/30/2023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10/30/2023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10/30/2023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10/30/2023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10/30/2023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10/30/2023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10/30/2023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10/30/2023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10/30/2023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10/30/2023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10/30/2023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10/30/2023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10/30/2023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10/30/2023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10/30/2023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10/30/2023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10/30/2023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10/30/2023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10/30/2023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10/30/2023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10/30/2023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10/30/2023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30/10/2023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30/10/2023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30/10/2023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30/10/2023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30/10/2023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30/10/2023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30/10/2023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30/10/2023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30/10/2023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30/10/2023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30/10/2023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382454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30/10/2023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30/10/2023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30/10/2023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30/10/2023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30/10/2023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30/10/2023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30/10/2023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30/10/2023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30/10/2023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30/10/2023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30/10/2023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5.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30/10/2023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30/10/2023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2" Type="http://schemas.openxmlformats.org/officeDocument/2006/relationships/image" Target="../media/image9.jpeg"/><Relationship Id="rId1" Type="http://schemas.openxmlformats.org/officeDocument/2006/relationships/slideLayout" Target="../slideLayouts/slideLayout33.xml"/><Relationship Id="rId4" Type="http://schemas.openxmlformats.org/officeDocument/2006/relationships/hyperlink" Target="https://www.uwtsd.ac.uk/bursaries/undergraduate/"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hyperlink" Target="http://www.thetravelfoundation.org.uk/" TargetMode="External"/><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hyperlink" Target="https://farmguests.com/diary/rural-tourism/" TargetMode="External"/><Relationship Id="rId2" Type="http://schemas.openxmlformats.org/officeDocument/2006/relationships/notesSlide" Target="../notesSlides/notesSlide5.xml"/><Relationship Id="rId1" Type="http://schemas.openxmlformats.org/officeDocument/2006/relationships/slideLayout" Target="../slideLayouts/slideLayout29.xml"/><Relationship Id="rId6" Type="http://schemas.openxmlformats.org/officeDocument/2006/relationships/image" Target="../media/image16.jpeg"/><Relationship Id="rId5" Type="http://schemas.openxmlformats.org/officeDocument/2006/relationships/hyperlink" Target="https://drprem.com/travel/what-is-rural-tourism/" TargetMode="External"/><Relationship Id="rId4" Type="http://schemas.openxmlformats.org/officeDocument/2006/relationships/image" Target="../media/image15.jpg"/></Relationships>
</file>

<file path=ppt/slides/_rels/slide13.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6.xml"/><Relationship Id="rId1" Type="http://schemas.openxmlformats.org/officeDocument/2006/relationships/slideLayout" Target="../slideLayouts/slideLayout29.xml"/><Relationship Id="rId4" Type="http://schemas.openxmlformats.org/officeDocument/2006/relationships/hyperlink" Target="https://europa.eu/youth/es/article/117/31803_no"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oecd.org/unitedkingdom/" TargetMode="External"/><Relationship Id="rId2" Type="http://schemas.openxmlformats.org/officeDocument/2006/relationships/notesSlide" Target="../notesSlides/notesSlide7.xml"/><Relationship Id="rId1" Type="http://schemas.openxmlformats.org/officeDocument/2006/relationships/slideLayout" Target="../slideLayouts/slideLayout29.xml"/><Relationship Id="rId4" Type="http://schemas.openxmlformats.org/officeDocument/2006/relationships/hyperlink" Target="https://www.coe.int/en/web/portal"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9.xml"/><Relationship Id="rId1" Type="http://schemas.openxmlformats.org/officeDocument/2006/relationships/video" Target="https://www.youtube.com/embed/DhfsO5rbnKU?feature=oembed" TargetMode="External"/><Relationship Id="rId4" Type="http://schemas.openxmlformats.org/officeDocument/2006/relationships/image" Target="../media/image19.jpeg"/></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oof.net/" TargetMode="External"/><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hyperlink" Target="https://tourismteacher.com/economic-leakage-tourism/" TargetMode="External"/><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9.xml"/><Relationship Id="rId5" Type="http://schemas.openxmlformats.org/officeDocument/2006/relationships/image" Target="../media/image23.png"/><Relationship Id="rId4" Type="http://schemas.openxmlformats.org/officeDocument/2006/relationships/hyperlink" Target="https://kayentis.com/six-reasons-to-work-at-kayentis-2/positive-impact-kayenti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hotelsonjaumell.com/en/blog/rural-hotel/" TargetMode="External"/><Relationship Id="rId2" Type="http://schemas.openxmlformats.org/officeDocument/2006/relationships/notesSlide" Target="../notesSlides/notesSlide13.xml"/><Relationship Id="rId1" Type="http://schemas.openxmlformats.org/officeDocument/2006/relationships/slideLayout" Target="../slideLayouts/slideLayout29.xml"/><Relationship Id="rId4" Type="http://schemas.openxmlformats.org/officeDocument/2006/relationships/hyperlink" Target="https://discovery.cathaypacific.com/4-hotels-rural-village-experience/"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8.xml"/><Relationship Id="rId4" Type="http://schemas.openxmlformats.org/officeDocument/2006/relationships/hyperlink" Target="https://purepng.com/photo/16205/cup-mug-coffee"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9.xml"/><Relationship Id="rId1" Type="http://schemas.openxmlformats.org/officeDocument/2006/relationships/video" Target="https://www.youtube.com/embed/LRTQOvz4kts?feature=oembed" TargetMode="External"/><Relationship Id="rId4" Type="http://schemas.openxmlformats.org/officeDocument/2006/relationships/image" Target="../media/image25.jpeg"/></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31.xml"/></Relationships>
</file>

<file path=ppt/slides/_rels/slide29.xml.rels><?xml version="1.0" encoding="UTF-8" standalone="yes"?>
<Relationships xmlns="http://schemas.openxmlformats.org/package/2006/relationships"><Relationship Id="rId2" Type="http://schemas.openxmlformats.org/officeDocument/2006/relationships/hyperlink" Target="https://www.unwto.org/urban-tourism" TargetMode="External"/><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9.xml"/><Relationship Id="rId1" Type="http://schemas.openxmlformats.org/officeDocument/2006/relationships/video" Target="https://www.youtube.com/embed/oY3m7p2MAqM?feature=oembed" TargetMode="External"/><Relationship Id="rId4" Type="http://schemas.openxmlformats.org/officeDocument/2006/relationships/image" Target="../media/image30.jpeg"/></Relationships>
</file>

<file path=ppt/slides/_rels/slide3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36.xml"/><Relationship Id="rId4" Type="http://schemas.openxmlformats.org/officeDocument/2006/relationships/image" Target="../media/image32.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2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9.xml"/></Relationships>
</file>

<file path=ppt/slides/_rels/slide42.xml.rels><?xml version="1.0" encoding="UTF-8" standalone="yes"?>
<Relationships xmlns="http://schemas.openxmlformats.org/package/2006/relationships"><Relationship Id="rId2" Type="http://schemas.openxmlformats.org/officeDocument/2006/relationships/hyperlink" Target="https://foe.org/blog/cruise-industry-restart-demands/" TargetMode="External"/><Relationship Id="rId1" Type="http://schemas.openxmlformats.org/officeDocument/2006/relationships/slideLayout" Target="../slideLayouts/slideLayout29.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9.xml"/><Relationship Id="rId1" Type="http://schemas.openxmlformats.org/officeDocument/2006/relationships/video" Target="https://www.youtube.com/embed/CARHT51YgPM" TargetMode="External"/><Relationship Id="rId4" Type="http://schemas.openxmlformats.org/officeDocument/2006/relationships/image" Target="../media/image35.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9.xml"/></Relationships>
</file>

<file path=ppt/slides/_rels/slide4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6.xml"/><Relationship Id="rId1" Type="http://schemas.openxmlformats.org/officeDocument/2006/relationships/slideLayout" Target="../slideLayouts/slideLayout34.xml"/></Relationships>
</file>

<file path=ppt/slides/_rels/slide4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637260"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BMIH5006</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8610178"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Sustainable Hospitality and Tourism Management</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6</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120E8564-837E-EE2C-9759-68DB323CDE5D}"/>
              </a:ext>
            </a:extLst>
          </p:cNvPr>
          <p:cNvPicPr>
            <a:picLocks noChangeAspect="1"/>
          </p:cNvPicPr>
          <p:nvPr/>
        </p:nvPicPr>
        <p:blipFill>
          <a:blip r:embed="rId3"/>
          <a:stretch>
            <a:fillRect/>
          </a:stretch>
        </p:blipFill>
        <p:spPr>
          <a:xfrm>
            <a:off x="0" y="2186546"/>
            <a:ext cx="12192000" cy="2484907"/>
          </a:xfrm>
          <a:prstGeom prst="rect">
            <a:avLst/>
          </a:prstGeom>
        </p:spPr>
      </p:pic>
      <p:sp>
        <p:nvSpPr>
          <p:cNvPr id="9" name="TextBox 8">
            <a:extLst>
              <a:ext uri="{FF2B5EF4-FFF2-40B4-BE49-F238E27FC236}">
                <a16:creationId xmlns:a16="http://schemas.microsoft.com/office/drawing/2014/main" id="{E261E406-1DED-A194-F576-1C94B9E42056}"/>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84E5EA3B-0C80-A47D-C876-5B9248C874F6}"/>
              </a:ext>
            </a:extLst>
          </p:cNvPr>
          <p:cNvSpPr txBox="1"/>
          <p:nvPr/>
        </p:nvSpPr>
        <p:spPr>
          <a:xfrm>
            <a:off x="4051819" y="991336"/>
            <a:ext cx="6162868" cy="584775"/>
          </a:xfrm>
          <a:prstGeom prst="rect">
            <a:avLst/>
          </a:prstGeom>
          <a:noFill/>
        </p:spPr>
        <p:txBody>
          <a:bodyPr wrap="square">
            <a:spAutoFit/>
          </a:bodyPr>
          <a:lstStyle/>
          <a:p>
            <a:r>
              <a:rPr kumimoji="0" lang="en-GB" sz="3200" b="1" i="0" u="none" strike="noStrike" kern="1200" cap="none" spc="0" normalizeH="0" baseline="0" noProof="0" dirty="0">
                <a:ln>
                  <a:noFill/>
                </a:ln>
                <a:solidFill>
                  <a:prstClr val="white"/>
                </a:solidFill>
                <a:effectLst/>
                <a:uLnTx/>
                <a:uFillTx/>
                <a:latin typeface="Calibri Light" panose="020F0302020204030204"/>
                <a:ea typeface="+mj-ea"/>
                <a:cs typeface="+mj-cs"/>
              </a:rPr>
              <a:t>Why is this important?</a:t>
            </a:r>
            <a:endParaRPr lang="en-GB" dirty="0"/>
          </a:p>
        </p:txBody>
      </p:sp>
      <p:sp>
        <p:nvSpPr>
          <p:cNvPr id="15" name="TextBox 14">
            <a:extLst>
              <a:ext uri="{FF2B5EF4-FFF2-40B4-BE49-F238E27FC236}">
                <a16:creationId xmlns:a16="http://schemas.microsoft.com/office/drawing/2014/main" id="{C12D0E11-0AC7-AC02-5694-A239FB72B72C}"/>
              </a:ext>
            </a:extLst>
          </p:cNvPr>
          <p:cNvSpPr txBox="1"/>
          <p:nvPr/>
        </p:nvSpPr>
        <p:spPr>
          <a:xfrm>
            <a:off x="220825" y="1891229"/>
            <a:ext cx="11971175" cy="3416320"/>
          </a:xfrm>
          <a:prstGeom prst="rect">
            <a:avLst/>
          </a:prstGeom>
          <a:noFill/>
        </p:spPr>
        <p:txBody>
          <a:bodyPr wrap="square">
            <a:spAutoFit/>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32691791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2089150"/>
            <a:ext cx="9424988" cy="351790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3">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4">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838200" y="0"/>
            <a:ext cx="10515600" cy="6847967"/>
          </a:xfrm>
        </p:spPr>
      </p:pic>
    </p:spTree>
    <p:extLst>
      <p:ext uri="{BB962C8B-B14F-4D97-AF65-F5344CB8AC3E}">
        <p14:creationId xmlns:p14="http://schemas.microsoft.com/office/powerpoint/2010/main" val="376029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p:txBody>
          <a:bodyPr/>
          <a:lstStyle/>
          <a:p>
            <a:r>
              <a:rPr lang="en-GB" dirty="0"/>
              <a:t>Destination management…</a:t>
            </a:r>
          </a:p>
          <a:p>
            <a:r>
              <a:rPr lang="en-GB" dirty="0"/>
              <a:t>Response to poor development and new pressures</a:t>
            </a:r>
          </a:p>
          <a:p>
            <a:r>
              <a:rPr lang="en-GB" dirty="0"/>
              <a:t>Butler’s Model</a:t>
            </a:r>
          </a:p>
          <a:p>
            <a:r>
              <a:rPr lang="en-GB" dirty="0" err="1"/>
              <a:t>Doxey’s</a:t>
            </a:r>
            <a:r>
              <a:rPr lang="en-GB" dirty="0"/>
              <a:t> </a:t>
            </a:r>
            <a:r>
              <a:rPr lang="en-GB" dirty="0" err="1"/>
              <a:t>irridex</a:t>
            </a:r>
            <a:endParaRPr lang="en-GB" dirty="0"/>
          </a:p>
          <a:p>
            <a:r>
              <a:rPr lang="en-GB" dirty="0"/>
              <a:t>3 Principles</a:t>
            </a:r>
          </a:p>
          <a:p>
            <a:pPr lvl="1"/>
            <a:r>
              <a:rPr lang="en-GB" dirty="0"/>
              <a:t>Strategic Leadership,</a:t>
            </a:r>
          </a:p>
          <a:p>
            <a:pPr lvl="1"/>
            <a:r>
              <a:rPr lang="en-GB" dirty="0"/>
              <a:t>Effective Implementation </a:t>
            </a:r>
          </a:p>
          <a:p>
            <a:pPr lvl="1"/>
            <a:r>
              <a:rPr lang="en-GB" dirty="0"/>
              <a:t>Efficient Governance.</a:t>
            </a:r>
          </a:p>
        </p:txBody>
      </p:sp>
      <p:pic>
        <p:nvPicPr>
          <p:cNvPr id="4" name="Picture 3"/>
          <p:cNvPicPr>
            <a:picLocks noChangeAspect="1"/>
          </p:cNvPicPr>
          <p:nvPr/>
        </p:nvPicPr>
        <p:blipFill>
          <a:blip r:embed="rId2"/>
          <a:stretch>
            <a:fillRect/>
          </a:stretch>
        </p:blipFill>
        <p:spPr>
          <a:xfrm>
            <a:off x="6600057" y="3062118"/>
            <a:ext cx="2478491" cy="1240898"/>
          </a:xfrm>
          <a:prstGeom prst="rect">
            <a:avLst/>
          </a:prstGeom>
        </p:spPr>
      </p:pic>
      <p:pic>
        <p:nvPicPr>
          <p:cNvPr id="5" name="Picture 2" descr="Image result for doxey irridex theory">
            <a:extLst>
              <a:ext uri="{FF2B5EF4-FFF2-40B4-BE49-F238E27FC236}">
                <a16:creationId xmlns:a16="http://schemas.microsoft.com/office/drawing/2014/main" id="{24385214-00AA-B847-A1AD-7E4B51EF6C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9960" y="4419530"/>
            <a:ext cx="1757419" cy="1268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3918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r>
              <a:rPr lang="en-GB" dirty="0"/>
              <a:t>What is tourism?</a:t>
            </a:r>
          </a:p>
          <a:p>
            <a:r>
              <a:rPr lang="en-GB" dirty="0"/>
              <a:t>Post your answer in the chat</a:t>
            </a:r>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4151784" y="2852936"/>
            <a:ext cx="3672408" cy="3060340"/>
          </a:xfrm>
          <a:prstGeom prst="rect">
            <a:avLst/>
          </a:prstGeom>
        </p:spPr>
      </p:pic>
    </p:spTree>
    <p:extLst>
      <p:ext uri="{BB962C8B-B14F-4D97-AF65-F5344CB8AC3E}">
        <p14:creationId xmlns:p14="http://schemas.microsoft.com/office/powerpoint/2010/main" val="1570640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0ABF6-75D5-4BF4-8421-C3D04BBA4895}"/>
              </a:ext>
            </a:extLst>
          </p:cNvPr>
          <p:cNvSpPr>
            <a:spLocks noGrp="1"/>
          </p:cNvSpPr>
          <p:nvPr>
            <p:ph type="title"/>
          </p:nvPr>
        </p:nvSpPr>
        <p:spPr>
          <a:xfrm>
            <a:off x="2152651" y="692697"/>
            <a:ext cx="8784975" cy="630227"/>
          </a:xfrm>
        </p:spPr>
        <p:txBody>
          <a:bodyPr>
            <a:normAutofit fontScale="90000"/>
          </a:bodyPr>
          <a:lstStyle/>
          <a:p>
            <a:r>
              <a:rPr lang="en-GB" sz="4000" dirty="0">
                <a:latin typeface="Arial" panose="020B0604020202020204" pitchFamily="34" charset="0"/>
                <a:cs typeface="Arial" panose="020B0604020202020204" pitchFamily="34" charset="0"/>
              </a:rPr>
              <a:t>A tourism overview…</a:t>
            </a:r>
          </a:p>
        </p:txBody>
      </p:sp>
      <p:sp>
        <p:nvSpPr>
          <p:cNvPr id="3" name="Content Placeholder 2">
            <a:extLst>
              <a:ext uri="{FF2B5EF4-FFF2-40B4-BE49-F238E27FC236}">
                <a16:creationId xmlns:a16="http://schemas.microsoft.com/office/drawing/2014/main" id="{740FEFF4-FDD2-4666-B45B-2C363ACBC0DA}"/>
              </a:ext>
            </a:extLst>
          </p:cNvPr>
          <p:cNvSpPr>
            <a:spLocks noGrp="1"/>
          </p:cNvSpPr>
          <p:nvPr>
            <p:ph idx="1"/>
          </p:nvPr>
        </p:nvSpPr>
        <p:spPr>
          <a:xfrm>
            <a:off x="2152650" y="1844824"/>
            <a:ext cx="7886700" cy="4254444"/>
          </a:xfrm>
        </p:spPr>
        <p:txBody>
          <a:bodyPr/>
          <a:lstStyle/>
          <a:p>
            <a:r>
              <a:rPr lang="en-GB" b="1" dirty="0">
                <a:solidFill>
                  <a:srgbClr val="212529"/>
                </a:solidFill>
                <a:latin typeface="ivyepic-regular"/>
              </a:rPr>
              <a:t>Tourism</a:t>
            </a:r>
            <a:r>
              <a:rPr lang="en-GB" dirty="0">
                <a:solidFill>
                  <a:srgbClr val="212529"/>
                </a:solidFill>
                <a:latin typeface="ivyepic-regular"/>
              </a:rPr>
              <a:t> is travelling from one location to another, usually with overnight stays. In recent years, the tourism industry has experienced significant growth because of the change in people’s lifestyles, reduced air travel charges, and thirst for education/adventure/change.</a:t>
            </a:r>
          </a:p>
          <a:p>
            <a:r>
              <a:rPr lang="en-GB" dirty="0">
                <a:solidFill>
                  <a:srgbClr val="212529"/>
                </a:solidFill>
                <a:latin typeface="ivyepic-regular"/>
              </a:rPr>
              <a:t>Peer pressure – the Instagram generation? </a:t>
            </a:r>
          </a:p>
          <a:p>
            <a:r>
              <a:rPr lang="en-GB" dirty="0">
                <a:solidFill>
                  <a:srgbClr val="212529"/>
                </a:solidFill>
                <a:latin typeface="ivyepic-regular"/>
              </a:rPr>
              <a:t>Impacts – </a:t>
            </a:r>
            <a:r>
              <a:rPr lang="en-GB" dirty="0">
                <a:solidFill>
                  <a:srgbClr val="212529"/>
                </a:solidFill>
                <a:latin typeface="ivyepic-regular"/>
                <a:hlinkClick r:id="rId3"/>
              </a:rPr>
              <a:t>www.thetravelfoundation.org.uk</a:t>
            </a:r>
            <a:r>
              <a:rPr lang="en-GB" dirty="0">
                <a:solidFill>
                  <a:srgbClr val="212529"/>
                </a:solidFill>
                <a:latin typeface="ivyepic-regular"/>
              </a:rPr>
              <a:t> </a:t>
            </a:r>
          </a:p>
          <a:p>
            <a:pPr marL="0" indent="0">
              <a:buNone/>
            </a:pPr>
            <a:endParaRPr lang="en-GB" dirty="0">
              <a:solidFill>
                <a:srgbClr val="212529"/>
              </a:solidFill>
              <a:latin typeface="ivyepic-regular"/>
            </a:endParaRPr>
          </a:p>
          <a:p>
            <a:pPr marL="0" indent="0">
              <a:buNone/>
            </a:pPr>
            <a:endParaRPr lang="en-GB" b="0" i="0" dirty="0">
              <a:effectLst/>
              <a:latin typeface="arial" panose="020B0604020202020204" pitchFamily="34" charset="0"/>
            </a:endParaRPr>
          </a:p>
        </p:txBody>
      </p:sp>
    </p:spTree>
    <p:extLst>
      <p:ext uri="{BB962C8B-B14F-4D97-AF65-F5344CB8AC3E}">
        <p14:creationId xmlns:p14="http://schemas.microsoft.com/office/powerpoint/2010/main" val="385147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3E679-0C47-05E5-00B8-E1FB16A0A2CE}"/>
              </a:ext>
            </a:extLst>
          </p:cNvPr>
          <p:cNvSpPr>
            <a:spLocks noGrp="1"/>
          </p:cNvSpPr>
          <p:nvPr>
            <p:ph type="title"/>
          </p:nvPr>
        </p:nvSpPr>
        <p:spPr>
          <a:xfrm>
            <a:off x="1775520" y="404665"/>
            <a:ext cx="8568952" cy="615603"/>
          </a:xfrm>
        </p:spPr>
        <p:txBody>
          <a:bodyPr/>
          <a:lstStyle/>
          <a:p>
            <a:r>
              <a:rPr lang="en-GB" sz="3600" dirty="0">
                <a:solidFill>
                  <a:srgbClr val="000000"/>
                </a:solidFill>
                <a:latin typeface="+mn-lt"/>
              </a:rPr>
              <a:t>Some different types of tourism travel:</a:t>
            </a:r>
            <a:endParaRPr lang="en-GB" sz="3600" dirty="0">
              <a:latin typeface="+mn-lt"/>
            </a:endParaRPr>
          </a:p>
        </p:txBody>
      </p:sp>
      <p:sp>
        <p:nvSpPr>
          <p:cNvPr id="3" name="Content Placeholder 2">
            <a:extLst>
              <a:ext uri="{FF2B5EF4-FFF2-40B4-BE49-F238E27FC236}">
                <a16:creationId xmlns:a16="http://schemas.microsoft.com/office/drawing/2014/main" id="{D4EAE153-20FC-1160-13F7-4BD34D011455}"/>
              </a:ext>
            </a:extLst>
          </p:cNvPr>
          <p:cNvSpPr>
            <a:spLocks noGrp="1"/>
          </p:cNvSpPr>
          <p:nvPr>
            <p:ph idx="1"/>
          </p:nvPr>
        </p:nvSpPr>
        <p:spPr>
          <a:xfrm>
            <a:off x="1955032" y="1484785"/>
            <a:ext cx="8712968" cy="4809813"/>
          </a:xfrm>
        </p:spPr>
        <p:txBody>
          <a:bodyPr/>
          <a:lstStyle/>
          <a:p>
            <a:pPr marL="0" indent="0">
              <a:buNone/>
            </a:pPr>
            <a:r>
              <a:rPr lang="en-GB" b="1" i="0" dirty="0">
                <a:solidFill>
                  <a:srgbClr val="000000"/>
                </a:solidFill>
                <a:effectLst/>
                <a:latin typeface="ivyepic-regular"/>
              </a:rPr>
              <a:t>- </a:t>
            </a:r>
            <a:r>
              <a:rPr lang="en-GB" sz="2000" b="1" dirty="0">
                <a:solidFill>
                  <a:srgbClr val="000000"/>
                </a:solidFill>
              </a:rPr>
              <a:t>Domestic / International Tourism</a:t>
            </a:r>
          </a:p>
          <a:p>
            <a:pPr algn="l">
              <a:buFontTx/>
              <a:buChar char="-"/>
            </a:pPr>
            <a:r>
              <a:rPr lang="en-GB" sz="2000" b="1" dirty="0">
                <a:solidFill>
                  <a:srgbClr val="000000"/>
                </a:solidFill>
              </a:rPr>
              <a:t>Health and Wellness Tourism /Medical</a:t>
            </a:r>
          </a:p>
          <a:p>
            <a:pPr algn="l">
              <a:buFontTx/>
              <a:buChar char="-"/>
            </a:pPr>
            <a:r>
              <a:rPr lang="en-GB" sz="2000" b="1" dirty="0">
                <a:solidFill>
                  <a:srgbClr val="000000"/>
                </a:solidFill>
              </a:rPr>
              <a:t>Dark Tourism</a:t>
            </a:r>
          </a:p>
          <a:p>
            <a:pPr algn="l">
              <a:buFontTx/>
              <a:buChar char="-"/>
            </a:pPr>
            <a:r>
              <a:rPr lang="en-GB" sz="2000" b="1" dirty="0">
                <a:solidFill>
                  <a:srgbClr val="000000"/>
                </a:solidFill>
              </a:rPr>
              <a:t>Alternative Tourism/ volunteer</a:t>
            </a:r>
          </a:p>
          <a:p>
            <a:pPr algn="l">
              <a:buFontTx/>
              <a:buChar char="-"/>
            </a:pPr>
            <a:r>
              <a:rPr lang="en-GB" sz="2000" b="1" dirty="0">
                <a:solidFill>
                  <a:srgbClr val="000000"/>
                </a:solidFill>
              </a:rPr>
              <a:t>Business Tourism</a:t>
            </a:r>
          </a:p>
          <a:p>
            <a:pPr algn="l">
              <a:buFontTx/>
              <a:buChar char="-"/>
            </a:pPr>
            <a:r>
              <a:rPr lang="en-GB" sz="2000" b="1" dirty="0">
                <a:solidFill>
                  <a:srgbClr val="000000"/>
                </a:solidFill>
              </a:rPr>
              <a:t>Educational Tourism</a:t>
            </a:r>
          </a:p>
          <a:p>
            <a:pPr algn="l">
              <a:buFontTx/>
              <a:buChar char="-"/>
            </a:pPr>
            <a:r>
              <a:rPr lang="en-GB" sz="2000" b="1" dirty="0">
                <a:solidFill>
                  <a:srgbClr val="000000"/>
                </a:solidFill>
              </a:rPr>
              <a:t>Booze Tourism / </a:t>
            </a:r>
            <a:r>
              <a:rPr lang="en-GB" sz="2000" b="1" dirty="0" err="1">
                <a:solidFill>
                  <a:srgbClr val="000000"/>
                </a:solidFill>
              </a:rPr>
              <a:t>eg</a:t>
            </a:r>
            <a:r>
              <a:rPr lang="en-GB" sz="2000" b="1" dirty="0">
                <a:solidFill>
                  <a:srgbClr val="000000"/>
                </a:solidFill>
              </a:rPr>
              <a:t> stag and hen trips, 18-30</a:t>
            </a:r>
          </a:p>
          <a:p>
            <a:pPr algn="l">
              <a:buFontTx/>
              <a:buChar char="-"/>
            </a:pPr>
            <a:r>
              <a:rPr lang="en-GB" sz="2000" b="1" dirty="0">
                <a:solidFill>
                  <a:srgbClr val="000000"/>
                </a:solidFill>
              </a:rPr>
              <a:t>Sports Tourism</a:t>
            </a:r>
          </a:p>
          <a:p>
            <a:pPr algn="l">
              <a:buFontTx/>
              <a:buChar char="-"/>
            </a:pPr>
            <a:r>
              <a:rPr lang="en-GB" sz="2000" b="1" dirty="0">
                <a:solidFill>
                  <a:srgbClr val="000000"/>
                </a:solidFill>
              </a:rPr>
              <a:t>Ancestry Tourism</a:t>
            </a:r>
          </a:p>
          <a:p>
            <a:pPr algn="l">
              <a:buFontTx/>
              <a:buChar char="-"/>
            </a:pPr>
            <a:r>
              <a:rPr lang="en-GB" sz="2000" b="1" i="1" dirty="0">
                <a:solidFill>
                  <a:srgbClr val="000000"/>
                </a:solidFill>
              </a:rPr>
              <a:t>and many more!</a:t>
            </a:r>
          </a:p>
          <a:p>
            <a:pPr algn="l">
              <a:buFontTx/>
              <a:buChar char="-"/>
            </a:pPr>
            <a:endParaRPr lang="en-GB" b="1" i="0" dirty="0">
              <a:solidFill>
                <a:srgbClr val="000000"/>
              </a:solidFill>
              <a:effectLst/>
              <a:latin typeface="ivyepic-regular"/>
            </a:endParaRPr>
          </a:p>
          <a:p>
            <a:pPr algn="l">
              <a:buFontTx/>
              <a:buChar char="-"/>
            </a:pPr>
            <a:endParaRPr lang="en-GB" b="1" i="0" dirty="0">
              <a:solidFill>
                <a:srgbClr val="000000"/>
              </a:solidFill>
              <a:effectLst/>
              <a:latin typeface="ivyepic-regular"/>
            </a:endParaRPr>
          </a:p>
        </p:txBody>
      </p:sp>
    </p:spTree>
    <p:extLst>
      <p:ext uri="{BB962C8B-B14F-4D97-AF65-F5344CB8AC3E}">
        <p14:creationId xmlns:p14="http://schemas.microsoft.com/office/powerpoint/2010/main" val="2096721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0ABF6-75D5-4BF4-8421-C3D04BBA4895}"/>
              </a:ext>
            </a:extLst>
          </p:cNvPr>
          <p:cNvSpPr>
            <a:spLocks noGrp="1"/>
          </p:cNvSpPr>
          <p:nvPr>
            <p:ph type="title"/>
          </p:nvPr>
        </p:nvSpPr>
        <p:spPr>
          <a:xfrm>
            <a:off x="1703513" y="476672"/>
            <a:ext cx="8784975" cy="1245830"/>
          </a:xfrm>
        </p:spPr>
        <p:txBody>
          <a:bodyPr/>
          <a:lstStyle/>
          <a:p>
            <a:r>
              <a:rPr lang="en-GB" sz="3600" dirty="0">
                <a:latin typeface="Arial" panose="020B0604020202020204" pitchFamily="34" charset="0"/>
                <a:cs typeface="Arial" panose="020B0604020202020204" pitchFamily="34" charset="0"/>
              </a:rPr>
              <a:t>Where would you like to go on holiday…?!</a:t>
            </a:r>
          </a:p>
        </p:txBody>
      </p:sp>
      <p:sp>
        <p:nvSpPr>
          <p:cNvPr id="3" name="Content Placeholder 2">
            <a:extLst>
              <a:ext uri="{FF2B5EF4-FFF2-40B4-BE49-F238E27FC236}">
                <a16:creationId xmlns:a16="http://schemas.microsoft.com/office/drawing/2014/main" id="{740FEFF4-FDD2-4666-B45B-2C363ACBC0DA}"/>
              </a:ext>
            </a:extLst>
          </p:cNvPr>
          <p:cNvSpPr>
            <a:spLocks noGrp="1"/>
          </p:cNvSpPr>
          <p:nvPr>
            <p:ph idx="1"/>
          </p:nvPr>
        </p:nvSpPr>
        <p:spPr>
          <a:xfrm>
            <a:off x="2063552" y="1988841"/>
            <a:ext cx="7886700" cy="4552739"/>
          </a:xfrm>
        </p:spPr>
        <p:txBody>
          <a:bodyPr/>
          <a:lstStyle/>
          <a:p>
            <a:r>
              <a:rPr lang="en-GB" b="1" dirty="0">
                <a:solidFill>
                  <a:srgbClr val="FF0000"/>
                </a:solidFill>
                <a:latin typeface="Arial" panose="020B0604020202020204" pitchFamily="34" charset="0"/>
                <a:cs typeface="Arial" panose="020B0604020202020204" pitchFamily="34" charset="0"/>
              </a:rPr>
              <a:t>What factors do you need to consider:</a:t>
            </a:r>
          </a:p>
          <a:p>
            <a:endParaRPr lang="en-GB" b="1" dirty="0">
              <a:solidFill>
                <a:srgbClr val="FF0000"/>
              </a:solidFill>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Why are you going?!</a:t>
            </a:r>
          </a:p>
          <a:p>
            <a:pPr lvl="1"/>
            <a:r>
              <a:rPr lang="en-GB" b="0" i="0" dirty="0">
                <a:effectLst/>
                <a:latin typeface="arial" panose="020B0604020202020204" pitchFamily="34" charset="0"/>
              </a:rPr>
              <a:t>Who is going? </a:t>
            </a:r>
            <a:r>
              <a:rPr lang="en-GB" dirty="0" err="1">
                <a:latin typeface="arial" panose="020B0604020202020204" pitchFamily="34" charset="0"/>
              </a:rPr>
              <a:t>eg</a:t>
            </a:r>
            <a:r>
              <a:rPr lang="en-GB" dirty="0">
                <a:latin typeface="arial" panose="020B0604020202020204" pitchFamily="34" charset="0"/>
              </a:rPr>
              <a:t> couple, family, young children</a:t>
            </a:r>
          </a:p>
          <a:p>
            <a:pPr lvl="1"/>
            <a:r>
              <a:rPr lang="en-GB" b="0" i="0" dirty="0">
                <a:effectLst/>
                <a:latin typeface="arial" panose="020B0604020202020204" pitchFamily="34" charset="0"/>
              </a:rPr>
              <a:t>What time of year?</a:t>
            </a:r>
          </a:p>
          <a:p>
            <a:pPr lvl="1"/>
            <a:r>
              <a:rPr lang="en-GB" dirty="0">
                <a:latin typeface="arial" panose="020B0604020202020204" pitchFamily="34" charset="0"/>
              </a:rPr>
              <a:t>What will the weather be like?</a:t>
            </a:r>
          </a:p>
          <a:p>
            <a:pPr lvl="1"/>
            <a:r>
              <a:rPr lang="en-GB" b="0" i="0" dirty="0">
                <a:effectLst/>
                <a:latin typeface="arial" panose="020B0604020202020204" pitchFamily="34" charset="0"/>
              </a:rPr>
              <a:t>What is the budget?</a:t>
            </a:r>
          </a:p>
          <a:p>
            <a:pPr lvl="1"/>
            <a:r>
              <a:rPr lang="en-GB" dirty="0">
                <a:latin typeface="arial" panose="020B0604020202020204" pitchFamily="34" charset="0"/>
              </a:rPr>
              <a:t>Accommodation? </a:t>
            </a:r>
            <a:endParaRPr lang="en-GB" b="0" i="0" dirty="0">
              <a:effectLst/>
              <a:latin typeface="arial" panose="020B0604020202020204" pitchFamily="34" charset="0"/>
            </a:endParaRPr>
          </a:p>
          <a:p>
            <a:pPr lvl="1"/>
            <a:r>
              <a:rPr lang="en-GB" dirty="0">
                <a:latin typeface="arial" panose="020B0604020202020204" pitchFamily="34" charset="0"/>
              </a:rPr>
              <a:t>Seaside, countryside, skiing city centre?</a:t>
            </a:r>
          </a:p>
        </p:txBody>
      </p:sp>
    </p:spTree>
    <p:extLst>
      <p:ext uri="{BB962C8B-B14F-4D97-AF65-F5344CB8AC3E}">
        <p14:creationId xmlns:p14="http://schemas.microsoft.com/office/powerpoint/2010/main" val="3036104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Building Bridges for Sustainable Tourism in Africa with Ghana Tourism  Authority | Responsible Futures">
            <a:extLst>
              <a:ext uri="{FF2B5EF4-FFF2-40B4-BE49-F238E27FC236}">
                <a16:creationId xmlns:a16="http://schemas.microsoft.com/office/drawing/2014/main" id="{0BD4EA85-22C5-484F-9828-E8997BDBCD99}"/>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t="454" r="9939" b="15276"/>
          <a:stretch/>
        </p:blipFill>
        <p:spPr bwMode="auto">
          <a:xfrm>
            <a:off x="1574725" y="77479"/>
            <a:ext cx="9122375" cy="5697654"/>
          </a:xfrm>
          <a:prstGeom prst="rect">
            <a:avLst/>
          </a:prstGeom>
          <a:noFill/>
          <a:extLst>
            <a:ext uri="{909E8E84-426E-40DD-AFC4-6F175D3DCCD1}">
              <a14:hiddenFill xmlns:a14="http://schemas.microsoft.com/office/drawing/2010/main">
                <a:solidFill>
                  <a:srgbClr val="FFFFFF"/>
                </a:solidFill>
              </a14:hiddenFill>
            </a:ext>
          </a:extLst>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2667000" y="853545"/>
            <a:ext cx="6858000" cy="352839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US" sz="9600" b="1" dirty="0">
                <a:solidFill>
                  <a:srgbClr val="002060"/>
                </a:solidFill>
              </a:rPr>
              <a:t>Rural Tourism </a:t>
            </a:r>
            <a:endParaRPr lang="en-GB" sz="9600" b="1" dirty="0">
              <a:solidFill>
                <a:srgbClr val="002060"/>
              </a:solidFill>
              <a:cs typeface="Arial" panose="020B0604020202020204" pitchFamily="34" charset="0"/>
            </a:endParaRPr>
          </a:p>
        </p:txBody>
      </p:sp>
      <p:pic>
        <p:nvPicPr>
          <p:cNvPr id="2" name="Picture 1" descr="A person standing in a field of tall grass&#10;&#10;Description automatically generated with low confidence">
            <a:extLst>
              <a:ext uri="{FF2B5EF4-FFF2-40B4-BE49-F238E27FC236}">
                <a16:creationId xmlns:a16="http://schemas.microsoft.com/office/drawing/2014/main" id="{65589562-FB3C-B811-5BBC-D9C19C59960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151785" y="4240487"/>
            <a:ext cx="2268857" cy="1514462"/>
          </a:xfrm>
          <a:prstGeom prst="rect">
            <a:avLst/>
          </a:prstGeom>
        </p:spPr>
      </p:pic>
      <p:pic>
        <p:nvPicPr>
          <p:cNvPr id="3" name="Picture 2" descr="A picture containing grass, outdoor, sky, mountain&#10;&#10;Description automatically generated">
            <a:extLst>
              <a:ext uri="{FF2B5EF4-FFF2-40B4-BE49-F238E27FC236}">
                <a16:creationId xmlns:a16="http://schemas.microsoft.com/office/drawing/2014/main" id="{433381BF-6158-C17E-0F31-54C0B46DA47A}"/>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420642" y="4308961"/>
            <a:ext cx="2206153" cy="1466172"/>
          </a:xfrm>
          <a:prstGeom prst="rect">
            <a:avLst/>
          </a:prstGeom>
        </p:spPr>
      </p:pic>
    </p:spTree>
    <p:extLst>
      <p:ext uri="{BB962C8B-B14F-4D97-AF65-F5344CB8AC3E}">
        <p14:creationId xmlns:p14="http://schemas.microsoft.com/office/powerpoint/2010/main" val="3893167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ass, outdoor, field&#10;&#10;Description automatically generated">
            <a:extLst>
              <a:ext uri="{FF2B5EF4-FFF2-40B4-BE49-F238E27FC236}">
                <a16:creationId xmlns:a16="http://schemas.microsoft.com/office/drawing/2014/main" id="{BBFEE267-6674-3A45-8E72-16942DA444AC}"/>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755"/>
          <a:stretch/>
        </p:blipFill>
        <p:spPr>
          <a:xfrm>
            <a:off x="1524000" y="0"/>
            <a:ext cx="9144001" cy="5724262"/>
          </a:xfrm>
          <a:prstGeom prst="rect">
            <a:avLst/>
          </a:prstGeom>
        </p:spPr>
      </p:pic>
      <p:sp>
        <p:nvSpPr>
          <p:cNvPr id="2" name="Title 1">
            <a:extLst>
              <a:ext uri="{FF2B5EF4-FFF2-40B4-BE49-F238E27FC236}">
                <a16:creationId xmlns:a16="http://schemas.microsoft.com/office/drawing/2014/main" id="{3C850A13-A232-8A43-8D54-A7AF3517EBCC}"/>
              </a:ext>
            </a:extLst>
          </p:cNvPr>
          <p:cNvSpPr>
            <a:spLocks noGrp="1"/>
          </p:cNvSpPr>
          <p:nvPr>
            <p:ph type="title"/>
          </p:nvPr>
        </p:nvSpPr>
        <p:spPr/>
        <p:txBody>
          <a:bodyPr/>
          <a:lstStyle/>
          <a:p>
            <a:pPr algn="l"/>
            <a:r>
              <a:rPr lang="en-GB" b="1" dirty="0"/>
              <a:t>What is rural tourism?</a:t>
            </a:r>
          </a:p>
        </p:txBody>
      </p:sp>
      <p:sp>
        <p:nvSpPr>
          <p:cNvPr id="3" name="Content Placeholder 2">
            <a:extLst>
              <a:ext uri="{FF2B5EF4-FFF2-40B4-BE49-F238E27FC236}">
                <a16:creationId xmlns:a16="http://schemas.microsoft.com/office/drawing/2014/main" id="{EB835D8B-15A3-0E4B-B3ED-4B32C6DFA7F6}"/>
              </a:ext>
            </a:extLst>
          </p:cNvPr>
          <p:cNvSpPr>
            <a:spLocks noGrp="1"/>
          </p:cNvSpPr>
          <p:nvPr>
            <p:ph idx="1"/>
          </p:nvPr>
        </p:nvSpPr>
        <p:spPr>
          <a:xfrm>
            <a:off x="1981200" y="1600202"/>
            <a:ext cx="8229600" cy="2764903"/>
          </a:xfrm>
        </p:spPr>
        <p:txBody>
          <a:bodyPr/>
          <a:lstStyle/>
          <a:p>
            <a:r>
              <a:rPr lang="en-GB" b="1" dirty="0"/>
              <a:t>Rural tourism is tourism which takes place in non-urbanised areas. These areas typically include (but are not limited to) national parks, forests, countryside areas and mountain areas.</a:t>
            </a:r>
          </a:p>
        </p:txBody>
      </p:sp>
    </p:spTree>
    <p:extLst>
      <p:ext uri="{BB962C8B-B14F-4D97-AF65-F5344CB8AC3E}">
        <p14:creationId xmlns:p14="http://schemas.microsoft.com/office/powerpoint/2010/main" val="285158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2B1CB-F600-E448-A0D1-F72A6D0C05D0}"/>
              </a:ext>
            </a:extLst>
          </p:cNvPr>
          <p:cNvSpPr>
            <a:spLocks noGrp="1"/>
          </p:cNvSpPr>
          <p:nvPr>
            <p:ph type="title"/>
          </p:nvPr>
        </p:nvSpPr>
        <p:spPr/>
        <p:txBody>
          <a:bodyPr>
            <a:normAutofit/>
          </a:bodyPr>
          <a:lstStyle/>
          <a:p>
            <a:pPr algn="l"/>
            <a:r>
              <a:rPr lang="en-GB" b="1" dirty="0"/>
              <a:t>More rural tourism definitions</a:t>
            </a:r>
            <a:br>
              <a:rPr lang="en-GB" b="1" dirty="0"/>
            </a:br>
            <a:endParaRPr lang="en-GB" dirty="0"/>
          </a:p>
        </p:txBody>
      </p:sp>
      <p:sp>
        <p:nvSpPr>
          <p:cNvPr id="3" name="Content Placeholder 2">
            <a:extLst>
              <a:ext uri="{FF2B5EF4-FFF2-40B4-BE49-F238E27FC236}">
                <a16:creationId xmlns:a16="http://schemas.microsoft.com/office/drawing/2014/main" id="{27ABC463-B760-8F49-9C8F-A8781211E517}"/>
              </a:ext>
            </a:extLst>
          </p:cNvPr>
          <p:cNvSpPr>
            <a:spLocks noGrp="1"/>
          </p:cNvSpPr>
          <p:nvPr>
            <p:ph idx="1"/>
          </p:nvPr>
        </p:nvSpPr>
        <p:spPr>
          <a:xfrm>
            <a:off x="1964350" y="1052736"/>
            <a:ext cx="8229600" cy="4608512"/>
          </a:xfrm>
        </p:spPr>
        <p:txBody>
          <a:bodyPr>
            <a:normAutofit fontScale="85000" lnSpcReduction="20000"/>
          </a:bodyPr>
          <a:lstStyle/>
          <a:p>
            <a:pPr marL="0" indent="0" algn="just">
              <a:buNone/>
            </a:pPr>
            <a:r>
              <a:rPr lang="en-GB" dirty="0"/>
              <a:t>The</a:t>
            </a:r>
            <a:r>
              <a:rPr lang="en-GB" dirty="0">
                <a:hlinkClick r:id="rId3"/>
              </a:rPr>
              <a:t> OECD</a:t>
            </a:r>
            <a:r>
              <a:rPr lang="en-GB" dirty="0"/>
              <a:t> (oecd.org) defines a rural area as, ‘at the local level, a population density of 150 persons per square kilometre. At the regional level, geographic units are grouped by the share of their population that is rural into the following three types: predominantly rural (50%), significantly rural (15-50%) and predominantly urbanised regions (15%).’</a:t>
            </a:r>
          </a:p>
          <a:p>
            <a:pPr marL="0" indent="0" algn="just">
              <a:buNone/>
            </a:pPr>
            <a:endParaRPr lang="en-GB" dirty="0"/>
          </a:p>
          <a:p>
            <a:pPr marL="0" indent="0" algn="just">
              <a:buNone/>
            </a:pPr>
            <a:r>
              <a:rPr lang="en-GB" dirty="0"/>
              <a:t>The </a:t>
            </a:r>
            <a:r>
              <a:rPr lang="en-GB" dirty="0">
                <a:hlinkClick r:id="rId4"/>
              </a:rPr>
              <a:t>Council of Europe</a:t>
            </a:r>
            <a:r>
              <a:rPr lang="en-GB" dirty="0"/>
              <a:t> (coe.int) further state that a ‘rural area’ is an area of inland or coastal countryside, including small towns and villages, where the main part of the area is used for:</a:t>
            </a:r>
          </a:p>
          <a:p>
            <a:pPr algn="just"/>
            <a:r>
              <a:rPr lang="en-GB" dirty="0"/>
              <a:t>Agriculture, forestry, aquaculture, and fisheries.</a:t>
            </a:r>
          </a:p>
          <a:p>
            <a:pPr algn="just"/>
            <a:r>
              <a:rPr lang="en-GB" dirty="0"/>
              <a:t>Economic and cultural activities of country-dwellers.</a:t>
            </a:r>
          </a:p>
          <a:p>
            <a:pPr algn="just"/>
            <a:r>
              <a:rPr lang="en-GB" dirty="0"/>
              <a:t>Non-urban recreation and leisure areas or nature reserves.</a:t>
            </a:r>
          </a:p>
          <a:p>
            <a:pPr algn="just"/>
            <a:r>
              <a:rPr lang="en-GB" dirty="0"/>
              <a:t>Other purposes such as housing.</a:t>
            </a:r>
          </a:p>
          <a:p>
            <a:pPr marL="0" indent="0" algn="just">
              <a:buNone/>
            </a:pPr>
            <a:endParaRPr lang="en-GB" dirty="0"/>
          </a:p>
        </p:txBody>
      </p:sp>
    </p:spTree>
    <p:extLst>
      <p:ext uri="{BB962C8B-B14F-4D97-AF65-F5344CB8AC3E}">
        <p14:creationId xmlns:p14="http://schemas.microsoft.com/office/powerpoint/2010/main" val="3012464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2035014-C733-8F73-83A6-954FF66FFD6F}"/>
              </a:ext>
            </a:extLst>
          </p:cNvPr>
          <p:cNvPicPr>
            <a:picLocks noGrp="1" noChangeAspect="1"/>
          </p:cNvPicPr>
          <p:nvPr>
            <p:ph idx="1"/>
          </p:nvPr>
        </p:nvPicPr>
        <p:blipFill rotWithShape="1">
          <a:blip r:embed="rId2"/>
          <a:srcRect l="6574" t="8098" r="12122" b="4145"/>
          <a:stretch/>
        </p:blipFill>
        <p:spPr>
          <a:xfrm>
            <a:off x="1589146" y="116632"/>
            <a:ext cx="9013708" cy="5472608"/>
          </a:xfrm>
        </p:spPr>
      </p:pic>
    </p:spTree>
    <p:extLst>
      <p:ext uri="{BB962C8B-B14F-4D97-AF65-F5344CB8AC3E}">
        <p14:creationId xmlns:p14="http://schemas.microsoft.com/office/powerpoint/2010/main" val="464432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est Tourism Villages by UNWTO">
            <a:hlinkClick r:id="" action="ppaction://media"/>
            <a:extLst>
              <a:ext uri="{FF2B5EF4-FFF2-40B4-BE49-F238E27FC236}">
                <a16:creationId xmlns:a16="http://schemas.microsoft.com/office/drawing/2014/main" id="{3034D9AD-D2DC-A88E-E9C2-945172AA2B49}"/>
              </a:ext>
            </a:extLst>
          </p:cNvPr>
          <p:cNvPicPr>
            <a:picLocks noGrp="1" noRot="1" noChangeAspect="1"/>
          </p:cNvPicPr>
          <p:nvPr>
            <p:ph idx="1"/>
            <a:videoFile r:link="rId1"/>
          </p:nvPr>
        </p:nvPicPr>
        <p:blipFill>
          <a:blip r:embed="rId4"/>
          <a:stretch>
            <a:fillRect/>
          </a:stretch>
        </p:blipFill>
        <p:spPr>
          <a:xfrm>
            <a:off x="1627419" y="476672"/>
            <a:ext cx="8937163" cy="5049928"/>
          </a:xfrm>
          <a:prstGeom prst="rect">
            <a:avLst/>
          </a:prstGeom>
        </p:spPr>
      </p:pic>
    </p:spTree>
    <p:extLst>
      <p:ext uri="{BB962C8B-B14F-4D97-AF65-F5344CB8AC3E}">
        <p14:creationId xmlns:p14="http://schemas.microsoft.com/office/powerpoint/2010/main" val="1995016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ural tourism">
            <a:extLst>
              <a:ext uri="{FF2B5EF4-FFF2-40B4-BE49-F238E27FC236}">
                <a16:creationId xmlns:a16="http://schemas.microsoft.com/office/drawing/2014/main" id="{6E10AA78-717E-CE49-B350-378357107B1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533"/>
          <a:stretch/>
        </p:blipFill>
        <p:spPr bwMode="auto">
          <a:xfrm>
            <a:off x="1524000" y="1102432"/>
            <a:ext cx="9144000" cy="46531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A9BA07-7E50-254A-8EA0-DFB0E0505940}"/>
              </a:ext>
            </a:extLst>
          </p:cNvPr>
          <p:cNvSpPr txBox="1"/>
          <p:nvPr/>
        </p:nvSpPr>
        <p:spPr>
          <a:xfrm>
            <a:off x="2558421" y="260648"/>
            <a:ext cx="7075158" cy="923330"/>
          </a:xfrm>
          <a:prstGeom prst="rect">
            <a:avLst/>
          </a:prstGeom>
          <a:noFill/>
        </p:spPr>
        <p:txBody>
          <a:bodyPr wrap="square" rtlCol="0">
            <a:spAutoFit/>
          </a:bodyPr>
          <a:lstStyle/>
          <a:p>
            <a:pPr algn="ctr"/>
            <a:r>
              <a:rPr lang="en-GB" dirty="0"/>
              <a:t>Rural tourism is distinguished from urban tourism in that it typically requires the use of natural resources.</a:t>
            </a:r>
          </a:p>
          <a:p>
            <a:pPr algn="ctr"/>
            <a:endParaRPr lang="en-GB" dirty="0"/>
          </a:p>
        </p:txBody>
      </p:sp>
    </p:spTree>
    <p:extLst>
      <p:ext uri="{BB962C8B-B14F-4D97-AF65-F5344CB8AC3E}">
        <p14:creationId xmlns:p14="http://schemas.microsoft.com/office/powerpoint/2010/main" val="3366128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E.G </a:t>
            </a:r>
            <a:r>
              <a:rPr lang="en-GB" dirty="0" err="1">
                <a:latin typeface="Arial" panose="020B0604020202020204" pitchFamily="34" charset="0"/>
                <a:cs typeface="Arial" panose="020B0604020202020204" pitchFamily="34" charset="0"/>
              </a:rPr>
              <a:t>Wwoofing</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70748" y="1916832"/>
            <a:ext cx="8229600" cy="3917032"/>
          </a:xfrm>
        </p:spPr>
        <p:txBody>
          <a:bodyPr/>
          <a:lstStyle/>
          <a:p>
            <a:endParaRPr lang="en-GB" b="1" dirty="0">
              <a:hlinkClick r:id="rId2"/>
            </a:endParaRPr>
          </a:p>
          <a:p>
            <a:endParaRPr lang="en-GB" b="1" dirty="0">
              <a:latin typeface="Arial" panose="020B0604020202020204" pitchFamily="34" charset="0"/>
              <a:cs typeface="Arial" panose="020B0604020202020204" pitchFamily="34" charset="0"/>
              <a:hlinkClick r:id="rId2"/>
            </a:endParaRPr>
          </a:p>
          <a:p>
            <a:endParaRPr lang="en-GB" b="1" dirty="0">
              <a:latin typeface="Arial" panose="020B0604020202020204" pitchFamily="34" charset="0"/>
              <a:cs typeface="Arial" panose="020B0604020202020204" pitchFamily="34" charset="0"/>
              <a:hlinkClick r:id="rId2"/>
            </a:endParaRPr>
          </a:p>
          <a:p>
            <a:endParaRPr lang="en-GB" b="1" dirty="0">
              <a:latin typeface="Arial" panose="020B0604020202020204" pitchFamily="34" charset="0"/>
              <a:cs typeface="Arial" panose="020B0604020202020204" pitchFamily="34" charset="0"/>
              <a:hlinkClick r:id="rId2"/>
            </a:endParaRPr>
          </a:p>
          <a:p>
            <a:r>
              <a:rPr lang="en-GB" b="1" dirty="0">
                <a:latin typeface="Arial" panose="020B0604020202020204" pitchFamily="34" charset="0"/>
                <a:cs typeface="Arial" panose="020B0604020202020204" pitchFamily="34" charset="0"/>
                <a:hlinkClick r:id="rId2"/>
              </a:rPr>
              <a:t>https://wwoof.net</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1532496" y="1916833"/>
            <a:ext cx="9144000" cy="981795"/>
          </a:xfrm>
          <a:prstGeom prst="rect">
            <a:avLst/>
          </a:prstGeom>
        </p:spPr>
      </p:pic>
    </p:spTree>
    <p:extLst>
      <p:ext uri="{BB962C8B-B14F-4D97-AF65-F5344CB8AC3E}">
        <p14:creationId xmlns:p14="http://schemas.microsoft.com/office/powerpoint/2010/main" val="2036094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1A3A7-75E7-7148-BA89-EE8047DFA8BD}"/>
              </a:ext>
            </a:extLst>
          </p:cNvPr>
          <p:cNvSpPr>
            <a:spLocks noGrp="1"/>
          </p:cNvSpPr>
          <p:nvPr>
            <p:ph type="title"/>
          </p:nvPr>
        </p:nvSpPr>
        <p:spPr>
          <a:xfrm>
            <a:off x="2160712" y="332656"/>
            <a:ext cx="8507288" cy="1143000"/>
          </a:xfrm>
        </p:spPr>
        <p:txBody>
          <a:bodyPr>
            <a:noAutofit/>
          </a:bodyPr>
          <a:lstStyle/>
          <a:p>
            <a:pPr algn="l"/>
            <a:r>
              <a:rPr lang="en-GB" sz="3200" b="1" dirty="0">
                <a:latin typeface="Arial" panose="020B0604020202020204" pitchFamily="34" charset="0"/>
                <a:cs typeface="Arial" panose="020B0604020202020204" pitchFamily="34" charset="0"/>
              </a:rPr>
              <a:t>Formal designations and structures: </a:t>
            </a:r>
            <a:r>
              <a:rPr lang="en-GB" sz="3200" b="1" dirty="0" err="1">
                <a:latin typeface="Arial" panose="020B0604020202020204" pitchFamily="34" charset="0"/>
                <a:cs typeface="Arial" panose="020B0604020202020204" pitchFamily="34" charset="0"/>
              </a:rPr>
              <a:t>e.g.’s</a:t>
            </a:r>
            <a:r>
              <a:rPr lang="en-GB" sz="3200" b="1" dirty="0">
                <a:latin typeface="Arial" panose="020B0604020202020204" pitchFamily="34" charset="0"/>
                <a:cs typeface="Arial" panose="020B0604020202020204" pitchFamily="34" charset="0"/>
              </a:rPr>
              <a:t> of rural tourism areas in the UK – </a:t>
            </a:r>
            <a:r>
              <a:rPr lang="en-GB" sz="3200" b="1" i="1" dirty="0">
                <a:solidFill>
                  <a:srgbClr val="FF0000"/>
                </a:solidFill>
                <a:latin typeface="Arial" panose="020B0604020202020204" pitchFamily="34" charset="0"/>
                <a:cs typeface="Arial" panose="020B0604020202020204" pitchFamily="34" charset="0"/>
              </a:rPr>
              <a:t>how many of these are near to you?</a:t>
            </a:r>
          </a:p>
        </p:txBody>
      </p:sp>
      <p:sp>
        <p:nvSpPr>
          <p:cNvPr id="3" name="Content Placeholder 2">
            <a:extLst>
              <a:ext uri="{FF2B5EF4-FFF2-40B4-BE49-F238E27FC236}">
                <a16:creationId xmlns:a16="http://schemas.microsoft.com/office/drawing/2014/main" id="{EDABE15A-9D63-F94C-B8D6-37D49B7D5005}"/>
              </a:ext>
            </a:extLst>
          </p:cNvPr>
          <p:cNvSpPr>
            <a:spLocks noGrp="1"/>
          </p:cNvSpPr>
          <p:nvPr>
            <p:ph idx="1"/>
          </p:nvPr>
        </p:nvSpPr>
        <p:spPr>
          <a:xfrm>
            <a:off x="1981200" y="1916832"/>
            <a:ext cx="8229600" cy="3917032"/>
          </a:xfrm>
        </p:spPr>
        <p:txBody>
          <a:bodyPr>
            <a:normAutofit/>
          </a:bodyPr>
          <a:lstStyle/>
          <a:p>
            <a:r>
              <a:rPr lang="en-GB" sz="2400" dirty="0">
                <a:latin typeface="Arial" panose="020B0604020202020204" pitchFamily="34" charset="0"/>
                <a:cs typeface="Arial" panose="020B0604020202020204" pitchFamily="34" charset="0"/>
              </a:rPr>
              <a:t>National Parks x 15</a:t>
            </a:r>
          </a:p>
          <a:p>
            <a:r>
              <a:rPr lang="en-GB" sz="2400" dirty="0">
                <a:latin typeface="Arial" panose="020B0604020202020204" pitchFamily="34" charset="0"/>
                <a:cs typeface="Arial" panose="020B0604020202020204" pitchFamily="34" charset="0"/>
              </a:rPr>
              <a:t>Areas of Outstanding Natural Beauty (AONBs) 38 on mainland Britain (Gower was the first in 1956)</a:t>
            </a:r>
          </a:p>
          <a:p>
            <a:r>
              <a:rPr lang="en-GB" sz="2400" dirty="0">
                <a:latin typeface="Arial" panose="020B0604020202020204" pitchFamily="34" charset="0"/>
                <a:cs typeface="Arial" panose="020B0604020202020204" pitchFamily="34" charset="0"/>
              </a:rPr>
              <a:t>Sites of Special Scientific Interest</a:t>
            </a:r>
          </a:p>
          <a:p>
            <a:r>
              <a:rPr lang="en-GB" sz="2400" dirty="0">
                <a:latin typeface="Arial" panose="020B0604020202020204" pitchFamily="34" charset="0"/>
                <a:cs typeface="Arial" panose="020B0604020202020204" pitchFamily="34" charset="0"/>
              </a:rPr>
              <a:t>SPAs and Ramsar Sites</a:t>
            </a:r>
          </a:p>
          <a:p>
            <a:r>
              <a:rPr lang="en-GB" sz="2400" dirty="0">
                <a:latin typeface="Arial" panose="020B0604020202020204" pitchFamily="34" charset="0"/>
                <a:cs typeface="Arial" panose="020B0604020202020204" pitchFamily="34" charset="0"/>
              </a:rPr>
              <a:t>National and Local Nature Reserves</a:t>
            </a:r>
          </a:p>
          <a:p>
            <a:r>
              <a:rPr lang="en-GB" sz="2400" dirty="0">
                <a:latin typeface="Arial" panose="020B0604020202020204" pitchFamily="34" charset="0"/>
                <a:cs typeface="Arial" panose="020B0604020202020204" pitchFamily="34" charset="0"/>
              </a:rPr>
              <a:t>Heritage Coasts and European Geoparks</a:t>
            </a:r>
          </a:p>
        </p:txBody>
      </p:sp>
    </p:spTree>
    <p:extLst>
      <p:ext uri="{BB962C8B-B14F-4D97-AF65-F5344CB8AC3E}">
        <p14:creationId xmlns:p14="http://schemas.microsoft.com/office/powerpoint/2010/main" val="1726112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8EBA-1953-7D4A-9262-3F031388DA23}"/>
              </a:ext>
            </a:extLst>
          </p:cNvPr>
          <p:cNvSpPr>
            <a:spLocks noGrp="1"/>
          </p:cNvSpPr>
          <p:nvPr>
            <p:ph type="title"/>
          </p:nvPr>
        </p:nvSpPr>
        <p:spPr/>
        <p:txBody>
          <a:bodyPr>
            <a:normAutofit/>
          </a:bodyPr>
          <a:lstStyle/>
          <a:p>
            <a:pPr algn="l"/>
            <a:r>
              <a:rPr lang="en-GB" b="1" dirty="0"/>
              <a:t>Why is rural tourism important?</a:t>
            </a:r>
            <a:br>
              <a:rPr lang="en-GB" b="1" dirty="0"/>
            </a:br>
            <a:endParaRPr lang="en-GB" dirty="0"/>
          </a:p>
        </p:txBody>
      </p:sp>
      <p:sp>
        <p:nvSpPr>
          <p:cNvPr id="3" name="Content Placeholder 2">
            <a:extLst>
              <a:ext uri="{FF2B5EF4-FFF2-40B4-BE49-F238E27FC236}">
                <a16:creationId xmlns:a16="http://schemas.microsoft.com/office/drawing/2014/main" id="{BDA5A3B1-3AE1-BC43-A1CD-BE7E58C3AEC6}"/>
              </a:ext>
            </a:extLst>
          </p:cNvPr>
          <p:cNvSpPr>
            <a:spLocks noGrp="1"/>
          </p:cNvSpPr>
          <p:nvPr>
            <p:ph idx="1"/>
          </p:nvPr>
        </p:nvSpPr>
        <p:spPr>
          <a:xfrm>
            <a:off x="1847528" y="1268760"/>
            <a:ext cx="8229600" cy="4032448"/>
          </a:xfrm>
        </p:spPr>
        <p:txBody>
          <a:bodyPr>
            <a:normAutofit fontScale="92500" lnSpcReduction="10000"/>
          </a:bodyPr>
          <a:lstStyle/>
          <a:p>
            <a:r>
              <a:rPr lang="en-GB" dirty="0"/>
              <a:t>Tourism is an important part of the rural economy.</a:t>
            </a:r>
          </a:p>
          <a:p>
            <a:pPr marL="0" indent="0">
              <a:buNone/>
            </a:pPr>
            <a:endParaRPr lang="en-GB" sz="1300" dirty="0"/>
          </a:p>
          <a:p>
            <a:r>
              <a:rPr lang="en-GB" dirty="0"/>
              <a:t>Rural tourism provides valuable commercial and employment opportunities for communities that are confronted with the growing challenge of offering viable livelihoods for their local populations.</a:t>
            </a:r>
          </a:p>
          <a:p>
            <a:pPr marL="0" indent="0">
              <a:buNone/>
            </a:pPr>
            <a:endParaRPr lang="en-GB" sz="1300" dirty="0"/>
          </a:p>
          <a:p>
            <a:r>
              <a:rPr lang="en-GB" dirty="0"/>
              <a:t>Without these opportunities, people may be forced to relocate to more populous areas, often resulting in separated families and </a:t>
            </a:r>
            <a:r>
              <a:rPr lang="en-GB" dirty="0">
                <a:hlinkClick r:id="rId3"/>
              </a:rPr>
              <a:t>economic leakage</a:t>
            </a:r>
            <a:r>
              <a:rPr lang="en-GB" dirty="0"/>
              <a:t> in the local community.</a:t>
            </a:r>
          </a:p>
          <a:p>
            <a:pPr marL="0" indent="0">
              <a:buNone/>
            </a:pPr>
            <a:endParaRPr lang="en-GB" dirty="0"/>
          </a:p>
        </p:txBody>
      </p:sp>
    </p:spTree>
    <p:extLst>
      <p:ext uri="{BB962C8B-B14F-4D97-AF65-F5344CB8AC3E}">
        <p14:creationId xmlns:p14="http://schemas.microsoft.com/office/powerpoint/2010/main" val="31079042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047C-D97B-7A42-A0E4-BCD597AF7CAC}"/>
              </a:ext>
            </a:extLst>
          </p:cNvPr>
          <p:cNvSpPr>
            <a:spLocks noGrp="1"/>
          </p:cNvSpPr>
          <p:nvPr>
            <p:ph type="title"/>
          </p:nvPr>
        </p:nvSpPr>
        <p:spPr/>
        <p:txBody>
          <a:bodyPr>
            <a:normAutofit/>
          </a:bodyPr>
          <a:lstStyle/>
          <a:p>
            <a:pPr algn="l"/>
            <a:r>
              <a:rPr lang="en-GB" b="1" dirty="0"/>
              <a:t>Positive and negative impacts of rural tourism</a:t>
            </a:r>
            <a:br>
              <a:rPr lang="en-GB" b="1" dirty="0"/>
            </a:br>
            <a:endParaRPr lang="en-GB" dirty="0"/>
          </a:p>
        </p:txBody>
      </p:sp>
      <p:sp>
        <p:nvSpPr>
          <p:cNvPr id="3" name="Content Placeholder 2">
            <a:extLst>
              <a:ext uri="{FF2B5EF4-FFF2-40B4-BE49-F238E27FC236}">
                <a16:creationId xmlns:a16="http://schemas.microsoft.com/office/drawing/2014/main" id="{3EF9E803-34E5-B448-8839-C8588AFA3CE6}"/>
              </a:ext>
            </a:extLst>
          </p:cNvPr>
          <p:cNvSpPr>
            <a:spLocks noGrp="1"/>
          </p:cNvSpPr>
          <p:nvPr>
            <p:ph idx="1"/>
          </p:nvPr>
        </p:nvSpPr>
        <p:spPr>
          <a:xfrm>
            <a:off x="1977733" y="1556792"/>
            <a:ext cx="3034680" cy="4209926"/>
          </a:xfrm>
        </p:spPr>
        <p:txBody>
          <a:bodyPr>
            <a:normAutofit fontScale="62500" lnSpcReduction="20000"/>
          </a:bodyPr>
          <a:lstStyle/>
          <a:p>
            <a:r>
              <a:rPr lang="en-GB" dirty="0"/>
              <a:t>Employment generation</a:t>
            </a:r>
          </a:p>
          <a:p>
            <a:r>
              <a:rPr lang="en-GB" dirty="0"/>
              <a:t>Benefits to wider economy through taxes</a:t>
            </a:r>
          </a:p>
          <a:p>
            <a:r>
              <a:rPr lang="en-GB" dirty="0"/>
              <a:t>Boosts local businesses</a:t>
            </a:r>
          </a:p>
          <a:p>
            <a:r>
              <a:rPr lang="en-GB" dirty="0"/>
              <a:t>Local community can use newly developed infrastructure and services</a:t>
            </a:r>
          </a:p>
          <a:p>
            <a:r>
              <a:rPr lang="en-GB" dirty="0"/>
              <a:t>Cultural exchange</a:t>
            </a:r>
          </a:p>
          <a:p>
            <a:r>
              <a:rPr lang="en-GB" dirty="0"/>
              <a:t>Revitalisation of traditions, customs and crafts</a:t>
            </a:r>
          </a:p>
          <a:p>
            <a:r>
              <a:rPr lang="en-GB" dirty="0"/>
              <a:t>Environmental protection and conservation</a:t>
            </a:r>
            <a:br>
              <a:rPr lang="en-GB" dirty="0"/>
            </a:br>
            <a:endParaRPr lang="en-GB" dirty="0"/>
          </a:p>
        </p:txBody>
      </p:sp>
      <p:pic>
        <p:nvPicPr>
          <p:cNvPr id="7" name="Picture 6" descr="Logo&#10;&#10;Description automatically generated">
            <a:extLst>
              <a:ext uri="{FF2B5EF4-FFF2-40B4-BE49-F238E27FC236}">
                <a16:creationId xmlns:a16="http://schemas.microsoft.com/office/drawing/2014/main" id="{3BC6383B-8375-C344-A47A-07A148394FD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06774" y="4041870"/>
            <a:ext cx="1989197" cy="1584176"/>
          </a:xfrm>
          <a:prstGeom prst="rect">
            <a:avLst/>
          </a:prstGeom>
        </p:spPr>
      </p:pic>
      <p:sp>
        <p:nvSpPr>
          <p:cNvPr id="4" name="TextBox 3"/>
          <p:cNvSpPr txBox="1"/>
          <p:nvPr/>
        </p:nvSpPr>
        <p:spPr>
          <a:xfrm>
            <a:off x="6672064" y="1530538"/>
            <a:ext cx="2664296" cy="3416320"/>
          </a:xfrm>
          <a:prstGeom prst="rect">
            <a:avLst/>
          </a:prstGeom>
          <a:noFill/>
        </p:spPr>
        <p:txBody>
          <a:bodyPr wrap="square" rtlCol="0">
            <a:spAutoFit/>
          </a:bodyPr>
          <a:lstStyle/>
          <a:p>
            <a:pPr marL="285750" indent="-285750">
              <a:buFont typeface="Arial" panose="020B0604020202020204" pitchFamily="34" charset="0"/>
              <a:buChar char="•"/>
            </a:pPr>
            <a:r>
              <a:rPr lang="en-GB" dirty="0"/>
              <a:t>Pressure on public services</a:t>
            </a:r>
          </a:p>
          <a:p>
            <a:pPr marL="285750" indent="-285750">
              <a:buFont typeface="Arial" panose="020B0604020202020204" pitchFamily="34" charset="0"/>
              <a:buChar char="•"/>
            </a:pPr>
            <a:r>
              <a:rPr lang="en-GB" dirty="0"/>
              <a:t>Increased price of land and real estate</a:t>
            </a:r>
          </a:p>
          <a:p>
            <a:pPr marL="285750" indent="-285750">
              <a:buFont typeface="Arial" panose="020B0604020202020204" pitchFamily="34" charset="0"/>
              <a:buChar char="•"/>
            </a:pPr>
            <a:r>
              <a:rPr lang="en-GB" dirty="0"/>
              <a:t>Congestion and overcrowding </a:t>
            </a:r>
          </a:p>
          <a:p>
            <a:pPr marL="285750" indent="-285750">
              <a:buFont typeface="Arial" panose="020B0604020202020204" pitchFamily="34" charset="0"/>
              <a:buChar char="•"/>
            </a:pPr>
            <a:r>
              <a:rPr lang="en-GB" dirty="0"/>
              <a:t>Inappropriate or too much development</a:t>
            </a:r>
          </a:p>
          <a:p>
            <a:pPr marL="285750" indent="-285750">
              <a:buFont typeface="Arial" panose="020B0604020202020204" pitchFamily="34" charset="0"/>
              <a:buChar char="•"/>
            </a:pPr>
            <a:r>
              <a:rPr lang="en-GB" dirty="0"/>
              <a:t>Loss of cultural authenticity</a:t>
            </a:r>
          </a:p>
          <a:p>
            <a:pPr marL="285750" indent="-285750">
              <a:buFont typeface="Arial" panose="020B0604020202020204" pitchFamily="34" charset="0"/>
              <a:buChar char="•"/>
            </a:pPr>
            <a:br>
              <a:rPr lang="en-GB" dirty="0"/>
            </a:br>
            <a:endParaRPr lang="en-GB" dirty="0"/>
          </a:p>
        </p:txBody>
      </p:sp>
      <p:pic>
        <p:nvPicPr>
          <p:cNvPr id="5" name="Picture 4"/>
          <p:cNvPicPr>
            <a:picLocks noChangeAspect="1"/>
          </p:cNvPicPr>
          <p:nvPr/>
        </p:nvPicPr>
        <p:blipFill>
          <a:blip r:embed="rId5"/>
          <a:stretch>
            <a:fillRect/>
          </a:stretch>
        </p:blipFill>
        <p:spPr>
          <a:xfrm>
            <a:off x="9098202" y="4221088"/>
            <a:ext cx="1390286" cy="1390286"/>
          </a:xfrm>
          <a:prstGeom prst="rect">
            <a:avLst/>
          </a:prstGeom>
        </p:spPr>
      </p:pic>
    </p:spTree>
    <p:extLst>
      <p:ext uri="{BB962C8B-B14F-4D97-AF65-F5344CB8AC3E}">
        <p14:creationId xmlns:p14="http://schemas.microsoft.com/office/powerpoint/2010/main" val="24768697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ED76B-103A-1040-A426-F1CE8309B468}"/>
              </a:ext>
            </a:extLst>
          </p:cNvPr>
          <p:cNvSpPr>
            <a:spLocks noGrp="1"/>
          </p:cNvSpPr>
          <p:nvPr>
            <p:ph type="title"/>
          </p:nvPr>
        </p:nvSpPr>
        <p:spPr/>
        <p:txBody>
          <a:bodyPr/>
          <a:lstStyle/>
          <a:p>
            <a:pPr algn="l"/>
            <a:r>
              <a:rPr lang="en-GB" b="1" dirty="0"/>
              <a:t>Rural Hotel Examples</a:t>
            </a:r>
          </a:p>
        </p:txBody>
      </p:sp>
      <p:sp>
        <p:nvSpPr>
          <p:cNvPr id="3" name="Content Placeholder 2">
            <a:extLst>
              <a:ext uri="{FF2B5EF4-FFF2-40B4-BE49-F238E27FC236}">
                <a16:creationId xmlns:a16="http://schemas.microsoft.com/office/drawing/2014/main" id="{73F70154-BF9D-8640-A98C-66718D51064A}"/>
              </a:ext>
            </a:extLst>
          </p:cNvPr>
          <p:cNvSpPr>
            <a:spLocks noGrp="1"/>
          </p:cNvSpPr>
          <p:nvPr>
            <p:ph idx="1"/>
          </p:nvPr>
        </p:nvSpPr>
        <p:spPr/>
        <p:txBody>
          <a:bodyPr/>
          <a:lstStyle/>
          <a:p>
            <a:r>
              <a:rPr lang="en-GB" dirty="0">
                <a:hlinkClick r:id="rId3"/>
              </a:rPr>
              <a:t>https://www.hotelsonjaumell.com/en/blog/rural-hotel/</a:t>
            </a:r>
            <a:r>
              <a:rPr lang="en-GB" dirty="0"/>
              <a:t> </a:t>
            </a:r>
          </a:p>
          <a:p>
            <a:r>
              <a:rPr lang="en-GB" dirty="0">
                <a:hlinkClick r:id="rId4"/>
              </a:rPr>
              <a:t>https://discovery.cathaypacific.com/4-hotels-rural-village-experience/</a:t>
            </a:r>
            <a:r>
              <a:rPr lang="en-GB" dirty="0"/>
              <a:t> </a:t>
            </a:r>
          </a:p>
          <a:p>
            <a:r>
              <a:rPr lang="en-GB" dirty="0"/>
              <a:t>France – rural gites</a:t>
            </a:r>
          </a:p>
          <a:p>
            <a:r>
              <a:rPr lang="en-GB" dirty="0"/>
              <a:t>Italy - </a:t>
            </a:r>
            <a:r>
              <a:rPr lang="en-GB" dirty="0" err="1"/>
              <a:t>agritourismo</a:t>
            </a:r>
            <a:endParaRPr lang="en-GB" dirty="0"/>
          </a:p>
          <a:p>
            <a:pPr marL="0" indent="0">
              <a:buNone/>
            </a:pPr>
            <a:endParaRPr lang="en-GB" dirty="0"/>
          </a:p>
        </p:txBody>
      </p:sp>
    </p:spTree>
    <p:extLst>
      <p:ext uri="{BB962C8B-B14F-4D97-AF65-F5344CB8AC3E}">
        <p14:creationId xmlns:p14="http://schemas.microsoft.com/office/powerpoint/2010/main" val="1456140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91544" y="692696"/>
            <a:ext cx="8424936" cy="5220638"/>
          </a:xfrm>
        </p:spPr>
        <p:txBody>
          <a:bodyPr>
            <a:normAutofit/>
          </a:bodyPr>
          <a:lstStyle/>
          <a:p>
            <a:r>
              <a:rPr lang="en-GB" sz="5400" b="1" dirty="0">
                <a:solidFill>
                  <a:schemeClr val="accent1"/>
                </a:solidFill>
              </a:rPr>
              <a:t>Time for a break!</a:t>
            </a:r>
            <a:br>
              <a:rPr lang="en-GB" sz="5400" b="1" dirty="0">
                <a:solidFill>
                  <a:schemeClr val="accent1"/>
                </a:solidFill>
              </a:rPr>
            </a:br>
            <a:br>
              <a:rPr lang="en-GB" b="1" dirty="0"/>
            </a:br>
            <a:endParaRPr lang="en-GB" sz="36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endParaRPr>
          </a:p>
        </p:txBody>
      </p:sp>
      <p:pic>
        <p:nvPicPr>
          <p:cNvPr id="4" name="Picture 3">
            <a:extLst>
              <a:ext uri="{FF2B5EF4-FFF2-40B4-BE49-F238E27FC236}">
                <a16:creationId xmlns:a16="http://schemas.microsoft.com/office/drawing/2014/main" id="{879440FC-95E4-3F4F-AD48-3AE03A424D2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71831" y="692696"/>
            <a:ext cx="3264363" cy="2448272"/>
          </a:xfrm>
          <a:prstGeom prst="rect">
            <a:avLst/>
          </a:prstGeom>
        </p:spPr>
      </p:pic>
    </p:spTree>
    <p:extLst>
      <p:ext uri="{BB962C8B-B14F-4D97-AF65-F5344CB8AC3E}">
        <p14:creationId xmlns:p14="http://schemas.microsoft.com/office/powerpoint/2010/main" val="7901569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BB799-DDAF-284F-8702-E6862221BACE}"/>
              </a:ext>
            </a:extLst>
          </p:cNvPr>
          <p:cNvSpPr>
            <a:spLocks noGrp="1"/>
          </p:cNvSpPr>
          <p:nvPr>
            <p:ph type="title"/>
          </p:nvPr>
        </p:nvSpPr>
        <p:spPr>
          <a:xfrm>
            <a:off x="1847528" y="116632"/>
            <a:ext cx="8229600" cy="792088"/>
          </a:xfrm>
        </p:spPr>
        <p:txBody>
          <a:bodyPr/>
          <a:lstStyle/>
          <a:p>
            <a:pPr algn="l"/>
            <a:r>
              <a:rPr lang="en-GB" b="1" dirty="0"/>
              <a:t>Overview of coastal tourism</a:t>
            </a:r>
          </a:p>
        </p:txBody>
      </p:sp>
      <p:sp>
        <p:nvSpPr>
          <p:cNvPr id="3" name="Content Placeholder 2">
            <a:extLst>
              <a:ext uri="{FF2B5EF4-FFF2-40B4-BE49-F238E27FC236}">
                <a16:creationId xmlns:a16="http://schemas.microsoft.com/office/drawing/2014/main" id="{C82060E8-6995-A24C-AB91-6A6696581F50}"/>
              </a:ext>
            </a:extLst>
          </p:cNvPr>
          <p:cNvSpPr>
            <a:spLocks noGrp="1"/>
          </p:cNvSpPr>
          <p:nvPr>
            <p:ph idx="1"/>
          </p:nvPr>
        </p:nvSpPr>
        <p:spPr>
          <a:xfrm>
            <a:off x="1775520" y="908720"/>
            <a:ext cx="8784976" cy="5256584"/>
          </a:xfrm>
        </p:spPr>
        <p:txBody>
          <a:bodyPr>
            <a:normAutofit fontScale="32500" lnSpcReduction="20000"/>
          </a:bodyPr>
          <a:lstStyle/>
          <a:p>
            <a:pPr algn="just"/>
            <a:r>
              <a:rPr lang="en-GB" sz="5500" dirty="0">
                <a:latin typeface="Arial" panose="020B0604020202020204" pitchFamily="34" charset="0"/>
                <a:cs typeface="Arial" panose="020B0604020202020204" pitchFamily="34" charset="0"/>
              </a:rPr>
              <a:t>The origins of tourism in coastal areas go back to </a:t>
            </a:r>
            <a:r>
              <a:rPr lang="en-GB" sz="5500" b="1" dirty="0">
                <a:latin typeface="Arial" panose="020B0604020202020204" pitchFamily="34" charset="0"/>
                <a:cs typeface="Arial" panose="020B0604020202020204" pitchFamily="34" charset="0"/>
              </a:rPr>
              <a:t>Roman times</a:t>
            </a:r>
            <a:r>
              <a:rPr lang="en-GB" sz="5500" dirty="0">
                <a:latin typeface="Arial" panose="020B0604020202020204" pitchFamily="34" charset="0"/>
                <a:cs typeface="Arial" panose="020B0604020202020204" pitchFamily="34" charset="0"/>
              </a:rPr>
              <a:t>, when the first villas were constructed in the Southern part of the Apennine peninsula. In the centuries that followed, especially from the mid-18th century onwards, coastal tourism was generally related to the therapeutic properties of sea and sun. </a:t>
            </a:r>
          </a:p>
          <a:p>
            <a:pPr algn="just"/>
            <a:endParaRPr lang="en-GB" sz="5500" dirty="0">
              <a:latin typeface="Arial" panose="020B0604020202020204" pitchFamily="34" charset="0"/>
              <a:cs typeface="Arial" panose="020B0604020202020204" pitchFamily="34" charset="0"/>
            </a:endParaRPr>
          </a:p>
          <a:p>
            <a:pPr algn="just"/>
            <a:r>
              <a:rPr lang="en-GB" sz="5500" dirty="0">
                <a:latin typeface="Arial" panose="020B0604020202020204" pitchFamily="34" charset="0"/>
                <a:cs typeface="Arial" panose="020B0604020202020204" pitchFamily="34" charset="0"/>
              </a:rPr>
              <a:t>Sun, sea and sand have continued to provide the main ingredients for coastal tourism until modern times, especially in the second half of the 20th century, which was marked by the development of </a:t>
            </a:r>
            <a:r>
              <a:rPr lang="en-GB" sz="5500" b="1" dirty="0">
                <a:latin typeface="Arial" panose="020B0604020202020204" pitchFamily="34" charset="0"/>
                <a:cs typeface="Arial" panose="020B0604020202020204" pitchFamily="34" charset="0"/>
              </a:rPr>
              <a:t>mass tourism. </a:t>
            </a:r>
          </a:p>
          <a:p>
            <a:pPr algn="just"/>
            <a:endParaRPr lang="en-GB" sz="5500" dirty="0">
              <a:latin typeface="Arial" panose="020B0604020202020204" pitchFamily="34" charset="0"/>
              <a:cs typeface="Arial" panose="020B0604020202020204" pitchFamily="34" charset="0"/>
            </a:endParaRPr>
          </a:p>
          <a:p>
            <a:pPr algn="just"/>
            <a:r>
              <a:rPr lang="en-GB" sz="5500" dirty="0">
                <a:latin typeface="Arial" panose="020B0604020202020204" pitchFamily="34" charset="0"/>
                <a:cs typeface="Arial" panose="020B0604020202020204" pitchFamily="34" charset="0"/>
              </a:rPr>
              <a:t>Coastal tourism is based on a unique resource combination at the interface of land and sea offering amenities such as water, beaches, scenic beauty, rich terrestrial and marine biodiversity, diversified cultural and historic heritage, healthy food and good infrastructure. </a:t>
            </a:r>
          </a:p>
          <a:p>
            <a:pPr algn="just"/>
            <a:endParaRPr lang="en-GB" sz="5500" dirty="0">
              <a:latin typeface="Arial" panose="020B0604020202020204" pitchFamily="34" charset="0"/>
              <a:cs typeface="Arial" panose="020B0604020202020204" pitchFamily="34" charset="0"/>
            </a:endParaRPr>
          </a:p>
          <a:p>
            <a:pPr algn="just"/>
            <a:r>
              <a:rPr lang="en-GB" sz="5500" dirty="0">
                <a:latin typeface="Arial" panose="020B0604020202020204" pitchFamily="34" charset="0"/>
                <a:cs typeface="Arial" panose="020B0604020202020204" pitchFamily="34" charset="0"/>
              </a:rPr>
              <a:t>It includes a diversity of activities that take place in both coastal zone and coastal waters, which involve the development of tourism capacities (hotels, resorts, second homes, restaurants, etc.) and support infrastructure (ports, marinas, fishing and diving shops, and other facilities). </a:t>
            </a:r>
          </a:p>
          <a:p>
            <a:pPr marL="0" indent="0" algn="just">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17880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B86D8-668A-F04E-A24C-E037169EF750}"/>
              </a:ext>
            </a:extLst>
          </p:cNvPr>
          <p:cNvSpPr>
            <a:spLocks noGrp="1"/>
          </p:cNvSpPr>
          <p:nvPr>
            <p:ph type="title"/>
          </p:nvPr>
        </p:nvSpPr>
        <p:spPr>
          <a:xfrm>
            <a:off x="1596167" y="-67638"/>
            <a:ext cx="8229600" cy="1143000"/>
          </a:xfrm>
        </p:spPr>
        <p:txBody>
          <a:bodyPr>
            <a:normAutofit fontScale="90000"/>
          </a:bodyPr>
          <a:lstStyle/>
          <a:p>
            <a:pPr algn="l"/>
            <a:r>
              <a:rPr lang="en-GB" b="1" dirty="0">
                <a:latin typeface="Arial" panose="020B0604020202020204" pitchFamily="34" charset="0"/>
                <a:cs typeface="Arial" panose="020B0604020202020204" pitchFamily="34" charset="0"/>
              </a:rPr>
              <a:t>Coastal Tourism: </a:t>
            </a:r>
            <a:r>
              <a:rPr lang="en-GB" b="1" dirty="0" err="1">
                <a:latin typeface="Arial" panose="020B0604020202020204" pitchFamily="34" charset="0"/>
                <a:cs typeface="Arial" panose="020B0604020202020204" pitchFamily="34" charset="0"/>
              </a:rPr>
              <a:t>ResponSEAble</a:t>
            </a:r>
            <a:endParaRPr lang="en-GB" b="1" dirty="0">
              <a:latin typeface="Arial" panose="020B0604020202020204" pitchFamily="34" charset="0"/>
              <a:cs typeface="Arial" panose="020B0604020202020204" pitchFamily="34" charset="0"/>
            </a:endParaRPr>
          </a:p>
        </p:txBody>
      </p:sp>
      <p:pic>
        <p:nvPicPr>
          <p:cNvPr id="4" name="Online Media 3" descr="Coastal Tourism: ResponSEAble European project">
            <a:hlinkClick r:id="" action="ppaction://media"/>
            <a:extLst>
              <a:ext uri="{FF2B5EF4-FFF2-40B4-BE49-F238E27FC236}">
                <a16:creationId xmlns:a16="http://schemas.microsoft.com/office/drawing/2014/main" id="{9C24DABB-5A19-F943-81BB-392207ABC22A}"/>
              </a:ext>
            </a:extLst>
          </p:cNvPr>
          <p:cNvPicPr>
            <a:picLocks noGrp="1" noRot="1" noChangeAspect="1"/>
          </p:cNvPicPr>
          <p:nvPr>
            <p:ph idx="1"/>
            <a:videoFile r:link="rId1"/>
          </p:nvPr>
        </p:nvPicPr>
        <p:blipFill>
          <a:blip r:embed="rId4"/>
          <a:stretch>
            <a:fillRect/>
          </a:stretch>
        </p:blipFill>
        <p:spPr>
          <a:xfrm>
            <a:off x="2173915" y="836713"/>
            <a:ext cx="8332831" cy="4708451"/>
          </a:xfrm>
          <a:prstGeom prst="rect">
            <a:avLst/>
          </a:prstGeom>
        </p:spPr>
      </p:pic>
    </p:spTree>
    <p:extLst>
      <p:ext uri="{BB962C8B-B14F-4D97-AF65-F5344CB8AC3E}">
        <p14:creationId xmlns:p14="http://schemas.microsoft.com/office/powerpoint/2010/main" val="1613170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4042EC5-AA08-5F07-7D8F-EF9C1E513625}"/>
              </a:ext>
            </a:extLst>
          </p:cNvPr>
          <p:cNvPicPr>
            <a:picLocks noChangeAspect="1"/>
          </p:cNvPicPr>
          <p:nvPr/>
        </p:nvPicPr>
        <p:blipFill rotWithShape="1">
          <a:blip r:embed="rId3"/>
          <a:srcRect t="2962" r="34234"/>
          <a:stretch/>
        </p:blipFill>
        <p:spPr>
          <a:xfrm>
            <a:off x="1524000" y="4174"/>
            <a:ext cx="9144000" cy="5728481"/>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2667000" y="1628800"/>
            <a:ext cx="685800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US" sz="9600" b="1" dirty="0">
                <a:solidFill>
                  <a:schemeClr val="bg1"/>
                </a:solidFill>
              </a:rPr>
              <a:t>Urban  Tourism </a:t>
            </a:r>
            <a:endParaRPr lang="en-GB" sz="9600" b="1" dirty="0">
              <a:solidFill>
                <a:schemeClr val="bg1"/>
              </a:solidFill>
              <a:cs typeface="Arial" panose="020B0604020202020204" pitchFamily="34" charset="0"/>
            </a:endParaRPr>
          </a:p>
          <a:p>
            <a:pPr marL="0" indent="0" algn="ctr">
              <a:lnSpc>
                <a:spcPct val="90000"/>
              </a:lnSpc>
              <a:buNone/>
            </a:pPr>
            <a:endParaRPr lang="en-GB" sz="9600" dirty="0">
              <a:solidFill>
                <a:srgbClr val="002060"/>
              </a:solidFill>
            </a:endParaRPr>
          </a:p>
        </p:txBody>
      </p:sp>
    </p:spTree>
    <p:extLst>
      <p:ext uri="{BB962C8B-B14F-4D97-AF65-F5344CB8AC3E}">
        <p14:creationId xmlns:p14="http://schemas.microsoft.com/office/powerpoint/2010/main" val="31142330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0AA76-2210-4065-86C4-C695AD807898}"/>
              </a:ext>
            </a:extLst>
          </p:cNvPr>
          <p:cNvSpPr>
            <a:spLocks noGrp="1"/>
          </p:cNvSpPr>
          <p:nvPr>
            <p:ph type="title"/>
          </p:nvPr>
        </p:nvSpPr>
        <p:spPr>
          <a:xfrm>
            <a:off x="1919536" y="-4477"/>
            <a:ext cx="8229600" cy="1143000"/>
          </a:xfrm>
        </p:spPr>
        <p:txBody>
          <a:bodyPr/>
          <a:lstStyle/>
          <a:p>
            <a:r>
              <a:rPr lang="en-GB" dirty="0">
                <a:latin typeface="Arial" panose="020B0604020202020204" pitchFamily="34" charset="0"/>
                <a:cs typeface="Arial" panose="020B0604020202020204" pitchFamily="34" charset="0"/>
              </a:rPr>
              <a:t>Urban Tourism</a:t>
            </a:r>
          </a:p>
        </p:txBody>
      </p:sp>
      <p:sp>
        <p:nvSpPr>
          <p:cNvPr id="5" name="TextBox 4">
            <a:extLst>
              <a:ext uri="{FF2B5EF4-FFF2-40B4-BE49-F238E27FC236}">
                <a16:creationId xmlns:a16="http://schemas.microsoft.com/office/drawing/2014/main" id="{C6AC1665-95EF-4D82-9AFC-945CACF826EF}"/>
              </a:ext>
            </a:extLst>
          </p:cNvPr>
          <p:cNvSpPr txBox="1"/>
          <p:nvPr/>
        </p:nvSpPr>
        <p:spPr>
          <a:xfrm>
            <a:off x="1888333" y="2853615"/>
            <a:ext cx="8640960" cy="2677656"/>
          </a:xfrm>
          <a:prstGeom prst="rect">
            <a:avLst/>
          </a:prstGeom>
          <a:noFill/>
        </p:spPr>
        <p:txBody>
          <a:bodyPr wrap="square">
            <a:spAutoFit/>
          </a:bodyPr>
          <a:lstStyle/>
          <a:p>
            <a:r>
              <a:rPr lang="en-GB" sz="2800" dirty="0">
                <a:solidFill>
                  <a:srgbClr val="202124"/>
                </a:solidFill>
                <a:latin typeface="arial" panose="020B0604020202020204" pitchFamily="34" charset="0"/>
              </a:rPr>
              <a:t>Urban tourism is a term describing </a:t>
            </a:r>
            <a:r>
              <a:rPr lang="en-GB" sz="2800" b="1" dirty="0">
                <a:solidFill>
                  <a:srgbClr val="202124"/>
                </a:solidFill>
                <a:latin typeface="arial" panose="020B0604020202020204" pitchFamily="34" charset="0"/>
              </a:rPr>
              <a:t>multiple tourist activities in which a city is main destination and place of interest</a:t>
            </a:r>
            <a:r>
              <a:rPr lang="en-GB" sz="2800" dirty="0">
                <a:solidFill>
                  <a:srgbClr val="202124"/>
                </a:solidFill>
                <a:latin typeface="arial" panose="020B0604020202020204" pitchFamily="34" charset="0"/>
              </a:rPr>
              <a:t>. This form of tourism is relatively old and very complex. ... Tourism within cities is strongly connected with their growth and technology development as well (roads, transportation, railway).</a:t>
            </a:r>
            <a:endParaRPr lang="en-GB" sz="2800" dirty="0"/>
          </a:p>
        </p:txBody>
      </p:sp>
      <p:pic>
        <p:nvPicPr>
          <p:cNvPr id="1030" name="Picture 6" descr="Asian mayors forum &gt; Committees &gt; Asian Urban Tourism">
            <a:extLst>
              <a:ext uri="{FF2B5EF4-FFF2-40B4-BE49-F238E27FC236}">
                <a16:creationId xmlns:a16="http://schemas.microsoft.com/office/drawing/2014/main" id="{FBECCE93-BD9E-40F6-81EA-B6ED152B7B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8268" y="1049620"/>
            <a:ext cx="3395464" cy="1950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78799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70B8229F-96E0-44A5-BA78-56E565FD363B}"/>
              </a:ext>
            </a:extLst>
          </p:cNvPr>
          <p:cNvSpPr>
            <a:spLocks noGrp="1"/>
          </p:cNvSpPr>
          <p:nvPr>
            <p:ph type="title"/>
          </p:nvPr>
        </p:nvSpPr>
        <p:spPr>
          <a:xfrm>
            <a:off x="2004699" y="260648"/>
            <a:ext cx="8507288" cy="1143000"/>
          </a:xfrm>
        </p:spPr>
        <p:txBody>
          <a:bodyPr>
            <a:normAutofit/>
          </a:bodyPr>
          <a:lstStyle/>
          <a:p>
            <a:r>
              <a:rPr lang="en-US" sz="3200" dirty="0"/>
              <a:t>UNWTO Recommendations on Urban Tourism</a:t>
            </a:r>
          </a:p>
        </p:txBody>
      </p:sp>
      <p:pic>
        <p:nvPicPr>
          <p:cNvPr id="2050" name="Picture 2" descr="UNWTO Recommendations on Urban Tourism">
            <a:extLst>
              <a:ext uri="{FF2B5EF4-FFF2-40B4-BE49-F238E27FC236}">
                <a16:creationId xmlns:a16="http://schemas.microsoft.com/office/drawing/2014/main" id="{95E5EF02-4A0C-46D6-B446-6CA6F24EA6C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47528" y="1364525"/>
            <a:ext cx="2979417" cy="4211191"/>
          </a:xfrm>
          <a:prstGeom prst="rect">
            <a:avLst/>
          </a:prstGeom>
          <a:solidFill>
            <a:srgbClr val="FFFFFF"/>
          </a:solidFill>
        </p:spPr>
      </p:pic>
      <p:sp>
        <p:nvSpPr>
          <p:cNvPr id="3" name="Content Placeholder 2">
            <a:extLst>
              <a:ext uri="{FF2B5EF4-FFF2-40B4-BE49-F238E27FC236}">
                <a16:creationId xmlns:a16="http://schemas.microsoft.com/office/drawing/2014/main" id="{2A542EE2-4E2F-4A71-AFAC-19D1467DFC50}"/>
              </a:ext>
            </a:extLst>
          </p:cNvPr>
          <p:cNvSpPr>
            <a:spLocks noGrp="1"/>
          </p:cNvSpPr>
          <p:nvPr>
            <p:ph sz="half" idx="2"/>
          </p:nvPr>
        </p:nvSpPr>
        <p:spPr>
          <a:xfrm>
            <a:off x="4960313" y="1916832"/>
            <a:ext cx="5400600" cy="4176464"/>
          </a:xfrm>
        </p:spPr>
        <p:txBody>
          <a:bodyPr>
            <a:normAutofit/>
          </a:bodyPr>
          <a:lstStyle/>
          <a:p>
            <a:pPr>
              <a:lnSpc>
                <a:spcPct val="90000"/>
              </a:lnSpc>
            </a:pPr>
            <a:r>
              <a:rPr lang="en-GB" sz="2400" dirty="0"/>
              <a:t>UNWTO Urban Tourism Summits held since 2012, </a:t>
            </a:r>
          </a:p>
          <a:p>
            <a:pPr>
              <a:lnSpc>
                <a:spcPct val="90000"/>
              </a:lnSpc>
            </a:pPr>
            <a:r>
              <a:rPr lang="en-GB" sz="2400" dirty="0"/>
              <a:t>Lisbon Declaration on Sustainable Urban tourism, 2019. </a:t>
            </a:r>
          </a:p>
          <a:p>
            <a:pPr>
              <a:lnSpc>
                <a:spcPct val="90000"/>
              </a:lnSpc>
            </a:pPr>
            <a:r>
              <a:rPr lang="en-GB" sz="2400" dirty="0"/>
              <a:t>Research conducted by the UNWTO Secretariat in the field of urban tourism.</a:t>
            </a:r>
          </a:p>
        </p:txBody>
      </p:sp>
    </p:spTree>
    <p:extLst>
      <p:ext uri="{BB962C8B-B14F-4D97-AF65-F5344CB8AC3E}">
        <p14:creationId xmlns:p14="http://schemas.microsoft.com/office/powerpoint/2010/main" val="12594840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E6977-CD2F-443E-B175-9F3CA0EBA9D6}"/>
              </a:ext>
            </a:extLst>
          </p:cNvPr>
          <p:cNvSpPr>
            <a:spLocks noGrp="1"/>
          </p:cNvSpPr>
          <p:nvPr>
            <p:ph type="title"/>
          </p:nvPr>
        </p:nvSpPr>
        <p:spPr>
          <a:xfrm>
            <a:off x="1393633" y="-931"/>
            <a:ext cx="8964488" cy="926977"/>
          </a:xfrm>
        </p:spPr>
        <p:txBody>
          <a:bodyPr>
            <a:normAutofit/>
          </a:bodyPr>
          <a:lstStyle/>
          <a:p>
            <a:r>
              <a:rPr lang="en-GB" sz="2800" dirty="0">
                <a:latin typeface="Arial" panose="020B0604020202020204" pitchFamily="34" charset="0"/>
                <a:cs typeface="Arial" panose="020B0604020202020204" pitchFamily="34" charset="0"/>
              </a:rPr>
              <a:t>Issues – </a:t>
            </a:r>
            <a:r>
              <a:rPr lang="en-GB" sz="2800" dirty="0" err="1">
                <a:latin typeface="Arial" panose="020B0604020202020204" pitchFamily="34" charset="0"/>
                <a:cs typeface="Arial" panose="020B0604020202020204" pitchFamily="34" charset="0"/>
              </a:rPr>
              <a:t>overtourism</a:t>
            </a:r>
            <a:r>
              <a:rPr lang="en-GB" sz="2800" dirty="0">
                <a:latin typeface="Arial" panose="020B0604020202020204" pitchFamily="34" charset="0"/>
                <a:cs typeface="Arial" panose="020B0604020202020204" pitchFamily="34" charset="0"/>
              </a:rPr>
              <a:t> and destination management</a:t>
            </a:r>
          </a:p>
        </p:txBody>
      </p:sp>
      <p:sp>
        <p:nvSpPr>
          <p:cNvPr id="3" name="Content Placeholder 2">
            <a:extLst>
              <a:ext uri="{FF2B5EF4-FFF2-40B4-BE49-F238E27FC236}">
                <a16:creationId xmlns:a16="http://schemas.microsoft.com/office/drawing/2014/main" id="{3A5B2123-9741-41DE-9A98-2BF4D55BDE9C}"/>
              </a:ext>
            </a:extLst>
          </p:cNvPr>
          <p:cNvSpPr>
            <a:spLocks noGrp="1"/>
          </p:cNvSpPr>
          <p:nvPr>
            <p:ph idx="1"/>
          </p:nvPr>
        </p:nvSpPr>
        <p:spPr>
          <a:xfrm>
            <a:off x="1803873" y="764704"/>
            <a:ext cx="8554248" cy="5040560"/>
          </a:xfrm>
        </p:spPr>
        <p:txBody>
          <a:bodyPr>
            <a:normAutofit/>
          </a:bodyPr>
          <a:lstStyle/>
          <a:p>
            <a:r>
              <a:rPr lang="en-GB" sz="2000" dirty="0">
                <a:solidFill>
                  <a:srgbClr val="222222"/>
                </a:solidFill>
                <a:latin typeface="Arial" panose="020B0604020202020204" pitchFamily="34" charset="0"/>
                <a:cs typeface="Arial" panose="020B0604020202020204" pitchFamily="34" charset="0"/>
              </a:rPr>
              <a:t>The management of tourism flows in cities is a fundamental issue for the tourism sector. </a:t>
            </a:r>
          </a:p>
          <a:p>
            <a:r>
              <a:rPr lang="en-GB" sz="2000" dirty="0">
                <a:solidFill>
                  <a:srgbClr val="222222"/>
                </a:solidFill>
                <a:latin typeface="Arial" panose="020B0604020202020204" pitchFamily="34" charset="0"/>
                <a:cs typeface="Arial" panose="020B0604020202020204" pitchFamily="34" charset="0"/>
              </a:rPr>
              <a:t>It is critical to understand residents’ attitude towards tourism to ensure the development of successful sustainable tourism strategies. </a:t>
            </a:r>
          </a:p>
          <a:p>
            <a:r>
              <a:rPr lang="en-GB" sz="2000" dirty="0">
                <a:solidFill>
                  <a:srgbClr val="222222"/>
                </a:solidFill>
                <a:latin typeface="Arial" panose="020B0604020202020204" pitchFamily="34" charset="0"/>
                <a:cs typeface="Arial" panose="020B0604020202020204" pitchFamily="34" charset="0"/>
              </a:rPr>
              <a:t>The report analyses the perception of residents towards tourism in eight European cities – Amsterdam, Barcelona, Berlin, Copenhagen, Lisbon, Munich, Salzburg and Tallinn – and proposes 11 strategies and 68 measures to help understand and manage visitor’s growth in urban destinations. </a:t>
            </a:r>
          </a:p>
          <a:p>
            <a:r>
              <a:rPr lang="en-GB" sz="2000" dirty="0">
                <a:solidFill>
                  <a:srgbClr val="222222"/>
                </a:solidFill>
                <a:latin typeface="Arial" panose="020B0604020202020204" pitchFamily="34" charset="0"/>
                <a:cs typeface="Arial" panose="020B0604020202020204" pitchFamily="34" charset="0"/>
              </a:rPr>
              <a:t>The implementation of the policy recommendations proposed in the report can advance inclusive and sustainable urban tourism that can contribute to the New Urban Agenda and the Sustainable Development Goals.</a:t>
            </a:r>
          </a:p>
          <a:p>
            <a:r>
              <a:rPr lang="en-GB" sz="2000" dirty="0">
                <a:latin typeface="Arial" panose="020B0604020202020204" pitchFamily="34" charset="0"/>
                <a:cs typeface="Arial" panose="020B0604020202020204" pitchFamily="34" charset="0"/>
                <a:hlinkClick r:id="rId2"/>
              </a:rPr>
              <a:t>https://www.unwto.org/urban-tourism</a:t>
            </a: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98326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D8E9D-DE87-4767-9C44-F72587B7CC89}"/>
              </a:ext>
            </a:extLst>
          </p:cNvPr>
          <p:cNvSpPr>
            <a:spLocks noGrp="1"/>
          </p:cNvSpPr>
          <p:nvPr>
            <p:ph type="title"/>
          </p:nvPr>
        </p:nvSpPr>
        <p:spPr/>
        <p:txBody>
          <a:bodyPr/>
          <a:lstStyle/>
          <a:p>
            <a:r>
              <a:rPr lang="en-GB" dirty="0"/>
              <a:t>Other Urban tourism issues</a:t>
            </a:r>
          </a:p>
        </p:txBody>
      </p:sp>
      <p:sp>
        <p:nvSpPr>
          <p:cNvPr id="3" name="Content Placeholder 2">
            <a:extLst>
              <a:ext uri="{FF2B5EF4-FFF2-40B4-BE49-F238E27FC236}">
                <a16:creationId xmlns:a16="http://schemas.microsoft.com/office/drawing/2014/main" id="{7759D45A-043C-44F9-8172-E206F74FF595}"/>
              </a:ext>
            </a:extLst>
          </p:cNvPr>
          <p:cNvSpPr>
            <a:spLocks noGrp="1"/>
          </p:cNvSpPr>
          <p:nvPr>
            <p:ph idx="1"/>
          </p:nvPr>
        </p:nvSpPr>
        <p:spPr>
          <a:xfrm>
            <a:off x="1981200" y="1600202"/>
            <a:ext cx="8229600" cy="3773015"/>
          </a:xfrm>
        </p:spPr>
        <p:txBody>
          <a:bodyPr/>
          <a:lstStyle/>
          <a:p>
            <a:r>
              <a:rPr lang="en-GB" dirty="0"/>
              <a:t>Transportation </a:t>
            </a:r>
          </a:p>
          <a:p>
            <a:r>
              <a:rPr lang="en-GB" dirty="0"/>
              <a:t>Facilities and infrastructure</a:t>
            </a:r>
          </a:p>
          <a:p>
            <a:r>
              <a:rPr lang="en-GB" dirty="0"/>
              <a:t>Socio-economic impacts</a:t>
            </a:r>
          </a:p>
          <a:p>
            <a:endParaRPr lang="en-GB" dirty="0"/>
          </a:p>
          <a:p>
            <a:r>
              <a:rPr lang="en-GB" dirty="0"/>
              <a:t>Think Destination Management! </a:t>
            </a:r>
          </a:p>
        </p:txBody>
      </p:sp>
    </p:spTree>
    <p:extLst>
      <p:ext uri="{BB962C8B-B14F-4D97-AF65-F5344CB8AC3E}">
        <p14:creationId xmlns:p14="http://schemas.microsoft.com/office/powerpoint/2010/main" val="35084790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961C93-D964-0520-DAC4-A292ADCA8332}"/>
              </a:ext>
            </a:extLst>
          </p:cNvPr>
          <p:cNvPicPr>
            <a:picLocks noChangeAspect="1"/>
          </p:cNvPicPr>
          <p:nvPr/>
        </p:nvPicPr>
        <p:blipFill rotWithShape="1">
          <a:blip r:embed="rId3"/>
          <a:srcRect l="10931" t="2686"/>
          <a:stretch/>
        </p:blipFill>
        <p:spPr>
          <a:xfrm>
            <a:off x="1524000" y="-12032"/>
            <a:ext cx="9144000" cy="6033320"/>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2667000" y="980728"/>
            <a:ext cx="685800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US" sz="9600" b="1" dirty="0">
                <a:solidFill>
                  <a:schemeClr val="bg1"/>
                </a:solidFill>
              </a:rPr>
              <a:t>Winter Sports  Tourism </a:t>
            </a:r>
            <a:endParaRPr lang="en-GB" sz="9600" b="1" dirty="0">
              <a:solidFill>
                <a:schemeClr val="bg1"/>
              </a:solidFill>
              <a:cs typeface="Arial" panose="020B0604020202020204" pitchFamily="34" charset="0"/>
            </a:endParaRPr>
          </a:p>
          <a:p>
            <a:pPr marL="0" indent="0" algn="ctr">
              <a:lnSpc>
                <a:spcPct val="90000"/>
              </a:lnSpc>
              <a:buNone/>
            </a:pPr>
            <a:endParaRPr lang="en-GB" sz="9600" dirty="0">
              <a:solidFill>
                <a:srgbClr val="002060"/>
              </a:solidFill>
            </a:endParaRPr>
          </a:p>
        </p:txBody>
      </p:sp>
    </p:spTree>
    <p:extLst>
      <p:ext uri="{BB962C8B-B14F-4D97-AF65-F5344CB8AC3E}">
        <p14:creationId xmlns:p14="http://schemas.microsoft.com/office/powerpoint/2010/main" val="12455927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83514" y="725728"/>
            <a:ext cx="7820890" cy="5262979"/>
          </a:xfrm>
          <a:prstGeom prst="rect">
            <a:avLst/>
          </a:prstGeom>
        </p:spPr>
        <p:txBody>
          <a:bodyPr wrap="square">
            <a:spAutoFit/>
          </a:bodyPr>
          <a:lstStyle/>
          <a:p>
            <a:pPr>
              <a:defRPr/>
            </a:pPr>
            <a:r>
              <a:rPr lang="en-GB" sz="3600" dirty="0">
                <a:latin typeface="Arial" panose="020B0604020202020204" pitchFamily="34" charset="0"/>
                <a:cs typeface="Arial" panose="020B0604020202020204" pitchFamily="34" charset="0"/>
              </a:rPr>
              <a:t>What’s to like about skiing?</a:t>
            </a:r>
          </a:p>
          <a:p>
            <a:pPr>
              <a:defRPr/>
            </a:pPr>
            <a:r>
              <a:rPr lang="en-GB" sz="2400" dirty="0">
                <a:latin typeface="Arial" panose="020B0604020202020204" pitchFamily="34" charset="0"/>
                <a:cs typeface="Arial" panose="020B0604020202020204" pitchFamily="34" charset="0"/>
              </a:rPr>
              <a:t>Pop your ideas in the chat:</a:t>
            </a:r>
          </a:p>
          <a:p>
            <a:pPr>
              <a:defRPr/>
            </a:pPr>
            <a:endParaRPr lang="en-GB" sz="2400" dirty="0">
              <a:latin typeface="Arial" panose="020B0604020202020204" pitchFamily="34" charset="0"/>
              <a:cs typeface="Arial" panose="020B0604020202020204" pitchFamily="34" charset="0"/>
            </a:endParaRPr>
          </a:p>
          <a:p>
            <a:pPr marL="257175" indent="-257175">
              <a:buFont typeface="Arial" panose="020B0604020202020204" pitchFamily="34" charset="0"/>
              <a:buChar char="•"/>
              <a:defRPr/>
            </a:pPr>
            <a:r>
              <a:rPr lang="en-GB" sz="2400" dirty="0">
                <a:latin typeface="Arial" panose="020B0604020202020204" pitchFamily="34" charset="0"/>
                <a:cs typeface="Arial" panose="020B0604020202020204" pitchFamily="34" charset="0"/>
              </a:rPr>
              <a:t>The escape from pressure of daily lives</a:t>
            </a:r>
          </a:p>
          <a:p>
            <a:pPr marL="257175" indent="-257175">
              <a:buFont typeface="Arial" panose="020B0604020202020204" pitchFamily="34" charset="0"/>
              <a:buChar char="•"/>
              <a:defRPr/>
            </a:pPr>
            <a:r>
              <a:rPr lang="en-GB" sz="2400" dirty="0">
                <a:latin typeface="Arial" panose="020B0604020202020204" pitchFamily="34" charset="0"/>
                <a:cs typeface="Arial" panose="020B0604020202020204" pitchFamily="34" charset="0"/>
              </a:rPr>
              <a:t>The exhilaration of the fresh air and beauty of the landscape</a:t>
            </a:r>
          </a:p>
          <a:p>
            <a:pPr marL="257175" indent="-257175">
              <a:buFont typeface="Arial" panose="020B0604020202020204" pitchFamily="34" charset="0"/>
              <a:buChar char="•"/>
              <a:defRPr/>
            </a:pPr>
            <a:r>
              <a:rPr lang="en-GB" sz="2400" dirty="0">
                <a:latin typeface="Arial" panose="020B0604020202020204" pitchFamily="34" charset="0"/>
                <a:cs typeface="Arial" panose="020B0604020202020204" pitchFamily="34" charset="0"/>
              </a:rPr>
              <a:t>The adrenalin rush of the speed and invigorating conditions</a:t>
            </a:r>
          </a:p>
          <a:p>
            <a:pPr marL="257175" indent="-257175">
              <a:buFont typeface="Arial" panose="020B0604020202020204" pitchFamily="34" charset="0"/>
              <a:buChar char="•"/>
              <a:defRPr/>
            </a:pPr>
            <a:r>
              <a:rPr lang="en-GB" sz="2400" dirty="0">
                <a:latin typeface="Arial" panose="020B0604020202020204" pitchFamily="34" charset="0"/>
                <a:cs typeface="Arial" panose="020B0604020202020204" pitchFamily="34" charset="0"/>
              </a:rPr>
              <a:t>The achievement of mastering something new</a:t>
            </a:r>
          </a:p>
          <a:p>
            <a:pPr marL="257175" indent="-257175">
              <a:buFont typeface="Arial" panose="020B0604020202020204" pitchFamily="34" charset="0"/>
              <a:buChar char="•"/>
              <a:defRPr/>
            </a:pPr>
            <a:r>
              <a:rPr lang="en-GB" sz="2400" dirty="0">
                <a:latin typeface="Arial" panose="020B0604020202020204" pitchFamily="34" charset="0"/>
                <a:cs typeface="Arial" panose="020B0604020202020204" pitchFamily="34" charset="0"/>
              </a:rPr>
              <a:t>A shared experience with friends and family </a:t>
            </a:r>
          </a:p>
          <a:p>
            <a:pPr marL="257175" indent="-257175">
              <a:buFont typeface="Arial" panose="020B0604020202020204" pitchFamily="34" charset="0"/>
              <a:buChar char="•"/>
              <a:defRPr/>
            </a:pPr>
            <a:r>
              <a:rPr lang="en-GB" sz="2400" dirty="0">
                <a:latin typeface="Arial" panose="020B0604020202020204" pitchFamily="34" charset="0"/>
                <a:cs typeface="Arial" panose="020B0604020202020204" pitchFamily="34" charset="0"/>
              </a:rPr>
              <a:t>Escape from technology</a:t>
            </a:r>
          </a:p>
          <a:p>
            <a:pPr marL="257175" indent="-257175">
              <a:buFont typeface="Arial" panose="020B0604020202020204" pitchFamily="34" charset="0"/>
              <a:buChar char="•"/>
              <a:defRPr/>
            </a:pPr>
            <a:r>
              <a:rPr lang="en-GB" sz="2400" dirty="0">
                <a:latin typeface="Arial" panose="020B0604020202020204" pitchFamily="34" charset="0"/>
                <a:cs typeface="Arial" panose="020B0604020202020204" pitchFamily="34" charset="0"/>
              </a:rPr>
              <a:t>No other holiday intertwined so much with the natural environment?</a:t>
            </a:r>
          </a:p>
        </p:txBody>
      </p:sp>
    </p:spTree>
    <p:extLst>
      <p:ext uri="{BB962C8B-B14F-4D97-AF65-F5344CB8AC3E}">
        <p14:creationId xmlns:p14="http://schemas.microsoft.com/office/powerpoint/2010/main" val="103197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620688"/>
            <a:ext cx="7886700" cy="813226"/>
          </a:xfrm>
        </p:spPr>
        <p:txBody>
          <a:bodyPr/>
          <a:lstStyle/>
          <a:p>
            <a:r>
              <a:rPr lang="en-GB" dirty="0">
                <a:latin typeface="Arial" panose="020B0604020202020204" pitchFamily="34" charset="0"/>
                <a:cs typeface="Arial" panose="020B0604020202020204" pitchFamily="34" charset="0"/>
              </a:rPr>
              <a:t>Skiing’s unique challenges</a:t>
            </a:r>
          </a:p>
        </p:txBody>
      </p:sp>
      <p:sp>
        <p:nvSpPr>
          <p:cNvPr id="3" name="Content Placeholder 2"/>
          <p:cNvSpPr>
            <a:spLocks noGrp="1"/>
          </p:cNvSpPr>
          <p:nvPr>
            <p:ph idx="1"/>
          </p:nvPr>
        </p:nvSpPr>
        <p:spPr>
          <a:xfrm>
            <a:off x="2462758" y="1743941"/>
            <a:ext cx="7633742" cy="3638764"/>
          </a:xfrm>
        </p:spPr>
        <p:txBody>
          <a:bodyPr>
            <a:normAutofit fontScale="85000" lnSpcReduction="20000"/>
          </a:bodyPr>
          <a:lstStyle/>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Skiing &amp; Traffic Management more focused – easier to control</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Fragile Mountain Environment and snow conditions more understood by visitors</a:t>
            </a:r>
          </a:p>
          <a:p>
            <a:pPr marL="0" indent="0">
              <a:spcBef>
                <a:spcPts val="0"/>
              </a:spcBef>
              <a:buNone/>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Skiing’s Reliance on Weather Conditions</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Skiers are ‘skilled consumers’ – how does this impact their needs and wants?</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Skiing infrastructure</a:t>
            </a:r>
          </a:p>
          <a:p>
            <a:pPr marL="0" indent="0">
              <a:spcBef>
                <a:spcPts val="0"/>
              </a:spcBef>
              <a:buNone/>
              <a:defRPr/>
            </a:pPr>
            <a:endParaRPr lang="en-GB" dirty="0"/>
          </a:p>
          <a:p>
            <a:endParaRPr lang="en-GB" dirty="0"/>
          </a:p>
        </p:txBody>
      </p:sp>
    </p:spTree>
    <p:extLst>
      <p:ext uri="{BB962C8B-B14F-4D97-AF65-F5344CB8AC3E}">
        <p14:creationId xmlns:p14="http://schemas.microsoft.com/office/powerpoint/2010/main" val="21737765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5658" y="365126"/>
            <a:ext cx="8842342" cy="605836"/>
          </a:xfrm>
        </p:spPr>
        <p:txBody>
          <a:bodyPr>
            <a:normAutofit/>
          </a:bodyPr>
          <a:lstStyle/>
          <a:p>
            <a:r>
              <a:rPr lang="en-GB" sz="3600" dirty="0">
                <a:cs typeface="Arial" panose="020B0604020202020204" pitchFamily="34" charset="0"/>
              </a:rPr>
              <a:t>Green Piste: Protecting the Skiing Environment</a:t>
            </a:r>
          </a:p>
        </p:txBody>
      </p:sp>
      <p:pic>
        <p:nvPicPr>
          <p:cNvPr id="4" name="Online Media 3" title="euronews Terra viva - Green piste: protecting the skiing environment">
            <a:hlinkClick r:id="" action="ppaction://media"/>
            <a:extLst>
              <a:ext uri="{FF2B5EF4-FFF2-40B4-BE49-F238E27FC236}">
                <a16:creationId xmlns:a16="http://schemas.microsoft.com/office/drawing/2014/main" id="{37D4E7AF-A52B-4A28-853A-02428C68A49F}"/>
              </a:ext>
            </a:extLst>
          </p:cNvPr>
          <p:cNvPicPr>
            <a:picLocks noRot="1" noChangeAspect="1"/>
          </p:cNvPicPr>
          <p:nvPr>
            <a:videoFile r:link="rId1"/>
          </p:nvPr>
        </p:nvPicPr>
        <p:blipFill>
          <a:blip r:embed="rId4"/>
          <a:stretch>
            <a:fillRect/>
          </a:stretch>
        </p:blipFill>
        <p:spPr>
          <a:xfrm>
            <a:off x="2279576" y="970962"/>
            <a:ext cx="7517228" cy="5081046"/>
          </a:xfrm>
          <a:prstGeom prst="rect">
            <a:avLst/>
          </a:prstGeom>
        </p:spPr>
      </p:pic>
    </p:spTree>
    <p:extLst>
      <p:ext uri="{BB962C8B-B14F-4D97-AF65-F5344CB8AC3E}">
        <p14:creationId xmlns:p14="http://schemas.microsoft.com/office/powerpoint/2010/main" val="2618263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991546" y="626538"/>
            <a:ext cx="2319088" cy="594650"/>
          </a:xfrm>
        </p:spPr>
        <p:txBody>
          <a:bodyPr>
            <a:normAutofit/>
          </a:bodyPr>
          <a:lstStyle/>
          <a:p>
            <a:r>
              <a:rPr lang="en-GB" sz="2400" dirty="0">
                <a:latin typeface="Arial" panose="020B0604020202020204" pitchFamily="34" charset="0"/>
                <a:cs typeface="Arial" panose="020B0604020202020204" pitchFamily="34" charset="0"/>
              </a:rPr>
              <a:t>Resort issues:</a:t>
            </a:r>
          </a:p>
        </p:txBody>
      </p:sp>
      <p:sp>
        <p:nvSpPr>
          <p:cNvPr id="4" name="Text Placeholder 3"/>
          <p:cNvSpPr>
            <a:spLocks noGrp="1"/>
          </p:cNvSpPr>
          <p:nvPr>
            <p:ph type="body" sz="half" idx="2"/>
          </p:nvPr>
        </p:nvSpPr>
        <p:spPr>
          <a:xfrm>
            <a:off x="6991547" y="1520537"/>
            <a:ext cx="3450211" cy="3816927"/>
          </a:xfrm>
        </p:spPr>
        <p:txBody>
          <a:bodyPr>
            <a:normAutofit fontScale="85000" lnSpcReduction="20000"/>
          </a:bodyPr>
          <a:lstStyle/>
          <a:p>
            <a:pPr marL="457200" indent="-457200">
              <a:buFont typeface="Arial" panose="020B0604020202020204" pitchFamily="34" charset="0"/>
              <a:buChar char="•"/>
              <a:defRPr/>
            </a:pPr>
            <a:r>
              <a:rPr lang="en-GB" sz="2600" dirty="0">
                <a:latin typeface="Arial" panose="020B0604020202020204" pitchFamily="34" charset="0"/>
                <a:cs typeface="Arial" panose="020B0604020202020204" pitchFamily="34" charset="0"/>
              </a:rPr>
              <a:t>Energy and waste</a:t>
            </a:r>
          </a:p>
          <a:p>
            <a:pPr>
              <a:defRPr/>
            </a:pPr>
            <a:r>
              <a:rPr lang="en-GB" sz="2600" dirty="0">
                <a:latin typeface="Arial" panose="020B0604020202020204" pitchFamily="34" charset="0"/>
                <a:cs typeface="Arial" panose="020B0604020202020204" pitchFamily="34" charset="0"/>
              </a:rPr>
              <a:t>		</a:t>
            </a:r>
          </a:p>
          <a:p>
            <a:pPr marL="457200" indent="-457200">
              <a:buFont typeface="Arial" panose="020B0604020202020204" pitchFamily="34" charset="0"/>
              <a:buChar char="•"/>
              <a:defRPr/>
            </a:pPr>
            <a:r>
              <a:rPr lang="en-GB" sz="2600" dirty="0">
                <a:latin typeface="Arial" panose="020B0604020202020204" pitchFamily="34" charset="0"/>
                <a:cs typeface="Arial" panose="020B0604020202020204" pitchFamily="34" charset="0"/>
              </a:rPr>
              <a:t>Development &amp; Planning</a:t>
            </a:r>
          </a:p>
          <a:p>
            <a:pPr lvl="1">
              <a:buBlip>
                <a:blip r:embed="rId3"/>
              </a:buBlip>
              <a:defRPr/>
            </a:pPr>
            <a:endParaRPr lang="en-GB" sz="26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defRPr/>
            </a:pPr>
            <a:r>
              <a:rPr lang="en-GB" sz="2600" dirty="0">
                <a:latin typeface="Arial" panose="020B0604020202020204" pitchFamily="34" charset="0"/>
                <a:cs typeface="Arial" panose="020B0604020202020204" pitchFamily="34" charset="0"/>
              </a:rPr>
              <a:t>Architecture</a:t>
            </a:r>
          </a:p>
          <a:p>
            <a:pPr>
              <a:buBlip>
                <a:blip r:embed="rId3"/>
              </a:buBlip>
              <a:defRPr/>
            </a:pPr>
            <a:endParaRPr lang="en-GB" sz="26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defRPr/>
            </a:pPr>
            <a:r>
              <a:rPr lang="en-GB" sz="2600" dirty="0">
                <a:latin typeface="Arial" panose="020B0604020202020204" pitchFamily="34" charset="0"/>
                <a:cs typeface="Arial" panose="020B0604020202020204" pitchFamily="34" charset="0"/>
              </a:rPr>
              <a:t>Transport and Traffic</a:t>
            </a:r>
          </a:p>
          <a:p>
            <a:pPr>
              <a:buBlip>
                <a:blip r:embed="rId3"/>
              </a:buBlip>
              <a:defRPr/>
            </a:pPr>
            <a:endParaRPr lang="en-GB" sz="26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defRPr/>
            </a:pPr>
            <a:r>
              <a:rPr lang="en-GB" sz="2600" dirty="0">
                <a:latin typeface="Arial" panose="020B0604020202020204" pitchFamily="34" charset="0"/>
                <a:cs typeface="Arial" panose="020B0604020202020204" pitchFamily="34" charset="0"/>
              </a:rPr>
              <a:t>Social &amp; Cultural impact</a:t>
            </a:r>
          </a:p>
          <a:p>
            <a:endParaRPr lang="en-GB" dirty="0"/>
          </a:p>
        </p:txBody>
      </p:sp>
      <p:pic>
        <p:nvPicPr>
          <p:cNvPr id="1032" name="Picture 8" descr="Image result for pictures of ski resort"/>
          <p:cNvPicPr>
            <a:picLocks noGrp="1" noChangeAspect="1" noChangeArrowheads="1"/>
          </p:cNvPicPr>
          <p:nvPr>
            <p:ph type="pic" idx="1"/>
          </p:nvPr>
        </p:nvPicPr>
        <p:blipFill>
          <a:blip r:embed="rId4">
            <a:extLst>
              <a:ext uri="{28A0092B-C50C-407E-A947-70E740481C1C}">
                <a14:useLocalDpi xmlns:a14="http://schemas.microsoft.com/office/drawing/2010/main" val="0"/>
              </a:ext>
            </a:extLst>
          </a:blip>
          <a:srcRect l="14407" r="14407"/>
          <a:stretch>
            <a:fillRect/>
          </a:stretch>
        </p:blipFill>
        <p:spPr bwMode="auto">
          <a:xfrm>
            <a:off x="2222562" y="714049"/>
            <a:ext cx="4629150" cy="4873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71350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balance – resort solutions</a:t>
            </a:r>
          </a:p>
        </p:txBody>
      </p:sp>
      <p:sp>
        <p:nvSpPr>
          <p:cNvPr id="3" name="Content Placeholder 2"/>
          <p:cNvSpPr>
            <a:spLocks noGrp="1"/>
          </p:cNvSpPr>
          <p:nvPr>
            <p:ph idx="1"/>
          </p:nvPr>
        </p:nvSpPr>
        <p:spPr>
          <a:xfrm>
            <a:off x="2405608" y="1285009"/>
            <a:ext cx="7633742" cy="4287982"/>
          </a:xfrm>
        </p:spPr>
        <p:txBody>
          <a:bodyPr>
            <a:normAutofit fontScale="92500" lnSpcReduction="20000"/>
          </a:bodyPr>
          <a:lstStyle/>
          <a:p>
            <a:pPr>
              <a:spcBef>
                <a:spcPts val="0"/>
              </a:spcBef>
              <a:defRPr/>
            </a:pPr>
            <a:r>
              <a:rPr lang="en-GB" dirty="0">
                <a:latin typeface="Arial" panose="020B0604020202020204" pitchFamily="34" charset="0"/>
                <a:cs typeface="Arial" panose="020B0604020202020204" pitchFamily="34" charset="0"/>
              </a:rPr>
              <a:t>Resort can set up transfer buses from airports and train stations </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Pedestrianisation</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Free bus services and electric vehicles</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Introduce Architecture Guidelines</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Strict planning rules to ensure development is sustainable</a:t>
            </a:r>
          </a:p>
          <a:p>
            <a:pPr>
              <a:spcBef>
                <a:spcPts val="0"/>
              </a:spcBef>
              <a:defRPr/>
            </a:pPr>
            <a:endParaRPr lang="en-GB" dirty="0">
              <a:latin typeface="Arial" panose="020B0604020202020204" pitchFamily="34" charset="0"/>
              <a:cs typeface="Arial" panose="020B0604020202020204" pitchFamily="34" charset="0"/>
            </a:endParaRPr>
          </a:p>
          <a:p>
            <a:pPr>
              <a:spcBef>
                <a:spcPts val="0"/>
              </a:spcBef>
              <a:defRPr/>
            </a:pPr>
            <a:r>
              <a:rPr lang="en-GB" dirty="0">
                <a:latin typeface="Arial" panose="020B0604020202020204" pitchFamily="34" charset="0"/>
                <a:cs typeface="Arial" panose="020B0604020202020204" pitchFamily="34" charset="0"/>
              </a:rPr>
              <a:t>Sell only locally produced souvenirs or decorate with local art</a:t>
            </a:r>
          </a:p>
          <a:p>
            <a:pPr>
              <a:spcBef>
                <a:spcPts val="0"/>
              </a:spcBef>
              <a:defRPr/>
            </a:pPr>
            <a:endParaRPr lang="en-GB" dirty="0"/>
          </a:p>
          <a:p>
            <a:pPr>
              <a:spcBef>
                <a:spcPts val="0"/>
              </a:spcBef>
              <a:defRPr/>
            </a:pPr>
            <a:endParaRPr lang="en-GB" dirty="0"/>
          </a:p>
          <a:p>
            <a:endParaRPr lang="en-GB" dirty="0"/>
          </a:p>
        </p:txBody>
      </p:sp>
    </p:spTree>
    <p:extLst>
      <p:ext uri="{BB962C8B-B14F-4D97-AF65-F5344CB8AC3E}">
        <p14:creationId xmlns:p14="http://schemas.microsoft.com/office/powerpoint/2010/main" val="23483899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4687" y="185308"/>
            <a:ext cx="7886700" cy="1322980"/>
          </a:xfrm>
        </p:spPr>
        <p:txBody>
          <a:bodyPr>
            <a:normAutofit/>
          </a:bodyPr>
          <a:lstStyle/>
          <a:p>
            <a:r>
              <a:rPr lang="en-GB" dirty="0"/>
              <a:t>Responsible tourism: destination management solutions</a:t>
            </a:r>
          </a:p>
        </p:txBody>
      </p:sp>
      <p:sp>
        <p:nvSpPr>
          <p:cNvPr id="3" name="Content Placeholder 2"/>
          <p:cNvSpPr>
            <a:spLocks noGrp="1"/>
          </p:cNvSpPr>
          <p:nvPr>
            <p:ph idx="1"/>
          </p:nvPr>
        </p:nvSpPr>
        <p:spPr>
          <a:xfrm>
            <a:off x="2081166" y="1678077"/>
            <a:ext cx="7633742" cy="3751762"/>
          </a:xfrm>
        </p:spPr>
        <p:txBody>
          <a:bodyPr>
            <a:noAutofit/>
          </a:bodyPr>
          <a:lstStyle/>
          <a:p>
            <a:pPr>
              <a:spcBef>
                <a:spcPct val="0"/>
              </a:spcBef>
            </a:pPr>
            <a:r>
              <a:rPr lang="en-GB" altLang="en-US" sz="2400" dirty="0">
                <a:latin typeface="Arial" panose="020B0604020202020204" pitchFamily="34" charset="0"/>
                <a:cs typeface="Arial" panose="020B0604020202020204" pitchFamily="34" charset="0"/>
              </a:rPr>
              <a:t>Regardless of the impacts of ski tourism, vitally important for the income generation/employment</a:t>
            </a: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a:latin typeface="Arial" panose="020B0604020202020204" pitchFamily="34" charset="0"/>
                <a:cs typeface="Arial" panose="020B0604020202020204" pitchFamily="34" charset="0"/>
              </a:rPr>
              <a:t>Out-migration in villages - Skiing enables young people to stay in the place they were brought up with new work opportunities   </a:t>
            </a: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altLang="en-US" sz="2400" dirty="0">
                <a:latin typeface="Arial" panose="020B0604020202020204" pitchFamily="34" charset="0"/>
                <a:cs typeface="Arial" panose="020B0604020202020204" pitchFamily="34" charset="0"/>
              </a:rPr>
              <a:t>Responsible tourism is all about minimising the negative impacts and maximising the benefits</a:t>
            </a:r>
          </a:p>
          <a:p>
            <a:pPr>
              <a:spcBef>
                <a:spcPct val="0"/>
              </a:spcBef>
            </a:pPr>
            <a:endParaRPr lang="en-GB" altLang="en-US" sz="2400" dirty="0">
              <a:latin typeface="Arial" panose="020B0604020202020204" pitchFamily="34" charset="0"/>
              <a:cs typeface="Arial" panose="020B0604020202020204" pitchFamily="34" charset="0"/>
            </a:endParaRPr>
          </a:p>
          <a:p>
            <a:pPr>
              <a:spcBef>
                <a:spcPct val="0"/>
              </a:spcBef>
            </a:pPr>
            <a:r>
              <a:rPr lang="en-GB" sz="2400" b="1" dirty="0">
                <a:latin typeface="Arial" panose="020B0604020202020204" pitchFamily="34" charset="0"/>
                <a:cs typeface="Arial" panose="020B0604020202020204" pitchFamily="34" charset="0"/>
              </a:rPr>
              <a:t>So, think of a destination…!</a:t>
            </a:r>
          </a:p>
        </p:txBody>
      </p:sp>
    </p:spTree>
    <p:extLst>
      <p:ext uri="{BB962C8B-B14F-4D97-AF65-F5344CB8AC3E}">
        <p14:creationId xmlns:p14="http://schemas.microsoft.com/office/powerpoint/2010/main" val="4961705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6F001A-6AC0-F1C1-B2C9-5B9154D4E7D8}"/>
              </a:ext>
            </a:extLst>
          </p:cNvPr>
          <p:cNvPicPr>
            <a:picLocks noChangeAspect="1"/>
          </p:cNvPicPr>
          <p:nvPr/>
        </p:nvPicPr>
        <p:blipFill rotWithShape="1">
          <a:blip r:embed="rId3"/>
          <a:srcRect l="3059"/>
          <a:stretch/>
        </p:blipFill>
        <p:spPr>
          <a:xfrm>
            <a:off x="1524000" y="0"/>
            <a:ext cx="9144000" cy="5767304"/>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2667000" y="1628800"/>
            <a:ext cx="685800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US" sz="9600" b="1" dirty="0">
                <a:solidFill>
                  <a:srgbClr val="FFC000"/>
                </a:solidFill>
              </a:rPr>
              <a:t>Cruise Tourism </a:t>
            </a:r>
            <a:endParaRPr lang="en-GB" sz="9600" b="1" dirty="0">
              <a:solidFill>
                <a:srgbClr val="FFC000"/>
              </a:solidFill>
              <a:cs typeface="Arial" panose="020B0604020202020204" pitchFamily="34" charset="0"/>
            </a:endParaRPr>
          </a:p>
          <a:p>
            <a:pPr marL="0" indent="0" algn="ctr">
              <a:lnSpc>
                <a:spcPct val="90000"/>
              </a:lnSpc>
              <a:buNone/>
            </a:pPr>
            <a:endParaRPr lang="en-GB" sz="9600" dirty="0">
              <a:solidFill>
                <a:srgbClr val="002060"/>
              </a:solidFill>
            </a:endParaRPr>
          </a:p>
        </p:txBody>
      </p:sp>
    </p:spTree>
    <p:extLst>
      <p:ext uri="{BB962C8B-B14F-4D97-AF65-F5344CB8AC3E}">
        <p14:creationId xmlns:p14="http://schemas.microsoft.com/office/powerpoint/2010/main" val="1160874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growth of cruising</a:t>
            </a:r>
          </a:p>
        </p:txBody>
      </p:sp>
      <p:sp>
        <p:nvSpPr>
          <p:cNvPr id="3" name="Content Placeholder 2"/>
          <p:cNvSpPr>
            <a:spLocks noGrp="1"/>
          </p:cNvSpPr>
          <p:nvPr>
            <p:ph idx="1"/>
          </p:nvPr>
        </p:nvSpPr>
        <p:spPr>
          <a:xfrm>
            <a:off x="2135560" y="1417639"/>
            <a:ext cx="7920880" cy="4531641"/>
          </a:xfrm>
        </p:spPr>
        <p:txBody>
          <a:bodyPr>
            <a:normAutofit/>
          </a:bodyPr>
          <a:lstStyle/>
          <a:p>
            <a:r>
              <a:rPr lang="en-GB" sz="2000" dirty="0">
                <a:latin typeface="Arial" panose="020B0604020202020204" pitchFamily="34" charset="0"/>
                <a:cs typeface="Arial" panose="020B0604020202020204" pitchFamily="34" charset="0"/>
              </a:rPr>
              <a:t>Cruise tourism has been the fastest growing segment of leisure tourism </a:t>
            </a:r>
          </a:p>
          <a:p>
            <a:r>
              <a:rPr lang="en-GB" sz="2000" dirty="0">
                <a:latin typeface="Arial" panose="020B0604020202020204" pitchFamily="34" charset="0"/>
                <a:cs typeface="Arial" panose="020B0604020202020204" pitchFamily="34" charset="0"/>
              </a:rPr>
              <a:t>With its growth has come concern about the impact of cruise tourism on coastal and marine environments, local economies, and on the sociocultural nature of port communities</a:t>
            </a:r>
          </a:p>
          <a:p>
            <a:r>
              <a:rPr lang="en-GB" sz="2000" dirty="0">
                <a:latin typeface="Arial" panose="020B0604020202020204" pitchFamily="34" charset="0"/>
                <a:cs typeface="Arial" panose="020B0604020202020204" pitchFamily="34" charset="0"/>
              </a:rPr>
              <a:t>Less polluting fuels are being used</a:t>
            </a:r>
          </a:p>
          <a:p>
            <a:r>
              <a:rPr lang="en-GB" sz="2000" dirty="0">
                <a:latin typeface="Arial" panose="020B0604020202020204" pitchFamily="34" charset="0"/>
                <a:cs typeface="Arial" panose="020B0604020202020204" pitchFamily="34" charset="0"/>
              </a:rPr>
              <a:t>New ports have been established</a:t>
            </a:r>
          </a:p>
          <a:p>
            <a:r>
              <a:rPr lang="en-GB" sz="2000" dirty="0">
                <a:latin typeface="Arial" panose="020B0604020202020204" pitchFamily="34" charset="0"/>
                <a:cs typeface="Arial" panose="020B0604020202020204" pitchFamily="34" charset="0"/>
              </a:rPr>
              <a:t>Existing ports have found ever-growing numbers of day-visitors</a:t>
            </a:r>
          </a:p>
          <a:p>
            <a:r>
              <a:rPr lang="en-GB" sz="2000" dirty="0">
                <a:latin typeface="Arial" panose="020B0604020202020204" pitchFamily="34" charset="0"/>
                <a:cs typeface="Arial" panose="020B0604020202020204" pitchFamily="34" charset="0"/>
              </a:rPr>
              <a:t>New ships carry 6,000 passengers + crew</a:t>
            </a:r>
          </a:p>
          <a:p>
            <a:r>
              <a:rPr lang="en-GB" sz="2000" dirty="0">
                <a:latin typeface="Arial" panose="020B0604020202020204" pitchFamily="34" charset="0"/>
                <a:cs typeface="Arial" panose="020B0604020202020204" pitchFamily="34" charset="0"/>
              </a:rPr>
              <a:t>Price - </a:t>
            </a:r>
            <a:r>
              <a:rPr lang="en-GB" sz="2000" b="1" dirty="0">
                <a:latin typeface="Arial" panose="020B0604020202020204" pitchFamily="34" charset="0"/>
                <a:cs typeface="Arial" panose="020B0604020202020204" pitchFamily="34" charset="0"/>
              </a:rPr>
              <a:t>Cruise Vacations C</a:t>
            </a:r>
            <a:r>
              <a:rPr lang="en-GB" sz="2000" b="1" dirty="0"/>
              <a:t>ost has become increasingly accessible to the masses!</a:t>
            </a:r>
            <a:br>
              <a:rPr lang="en-GB" dirty="0"/>
            </a:br>
            <a:endParaRPr lang="en-GB" dirty="0"/>
          </a:p>
        </p:txBody>
      </p:sp>
    </p:spTree>
    <p:extLst>
      <p:ext uri="{BB962C8B-B14F-4D97-AF65-F5344CB8AC3E}">
        <p14:creationId xmlns:p14="http://schemas.microsoft.com/office/powerpoint/2010/main" val="27135661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cruise visitors</a:t>
            </a:r>
          </a:p>
        </p:txBody>
      </p:sp>
      <p:sp>
        <p:nvSpPr>
          <p:cNvPr id="3" name="Content Placeholder 2"/>
          <p:cNvSpPr>
            <a:spLocks noGrp="1"/>
          </p:cNvSpPr>
          <p:nvPr>
            <p:ph idx="1"/>
          </p:nvPr>
        </p:nvSpPr>
        <p:spPr>
          <a:xfrm>
            <a:off x="1991544" y="1124745"/>
            <a:ext cx="8104956" cy="4536503"/>
          </a:xfrm>
        </p:spPr>
        <p:txBody>
          <a:bodyPr>
            <a:normAutofit fontScale="92500" lnSpcReduction="20000"/>
          </a:bodyPr>
          <a:lstStyle/>
          <a:p>
            <a:r>
              <a:rPr lang="en-GB" dirty="0">
                <a:latin typeface="Arial" panose="020B0604020202020204" pitchFamily="34" charset="0"/>
                <a:cs typeface="Arial" panose="020B0604020202020204" pitchFamily="34" charset="0"/>
              </a:rPr>
              <a:t>Tourist behaviour is a concern for all destinations </a:t>
            </a:r>
          </a:p>
          <a:p>
            <a:r>
              <a:rPr lang="en-GB" dirty="0">
                <a:latin typeface="Arial" panose="020B0604020202020204" pitchFamily="34" charset="0"/>
                <a:cs typeface="Arial" panose="020B0604020202020204" pitchFamily="34" charset="0"/>
              </a:rPr>
              <a:t>Because cruise tourism is in many ways </a:t>
            </a:r>
            <a:r>
              <a:rPr lang="en-GB" b="1" dirty="0">
                <a:latin typeface="Arial" panose="020B0604020202020204" pitchFamily="34" charset="0"/>
                <a:cs typeface="Arial" panose="020B0604020202020204" pitchFamily="34" charset="0"/>
              </a:rPr>
              <a:t>day</a:t>
            </a:r>
            <a:r>
              <a:rPr lang="en-GB" dirty="0">
                <a:latin typeface="Arial" panose="020B0604020202020204" pitchFamily="34" charset="0"/>
                <a:cs typeface="Arial" panose="020B0604020202020204" pitchFamily="34" charset="0"/>
              </a:rPr>
              <a:t> tourism, the impacts of large numbers of tourists can be concentrated in a few places in a short time period</a:t>
            </a:r>
          </a:p>
          <a:p>
            <a:r>
              <a:rPr lang="en-GB" dirty="0">
                <a:latin typeface="Arial" panose="020B0604020202020204" pitchFamily="34" charset="0"/>
                <a:cs typeface="Arial" panose="020B0604020202020204" pitchFamily="34" charset="0"/>
              </a:rPr>
              <a:t>A study of tourist behaviour in Dominica (Christian 2001) concluded that</a:t>
            </a:r>
          </a:p>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“cruise ship excursionists are less likely than stay over ecotourists to be sensitive to the environmental consequences of their actions”</a:t>
            </a:r>
          </a:p>
          <a:p>
            <a:r>
              <a:rPr lang="en-GB" dirty="0">
                <a:latin typeface="Arial" panose="020B0604020202020204" pitchFamily="34" charset="0"/>
                <a:cs typeface="Arial" panose="020B0604020202020204" pitchFamily="34" charset="0"/>
              </a:rPr>
              <a:t>High Visitor numbers; Clustering and Crowding, Litter, and Loss of ground vegetation, Soil Erosion and Damage to Trees in sites targeted by tours</a:t>
            </a:r>
          </a:p>
        </p:txBody>
      </p:sp>
    </p:spTree>
    <p:extLst>
      <p:ext uri="{BB962C8B-B14F-4D97-AF65-F5344CB8AC3E}">
        <p14:creationId xmlns:p14="http://schemas.microsoft.com/office/powerpoint/2010/main" val="18308486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6087"/>
            <a:ext cx="8229600" cy="1143000"/>
          </a:xfrm>
        </p:spPr>
        <p:txBody>
          <a:bodyPr>
            <a:normAutofit/>
          </a:bodyPr>
          <a:lstStyle/>
          <a:p>
            <a:r>
              <a:rPr lang="en-GB" sz="4000" dirty="0">
                <a:latin typeface="Arial" panose="020B0604020202020204" pitchFamily="34" charset="0"/>
                <a:cs typeface="Arial" panose="020B0604020202020204" pitchFamily="34" charset="0"/>
              </a:rPr>
              <a:t>Cruise sewage </a:t>
            </a:r>
          </a:p>
        </p:txBody>
      </p:sp>
      <p:sp>
        <p:nvSpPr>
          <p:cNvPr id="3" name="Content Placeholder 2"/>
          <p:cNvSpPr>
            <a:spLocks noGrp="1"/>
          </p:cNvSpPr>
          <p:nvPr>
            <p:ph idx="1"/>
          </p:nvPr>
        </p:nvSpPr>
        <p:spPr>
          <a:xfrm>
            <a:off x="1647865" y="1064908"/>
            <a:ext cx="7633742" cy="4104456"/>
          </a:xfrm>
        </p:spPr>
        <p:txBody>
          <a:bodyPr>
            <a:noAutofit/>
          </a:bodyPr>
          <a:lstStyle/>
          <a:p>
            <a:r>
              <a:rPr lang="en-GB" sz="2000" dirty="0">
                <a:latin typeface="Arial" panose="020B0604020202020204" pitchFamily="34" charset="0"/>
                <a:cs typeface="Arial" panose="020B0604020202020204" pitchFamily="34" charset="0"/>
              </a:rPr>
              <a:t>The enormous amounts of food and drink consumed on cruise ships</a:t>
            </a:r>
          </a:p>
          <a:p>
            <a:r>
              <a:rPr lang="en-GB" sz="2000" dirty="0">
                <a:latin typeface="Arial" panose="020B0604020202020204" pitchFamily="34" charset="0"/>
                <a:cs typeface="Arial" panose="020B0604020202020204" pitchFamily="34" charset="0"/>
              </a:rPr>
              <a:t>Water from laundry, pool, medical facilities, photo labs, spas, and dry cleaning stations - has to go somewhere!</a:t>
            </a:r>
          </a:p>
          <a:p>
            <a:r>
              <a:rPr lang="en-GB" sz="2000" dirty="0">
                <a:latin typeface="Arial" panose="020B0604020202020204" pitchFamily="34" charset="0"/>
                <a:cs typeface="Arial" panose="020B0604020202020204" pitchFamily="34" charset="0"/>
              </a:rPr>
              <a:t>3 Nautical Miles from Shore</a:t>
            </a:r>
          </a:p>
          <a:p>
            <a:r>
              <a:rPr lang="en-GB" sz="2000" dirty="0">
                <a:latin typeface="Arial" panose="020B0604020202020204" pitchFamily="34" charset="0"/>
                <a:cs typeface="Arial" panose="020B0604020202020204" pitchFamily="34" charset="0"/>
              </a:rPr>
              <a:t>Dumped untreated into the ocean to contaminate fish and other marine life</a:t>
            </a:r>
          </a:p>
          <a:p>
            <a:r>
              <a:rPr lang="en-GB" sz="2000" dirty="0">
                <a:latin typeface="Arial" panose="020B0604020202020204" pitchFamily="34" charset="0"/>
                <a:cs typeface="Arial" panose="020B0604020202020204" pitchFamily="34" charset="0"/>
              </a:rPr>
              <a:t>This sewage contains pollutants which can be harmful to human health and aquatic life</a:t>
            </a:r>
          </a:p>
        </p:txBody>
      </p:sp>
      <p:pic>
        <p:nvPicPr>
          <p:cNvPr id="4" name="Picture 3"/>
          <p:cNvPicPr>
            <a:picLocks noChangeAspect="1"/>
          </p:cNvPicPr>
          <p:nvPr/>
        </p:nvPicPr>
        <p:blipFill>
          <a:blip r:embed="rId3"/>
          <a:stretch>
            <a:fillRect/>
          </a:stretch>
        </p:blipFill>
        <p:spPr>
          <a:xfrm>
            <a:off x="7320136" y="3933056"/>
            <a:ext cx="3233142" cy="2016224"/>
          </a:xfrm>
          <a:prstGeom prst="rect">
            <a:avLst/>
          </a:prstGeom>
        </p:spPr>
      </p:pic>
    </p:spTree>
    <p:extLst>
      <p:ext uri="{BB962C8B-B14F-4D97-AF65-F5344CB8AC3E}">
        <p14:creationId xmlns:p14="http://schemas.microsoft.com/office/powerpoint/2010/main" val="15777111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74010" y="1317482"/>
            <a:ext cx="7970462" cy="4559790"/>
          </a:xfrm>
        </p:spPr>
        <p:txBody>
          <a:bodyPr>
            <a:normAutofit lnSpcReduction="10000"/>
          </a:bodyPr>
          <a:lstStyle/>
          <a:p>
            <a:r>
              <a:rPr lang="en-GB" sz="2400" dirty="0">
                <a:latin typeface="Arial" panose="020B0604020202020204" pitchFamily="34" charset="0"/>
                <a:cs typeface="Arial" panose="020B0604020202020204" pitchFamily="34" charset="0"/>
              </a:rPr>
              <a:t>Economic impacts/ Cultural impacts Environmental impacts</a:t>
            </a:r>
          </a:p>
          <a:p>
            <a:r>
              <a:rPr lang="en-GB" sz="2400" dirty="0">
                <a:solidFill>
                  <a:srgbClr val="000000"/>
                </a:solidFill>
                <a:latin typeface="Arial" panose="020B0604020202020204" pitchFamily="34" charset="0"/>
                <a:cs typeface="Arial" panose="020B0604020202020204" pitchFamily="34" charset="0"/>
              </a:rPr>
              <a:t>Address cruise lines’ long and ongoing history of exploitive business practices by implementing policies that maximize the retention of revenue within home ports and ports of calls. </a:t>
            </a:r>
          </a:p>
          <a:p>
            <a:r>
              <a:rPr lang="en-GB" sz="2400" dirty="0">
                <a:solidFill>
                  <a:srgbClr val="000000"/>
                </a:solidFill>
                <a:latin typeface="Arial" panose="020B0604020202020204" pitchFamily="34" charset="0"/>
                <a:cs typeface="Arial" panose="020B0604020202020204" pitchFamily="34" charset="0"/>
              </a:rPr>
              <a:t>Ease the burden of cruise tourism by accounting for and eliminating its true and total costs in terms of environmental, cultural, and socio-economic impacts</a:t>
            </a:r>
          </a:p>
          <a:p>
            <a:r>
              <a:rPr lang="en-GB" sz="2400" dirty="0">
                <a:solidFill>
                  <a:srgbClr val="000000"/>
                </a:solidFill>
                <a:latin typeface="Arial" panose="020B0604020202020204" pitchFamily="34" charset="0"/>
                <a:cs typeface="Arial" panose="020B0604020202020204" pitchFamily="34" charset="0"/>
              </a:rPr>
              <a:t>Adopt a policy of “</a:t>
            </a:r>
            <a:r>
              <a:rPr lang="en-GB" sz="2400" b="1" dirty="0">
                <a:solidFill>
                  <a:srgbClr val="000000"/>
                </a:solidFill>
                <a:latin typeface="Arial" panose="020B0604020202020204" pitchFamily="34" charset="0"/>
                <a:cs typeface="Arial" panose="020B0604020202020204" pitchFamily="34" charset="0"/>
              </a:rPr>
              <a:t>do no harm</a:t>
            </a:r>
            <a:r>
              <a:rPr lang="en-GB" sz="2400" dirty="0">
                <a:solidFill>
                  <a:srgbClr val="000000"/>
                </a:solidFill>
                <a:latin typeface="Arial" panose="020B0604020202020204" pitchFamily="34" charset="0"/>
                <a:cs typeface="Arial" panose="020B0604020202020204" pitchFamily="34" charset="0"/>
              </a:rPr>
              <a:t>” to retain and enhance cruise port communities’ cultural identity, distinctive character, and quality of life</a:t>
            </a: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hlinkClick r:id="rId2"/>
              </a:rPr>
              <a:t>https://foe.org/blog/cruise-industry-restart-demands/</a:t>
            </a:r>
            <a:r>
              <a:rPr lang="en-GB" sz="2400" dirty="0">
                <a:latin typeface="Arial" panose="020B0604020202020204" pitchFamily="34" charset="0"/>
                <a:cs typeface="Arial" panose="020B0604020202020204" pitchFamily="34" charset="0"/>
              </a:rPr>
              <a:t> </a:t>
            </a:r>
          </a:p>
        </p:txBody>
      </p:sp>
      <p:sp>
        <p:nvSpPr>
          <p:cNvPr id="4" name="Title 1"/>
          <p:cNvSpPr>
            <a:spLocks noGrp="1"/>
          </p:cNvSpPr>
          <p:nvPr>
            <p:ph type="title"/>
          </p:nvPr>
        </p:nvSpPr>
        <p:spPr>
          <a:xfrm>
            <a:off x="2207568" y="404665"/>
            <a:ext cx="7633742" cy="696793"/>
          </a:xfrm>
        </p:spPr>
        <p:txBody>
          <a:bodyPr>
            <a:normAutofit/>
          </a:bodyPr>
          <a:lstStyle/>
          <a:p>
            <a:r>
              <a:rPr lang="en-GB" sz="3200" dirty="0">
                <a:latin typeface="Arial" panose="020B0604020202020204" pitchFamily="34" charset="0"/>
                <a:cs typeface="Arial" panose="020B0604020202020204" pitchFamily="34" charset="0"/>
              </a:rPr>
              <a:t>So, what is the solution? </a:t>
            </a:r>
          </a:p>
        </p:txBody>
      </p:sp>
    </p:spTree>
    <p:extLst>
      <p:ext uri="{BB962C8B-B14F-4D97-AF65-F5344CB8AC3E}">
        <p14:creationId xmlns:p14="http://schemas.microsoft.com/office/powerpoint/2010/main" val="29446022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ARHT51YgPM"/>
          <p:cNvPicPr>
            <a:picLocks noGrp="1" noRot="1" noChangeAspect="1"/>
          </p:cNvPicPr>
          <p:nvPr>
            <p:ph idx="1"/>
            <a:videoFile r:link="rId1"/>
          </p:nvPr>
        </p:nvPicPr>
        <p:blipFill>
          <a:blip r:embed="rId4"/>
          <a:stretch>
            <a:fillRect/>
          </a:stretch>
        </p:blipFill>
        <p:spPr>
          <a:xfrm>
            <a:off x="2017890" y="692696"/>
            <a:ext cx="8192911" cy="4608512"/>
          </a:xfrm>
          <a:prstGeom prst="rect">
            <a:avLst/>
          </a:prstGeom>
        </p:spPr>
      </p:pic>
    </p:spTree>
    <p:extLst>
      <p:ext uri="{BB962C8B-B14F-4D97-AF65-F5344CB8AC3E}">
        <p14:creationId xmlns:p14="http://schemas.microsoft.com/office/powerpoint/2010/main" val="27195976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5262" y="548640"/>
            <a:ext cx="2850320" cy="5431536"/>
          </a:xfrm>
        </p:spPr>
        <p:txBody>
          <a:bodyPr>
            <a:normAutofit/>
          </a:bodyPr>
          <a:lstStyle/>
          <a:p>
            <a:r>
              <a:rPr lang="en-GB" sz="3200" dirty="0">
                <a:latin typeface="Arial" panose="020B0604020202020204" pitchFamily="34" charset="0"/>
                <a:cs typeface="Arial" panose="020B0604020202020204" pitchFamily="34" charset="0"/>
              </a:rPr>
              <a:t>Group Activity:</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apply the 3 pillars of sustainability to cruise ships/holidays</a:t>
            </a:r>
            <a:r>
              <a:rPr lang="en-GB" sz="3200" dirty="0"/>
              <a:t>… </a:t>
            </a:r>
          </a:p>
        </p:txBody>
      </p:sp>
      <p:sp>
        <p:nvSpPr>
          <p:cNvPr id="3" name="Content Placeholder 2"/>
          <p:cNvSpPr>
            <a:spLocks noGrp="1"/>
          </p:cNvSpPr>
          <p:nvPr>
            <p:ph idx="1"/>
          </p:nvPr>
        </p:nvSpPr>
        <p:spPr>
          <a:xfrm>
            <a:off x="5368814" y="552091"/>
            <a:ext cx="4668251" cy="5431536"/>
          </a:xfrm>
        </p:spPr>
        <p:txBody>
          <a:bodyPr anchor="ctr">
            <a:normAutofit/>
          </a:bodyPr>
          <a:lstStyle/>
          <a:p>
            <a:r>
              <a:rPr lang="en-GB" dirty="0">
                <a:latin typeface="Arial" panose="020B0604020202020204" pitchFamily="34" charset="0"/>
                <a:cs typeface="Arial" panose="020B0604020202020204" pitchFamily="34" charset="0"/>
              </a:rPr>
              <a:t>Economic Impact</a:t>
            </a:r>
          </a:p>
          <a:p>
            <a:r>
              <a:rPr lang="en-GB" dirty="0">
                <a:latin typeface="Arial" panose="020B0604020202020204" pitchFamily="34" charset="0"/>
                <a:cs typeface="Arial" panose="020B0604020202020204" pitchFamily="34" charset="0"/>
              </a:rPr>
              <a:t>Environment Impact</a:t>
            </a:r>
          </a:p>
          <a:p>
            <a:r>
              <a:rPr lang="en-GB" dirty="0">
                <a:latin typeface="Arial" panose="020B0604020202020204" pitchFamily="34" charset="0"/>
                <a:cs typeface="Arial" panose="020B0604020202020204" pitchFamily="34" charset="0"/>
              </a:rPr>
              <a:t>Socio-Cultural Impact</a:t>
            </a:r>
          </a:p>
        </p:txBody>
      </p:sp>
    </p:spTree>
    <p:extLst>
      <p:ext uri="{BB962C8B-B14F-4D97-AF65-F5344CB8AC3E}">
        <p14:creationId xmlns:p14="http://schemas.microsoft.com/office/powerpoint/2010/main" val="22846328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7EB55-75B1-48ED-1A1C-C80C105DF112}"/>
              </a:ext>
            </a:extLst>
          </p:cNvPr>
          <p:cNvSpPr>
            <a:spLocks noGrp="1"/>
          </p:cNvSpPr>
          <p:nvPr>
            <p:ph type="title"/>
          </p:nvPr>
        </p:nvSpPr>
        <p:spPr/>
        <p:txBody>
          <a:bodyPr/>
          <a:lstStyle/>
          <a:p>
            <a:r>
              <a:rPr lang="en-GB" dirty="0"/>
              <a:t>Directed Learning</a:t>
            </a:r>
          </a:p>
        </p:txBody>
      </p:sp>
      <p:sp>
        <p:nvSpPr>
          <p:cNvPr id="3" name="Content Placeholder 2">
            <a:extLst>
              <a:ext uri="{FF2B5EF4-FFF2-40B4-BE49-F238E27FC236}">
                <a16:creationId xmlns:a16="http://schemas.microsoft.com/office/drawing/2014/main" id="{160C1D11-70BF-EC48-321D-1470BEFF229F}"/>
              </a:ext>
            </a:extLst>
          </p:cNvPr>
          <p:cNvSpPr>
            <a:spLocks noGrp="1"/>
          </p:cNvSpPr>
          <p:nvPr>
            <p:ph idx="1"/>
          </p:nvPr>
        </p:nvSpPr>
        <p:spPr/>
        <p:txBody>
          <a:bodyPr/>
          <a:lstStyle/>
          <a:p>
            <a:r>
              <a:rPr lang="en-GB" dirty="0"/>
              <a:t>Watch this video and do a list of the key points you learned from the film.</a:t>
            </a:r>
          </a:p>
          <a:p>
            <a:pPr marL="0" indent="0">
              <a:buNone/>
            </a:pPr>
            <a:endParaRPr lang="en-GB" dirty="0"/>
          </a:p>
          <a:p>
            <a:r>
              <a:rPr lang="en-GB" dirty="0"/>
              <a:t>https://youtu.be/r_WaKKbeQ1I</a:t>
            </a:r>
          </a:p>
        </p:txBody>
      </p:sp>
    </p:spTree>
    <p:extLst>
      <p:ext uri="{BB962C8B-B14F-4D97-AF65-F5344CB8AC3E}">
        <p14:creationId xmlns:p14="http://schemas.microsoft.com/office/powerpoint/2010/main" val="21919059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51356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8819639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941864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507172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4832</Words>
  <Application>Microsoft Office PowerPoint</Application>
  <PresentationFormat>Widescreen</PresentationFormat>
  <Paragraphs>399</Paragraphs>
  <Slides>52</Slides>
  <Notes>26</Notes>
  <HiddenSlides>0</HiddenSlides>
  <MMClips>4</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52</vt:i4>
      </vt:variant>
    </vt:vector>
  </HeadingPairs>
  <TitlesOfParts>
    <vt:vector size="66" baseType="lpstr">
      <vt:lpstr>ivyepic-regular</vt:lpstr>
      <vt:lpstr>Arial</vt:lpstr>
      <vt:lpstr>Arial</vt:lpstr>
      <vt:lpstr>Calibri</vt:lpstr>
      <vt:lpstr>Calibri Light</vt:lpstr>
      <vt:lpstr>Freestyle Script</vt:lpstr>
      <vt:lpstr>Wingdings</vt:lpstr>
      <vt:lpstr>Title Slide 1</vt:lpstr>
      <vt:lpstr>Sub Title 1</vt:lpstr>
      <vt:lpstr>1_Text Break Info Slide 2</vt:lpstr>
      <vt:lpstr>1_Title Slide 1</vt:lpstr>
      <vt:lpstr>Text 1</vt:lpstr>
      <vt:lpstr>HATM 23-24 PPT Template_1</vt:lpstr>
      <vt:lpstr>HATM 23-24 PPT Template_</vt:lpstr>
      <vt:lpstr>PowerPoint Presentation</vt:lpstr>
      <vt:lpstr>Module BMIH 00</vt:lpstr>
      <vt:lpstr>Module BMIH 00</vt:lpstr>
      <vt:lpstr>Get a laptop!</vt:lpstr>
      <vt:lpstr>Non-Academic Misconduct</vt:lpstr>
      <vt:lpstr>PowerPoint Presentation</vt:lpstr>
      <vt:lpstr>Recap</vt:lpstr>
      <vt:lpstr>Activity</vt:lpstr>
      <vt:lpstr>A tourism overview…</vt:lpstr>
      <vt:lpstr>Some different types of tourism travel:</vt:lpstr>
      <vt:lpstr>Where would you like to go on holiday…?!</vt:lpstr>
      <vt:lpstr>PowerPoint Presentation</vt:lpstr>
      <vt:lpstr>What is rural tourism?</vt:lpstr>
      <vt:lpstr>More rural tourism definitions </vt:lpstr>
      <vt:lpstr>PowerPoint Presentation</vt:lpstr>
      <vt:lpstr>PowerPoint Presentation</vt:lpstr>
      <vt:lpstr>PowerPoint Presentation</vt:lpstr>
      <vt:lpstr>E.G Wwoofing</vt:lpstr>
      <vt:lpstr>Formal designations and structures: e.g.’s of rural tourism areas in the UK – how many of these are near to you?</vt:lpstr>
      <vt:lpstr>Why is rural tourism important? </vt:lpstr>
      <vt:lpstr>Positive and negative impacts of rural tourism </vt:lpstr>
      <vt:lpstr>Rural Hotel Examples</vt:lpstr>
      <vt:lpstr>Time for a break!  </vt:lpstr>
      <vt:lpstr>Overview of coastal tourism</vt:lpstr>
      <vt:lpstr>Coastal Tourism: ResponSEAble</vt:lpstr>
      <vt:lpstr>PowerPoint Presentation</vt:lpstr>
      <vt:lpstr>Urban Tourism</vt:lpstr>
      <vt:lpstr>UNWTO Recommendations on Urban Tourism</vt:lpstr>
      <vt:lpstr>Issues – overtourism and destination management</vt:lpstr>
      <vt:lpstr>Other Urban tourism issues</vt:lpstr>
      <vt:lpstr>PowerPoint Presentation</vt:lpstr>
      <vt:lpstr>PowerPoint Presentation</vt:lpstr>
      <vt:lpstr>Skiing’s unique challenges</vt:lpstr>
      <vt:lpstr>Green Piste: Protecting the Skiing Environment</vt:lpstr>
      <vt:lpstr>Resort issues:</vt:lpstr>
      <vt:lpstr>The balance – resort solutions</vt:lpstr>
      <vt:lpstr>Responsible tourism: destination management solutions</vt:lpstr>
      <vt:lpstr>PowerPoint Presentation</vt:lpstr>
      <vt:lpstr>The growth of cruising</vt:lpstr>
      <vt:lpstr>Managing cruise visitors</vt:lpstr>
      <vt:lpstr>Cruise sewage </vt:lpstr>
      <vt:lpstr>So, what is the solution? </vt:lpstr>
      <vt:lpstr>PowerPoint Presentation</vt:lpstr>
      <vt:lpstr>Group Activity: apply the 3 pillars of sustainability to cruise ships/holidays… </vt:lpstr>
      <vt:lpstr>Directed Learning</vt:lpstr>
      <vt:lpstr>Recap </vt:lpstr>
      <vt:lpstr>PowerPoint Presentation</vt:lpstr>
      <vt:lpstr>I look forward to seeing you next week.  If you have any questions in the meantime, please send an email from your student account  k.roberts@uwtsd.ac.uk</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3</cp:revision>
  <dcterms:created xsi:type="dcterms:W3CDTF">2023-01-31T21:01:37Z</dcterms:created>
  <dcterms:modified xsi:type="dcterms:W3CDTF">2023-10-30T08:34:35Z</dcterms:modified>
</cp:coreProperties>
</file>