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57" r:id="rId3"/>
    <p:sldId id="266" r:id="rId4"/>
    <p:sldId id="270" r:id="rId5"/>
    <p:sldId id="268" r:id="rId6"/>
    <p:sldId id="258" r:id="rId7"/>
    <p:sldId id="271" r:id="rId8"/>
    <p:sldId id="276" r:id="rId9"/>
    <p:sldId id="275" r:id="rId10"/>
    <p:sldId id="277" r:id="rId11"/>
    <p:sldId id="278" r:id="rId12"/>
    <p:sldId id="274" r:id="rId13"/>
    <p:sldId id="280" r:id="rId14"/>
    <p:sldId id="281" r:id="rId15"/>
    <p:sldId id="279" r:id="rId16"/>
    <p:sldId id="269" r:id="rId17"/>
    <p:sldId id="265" r:id="rId18"/>
    <p:sldId id="260" r:id="rId19"/>
    <p:sldId id="261" r:id="rId20"/>
    <p:sldId id="262" r:id="rId21"/>
    <p:sldId id="263" r:id="rId22"/>
    <p:sldId id="264"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547E654-FBA2-4E42-9665-23A2185569F0}">
          <p14:sldIdLst>
            <p14:sldId id="256"/>
            <p14:sldId id="257"/>
            <p14:sldId id="266"/>
            <p14:sldId id="270"/>
            <p14:sldId id="268"/>
            <p14:sldId id="258"/>
            <p14:sldId id="271"/>
            <p14:sldId id="276"/>
            <p14:sldId id="275"/>
            <p14:sldId id="277"/>
            <p14:sldId id="278"/>
            <p14:sldId id="274"/>
            <p14:sldId id="280"/>
            <p14:sldId id="281"/>
            <p14:sldId id="279"/>
            <p14:sldId id="269"/>
            <p14:sldId id="265"/>
            <p14:sldId id="260"/>
            <p14:sldId id="261"/>
            <p14:sldId id="262"/>
            <p14:sldId id="263"/>
            <p14:sldId id="264"/>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BD4677-02A9-4246-B4E0-372572EB2BE2}" v="27" dt="2025-10-11T20:55:56.423"/>
    <p1510:client id="{368F4F17-2788-4367-BBE5-BAAE4C0CA3EB}" v="3" dt="2025-10-11T21:15:46.5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4" d="100"/>
          <a:sy n="64" d="100"/>
        </p:scale>
        <p:origin x="1340" y="2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uzma said" userId="8593e2e14009ce8d" providerId="LiveId" clId="{A429552A-377B-4C77-A319-5C29CD9B6A7C}"/>
    <pc:docChg chg="custSel modSld">
      <pc:chgData name="uzma said" userId="8593e2e14009ce8d" providerId="LiveId" clId="{A429552A-377B-4C77-A319-5C29CD9B6A7C}" dt="2025-10-11T21:15:52.474" v="6" actId="1076"/>
      <pc:docMkLst>
        <pc:docMk/>
      </pc:docMkLst>
      <pc:sldChg chg="addSp delSp modSp mod">
        <pc:chgData name="uzma said" userId="8593e2e14009ce8d" providerId="LiveId" clId="{A429552A-377B-4C77-A319-5C29CD9B6A7C}" dt="2025-10-11T21:15:33.573" v="4" actId="1076"/>
        <pc:sldMkLst>
          <pc:docMk/>
          <pc:sldMk cId="2176607622" sldId="278"/>
        </pc:sldMkLst>
        <pc:picChg chg="add del mod">
          <ac:chgData name="uzma said" userId="8593e2e14009ce8d" providerId="LiveId" clId="{A429552A-377B-4C77-A319-5C29CD9B6A7C}" dt="2025-10-11T21:15:27.522" v="3" actId="21"/>
          <ac:picMkLst>
            <pc:docMk/>
            <pc:sldMk cId="2176607622" sldId="278"/>
            <ac:picMk id="4" creationId="{866EC4EB-9761-5C9D-172C-DB7FA25B969A}"/>
          </ac:picMkLst>
        </pc:picChg>
        <pc:picChg chg="add mod">
          <ac:chgData name="uzma said" userId="8593e2e14009ce8d" providerId="LiveId" clId="{A429552A-377B-4C77-A319-5C29CD9B6A7C}" dt="2025-10-11T21:15:33.573" v="4" actId="1076"/>
          <ac:picMkLst>
            <pc:docMk/>
            <pc:sldMk cId="2176607622" sldId="278"/>
            <ac:picMk id="5" creationId="{01AC9BD4-7FF1-4580-F8D8-6359265714CB}"/>
          </ac:picMkLst>
        </pc:picChg>
      </pc:sldChg>
      <pc:sldChg chg="addSp modSp mod">
        <pc:chgData name="uzma said" userId="8593e2e14009ce8d" providerId="LiveId" clId="{A429552A-377B-4C77-A319-5C29CD9B6A7C}" dt="2025-10-11T21:15:52.474" v="6" actId="1076"/>
        <pc:sldMkLst>
          <pc:docMk/>
          <pc:sldMk cId="3314167127" sldId="280"/>
        </pc:sldMkLst>
        <pc:picChg chg="add mod">
          <ac:chgData name="uzma said" userId="8593e2e14009ce8d" providerId="LiveId" clId="{A429552A-377B-4C77-A319-5C29CD9B6A7C}" dt="2025-10-11T21:15:52.474" v="6" actId="1076"/>
          <ac:picMkLst>
            <pc:docMk/>
            <pc:sldMk cId="3314167127" sldId="280"/>
            <ac:picMk id="4" creationId="{9745D2B1-5274-497A-F773-2C05623E4070}"/>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EEA58F-DBEB-4579-9F92-2597473DB3A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08F639C-489C-4C94-A417-77E746651D33}">
      <dgm:prSet/>
      <dgm:spPr/>
      <dgm:t>
        <a:bodyPr/>
        <a:lstStyle/>
        <a:p>
          <a:r>
            <a:rPr lang="en-US"/>
            <a:t>Anxiety when left by carers</a:t>
          </a:r>
        </a:p>
      </dgm:t>
    </dgm:pt>
    <dgm:pt modelId="{E444BF3E-53A5-4733-A600-04B8A17B8D91}" type="parTrans" cxnId="{5C63411F-0046-4B91-AC41-AC9797A95803}">
      <dgm:prSet/>
      <dgm:spPr/>
      <dgm:t>
        <a:bodyPr/>
        <a:lstStyle/>
        <a:p>
          <a:endParaRPr lang="en-US"/>
        </a:p>
      </dgm:t>
    </dgm:pt>
    <dgm:pt modelId="{FC9F1646-D274-48A7-AE3C-18DF71831BE2}" type="sibTrans" cxnId="{5C63411F-0046-4B91-AC41-AC9797A95803}">
      <dgm:prSet/>
      <dgm:spPr/>
      <dgm:t>
        <a:bodyPr/>
        <a:lstStyle/>
        <a:p>
          <a:endParaRPr lang="en-US"/>
        </a:p>
      </dgm:t>
    </dgm:pt>
    <dgm:pt modelId="{5E390687-B3AE-4D1F-B93A-D73AB90BE80A}">
      <dgm:prSet/>
      <dgm:spPr/>
      <dgm:t>
        <a:bodyPr/>
        <a:lstStyle/>
        <a:p>
          <a:r>
            <a:rPr lang="en-US"/>
            <a:t>Limited verbal communication</a:t>
          </a:r>
        </a:p>
      </dgm:t>
    </dgm:pt>
    <dgm:pt modelId="{9E9996C3-AE5C-4F80-A7E8-2989E0513DCF}" type="parTrans" cxnId="{4EBCF2F1-B185-4C37-9230-1683776C266C}">
      <dgm:prSet/>
      <dgm:spPr/>
      <dgm:t>
        <a:bodyPr/>
        <a:lstStyle/>
        <a:p>
          <a:endParaRPr lang="en-US"/>
        </a:p>
      </dgm:t>
    </dgm:pt>
    <dgm:pt modelId="{BE2D4BC4-8BC3-4494-9C1D-4DAAA0182802}" type="sibTrans" cxnId="{4EBCF2F1-B185-4C37-9230-1683776C266C}">
      <dgm:prSet/>
      <dgm:spPr/>
      <dgm:t>
        <a:bodyPr/>
        <a:lstStyle/>
        <a:p>
          <a:endParaRPr lang="en-US"/>
        </a:p>
      </dgm:t>
    </dgm:pt>
    <dgm:pt modelId="{6C78CC9E-0FA2-4CC9-BCF7-312809211381}">
      <dgm:prSet/>
      <dgm:spPr/>
      <dgm:t>
        <a:bodyPr/>
        <a:lstStyle/>
        <a:p>
          <a:r>
            <a:rPr lang="en-US"/>
            <a:t>Difficulty engaging with group play</a:t>
          </a:r>
        </a:p>
      </dgm:t>
    </dgm:pt>
    <dgm:pt modelId="{7DD8DADC-AD3D-487E-80EB-0747429265DD}" type="parTrans" cxnId="{5B18E97F-C5A8-475A-83CD-86345AF1C7CA}">
      <dgm:prSet/>
      <dgm:spPr/>
      <dgm:t>
        <a:bodyPr/>
        <a:lstStyle/>
        <a:p>
          <a:endParaRPr lang="en-US"/>
        </a:p>
      </dgm:t>
    </dgm:pt>
    <dgm:pt modelId="{47A872DE-CAA8-4A78-A010-4DD45148F2CA}" type="sibTrans" cxnId="{5B18E97F-C5A8-475A-83CD-86345AF1C7CA}">
      <dgm:prSet/>
      <dgm:spPr/>
      <dgm:t>
        <a:bodyPr/>
        <a:lstStyle/>
        <a:p>
          <a:endParaRPr lang="en-US"/>
        </a:p>
      </dgm:t>
    </dgm:pt>
    <dgm:pt modelId="{43507C96-F8C5-4D95-BC35-BDFCB26FFB69}" type="pres">
      <dgm:prSet presAssocID="{B0EEA58F-DBEB-4579-9F92-2597473DB3A6}" presName="vert0" presStyleCnt="0">
        <dgm:presLayoutVars>
          <dgm:dir/>
          <dgm:animOne val="branch"/>
          <dgm:animLvl val="lvl"/>
        </dgm:presLayoutVars>
      </dgm:prSet>
      <dgm:spPr/>
    </dgm:pt>
    <dgm:pt modelId="{C754FB3C-E536-4947-8495-EAE208F70E04}" type="pres">
      <dgm:prSet presAssocID="{908F639C-489C-4C94-A417-77E746651D33}" presName="thickLine" presStyleLbl="alignNode1" presStyleIdx="0" presStyleCnt="3"/>
      <dgm:spPr/>
    </dgm:pt>
    <dgm:pt modelId="{27963FCF-634B-4910-8F85-D833A742DC4E}" type="pres">
      <dgm:prSet presAssocID="{908F639C-489C-4C94-A417-77E746651D33}" presName="horz1" presStyleCnt="0"/>
      <dgm:spPr/>
    </dgm:pt>
    <dgm:pt modelId="{96129884-CEA3-4C72-A737-5BC9E73D4ADB}" type="pres">
      <dgm:prSet presAssocID="{908F639C-489C-4C94-A417-77E746651D33}" presName="tx1" presStyleLbl="revTx" presStyleIdx="0" presStyleCnt="3"/>
      <dgm:spPr/>
    </dgm:pt>
    <dgm:pt modelId="{3814E488-4A4F-4AC1-B3C0-1D27E7EEA8CB}" type="pres">
      <dgm:prSet presAssocID="{908F639C-489C-4C94-A417-77E746651D33}" presName="vert1" presStyleCnt="0"/>
      <dgm:spPr/>
    </dgm:pt>
    <dgm:pt modelId="{1CE8C16F-F738-422F-ACF5-83814B5E2616}" type="pres">
      <dgm:prSet presAssocID="{5E390687-B3AE-4D1F-B93A-D73AB90BE80A}" presName="thickLine" presStyleLbl="alignNode1" presStyleIdx="1" presStyleCnt="3"/>
      <dgm:spPr/>
    </dgm:pt>
    <dgm:pt modelId="{893D5663-43E6-4E62-B47A-2262B86C7FD5}" type="pres">
      <dgm:prSet presAssocID="{5E390687-B3AE-4D1F-B93A-D73AB90BE80A}" presName="horz1" presStyleCnt="0"/>
      <dgm:spPr/>
    </dgm:pt>
    <dgm:pt modelId="{F17BAF1E-2DF0-490F-8E95-30AEF5807AF7}" type="pres">
      <dgm:prSet presAssocID="{5E390687-B3AE-4D1F-B93A-D73AB90BE80A}" presName="tx1" presStyleLbl="revTx" presStyleIdx="1" presStyleCnt="3"/>
      <dgm:spPr/>
    </dgm:pt>
    <dgm:pt modelId="{6358AA23-05E4-4301-9E55-346F93D3F406}" type="pres">
      <dgm:prSet presAssocID="{5E390687-B3AE-4D1F-B93A-D73AB90BE80A}" presName="vert1" presStyleCnt="0"/>
      <dgm:spPr/>
    </dgm:pt>
    <dgm:pt modelId="{FC456470-8EB4-4253-9280-8E03DA071F5B}" type="pres">
      <dgm:prSet presAssocID="{6C78CC9E-0FA2-4CC9-BCF7-312809211381}" presName="thickLine" presStyleLbl="alignNode1" presStyleIdx="2" presStyleCnt="3"/>
      <dgm:spPr/>
    </dgm:pt>
    <dgm:pt modelId="{A69F0102-BB34-4BA4-839B-838B93F2DD0B}" type="pres">
      <dgm:prSet presAssocID="{6C78CC9E-0FA2-4CC9-BCF7-312809211381}" presName="horz1" presStyleCnt="0"/>
      <dgm:spPr/>
    </dgm:pt>
    <dgm:pt modelId="{487FB620-7291-459D-9E06-4BEA0E37AFE5}" type="pres">
      <dgm:prSet presAssocID="{6C78CC9E-0FA2-4CC9-BCF7-312809211381}" presName="tx1" presStyleLbl="revTx" presStyleIdx="2" presStyleCnt="3"/>
      <dgm:spPr/>
    </dgm:pt>
    <dgm:pt modelId="{503CACAA-6D4D-4A8F-8DE2-D1AF248681BE}" type="pres">
      <dgm:prSet presAssocID="{6C78CC9E-0FA2-4CC9-BCF7-312809211381}" presName="vert1" presStyleCnt="0"/>
      <dgm:spPr/>
    </dgm:pt>
  </dgm:ptLst>
  <dgm:cxnLst>
    <dgm:cxn modelId="{B9BAA518-92E8-403A-9903-F275219B133F}" type="presOf" srcId="{5E390687-B3AE-4D1F-B93A-D73AB90BE80A}" destId="{F17BAF1E-2DF0-490F-8E95-30AEF5807AF7}" srcOrd="0" destOrd="0" presId="urn:microsoft.com/office/officeart/2008/layout/LinedList"/>
    <dgm:cxn modelId="{5C63411F-0046-4B91-AC41-AC9797A95803}" srcId="{B0EEA58F-DBEB-4579-9F92-2597473DB3A6}" destId="{908F639C-489C-4C94-A417-77E746651D33}" srcOrd="0" destOrd="0" parTransId="{E444BF3E-53A5-4733-A600-04B8A17B8D91}" sibTransId="{FC9F1646-D274-48A7-AE3C-18DF71831BE2}"/>
    <dgm:cxn modelId="{9DC23E70-AD46-4DA1-8109-60E5C4BF441A}" type="presOf" srcId="{B0EEA58F-DBEB-4579-9F92-2597473DB3A6}" destId="{43507C96-F8C5-4D95-BC35-BDFCB26FFB69}" srcOrd="0" destOrd="0" presId="urn:microsoft.com/office/officeart/2008/layout/LinedList"/>
    <dgm:cxn modelId="{F9099657-038F-469C-942C-287F1DC54413}" type="presOf" srcId="{908F639C-489C-4C94-A417-77E746651D33}" destId="{96129884-CEA3-4C72-A737-5BC9E73D4ADB}" srcOrd="0" destOrd="0" presId="urn:microsoft.com/office/officeart/2008/layout/LinedList"/>
    <dgm:cxn modelId="{5B18E97F-C5A8-475A-83CD-86345AF1C7CA}" srcId="{B0EEA58F-DBEB-4579-9F92-2597473DB3A6}" destId="{6C78CC9E-0FA2-4CC9-BCF7-312809211381}" srcOrd="2" destOrd="0" parTransId="{7DD8DADC-AD3D-487E-80EB-0747429265DD}" sibTransId="{47A872DE-CAA8-4A78-A010-4DD45148F2CA}"/>
    <dgm:cxn modelId="{472D10BB-3280-413A-8AC9-87E8671532FF}" type="presOf" srcId="{6C78CC9E-0FA2-4CC9-BCF7-312809211381}" destId="{487FB620-7291-459D-9E06-4BEA0E37AFE5}" srcOrd="0" destOrd="0" presId="urn:microsoft.com/office/officeart/2008/layout/LinedList"/>
    <dgm:cxn modelId="{4EBCF2F1-B185-4C37-9230-1683776C266C}" srcId="{B0EEA58F-DBEB-4579-9F92-2597473DB3A6}" destId="{5E390687-B3AE-4D1F-B93A-D73AB90BE80A}" srcOrd="1" destOrd="0" parTransId="{9E9996C3-AE5C-4F80-A7E8-2989E0513DCF}" sibTransId="{BE2D4BC4-8BC3-4494-9C1D-4DAAA0182802}"/>
    <dgm:cxn modelId="{FF0ED25C-F910-4D98-9E4E-8C08C83C73DD}" type="presParOf" srcId="{43507C96-F8C5-4D95-BC35-BDFCB26FFB69}" destId="{C754FB3C-E536-4947-8495-EAE208F70E04}" srcOrd="0" destOrd="0" presId="urn:microsoft.com/office/officeart/2008/layout/LinedList"/>
    <dgm:cxn modelId="{D7AC9869-B58D-49F4-8CAC-71932BEE1572}" type="presParOf" srcId="{43507C96-F8C5-4D95-BC35-BDFCB26FFB69}" destId="{27963FCF-634B-4910-8F85-D833A742DC4E}" srcOrd="1" destOrd="0" presId="urn:microsoft.com/office/officeart/2008/layout/LinedList"/>
    <dgm:cxn modelId="{2A21B84B-97F1-4EDB-91D7-501D316E9383}" type="presParOf" srcId="{27963FCF-634B-4910-8F85-D833A742DC4E}" destId="{96129884-CEA3-4C72-A737-5BC9E73D4ADB}" srcOrd="0" destOrd="0" presId="urn:microsoft.com/office/officeart/2008/layout/LinedList"/>
    <dgm:cxn modelId="{89277C81-70A2-41DE-827E-C688ABEB9788}" type="presParOf" srcId="{27963FCF-634B-4910-8F85-D833A742DC4E}" destId="{3814E488-4A4F-4AC1-B3C0-1D27E7EEA8CB}" srcOrd="1" destOrd="0" presId="urn:microsoft.com/office/officeart/2008/layout/LinedList"/>
    <dgm:cxn modelId="{13E1F0F1-1E45-4BB1-946F-CA5AAABB6082}" type="presParOf" srcId="{43507C96-F8C5-4D95-BC35-BDFCB26FFB69}" destId="{1CE8C16F-F738-422F-ACF5-83814B5E2616}" srcOrd="2" destOrd="0" presId="urn:microsoft.com/office/officeart/2008/layout/LinedList"/>
    <dgm:cxn modelId="{98CD4074-7F29-4867-A33A-B65C2D9FBE61}" type="presParOf" srcId="{43507C96-F8C5-4D95-BC35-BDFCB26FFB69}" destId="{893D5663-43E6-4E62-B47A-2262B86C7FD5}" srcOrd="3" destOrd="0" presId="urn:microsoft.com/office/officeart/2008/layout/LinedList"/>
    <dgm:cxn modelId="{764CFDF2-1239-4DCF-A971-432EE1AA94B4}" type="presParOf" srcId="{893D5663-43E6-4E62-B47A-2262B86C7FD5}" destId="{F17BAF1E-2DF0-490F-8E95-30AEF5807AF7}" srcOrd="0" destOrd="0" presId="urn:microsoft.com/office/officeart/2008/layout/LinedList"/>
    <dgm:cxn modelId="{68D91A29-DCEC-48D5-800D-89A912537CD0}" type="presParOf" srcId="{893D5663-43E6-4E62-B47A-2262B86C7FD5}" destId="{6358AA23-05E4-4301-9E55-346F93D3F406}" srcOrd="1" destOrd="0" presId="urn:microsoft.com/office/officeart/2008/layout/LinedList"/>
    <dgm:cxn modelId="{2E0AF3E8-405B-4BF5-A382-6C631FB4381B}" type="presParOf" srcId="{43507C96-F8C5-4D95-BC35-BDFCB26FFB69}" destId="{FC456470-8EB4-4253-9280-8E03DA071F5B}" srcOrd="4" destOrd="0" presId="urn:microsoft.com/office/officeart/2008/layout/LinedList"/>
    <dgm:cxn modelId="{3CBC0610-E6E1-48D5-9FA8-99D44C7B1B32}" type="presParOf" srcId="{43507C96-F8C5-4D95-BC35-BDFCB26FFB69}" destId="{A69F0102-BB34-4BA4-839B-838B93F2DD0B}" srcOrd="5" destOrd="0" presId="urn:microsoft.com/office/officeart/2008/layout/LinedList"/>
    <dgm:cxn modelId="{40049AAF-F4AD-44DF-935B-979BF00FC004}" type="presParOf" srcId="{A69F0102-BB34-4BA4-839B-838B93F2DD0B}" destId="{487FB620-7291-459D-9E06-4BEA0E37AFE5}" srcOrd="0" destOrd="0" presId="urn:microsoft.com/office/officeart/2008/layout/LinedList"/>
    <dgm:cxn modelId="{CCC2288C-FA1E-4B5A-9C92-CD8996D34FF7}" type="presParOf" srcId="{A69F0102-BB34-4BA4-839B-838B93F2DD0B}" destId="{503CACAA-6D4D-4A8F-8DE2-D1AF248681B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638381-A7A1-4C5F-B21D-8C2304104DC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A00FDA5-BABB-4278-93BF-420A5391266E}">
      <dgm:prSet/>
      <dgm:spPr/>
      <dgm:t>
        <a:bodyPr/>
        <a:lstStyle/>
        <a:p>
          <a:pPr>
            <a:lnSpc>
              <a:spcPct val="100000"/>
            </a:lnSpc>
          </a:pPr>
          <a:r>
            <a:rPr lang="en-US" dirty="0"/>
            <a:t>Encourage symbolic play (role-play, puppets)</a:t>
          </a:r>
        </a:p>
      </dgm:t>
    </dgm:pt>
    <dgm:pt modelId="{4DA32655-BF01-4633-BBA6-8D0B572103CA}" type="parTrans" cxnId="{0D1A50CE-BB58-44EF-B79B-F465229008FF}">
      <dgm:prSet/>
      <dgm:spPr/>
      <dgm:t>
        <a:bodyPr/>
        <a:lstStyle/>
        <a:p>
          <a:endParaRPr lang="en-US"/>
        </a:p>
      </dgm:t>
    </dgm:pt>
    <dgm:pt modelId="{B268DE0D-33C5-4DD8-856B-43F3F6E07C17}" type="sibTrans" cxnId="{0D1A50CE-BB58-44EF-B79B-F465229008FF}">
      <dgm:prSet/>
      <dgm:spPr/>
      <dgm:t>
        <a:bodyPr/>
        <a:lstStyle/>
        <a:p>
          <a:pPr>
            <a:lnSpc>
              <a:spcPct val="100000"/>
            </a:lnSpc>
          </a:pPr>
          <a:endParaRPr lang="en-US"/>
        </a:p>
      </dgm:t>
    </dgm:pt>
    <dgm:pt modelId="{A9CF4B07-3353-4CF8-B1A7-571E2F20F683}">
      <dgm:prSet/>
      <dgm:spPr/>
      <dgm:t>
        <a:bodyPr/>
        <a:lstStyle/>
        <a:p>
          <a:pPr>
            <a:lnSpc>
              <a:spcPct val="100000"/>
            </a:lnSpc>
          </a:pPr>
          <a:r>
            <a:rPr lang="en-US" dirty="0"/>
            <a:t>Scaffold language with simple, repetitive words</a:t>
          </a:r>
        </a:p>
      </dgm:t>
    </dgm:pt>
    <dgm:pt modelId="{44F2A37C-EA12-490D-8CE1-06B60C2BDA51}" type="parTrans" cxnId="{3E369B3A-37E2-404A-BF5C-C53723A4B56E}">
      <dgm:prSet/>
      <dgm:spPr/>
      <dgm:t>
        <a:bodyPr/>
        <a:lstStyle/>
        <a:p>
          <a:endParaRPr lang="en-US"/>
        </a:p>
      </dgm:t>
    </dgm:pt>
    <dgm:pt modelId="{DCCB9299-6480-4A74-A7D1-93F29EF65570}" type="sibTrans" cxnId="{3E369B3A-37E2-404A-BF5C-C53723A4B56E}">
      <dgm:prSet/>
      <dgm:spPr/>
      <dgm:t>
        <a:bodyPr/>
        <a:lstStyle/>
        <a:p>
          <a:pPr>
            <a:lnSpc>
              <a:spcPct val="100000"/>
            </a:lnSpc>
          </a:pPr>
          <a:endParaRPr lang="en-US"/>
        </a:p>
      </dgm:t>
    </dgm:pt>
    <dgm:pt modelId="{EE568ABF-9122-4E68-95AF-7647A558A262}">
      <dgm:prSet/>
      <dgm:spPr/>
      <dgm:t>
        <a:bodyPr/>
        <a:lstStyle/>
        <a:p>
          <a:pPr>
            <a:lnSpc>
              <a:spcPct val="100000"/>
            </a:lnSpc>
          </a:pPr>
          <a:r>
            <a:rPr lang="en-US" dirty="0"/>
            <a:t>Structured small-group activities to ease social play</a:t>
          </a:r>
        </a:p>
      </dgm:t>
    </dgm:pt>
    <dgm:pt modelId="{08EE0CF8-11EA-4B16-89F9-126BFCFDCF41}" type="parTrans" cxnId="{6C6482C0-FA73-4A15-B88B-36B2FCCABA79}">
      <dgm:prSet/>
      <dgm:spPr/>
      <dgm:t>
        <a:bodyPr/>
        <a:lstStyle/>
        <a:p>
          <a:endParaRPr lang="en-US"/>
        </a:p>
      </dgm:t>
    </dgm:pt>
    <dgm:pt modelId="{053F2F2D-4610-4D50-8C6C-474230558B0A}" type="sibTrans" cxnId="{6C6482C0-FA73-4A15-B88B-36B2FCCABA79}">
      <dgm:prSet/>
      <dgm:spPr/>
      <dgm:t>
        <a:bodyPr/>
        <a:lstStyle/>
        <a:p>
          <a:pPr>
            <a:lnSpc>
              <a:spcPct val="100000"/>
            </a:lnSpc>
          </a:pPr>
          <a:endParaRPr lang="en-US"/>
        </a:p>
      </dgm:t>
    </dgm:pt>
    <dgm:pt modelId="{9B0E2B6F-4148-4717-BB60-AB6840456ABC}">
      <dgm:prSet/>
      <dgm:spPr/>
      <dgm:t>
        <a:bodyPr/>
        <a:lstStyle/>
        <a:p>
          <a:pPr>
            <a:lnSpc>
              <a:spcPct val="100000"/>
            </a:lnSpc>
          </a:pPr>
          <a:r>
            <a:rPr lang="en-US" dirty="0"/>
            <a:t>Consistent routines to reduce separation anxiety</a:t>
          </a:r>
        </a:p>
      </dgm:t>
    </dgm:pt>
    <dgm:pt modelId="{FF312834-CADD-4C8A-AF3F-72213E66D5BA}" type="parTrans" cxnId="{5120A5B3-5E8D-4257-A535-7E73289334AF}">
      <dgm:prSet/>
      <dgm:spPr/>
      <dgm:t>
        <a:bodyPr/>
        <a:lstStyle/>
        <a:p>
          <a:endParaRPr lang="en-US"/>
        </a:p>
      </dgm:t>
    </dgm:pt>
    <dgm:pt modelId="{CF36D76C-4105-40CF-B180-4053121E7DFF}" type="sibTrans" cxnId="{5120A5B3-5E8D-4257-A535-7E73289334AF}">
      <dgm:prSet/>
      <dgm:spPr/>
      <dgm:t>
        <a:bodyPr/>
        <a:lstStyle/>
        <a:p>
          <a:endParaRPr lang="en-US"/>
        </a:p>
      </dgm:t>
    </dgm:pt>
    <dgm:pt modelId="{22240127-7FD7-4ED5-82C4-D1BC8BCBF4BC}" type="pres">
      <dgm:prSet presAssocID="{09638381-A7A1-4C5F-B21D-8C2304104DC8}" presName="root" presStyleCnt="0">
        <dgm:presLayoutVars>
          <dgm:dir/>
          <dgm:resizeHandles val="exact"/>
        </dgm:presLayoutVars>
      </dgm:prSet>
      <dgm:spPr/>
    </dgm:pt>
    <dgm:pt modelId="{1C8F3D3A-9310-4370-BEC9-FDF8328AD1B9}" type="pres">
      <dgm:prSet presAssocID="{09638381-A7A1-4C5F-B21D-8C2304104DC8}" presName="container" presStyleCnt="0">
        <dgm:presLayoutVars>
          <dgm:dir/>
          <dgm:resizeHandles val="exact"/>
        </dgm:presLayoutVars>
      </dgm:prSet>
      <dgm:spPr/>
    </dgm:pt>
    <dgm:pt modelId="{D16DB35D-7624-4A50-BDD0-A2BE0469F3CF}" type="pres">
      <dgm:prSet presAssocID="{BA00FDA5-BABB-4278-93BF-420A5391266E}" presName="compNode" presStyleCnt="0"/>
      <dgm:spPr/>
    </dgm:pt>
    <dgm:pt modelId="{8B0EFFE6-0821-4DDA-AF30-BC2337F986A4}" type="pres">
      <dgm:prSet presAssocID="{BA00FDA5-BABB-4278-93BF-420A5391266E}" presName="iconBgRect" presStyleLbl="bgShp" presStyleIdx="0" presStyleCnt="4"/>
      <dgm:spPr/>
    </dgm:pt>
    <dgm:pt modelId="{C45109AA-F79A-4B9F-B41E-33CD8DFB5A3A}" type="pres">
      <dgm:prSet presAssocID="{BA00FDA5-BABB-4278-93BF-420A5391266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lloon Animal"/>
        </a:ext>
      </dgm:extLst>
    </dgm:pt>
    <dgm:pt modelId="{63F73892-18AC-435A-A434-DC6E42379480}" type="pres">
      <dgm:prSet presAssocID="{BA00FDA5-BABB-4278-93BF-420A5391266E}" presName="spaceRect" presStyleCnt="0"/>
      <dgm:spPr/>
    </dgm:pt>
    <dgm:pt modelId="{A1C3705C-F617-48AE-BF96-B66C80931A2A}" type="pres">
      <dgm:prSet presAssocID="{BA00FDA5-BABB-4278-93BF-420A5391266E}" presName="textRect" presStyleLbl="revTx" presStyleIdx="0" presStyleCnt="4">
        <dgm:presLayoutVars>
          <dgm:chMax val="1"/>
          <dgm:chPref val="1"/>
        </dgm:presLayoutVars>
      </dgm:prSet>
      <dgm:spPr/>
    </dgm:pt>
    <dgm:pt modelId="{1C66815D-E166-4216-9696-E6AB7DE52BF7}" type="pres">
      <dgm:prSet presAssocID="{B268DE0D-33C5-4DD8-856B-43F3F6E07C17}" presName="sibTrans" presStyleLbl="sibTrans2D1" presStyleIdx="0" presStyleCnt="0"/>
      <dgm:spPr/>
    </dgm:pt>
    <dgm:pt modelId="{4B873C42-FE94-41FC-A1E6-444EC0B55216}" type="pres">
      <dgm:prSet presAssocID="{A9CF4B07-3353-4CF8-B1A7-571E2F20F683}" presName="compNode" presStyleCnt="0"/>
      <dgm:spPr/>
    </dgm:pt>
    <dgm:pt modelId="{38611D1A-1D57-4C9D-A874-3665684BD8B6}" type="pres">
      <dgm:prSet presAssocID="{A9CF4B07-3353-4CF8-B1A7-571E2F20F683}" presName="iconBgRect" presStyleLbl="bgShp" presStyleIdx="1" presStyleCnt="4"/>
      <dgm:spPr/>
    </dgm:pt>
    <dgm:pt modelId="{DA48728B-B30D-42FC-9551-8CF965AE624A}" type="pres">
      <dgm:prSet presAssocID="{A9CF4B07-3353-4CF8-B1A7-571E2F20F68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uzzle"/>
        </a:ext>
      </dgm:extLst>
    </dgm:pt>
    <dgm:pt modelId="{FAB85556-CABE-4A48-9E19-BD3C9C43087B}" type="pres">
      <dgm:prSet presAssocID="{A9CF4B07-3353-4CF8-B1A7-571E2F20F683}" presName="spaceRect" presStyleCnt="0"/>
      <dgm:spPr/>
    </dgm:pt>
    <dgm:pt modelId="{B90FDD8A-1E2C-4140-9A9E-2689DB08E1C0}" type="pres">
      <dgm:prSet presAssocID="{A9CF4B07-3353-4CF8-B1A7-571E2F20F683}" presName="textRect" presStyleLbl="revTx" presStyleIdx="1" presStyleCnt="4">
        <dgm:presLayoutVars>
          <dgm:chMax val="1"/>
          <dgm:chPref val="1"/>
        </dgm:presLayoutVars>
      </dgm:prSet>
      <dgm:spPr/>
    </dgm:pt>
    <dgm:pt modelId="{7366E402-DFE9-4769-BCB4-4E17CD5A6940}" type="pres">
      <dgm:prSet presAssocID="{DCCB9299-6480-4A74-A7D1-93F29EF65570}" presName="sibTrans" presStyleLbl="sibTrans2D1" presStyleIdx="0" presStyleCnt="0"/>
      <dgm:spPr/>
    </dgm:pt>
    <dgm:pt modelId="{1D8F9FA8-6706-4086-8F7B-C50B5C36DA5E}" type="pres">
      <dgm:prSet presAssocID="{EE568ABF-9122-4E68-95AF-7647A558A262}" presName="compNode" presStyleCnt="0"/>
      <dgm:spPr/>
    </dgm:pt>
    <dgm:pt modelId="{A30CB6FA-7103-4E4C-A194-4778EF39E7D7}" type="pres">
      <dgm:prSet presAssocID="{EE568ABF-9122-4E68-95AF-7647A558A262}" presName="iconBgRect" presStyleLbl="bgShp" presStyleIdx="2" presStyleCnt="4"/>
      <dgm:spPr/>
    </dgm:pt>
    <dgm:pt modelId="{F86921E6-85BF-422C-B66E-D8CE220781EA}" type="pres">
      <dgm:prSet presAssocID="{EE568ABF-9122-4E68-95AF-7647A558A26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laybook"/>
        </a:ext>
      </dgm:extLst>
    </dgm:pt>
    <dgm:pt modelId="{08BFA530-A624-445F-A230-C661FFA5FFE7}" type="pres">
      <dgm:prSet presAssocID="{EE568ABF-9122-4E68-95AF-7647A558A262}" presName="spaceRect" presStyleCnt="0"/>
      <dgm:spPr/>
    </dgm:pt>
    <dgm:pt modelId="{5CA64224-DB5F-4C2C-A02D-EDC8C634C9BF}" type="pres">
      <dgm:prSet presAssocID="{EE568ABF-9122-4E68-95AF-7647A558A262}" presName="textRect" presStyleLbl="revTx" presStyleIdx="2" presStyleCnt="4">
        <dgm:presLayoutVars>
          <dgm:chMax val="1"/>
          <dgm:chPref val="1"/>
        </dgm:presLayoutVars>
      </dgm:prSet>
      <dgm:spPr/>
    </dgm:pt>
    <dgm:pt modelId="{21BBEAE7-5FD4-47B8-B1DB-CD4ADB717C9A}" type="pres">
      <dgm:prSet presAssocID="{053F2F2D-4610-4D50-8C6C-474230558B0A}" presName="sibTrans" presStyleLbl="sibTrans2D1" presStyleIdx="0" presStyleCnt="0"/>
      <dgm:spPr/>
    </dgm:pt>
    <dgm:pt modelId="{26F4A579-4577-451A-8CEE-ACF4101D3F60}" type="pres">
      <dgm:prSet presAssocID="{9B0E2B6F-4148-4717-BB60-AB6840456ABC}" presName="compNode" presStyleCnt="0"/>
      <dgm:spPr/>
    </dgm:pt>
    <dgm:pt modelId="{E61550ED-9E0D-4C6F-A5DA-CC4019F7EA0B}" type="pres">
      <dgm:prSet presAssocID="{9B0E2B6F-4148-4717-BB60-AB6840456ABC}" presName="iconBgRect" presStyleLbl="bgShp" presStyleIdx="3" presStyleCnt="4"/>
      <dgm:spPr/>
    </dgm:pt>
    <dgm:pt modelId="{35593380-12DD-4295-AF32-94A9841C5C2E}" type="pres">
      <dgm:prSet presAssocID="{9B0E2B6F-4148-4717-BB60-AB6840456AB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rain in head"/>
        </a:ext>
      </dgm:extLst>
    </dgm:pt>
    <dgm:pt modelId="{7696B3D2-7718-4052-8A3D-4A45C5957667}" type="pres">
      <dgm:prSet presAssocID="{9B0E2B6F-4148-4717-BB60-AB6840456ABC}" presName="spaceRect" presStyleCnt="0"/>
      <dgm:spPr/>
    </dgm:pt>
    <dgm:pt modelId="{06D0490F-5D60-4DF7-B326-7AF855EBA54C}" type="pres">
      <dgm:prSet presAssocID="{9B0E2B6F-4148-4717-BB60-AB6840456ABC}" presName="textRect" presStyleLbl="revTx" presStyleIdx="3" presStyleCnt="4">
        <dgm:presLayoutVars>
          <dgm:chMax val="1"/>
          <dgm:chPref val="1"/>
        </dgm:presLayoutVars>
      </dgm:prSet>
      <dgm:spPr/>
    </dgm:pt>
  </dgm:ptLst>
  <dgm:cxnLst>
    <dgm:cxn modelId="{E3B8E510-B39B-4195-8882-876190ECB752}" type="presOf" srcId="{B268DE0D-33C5-4DD8-856B-43F3F6E07C17}" destId="{1C66815D-E166-4216-9696-E6AB7DE52BF7}" srcOrd="0" destOrd="0" presId="urn:microsoft.com/office/officeart/2018/2/layout/IconCircleList"/>
    <dgm:cxn modelId="{F986CF23-59AC-458F-9224-1577EBF8606D}" type="presOf" srcId="{A9CF4B07-3353-4CF8-B1A7-571E2F20F683}" destId="{B90FDD8A-1E2C-4140-9A9E-2689DB08E1C0}" srcOrd="0" destOrd="0" presId="urn:microsoft.com/office/officeart/2018/2/layout/IconCircleList"/>
    <dgm:cxn modelId="{4903F32D-6EE8-474B-AC4C-B1D7951A6EB8}" type="presOf" srcId="{EE568ABF-9122-4E68-95AF-7647A558A262}" destId="{5CA64224-DB5F-4C2C-A02D-EDC8C634C9BF}" srcOrd="0" destOrd="0" presId="urn:microsoft.com/office/officeart/2018/2/layout/IconCircleList"/>
    <dgm:cxn modelId="{3E369B3A-37E2-404A-BF5C-C53723A4B56E}" srcId="{09638381-A7A1-4C5F-B21D-8C2304104DC8}" destId="{A9CF4B07-3353-4CF8-B1A7-571E2F20F683}" srcOrd="1" destOrd="0" parTransId="{44F2A37C-EA12-490D-8CE1-06B60C2BDA51}" sibTransId="{DCCB9299-6480-4A74-A7D1-93F29EF65570}"/>
    <dgm:cxn modelId="{9BA2F665-6D34-4CE9-801B-C572BD0F395F}" type="presOf" srcId="{DCCB9299-6480-4A74-A7D1-93F29EF65570}" destId="{7366E402-DFE9-4769-BCB4-4E17CD5A6940}" srcOrd="0" destOrd="0" presId="urn:microsoft.com/office/officeart/2018/2/layout/IconCircleList"/>
    <dgm:cxn modelId="{8A16B997-CA73-4AA2-9BE8-A897BF0F494B}" type="presOf" srcId="{9B0E2B6F-4148-4717-BB60-AB6840456ABC}" destId="{06D0490F-5D60-4DF7-B326-7AF855EBA54C}" srcOrd="0" destOrd="0" presId="urn:microsoft.com/office/officeart/2018/2/layout/IconCircleList"/>
    <dgm:cxn modelId="{4E8A56AC-B764-484B-B901-295D7C361FFF}" type="presOf" srcId="{BA00FDA5-BABB-4278-93BF-420A5391266E}" destId="{A1C3705C-F617-48AE-BF96-B66C80931A2A}" srcOrd="0" destOrd="0" presId="urn:microsoft.com/office/officeart/2018/2/layout/IconCircleList"/>
    <dgm:cxn modelId="{5120A5B3-5E8D-4257-A535-7E73289334AF}" srcId="{09638381-A7A1-4C5F-B21D-8C2304104DC8}" destId="{9B0E2B6F-4148-4717-BB60-AB6840456ABC}" srcOrd="3" destOrd="0" parTransId="{FF312834-CADD-4C8A-AF3F-72213E66D5BA}" sibTransId="{CF36D76C-4105-40CF-B180-4053121E7DFF}"/>
    <dgm:cxn modelId="{6C6482C0-FA73-4A15-B88B-36B2FCCABA79}" srcId="{09638381-A7A1-4C5F-B21D-8C2304104DC8}" destId="{EE568ABF-9122-4E68-95AF-7647A558A262}" srcOrd="2" destOrd="0" parTransId="{08EE0CF8-11EA-4B16-89F9-126BFCFDCF41}" sibTransId="{053F2F2D-4610-4D50-8C6C-474230558B0A}"/>
    <dgm:cxn modelId="{33CEA8C1-9D30-44B3-A5D3-E2F24364F4AF}" type="presOf" srcId="{09638381-A7A1-4C5F-B21D-8C2304104DC8}" destId="{22240127-7FD7-4ED5-82C4-D1BC8BCBF4BC}" srcOrd="0" destOrd="0" presId="urn:microsoft.com/office/officeart/2018/2/layout/IconCircleList"/>
    <dgm:cxn modelId="{0D1A50CE-BB58-44EF-B79B-F465229008FF}" srcId="{09638381-A7A1-4C5F-B21D-8C2304104DC8}" destId="{BA00FDA5-BABB-4278-93BF-420A5391266E}" srcOrd="0" destOrd="0" parTransId="{4DA32655-BF01-4633-BBA6-8D0B572103CA}" sibTransId="{B268DE0D-33C5-4DD8-856B-43F3F6E07C17}"/>
    <dgm:cxn modelId="{738E70F3-2635-45B2-9CD4-4B8E754BEB20}" type="presOf" srcId="{053F2F2D-4610-4D50-8C6C-474230558B0A}" destId="{21BBEAE7-5FD4-47B8-B1DB-CD4ADB717C9A}" srcOrd="0" destOrd="0" presId="urn:microsoft.com/office/officeart/2018/2/layout/IconCircleList"/>
    <dgm:cxn modelId="{44FC5A72-0842-4D5B-A344-DF8C7005CC23}" type="presParOf" srcId="{22240127-7FD7-4ED5-82C4-D1BC8BCBF4BC}" destId="{1C8F3D3A-9310-4370-BEC9-FDF8328AD1B9}" srcOrd="0" destOrd="0" presId="urn:microsoft.com/office/officeart/2018/2/layout/IconCircleList"/>
    <dgm:cxn modelId="{1C1843DE-9BCE-4062-BBA4-BE530980E392}" type="presParOf" srcId="{1C8F3D3A-9310-4370-BEC9-FDF8328AD1B9}" destId="{D16DB35D-7624-4A50-BDD0-A2BE0469F3CF}" srcOrd="0" destOrd="0" presId="urn:microsoft.com/office/officeart/2018/2/layout/IconCircleList"/>
    <dgm:cxn modelId="{C63B6123-481D-4A6D-A00D-934AC7F798AA}" type="presParOf" srcId="{D16DB35D-7624-4A50-BDD0-A2BE0469F3CF}" destId="{8B0EFFE6-0821-4DDA-AF30-BC2337F986A4}" srcOrd="0" destOrd="0" presId="urn:microsoft.com/office/officeart/2018/2/layout/IconCircleList"/>
    <dgm:cxn modelId="{160DE375-89D0-439D-930A-B69DB8342820}" type="presParOf" srcId="{D16DB35D-7624-4A50-BDD0-A2BE0469F3CF}" destId="{C45109AA-F79A-4B9F-B41E-33CD8DFB5A3A}" srcOrd="1" destOrd="0" presId="urn:microsoft.com/office/officeart/2018/2/layout/IconCircleList"/>
    <dgm:cxn modelId="{F88FB982-4426-4F81-91B0-A9BCE76C4BE1}" type="presParOf" srcId="{D16DB35D-7624-4A50-BDD0-A2BE0469F3CF}" destId="{63F73892-18AC-435A-A434-DC6E42379480}" srcOrd="2" destOrd="0" presId="urn:microsoft.com/office/officeart/2018/2/layout/IconCircleList"/>
    <dgm:cxn modelId="{A749174F-E867-4ED1-B2B4-B0F226C18814}" type="presParOf" srcId="{D16DB35D-7624-4A50-BDD0-A2BE0469F3CF}" destId="{A1C3705C-F617-48AE-BF96-B66C80931A2A}" srcOrd="3" destOrd="0" presId="urn:microsoft.com/office/officeart/2018/2/layout/IconCircleList"/>
    <dgm:cxn modelId="{BAF96886-654A-4028-ACDE-7C435BD1989B}" type="presParOf" srcId="{1C8F3D3A-9310-4370-BEC9-FDF8328AD1B9}" destId="{1C66815D-E166-4216-9696-E6AB7DE52BF7}" srcOrd="1" destOrd="0" presId="urn:microsoft.com/office/officeart/2018/2/layout/IconCircleList"/>
    <dgm:cxn modelId="{021B9A4F-D61D-46DF-86D7-818A445204DA}" type="presParOf" srcId="{1C8F3D3A-9310-4370-BEC9-FDF8328AD1B9}" destId="{4B873C42-FE94-41FC-A1E6-444EC0B55216}" srcOrd="2" destOrd="0" presId="urn:microsoft.com/office/officeart/2018/2/layout/IconCircleList"/>
    <dgm:cxn modelId="{290D0181-74D0-41D6-B097-737A7F554E60}" type="presParOf" srcId="{4B873C42-FE94-41FC-A1E6-444EC0B55216}" destId="{38611D1A-1D57-4C9D-A874-3665684BD8B6}" srcOrd="0" destOrd="0" presId="urn:microsoft.com/office/officeart/2018/2/layout/IconCircleList"/>
    <dgm:cxn modelId="{58AE5F89-212E-4082-A3AB-88F21EB87AAD}" type="presParOf" srcId="{4B873C42-FE94-41FC-A1E6-444EC0B55216}" destId="{DA48728B-B30D-42FC-9551-8CF965AE624A}" srcOrd="1" destOrd="0" presId="urn:microsoft.com/office/officeart/2018/2/layout/IconCircleList"/>
    <dgm:cxn modelId="{94CFC25A-F813-4E38-9B5C-D782DE97EFFD}" type="presParOf" srcId="{4B873C42-FE94-41FC-A1E6-444EC0B55216}" destId="{FAB85556-CABE-4A48-9E19-BD3C9C43087B}" srcOrd="2" destOrd="0" presId="urn:microsoft.com/office/officeart/2018/2/layout/IconCircleList"/>
    <dgm:cxn modelId="{3590202B-827B-4056-9681-7D78BABA213E}" type="presParOf" srcId="{4B873C42-FE94-41FC-A1E6-444EC0B55216}" destId="{B90FDD8A-1E2C-4140-9A9E-2689DB08E1C0}" srcOrd="3" destOrd="0" presId="urn:microsoft.com/office/officeart/2018/2/layout/IconCircleList"/>
    <dgm:cxn modelId="{D88A5D50-2238-476C-BC75-73BC9E585567}" type="presParOf" srcId="{1C8F3D3A-9310-4370-BEC9-FDF8328AD1B9}" destId="{7366E402-DFE9-4769-BCB4-4E17CD5A6940}" srcOrd="3" destOrd="0" presId="urn:microsoft.com/office/officeart/2018/2/layout/IconCircleList"/>
    <dgm:cxn modelId="{2AFE5704-20C6-4B50-A055-CCCDF309ADE9}" type="presParOf" srcId="{1C8F3D3A-9310-4370-BEC9-FDF8328AD1B9}" destId="{1D8F9FA8-6706-4086-8F7B-C50B5C36DA5E}" srcOrd="4" destOrd="0" presId="urn:microsoft.com/office/officeart/2018/2/layout/IconCircleList"/>
    <dgm:cxn modelId="{3F4628FB-9039-4E1A-9EE8-7568A364A701}" type="presParOf" srcId="{1D8F9FA8-6706-4086-8F7B-C50B5C36DA5E}" destId="{A30CB6FA-7103-4E4C-A194-4778EF39E7D7}" srcOrd="0" destOrd="0" presId="urn:microsoft.com/office/officeart/2018/2/layout/IconCircleList"/>
    <dgm:cxn modelId="{E44362D0-1987-4405-8CC3-22DDD7974AB5}" type="presParOf" srcId="{1D8F9FA8-6706-4086-8F7B-C50B5C36DA5E}" destId="{F86921E6-85BF-422C-B66E-D8CE220781EA}" srcOrd="1" destOrd="0" presId="urn:microsoft.com/office/officeart/2018/2/layout/IconCircleList"/>
    <dgm:cxn modelId="{5BBC1BD9-CE1C-49D0-A346-CAB9F9EFCEB7}" type="presParOf" srcId="{1D8F9FA8-6706-4086-8F7B-C50B5C36DA5E}" destId="{08BFA530-A624-445F-A230-C661FFA5FFE7}" srcOrd="2" destOrd="0" presId="urn:microsoft.com/office/officeart/2018/2/layout/IconCircleList"/>
    <dgm:cxn modelId="{AC8E7ED6-A6A5-4D92-B7D0-4A1AE055FB39}" type="presParOf" srcId="{1D8F9FA8-6706-4086-8F7B-C50B5C36DA5E}" destId="{5CA64224-DB5F-4C2C-A02D-EDC8C634C9BF}" srcOrd="3" destOrd="0" presId="urn:microsoft.com/office/officeart/2018/2/layout/IconCircleList"/>
    <dgm:cxn modelId="{F24561DA-3EB2-4C10-B8B6-E02FC503E3A9}" type="presParOf" srcId="{1C8F3D3A-9310-4370-BEC9-FDF8328AD1B9}" destId="{21BBEAE7-5FD4-47B8-B1DB-CD4ADB717C9A}" srcOrd="5" destOrd="0" presId="urn:microsoft.com/office/officeart/2018/2/layout/IconCircleList"/>
    <dgm:cxn modelId="{E9013313-FC1A-449C-95F1-3DB7146AA8A8}" type="presParOf" srcId="{1C8F3D3A-9310-4370-BEC9-FDF8328AD1B9}" destId="{26F4A579-4577-451A-8CEE-ACF4101D3F60}" srcOrd="6" destOrd="0" presId="urn:microsoft.com/office/officeart/2018/2/layout/IconCircleList"/>
    <dgm:cxn modelId="{BEE220B2-9335-4F53-85C3-9CCFB49B2270}" type="presParOf" srcId="{26F4A579-4577-451A-8CEE-ACF4101D3F60}" destId="{E61550ED-9E0D-4C6F-A5DA-CC4019F7EA0B}" srcOrd="0" destOrd="0" presId="urn:microsoft.com/office/officeart/2018/2/layout/IconCircleList"/>
    <dgm:cxn modelId="{EF15814E-687F-457E-B129-09B81FFB6C06}" type="presParOf" srcId="{26F4A579-4577-451A-8CEE-ACF4101D3F60}" destId="{35593380-12DD-4295-AF32-94A9841C5C2E}" srcOrd="1" destOrd="0" presId="urn:microsoft.com/office/officeart/2018/2/layout/IconCircleList"/>
    <dgm:cxn modelId="{472EB66A-966D-4347-B3FF-EE9039BF9124}" type="presParOf" srcId="{26F4A579-4577-451A-8CEE-ACF4101D3F60}" destId="{7696B3D2-7718-4052-8A3D-4A45C5957667}" srcOrd="2" destOrd="0" presId="urn:microsoft.com/office/officeart/2018/2/layout/IconCircleList"/>
    <dgm:cxn modelId="{645D2A87-1755-461B-9225-A81746E24176}" type="presParOf" srcId="{26F4A579-4577-451A-8CEE-ACF4101D3F60}" destId="{06D0490F-5D60-4DF7-B326-7AF855EBA54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C58E19-4C09-4AF1-8DB4-99BF848E721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07C23C13-49BC-4FE3-A5E5-471BDD62E0BA}">
      <dgm:prSet/>
      <dgm:spPr/>
      <dgm:t>
        <a:bodyPr/>
        <a:lstStyle/>
        <a:p>
          <a:r>
            <a:rPr lang="en-US"/>
            <a:t>Strengths:</a:t>
          </a:r>
        </a:p>
      </dgm:t>
    </dgm:pt>
    <dgm:pt modelId="{549138A3-A519-4663-A464-44C7CE546EA0}" type="parTrans" cxnId="{AFF5ADC9-F488-4C59-8699-F7CCFD7C1EA1}">
      <dgm:prSet/>
      <dgm:spPr/>
      <dgm:t>
        <a:bodyPr/>
        <a:lstStyle/>
        <a:p>
          <a:endParaRPr lang="en-US"/>
        </a:p>
      </dgm:t>
    </dgm:pt>
    <dgm:pt modelId="{8C9D3886-1891-447D-96E1-A06FBC4C17E1}" type="sibTrans" cxnId="{AFF5ADC9-F488-4C59-8699-F7CCFD7C1EA1}">
      <dgm:prSet/>
      <dgm:spPr/>
      <dgm:t>
        <a:bodyPr/>
        <a:lstStyle/>
        <a:p>
          <a:endParaRPr lang="en-US"/>
        </a:p>
      </dgm:t>
    </dgm:pt>
    <dgm:pt modelId="{BA03EDB5-29DC-4C7B-844D-B784EBFFDB07}">
      <dgm:prSet/>
      <dgm:spPr/>
      <dgm:t>
        <a:bodyPr/>
        <a:lstStyle/>
        <a:p>
          <a:r>
            <a:rPr lang="en-US" dirty="0"/>
            <a:t>Explains how children think differently from adults</a:t>
          </a:r>
        </a:p>
      </dgm:t>
    </dgm:pt>
    <dgm:pt modelId="{0B1E8E55-9974-4825-9B2D-295A02A0F414}" type="parTrans" cxnId="{412B6626-9BF7-46B3-B4E1-BD040EFFDC8D}">
      <dgm:prSet/>
      <dgm:spPr/>
      <dgm:t>
        <a:bodyPr/>
        <a:lstStyle/>
        <a:p>
          <a:endParaRPr lang="en-US"/>
        </a:p>
      </dgm:t>
    </dgm:pt>
    <dgm:pt modelId="{7ACD202A-8DB4-4B8A-9720-AAEF54C367AC}" type="sibTrans" cxnId="{412B6626-9BF7-46B3-B4E1-BD040EFFDC8D}">
      <dgm:prSet/>
      <dgm:spPr/>
      <dgm:t>
        <a:bodyPr/>
        <a:lstStyle/>
        <a:p>
          <a:endParaRPr lang="en-US"/>
        </a:p>
      </dgm:t>
    </dgm:pt>
    <dgm:pt modelId="{6FBED388-6E7B-4841-ADF2-60A9094DF8C2}">
      <dgm:prSet/>
      <dgm:spPr/>
      <dgm:t>
        <a:bodyPr/>
        <a:lstStyle/>
        <a:p>
          <a:r>
            <a:rPr lang="en-US" dirty="0"/>
            <a:t>Highlights the importance of play and active learning</a:t>
          </a:r>
        </a:p>
      </dgm:t>
    </dgm:pt>
    <dgm:pt modelId="{253CB7D8-73D8-418E-A97A-C2939B3834B2}" type="parTrans" cxnId="{9CE3AB35-5DEF-46EF-8D1D-252798964913}">
      <dgm:prSet/>
      <dgm:spPr/>
      <dgm:t>
        <a:bodyPr/>
        <a:lstStyle/>
        <a:p>
          <a:endParaRPr lang="en-US"/>
        </a:p>
      </dgm:t>
    </dgm:pt>
    <dgm:pt modelId="{FC49D751-B505-4B68-8D9B-EFA9C9CD9CFC}" type="sibTrans" cxnId="{9CE3AB35-5DEF-46EF-8D1D-252798964913}">
      <dgm:prSet/>
      <dgm:spPr/>
      <dgm:t>
        <a:bodyPr/>
        <a:lstStyle/>
        <a:p>
          <a:endParaRPr lang="en-US"/>
        </a:p>
      </dgm:t>
    </dgm:pt>
    <dgm:pt modelId="{3A52BD82-784E-4F3E-88A5-975DCA371C72}">
      <dgm:prSet/>
      <dgm:spPr/>
      <dgm:t>
        <a:bodyPr/>
        <a:lstStyle/>
        <a:p>
          <a:r>
            <a:rPr lang="en-US"/>
            <a:t>Limitations:</a:t>
          </a:r>
        </a:p>
      </dgm:t>
    </dgm:pt>
    <dgm:pt modelId="{642B8A91-4F7F-468D-BFCF-47FD37E58EAC}" type="parTrans" cxnId="{B1017D5F-CDC0-4575-81F1-66EC783F4A26}">
      <dgm:prSet/>
      <dgm:spPr/>
      <dgm:t>
        <a:bodyPr/>
        <a:lstStyle/>
        <a:p>
          <a:endParaRPr lang="en-US"/>
        </a:p>
      </dgm:t>
    </dgm:pt>
    <dgm:pt modelId="{426A7FDA-8214-4DED-A636-24F74320E536}" type="sibTrans" cxnId="{B1017D5F-CDC0-4575-81F1-66EC783F4A26}">
      <dgm:prSet/>
      <dgm:spPr/>
      <dgm:t>
        <a:bodyPr/>
        <a:lstStyle/>
        <a:p>
          <a:endParaRPr lang="en-US"/>
        </a:p>
      </dgm:t>
    </dgm:pt>
    <dgm:pt modelId="{5A19FFEB-4E49-4758-956F-69F2F0E9B28A}">
      <dgm:prSet/>
      <dgm:spPr/>
      <dgm:t>
        <a:bodyPr/>
        <a:lstStyle/>
        <a:p>
          <a:r>
            <a:rPr lang="en-US" dirty="0"/>
            <a:t>Underestimates abilities of young children</a:t>
          </a:r>
        </a:p>
      </dgm:t>
    </dgm:pt>
    <dgm:pt modelId="{EEA14E4B-5E1E-4D74-A7CB-F85A7E06BA1B}" type="parTrans" cxnId="{62CE736A-4051-4A32-959E-CCB38B76A5AF}">
      <dgm:prSet/>
      <dgm:spPr/>
      <dgm:t>
        <a:bodyPr/>
        <a:lstStyle/>
        <a:p>
          <a:endParaRPr lang="en-US"/>
        </a:p>
      </dgm:t>
    </dgm:pt>
    <dgm:pt modelId="{14235DBD-D5E4-436F-BE83-369A7B41065E}" type="sibTrans" cxnId="{62CE736A-4051-4A32-959E-CCB38B76A5AF}">
      <dgm:prSet/>
      <dgm:spPr/>
      <dgm:t>
        <a:bodyPr/>
        <a:lstStyle/>
        <a:p>
          <a:endParaRPr lang="en-US"/>
        </a:p>
      </dgm:t>
    </dgm:pt>
    <dgm:pt modelId="{EB8F63E5-D362-40D9-A555-324659C2E8AB}">
      <dgm:prSet/>
      <dgm:spPr/>
      <dgm:t>
        <a:bodyPr/>
        <a:lstStyle/>
        <a:p>
          <a:r>
            <a:rPr lang="en-US" dirty="0"/>
            <a:t>Less focus on culture and social interaction (Vygotsky offers more)</a:t>
          </a:r>
        </a:p>
      </dgm:t>
    </dgm:pt>
    <dgm:pt modelId="{92A86259-E46B-4BEF-ACFC-90F842380FD2}" type="parTrans" cxnId="{ABAAB291-DAB9-4EDD-893D-C7C911191EBD}">
      <dgm:prSet/>
      <dgm:spPr/>
      <dgm:t>
        <a:bodyPr/>
        <a:lstStyle/>
        <a:p>
          <a:endParaRPr lang="en-US"/>
        </a:p>
      </dgm:t>
    </dgm:pt>
    <dgm:pt modelId="{5644CEBF-19DC-4493-96E9-A89DDACB1F24}" type="sibTrans" cxnId="{ABAAB291-DAB9-4EDD-893D-C7C911191EBD}">
      <dgm:prSet/>
      <dgm:spPr/>
      <dgm:t>
        <a:bodyPr/>
        <a:lstStyle/>
        <a:p>
          <a:endParaRPr lang="en-US"/>
        </a:p>
      </dgm:t>
    </dgm:pt>
    <dgm:pt modelId="{1B003C3A-36B9-48B6-A900-E32695CFF23E}" type="pres">
      <dgm:prSet presAssocID="{27C58E19-4C09-4AF1-8DB4-99BF848E721F}" presName="diagram" presStyleCnt="0">
        <dgm:presLayoutVars>
          <dgm:dir/>
          <dgm:resizeHandles val="exact"/>
        </dgm:presLayoutVars>
      </dgm:prSet>
      <dgm:spPr/>
    </dgm:pt>
    <dgm:pt modelId="{1AD2804E-CE2A-41A9-A76B-F3E50D4B4D4D}" type="pres">
      <dgm:prSet presAssocID="{07C23C13-49BC-4FE3-A5E5-471BDD62E0BA}" presName="node" presStyleLbl="node1" presStyleIdx="0" presStyleCnt="6">
        <dgm:presLayoutVars>
          <dgm:bulletEnabled val="1"/>
        </dgm:presLayoutVars>
      </dgm:prSet>
      <dgm:spPr/>
    </dgm:pt>
    <dgm:pt modelId="{7DC06612-8003-4C29-9BEF-BBF94021B008}" type="pres">
      <dgm:prSet presAssocID="{8C9D3886-1891-447D-96E1-A06FBC4C17E1}" presName="sibTrans" presStyleCnt="0"/>
      <dgm:spPr/>
    </dgm:pt>
    <dgm:pt modelId="{AE43346A-0855-4FE4-B40E-3911CCC2091D}" type="pres">
      <dgm:prSet presAssocID="{BA03EDB5-29DC-4C7B-844D-B784EBFFDB07}" presName="node" presStyleLbl="node1" presStyleIdx="1" presStyleCnt="6">
        <dgm:presLayoutVars>
          <dgm:bulletEnabled val="1"/>
        </dgm:presLayoutVars>
      </dgm:prSet>
      <dgm:spPr/>
    </dgm:pt>
    <dgm:pt modelId="{103A493F-FE66-4B41-AF6C-607981D85480}" type="pres">
      <dgm:prSet presAssocID="{7ACD202A-8DB4-4B8A-9720-AAEF54C367AC}" presName="sibTrans" presStyleCnt="0"/>
      <dgm:spPr/>
    </dgm:pt>
    <dgm:pt modelId="{79ED4E9B-FEC4-4F16-B4AC-32A0ED588C48}" type="pres">
      <dgm:prSet presAssocID="{6FBED388-6E7B-4841-ADF2-60A9094DF8C2}" presName="node" presStyleLbl="node1" presStyleIdx="2" presStyleCnt="6">
        <dgm:presLayoutVars>
          <dgm:bulletEnabled val="1"/>
        </dgm:presLayoutVars>
      </dgm:prSet>
      <dgm:spPr/>
    </dgm:pt>
    <dgm:pt modelId="{5F143CA2-E273-4119-AC9B-99C36BA46130}" type="pres">
      <dgm:prSet presAssocID="{FC49D751-B505-4B68-8D9B-EFA9C9CD9CFC}" presName="sibTrans" presStyleCnt="0"/>
      <dgm:spPr/>
    </dgm:pt>
    <dgm:pt modelId="{13C09F9D-46A3-4E20-83BB-83F6BE72C8AC}" type="pres">
      <dgm:prSet presAssocID="{3A52BD82-784E-4F3E-88A5-975DCA371C72}" presName="node" presStyleLbl="node1" presStyleIdx="3" presStyleCnt="6">
        <dgm:presLayoutVars>
          <dgm:bulletEnabled val="1"/>
        </dgm:presLayoutVars>
      </dgm:prSet>
      <dgm:spPr/>
    </dgm:pt>
    <dgm:pt modelId="{FC7DC20F-E0F5-441B-9410-074F71D4BEAE}" type="pres">
      <dgm:prSet presAssocID="{426A7FDA-8214-4DED-A636-24F74320E536}" presName="sibTrans" presStyleCnt="0"/>
      <dgm:spPr/>
    </dgm:pt>
    <dgm:pt modelId="{C8BFBFA4-B2C5-4DF9-A727-62826DE155EF}" type="pres">
      <dgm:prSet presAssocID="{5A19FFEB-4E49-4758-956F-69F2F0E9B28A}" presName="node" presStyleLbl="node1" presStyleIdx="4" presStyleCnt="6">
        <dgm:presLayoutVars>
          <dgm:bulletEnabled val="1"/>
        </dgm:presLayoutVars>
      </dgm:prSet>
      <dgm:spPr/>
    </dgm:pt>
    <dgm:pt modelId="{1C01295E-2148-443F-BA5F-AC258B2728F3}" type="pres">
      <dgm:prSet presAssocID="{14235DBD-D5E4-436F-BE83-369A7B41065E}" presName="sibTrans" presStyleCnt="0"/>
      <dgm:spPr/>
    </dgm:pt>
    <dgm:pt modelId="{A6290642-28DB-470C-B95F-88223F923A6B}" type="pres">
      <dgm:prSet presAssocID="{EB8F63E5-D362-40D9-A555-324659C2E8AB}" presName="node" presStyleLbl="node1" presStyleIdx="5" presStyleCnt="6">
        <dgm:presLayoutVars>
          <dgm:bulletEnabled val="1"/>
        </dgm:presLayoutVars>
      </dgm:prSet>
      <dgm:spPr/>
    </dgm:pt>
  </dgm:ptLst>
  <dgm:cxnLst>
    <dgm:cxn modelId="{52C0310B-D679-4DD7-A25C-96EE18357888}" type="presOf" srcId="{07C23C13-49BC-4FE3-A5E5-471BDD62E0BA}" destId="{1AD2804E-CE2A-41A9-A76B-F3E50D4B4D4D}" srcOrd="0" destOrd="0" presId="urn:microsoft.com/office/officeart/2005/8/layout/default"/>
    <dgm:cxn modelId="{2A53890C-0F34-4EB9-8365-AB16FEA1649A}" type="presOf" srcId="{3A52BD82-784E-4F3E-88A5-975DCA371C72}" destId="{13C09F9D-46A3-4E20-83BB-83F6BE72C8AC}" srcOrd="0" destOrd="0" presId="urn:microsoft.com/office/officeart/2005/8/layout/default"/>
    <dgm:cxn modelId="{B9D8781E-A04D-4905-8AC6-F7A58C6392E7}" type="presOf" srcId="{EB8F63E5-D362-40D9-A555-324659C2E8AB}" destId="{A6290642-28DB-470C-B95F-88223F923A6B}" srcOrd="0" destOrd="0" presId="urn:microsoft.com/office/officeart/2005/8/layout/default"/>
    <dgm:cxn modelId="{412B6626-9BF7-46B3-B4E1-BD040EFFDC8D}" srcId="{27C58E19-4C09-4AF1-8DB4-99BF848E721F}" destId="{BA03EDB5-29DC-4C7B-844D-B784EBFFDB07}" srcOrd="1" destOrd="0" parTransId="{0B1E8E55-9974-4825-9B2D-295A02A0F414}" sibTransId="{7ACD202A-8DB4-4B8A-9720-AAEF54C367AC}"/>
    <dgm:cxn modelId="{9CE3AB35-5DEF-46EF-8D1D-252798964913}" srcId="{27C58E19-4C09-4AF1-8DB4-99BF848E721F}" destId="{6FBED388-6E7B-4841-ADF2-60A9094DF8C2}" srcOrd="2" destOrd="0" parTransId="{253CB7D8-73D8-418E-A97A-C2939B3834B2}" sibTransId="{FC49D751-B505-4B68-8D9B-EFA9C9CD9CFC}"/>
    <dgm:cxn modelId="{B1017D5F-CDC0-4575-81F1-66EC783F4A26}" srcId="{27C58E19-4C09-4AF1-8DB4-99BF848E721F}" destId="{3A52BD82-784E-4F3E-88A5-975DCA371C72}" srcOrd="3" destOrd="0" parTransId="{642B8A91-4F7F-468D-BFCF-47FD37E58EAC}" sibTransId="{426A7FDA-8214-4DED-A636-24F74320E536}"/>
    <dgm:cxn modelId="{6F6D5248-1FA6-4BE1-9D19-FE1892471B21}" type="presOf" srcId="{BA03EDB5-29DC-4C7B-844D-B784EBFFDB07}" destId="{AE43346A-0855-4FE4-B40E-3911CCC2091D}" srcOrd="0" destOrd="0" presId="urn:microsoft.com/office/officeart/2005/8/layout/default"/>
    <dgm:cxn modelId="{62CE736A-4051-4A32-959E-CCB38B76A5AF}" srcId="{27C58E19-4C09-4AF1-8DB4-99BF848E721F}" destId="{5A19FFEB-4E49-4758-956F-69F2F0E9B28A}" srcOrd="4" destOrd="0" parTransId="{EEA14E4B-5E1E-4D74-A7CB-F85A7E06BA1B}" sibTransId="{14235DBD-D5E4-436F-BE83-369A7B41065E}"/>
    <dgm:cxn modelId="{2CEEC07B-B646-42A6-AEFC-5952A14A7741}" type="presOf" srcId="{6FBED388-6E7B-4841-ADF2-60A9094DF8C2}" destId="{79ED4E9B-FEC4-4F16-B4AC-32A0ED588C48}" srcOrd="0" destOrd="0" presId="urn:microsoft.com/office/officeart/2005/8/layout/default"/>
    <dgm:cxn modelId="{ABAAB291-DAB9-4EDD-893D-C7C911191EBD}" srcId="{27C58E19-4C09-4AF1-8DB4-99BF848E721F}" destId="{EB8F63E5-D362-40D9-A555-324659C2E8AB}" srcOrd="5" destOrd="0" parTransId="{92A86259-E46B-4BEF-ACFC-90F842380FD2}" sibTransId="{5644CEBF-19DC-4493-96E9-A89DDACB1F24}"/>
    <dgm:cxn modelId="{AFF5ADC9-F488-4C59-8699-F7CCFD7C1EA1}" srcId="{27C58E19-4C09-4AF1-8DB4-99BF848E721F}" destId="{07C23C13-49BC-4FE3-A5E5-471BDD62E0BA}" srcOrd="0" destOrd="0" parTransId="{549138A3-A519-4663-A464-44C7CE546EA0}" sibTransId="{8C9D3886-1891-447D-96E1-A06FBC4C17E1}"/>
    <dgm:cxn modelId="{9A71B7CF-8841-4A6D-91C8-9FD7DB083B4E}" type="presOf" srcId="{27C58E19-4C09-4AF1-8DB4-99BF848E721F}" destId="{1B003C3A-36B9-48B6-A900-E32695CFF23E}" srcOrd="0" destOrd="0" presId="urn:microsoft.com/office/officeart/2005/8/layout/default"/>
    <dgm:cxn modelId="{331611E0-633C-48AC-AB4D-A5382D67BB5E}" type="presOf" srcId="{5A19FFEB-4E49-4758-956F-69F2F0E9B28A}" destId="{C8BFBFA4-B2C5-4DF9-A727-62826DE155EF}" srcOrd="0" destOrd="0" presId="urn:microsoft.com/office/officeart/2005/8/layout/default"/>
    <dgm:cxn modelId="{34388734-899D-4F27-9823-7C00E4083B79}" type="presParOf" srcId="{1B003C3A-36B9-48B6-A900-E32695CFF23E}" destId="{1AD2804E-CE2A-41A9-A76B-F3E50D4B4D4D}" srcOrd="0" destOrd="0" presId="urn:microsoft.com/office/officeart/2005/8/layout/default"/>
    <dgm:cxn modelId="{AD70F5D7-DB4D-4AD0-A45C-8FFC5EC7C0C1}" type="presParOf" srcId="{1B003C3A-36B9-48B6-A900-E32695CFF23E}" destId="{7DC06612-8003-4C29-9BEF-BBF94021B008}" srcOrd="1" destOrd="0" presId="urn:microsoft.com/office/officeart/2005/8/layout/default"/>
    <dgm:cxn modelId="{DDB00B44-C61E-433B-A460-02CF82C05F41}" type="presParOf" srcId="{1B003C3A-36B9-48B6-A900-E32695CFF23E}" destId="{AE43346A-0855-4FE4-B40E-3911CCC2091D}" srcOrd="2" destOrd="0" presId="urn:microsoft.com/office/officeart/2005/8/layout/default"/>
    <dgm:cxn modelId="{711480F9-A6A9-43F5-A86D-374D16D1185D}" type="presParOf" srcId="{1B003C3A-36B9-48B6-A900-E32695CFF23E}" destId="{103A493F-FE66-4B41-AF6C-607981D85480}" srcOrd="3" destOrd="0" presId="urn:microsoft.com/office/officeart/2005/8/layout/default"/>
    <dgm:cxn modelId="{19E3BDBD-204A-4ACA-8F7D-A8E89864CDE2}" type="presParOf" srcId="{1B003C3A-36B9-48B6-A900-E32695CFF23E}" destId="{79ED4E9B-FEC4-4F16-B4AC-32A0ED588C48}" srcOrd="4" destOrd="0" presId="urn:microsoft.com/office/officeart/2005/8/layout/default"/>
    <dgm:cxn modelId="{9A414377-672D-4846-8E44-404523D25DCF}" type="presParOf" srcId="{1B003C3A-36B9-48B6-A900-E32695CFF23E}" destId="{5F143CA2-E273-4119-AC9B-99C36BA46130}" srcOrd="5" destOrd="0" presId="urn:microsoft.com/office/officeart/2005/8/layout/default"/>
    <dgm:cxn modelId="{C817E0AD-3EC8-40EC-98FC-486864DE47E5}" type="presParOf" srcId="{1B003C3A-36B9-48B6-A900-E32695CFF23E}" destId="{13C09F9D-46A3-4E20-83BB-83F6BE72C8AC}" srcOrd="6" destOrd="0" presId="urn:microsoft.com/office/officeart/2005/8/layout/default"/>
    <dgm:cxn modelId="{8B59DA90-7A3A-4AF0-823A-E56C25BAE9E6}" type="presParOf" srcId="{1B003C3A-36B9-48B6-A900-E32695CFF23E}" destId="{FC7DC20F-E0F5-441B-9410-074F71D4BEAE}" srcOrd="7" destOrd="0" presId="urn:microsoft.com/office/officeart/2005/8/layout/default"/>
    <dgm:cxn modelId="{FBC3649E-507E-4D01-B58A-9EE90BADBB3A}" type="presParOf" srcId="{1B003C3A-36B9-48B6-A900-E32695CFF23E}" destId="{C8BFBFA4-B2C5-4DF9-A727-62826DE155EF}" srcOrd="8" destOrd="0" presId="urn:microsoft.com/office/officeart/2005/8/layout/default"/>
    <dgm:cxn modelId="{BB5284DB-04A5-4330-8C35-D44216882826}" type="presParOf" srcId="{1B003C3A-36B9-48B6-A900-E32695CFF23E}" destId="{1C01295E-2148-443F-BA5F-AC258B2728F3}" srcOrd="9" destOrd="0" presId="urn:microsoft.com/office/officeart/2005/8/layout/default"/>
    <dgm:cxn modelId="{41450B14-CF2A-4948-9684-618C456011FB}" type="presParOf" srcId="{1B003C3A-36B9-48B6-A900-E32695CFF23E}" destId="{A6290642-28DB-470C-B95F-88223F923A6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66DF535-E24C-4A9A-ACF9-DCFB862AE5B2}" type="doc">
      <dgm:prSet loTypeId="urn:microsoft.com/office/officeart/2008/layout/LinedList" loCatId="list" qsTypeId="urn:microsoft.com/office/officeart/2005/8/quickstyle/simple1" qsCatId="simple" csTypeId="urn:microsoft.com/office/officeart/2018/5/colors/Iconchunking_neutralbg_accent1_2" csCatId="accent1" phldr="1"/>
      <dgm:spPr/>
      <dgm:t>
        <a:bodyPr/>
        <a:lstStyle/>
        <a:p>
          <a:endParaRPr lang="en-US"/>
        </a:p>
      </dgm:t>
    </dgm:pt>
    <dgm:pt modelId="{62676270-0520-4541-B140-7D571055911E}">
      <dgm:prSet/>
      <dgm:spPr/>
      <dgm:t>
        <a:bodyPr/>
        <a:lstStyle/>
        <a:p>
          <a:r>
            <a:rPr lang="en-US"/>
            <a:t>• Piaget’s theory explains Amira’s behavior</a:t>
          </a:r>
        </a:p>
      </dgm:t>
    </dgm:pt>
    <dgm:pt modelId="{007F60EA-47AF-43F9-8BCA-BF51E35FEE50}" type="parTrans" cxnId="{91E87AE3-2FE4-4320-B9BD-0D00F417BC32}">
      <dgm:prSet/>
      <dgm:spPr/>
      <dgm:t>
        <a:bodyPr/>
        <a:lstStyle/>
        <a:p>
          <a:endParaRPr lang="en-US"/>
        </a:p>
      </dgm:t>
    </dgm:pt>
    <dgm:pt modelId="{D6CB9457-072F-495A-ADBD-42924DA4AA4E}" type="sibTrans" cxnId="{91E87AE3-2FE4-4320-B9BD-0D00F417BC32}">
      <dgm:prSet/>
      <dgm:spPr/>
      <dgm:t>
        <a:bodyPr/>
        <a:lstStyle/>
        <a:p>
          <a:endParaRPr lang="en-US"/>
        </a:p>
      </dgm:t>
    </dgm:pt>
    <dgm:pt modelId="{DEB26962-73D4-4C32-99FA-388C0DDB27E0}">
      <dgm:prSet/>
      <dgm:spPr/>
      <dgm:t>
        <a:bodyPr/>
        <a:lstStyle/>
        <a:p>
          <a:r>
            <a:rPr lang="en-US"/>
            <a:t>• Supports strategies for emotional, social, and cognitive growth</a:t>
          </a:r>
        </a:p>
      </dgm:t>
    </dgm:pt>
    <dgm:pt modelId="{A8E91ED4-D231-43D7-A7F1-7F4D9BDD08C3}" type="parTrans" cxnId="{E6B2B87E-00BF-4F39-AA90-501FB7B6A736}">
      <dgm:prSet/>
      <dgm:spPr/>
      <dgm:t>
        <a:bodyPr/>
        <a:lstStyle/>
        <a:p>
          <a:endParaRPr lang="en-US"/>
        </a:p>
      </dgm:t>
    </dgm:pt>
    <dgm:pt modelId="{D655228C-45F0-4E1D-B776-A2E5FE84E396}" type="sibTrans" cxnId="{E6B2B87E-00BF-4F39-AA90-501FB7B6A736}">
      <dgm:prSet/>
      <dgm:spPr/>
      <dgm:t>
        <a:bodyPr/>
        <a:lstStyle/>
        <a:p>
          <a:endParaRPr lang="en-US"/>
        </a:p>
      </dgm:t>
    </dgm:pt>
    <dgm:pt modelId="{EB18E52A-135C-40FB-A33F-265EC0BE5075}">
      <dgm:prSet/>
      <dgm:spPr/>
      <dgm:t>
        <a:bodyPr/>
        <a:lstStyle/>
        <a:p>
          <a:r>
            <a:rPr lang="en-US"/>
            <a:t>• A balanced approach with other perspectives is important</a:t>
          </a:r>
        </a:p>
      </dgm:t>
    </dgm:pt>
    <dgm:pt modelId="{6F735788-EC73-4699-9F79-C191D625E561}" type="parTrans" cxnId="{6A282D46-DEF2-472E-AD33-C9CEDAE6906A}">
      <dgm:prSet/>
      <dgm:spPr/>
      <dgm:t>
        <a:bodyPr/>
        <a:lstStyle/>
        <a:p>
          <a:endParaRPr lang="en-US"/>
        </a:p>
      </dgm:t>
    </dgm:pt>
    <dgm:pt modelId="{39BC6CA5-60F8-4749-BF13-479C6F0CE7EC}" type="sibTrans" cxnId="{6A282D46-DEF2-472E-AD33-C9CEDAE6906A}">
      <dgm:prSet/>
      <dgm:spPr/>
      <dgm:t>
        <a:bodyPr/>
        <a:lstStyle/>
        <a:p>
          <a:endParaRPr lang="en-US"/>
        </a:p>
      </dgm:t>
    </dgm:pt>
    <dgm:pt modelId="{78DA939D-FBDA-4F35-B89F-F735866C2834}" type="pres">
      <dgm:prSet presAssocID="{966DF535-E24C-4A9A-ACF9-DCFB862AE5B2}" presName="vert0" presStyleCnt="0">
        <dgm:presLayoutVars>
          <dgm:dir/>
          <dgm:animOne val="branch"/>
          <dgm:animLvl val="lvl"/>
        </dgm:presLayoutVars>
      </dgm:prSet>
      <dgm:spPr/>
    </dgm:pt>
    <dgm:pt modelId="{C0F531F8-8C31-4333-8BB4-CF7664B26051}" type="pres">
      <dgm:prSet presAssocID="{62676270-0520-4541-B140-7D571055911E}" presName="thickLine" presStyleLbl="alignNode1" presStyleIdx="0" presStyleCnt="3"/>
      <dgm:spPr/>
    </dgm:pt>
    <dgm:pt modelId="{B265D497-802D-4852-864A-60BB675FB059}" type="pres">
      <dgm:prSet presAssocID="{62676270-0520-4541-B140-7D571055911E}" presName="horz1" presStyleCnt="0"/>
      <dgm:spPr/>
    </dgm:pt>
    <dgm:pt modelId="{E7D8F63F-2699-422A-A67C-89D764A080C8}" type="pres">
      <dgm:prSet presAssocID="{62676270-0520-4541-B140-7D571055911E}" presName="tx1" presStyleLbl="revTx" presStyleIdx="0" presStyleCnt="3"/>
      <dgm:spPr/>
    </dgm:pt>
    <dgm:pt modelId="{7245397B-DA17-47D6-9323-80CAC5872B41}" type="pres">
      <dgm:prSet presAssocID="{62676270-0520-4541-B140-7D571055911E}" presName="vert1" presStyleCnt="0"/>
      <dgm:spPr/>
    </dgm:pt>
    <dgm:pt modelId="{1CF1A089-74DE-47DE-9A34-47140E64755E}" type="pres">
      <dgm:prSet presAssocID="{DEB26962-73D4-4C32-99FA-388C0DDB27E0}" presName="thickLine" presStyleLbl="alignNode1" presStyleIdx="1" presStyleCnt="3"/>
      <dgm:spPr/>
    </dgm:pt>
    <dgm:pt modelId="{8DED1B21-1AA5-44D1-B195-47B78FC3BCF7}" type="pres">
      <dgm:prSet presAssocID="{DEB26962-73D4-4C32-99FA-388C0DDB27E0}" presName="horz1" presStyleCnt="0"/>
      <dgm:spPr/>
    </dgm:pt>
    <dgm:pt modelId="{558A076B-EEF3-478D-A965-FD0C0F8CCA89}" type="pres">
      <dgm:prSet presAssocID="{DEB26962-73D4-4C32-99FA-388C0DDB27E0}" presName="tx1" presStyleLbl="revTx" presStyleIdx="1" presStyleCnt="3"/>
      <dgm:spPr/>
    </dgm:pt>
    <dgm:pt modelId="{D7C81558-7363-4D7B-96F9-C1DFF3789957}" type="pres">
      <dgm:prSet presAssocID="{DEB26962-73D4-4C32-99FA-388C0DDB27E0}" presName="vert1" presStyleCnt="0"/>
      <dgm:spPr/>
    </dgm:pt>
    <dgm:pt modelId="{7CD32C11-215F-4EA7-8677-4CCB1CBA0DE3}" type="pres">
      <dgm:prSet presAssocID="{EB18E52A-135C-40FB-A33F-265EC0BE5075}" presName="thickLine" presStyleLbl="alignNode1" presStyleIdx="2" presStyleCnt="3"/>
      <dgm:spPr/>
    </dgm:pt>
    <dgm:pt modelId="{C1DF6902-62F6-4005-8FD9-B23290294511}" type="pres">
      <dgm:prSet presAssocID="{EB18E52A-135C-40FB-A33F-265EC0BE5075}" presName="horz1" presStyleCnt="0"/>
      <dgm:spPr/>
    </dgm:pt>
    <dgm:pt modelId="{AC67245D-E335-4789-B271-0ACBF0025092}" type="pres">
      <dgm:prSet presAssocID="{EB18E52A-135C-40FB-A33F-265EC0BE5075}" presName="tx1" presStyleLbl="revTx" presStyleIdx="2" presStyleCnt="3"/>
      <dgm:spPr/>
    </dgm:pt>
    <dgm:pt modelId="{7669E821-80AA-4777-B976-569F9D0D8534}" type="pres">
      <dgm:prSet presAssocID="{EB18E52A-135C-40FB-A33F-265EC0BE5075}" presName="vert1" presStyleCnt="0"/>
      <dgm:spPr/>
    </dgm:pt>
  </dgm:ptLst>
  <dgm:cxnLst>
    <dgm:cxn modelId="{72478626-62FE-4C3E-9E28-13C2B9B077B3}" type="presOf" srcId="{DEB26962-73D4-4C32-99FA-388C0DDB27E0}" destId="{558A076B-EEF3-478D-A965-FD0C0F8CCA89}" srcOrd="0" destOrd="0" presId="urn:microsoft.com/office/officeart/2008/layout/LinedList"/>
    <dgm:cxn modelId="{6A282D46-DEF2-472E-AD33-C9CEDAE6906A}" srcId="{966DF535-E24C-4A9A-ACF9-DCFB862AE5B2}" destId="{EB18E52A-135C-40FB-A33F-265EC0BE5075}" srcOrd="2" destOrd="0" parTransId="{6F735788-EC73-4699-9F79-C191D625E561}" sibTransId="{39BC6CA5-60F8-4749-BF13-479C6F0CE7EC}"/>
    <dgm:cxn modelId="{3D69B56E-736D-4C7F-932E-96B165BD9194}" type="presOf" srcId="{966DF535-E24C-4A9A-ACF9-DCFB862AE5B2}" destId="{78DA939D-FBDA-4F35-B89F-F735866C2834}" srcOrd="0" destOrd="0" presId="urn:microsoft.com/office/officeart/2008/layout/LinedList"/>
    <dgm:cxn modelId="{E6B2B87E-00BF-4F39-AA90-501FB7B6A736}" srcId="{966DF535-E24C-4A9A-ACF9-DCFB862AE5B2}" destId="{DEB26962-73D4-4C32-99FA-388C0DDB27E0}" srcOrd="1" destOrd="0" parTransId="{A8E91ED4-D231-43D7-A7F1-7F4D9BDD08C3}" sibTransId="{D655228C-45F0-4E1D-B776-A2E5FE84E396}"/>
    <dgm:cxn modelId="{E8EA139C-EDE7-4A2A-A1B6-E3D8813559F1}" type="presOf" srcId="{EB18E52A-135C-40FB-A33F-265EC0BE5075}" destId="{AC67245D-E335-4789-B271-0ACBF0025092}" srcOrd="0" destOrd="0" presId="urn:microsoft.com/office/officeart/2008/layout/LinedList"/>
    <dgm:cxn modelId="{91E87AE3-2FE4-4320-B9BD-0D00F417BC32}" srcId="{966DF535-E24C-4A9A-ACF9-DCFB862AE5B2}" destId="{62676270-0520-4541-B140-7D571055911E}" srcOrd="0" destOrd="0" parTransId="{007F60EA-47AF-43F9-8BCA-BF51E35FEE50}" sibTransId="{D6CB9457-072F-495A-ADBD-42924DA4AA4E}"/>
    <dgm:cxn modelId="{CB1C19EA-37B3-4D40-9D4A-135DA59797CA}" type="presOf" srcId="{62676270-0520-4541-B140-7D571055911E}" destId="{E7D8F63F-2699-422A-A67C-89D764A080C8}" srcOrd="0" destOrd="0" presId="urn:microsoft.com/office/officeart/2008/layout/LinedList"/>
    <dgm:cxn modelId="{A66F2D90-9F21-40D6-A732-66D464036B9F}" type="presParOf" srcId="{78DA939D-FBDA-4F35-B89F-F735866C2834}" destId="{C0F531F8-8C31-4333-8BB4-CF7664B26051}" srcOrd="0" destOrd="0" presId="urn:microsoft.com/office/officeart/2008/layout/LinedList"/>
    <dgm:cxn modelId="{24A0E6C9-116B-49C6-A6C5-E2D85D8CD638}" type="presParOf" srcId="{78DA939D-FBDA-4F35-B89F-F735866C2834}" destId="{B265D497-802D-4852-864A-60BB675FB059}" srcOrd="1" destOrd="0" presId="urn:microsoft.com/office/officeart/2008/layout/LinedList"/>
    <dgm:cxn modelId="{9C0B6C82-7155-40F1-A3E2-B3A79116FAB1}" type="presParOf" srcId="{B265D497-802D-4852-864A-60BB675FB059}" destId="{E7D8F63F-2699-422A-A67C-89D764A080C8}" srcOrd="0" destOrd="0" presId="urn:microsoft.com/office/officeart/2008/layout/LinedList"/>
    <dgm:cxn modelId="{56845BF7-FA4B-4E1C-9816-BBFA6862CA34}" type="presParOf" srcId="{B265D497-802D-4852-864A-60BB675FB059}" destId="{7245397B-DA17-47D6-9323-80CAC5872B41}" srcOrd="1" destOrd="0" presId="urn:microsoft.com/office/officeart/2008/layout/LinedList"/>
    <dgm:cxn modelId="{E6BBFDA2-BFA1-4AE5-9127-7D196587649A}" type="presParOf" srcId="{78DA939D-FBDA-4F35-B89F-F735866C2834}" destId="{1CF1A089-74DE-47DE-9A34-47140E64755E}" srcOrd="2" destOrd="0" presId="urn:microsoft.com/office/officeart/2008/layout/LinedList"/>
    <dgm:cxn modelId="{1F2C29CC-4B54-4827-B0ED-9C0749A94937}" type="presParOf" srcId="{78DA939D-FBDA-4F35-B89F-F735866C2834}" destId="{8DED1B21-1AA5-44D1-B195-47B78FC3BCF7}" srcOrd="3" destOrd="0" presId="urn:microsoft.com/office/officeart/2008/layout/LinedList"/>
    <dgm:cxn modelId="{8B743307-A2F3-4FA2-8A2A-0955EB8292AC}" type="presParOf" srcId="{8DED1B21-1AA5-44D1-B195-47B78FC3BCF7}" destId="{558A076B-EEF3-478D-A965-FD0C0F8CCA89}" srcOrd="0" destOrd="0" presId="urn:microsoft.com/office/officeart/2008/layout/LinedList"/>
    <dgm:cxn modelId="{F9BE8C99-1A77-4B31-B12D-76E7FA5902DE}" type="presParOf" srcId="{8DED1B21-1AA5-44D1-B195-47B78FC3BCF7}" destId="{D7C81558-7363-4D7B-96F9-C1DFF3789957}" srcOrd="1" destOrd="0" presId="urn:microsoft.com/office/officeart/2008/layout/LinedList"/>
    <dgm:cxn modelId="{0A648B68-3F81-40C6-ADEC-5582B34AD3AC}" type="presParOf" srcId="{78DA939D-FBDA-4F35-B89F-F735866C2834}" destId="{7CD32C11-215F-4EA7-8677-4CCB1CBA0DE3}" srcOrd="4" destOrd="0" presId="urn:microsoft.com/office/officeart/2008/layout/LinedList"/>
    <dgm:cxn modelId="{B27209A8-3130-4680-A1A1-4C93FC6D5E2B}" type="presParOf" srcId="{78DA939D-FBDA-4F35-B89F-F735866C2834}" destId="{C1DF6902-62F6-4005-8FD9-B23290294511}" srcOrd="5" destOrd="0" presId="urn:microsoft.com/office/officeart/2008/layout/LinedList"/>
    <dgm:cxn modelId="{3237A258-0F27-41B6-9807-91A485230FEA}" type="presParOf" srcId="{C1DF6902-62F6-4005-8FD9-B23290294511}" destId="{AC67245D-E335-4789-B271-0ACBF0025092}" srcOrd="0" destOrd="0" presId="urn:microsoft.com/office/officeart/2008/layout/LinedList"/>
    <dgm:cxn modelId="{94291525-85F5-4D2F-9607-E04DD8398711}" type="presParOf" srcId="{C1DF6902-62F6-4005-8FD9-B23290294511}" destId="{7669E821-80AA-4777-B976-569F9D0D853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54FB3C-E536-4947-8495-EAE208F70E04}">
      <dsp:nvSpPr>
        <dsp:cNvPr id="0" name=""/>
        <dsp:cNvSpPr/>
      </dsp:nvSpPr>
      <dsp:spPr>
        <a:xfrm>
          <a:off x="0" y="1439"/>
          <a:ext cx="778383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129884-CEA3-4C72-A737-5BC9E73D4ADB}">
      <dsp:nvSpPr>
        <dsp:cNvPr id="0" name=""/>
        <dsp:cNvSpPr/>
      </dsp:nvSpPr>
      <dsp:spPr>
        <a:xfrm>
          <a:off x="0" y="1439"/>
          <a:ext cx="7783830" cy="981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Anxiety when left by carers</a:t>
          </a:r>
        </a:p>
      </dsp:txBody>
      <dsp:txXfrm>
        <a:off x="0" y="1439"/>
        <a:ext cx="7783830" cy="981877"/>
      </dsp:txXfrm>
    </dsp:sp>
    <dsp:sp modelId="{1CE8C16F-F738-422F-ACF5-83814B5E2616}">
      <dsp:nvSpPr>
        <dsp:cNvPr id="0" name=""/>
        <dsp:cNvSpPr/>
      </dsp:nvSpPr>
      <dsp:spPr>
        <a:xfrm>
          <a:off x="0" y="983317"/>
          <a:ext cx="7783830" cy="0"/>
        </a:xfrm>
        <a:prstGeom prst="line">
          <a:avLst/>
        </a:prstGeom>
        <a:solidFill>
          <a:schemeClr val="accent2">
            <a:hueOff val="2340759"/>
            <a:satOff val="-2919"/>
            <a:lumOff val="686"/>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7BAF1E-2DF0-490F-8E95-30AEF5807AF7}">
      <dsp:nvSpPr>
        <dsp:cNvPr id="0" name=""/>
        <dsp:cNvSpPr/>
      </dsp:nvSpPr>
      <dsp:spPr>
        <a:xfrm>
          <a:off x="0" y="983317"/>
          <a:ext cx="7783830" cy="981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Limited verbal communication</a:t>
          </a:r>
        </a:p>
      </dsp:txBody>
      <dsp:txXfrm>
        <a:off x="0" y="983317"/>
        <a:ext cx="7783830" cy="981877"/>
      </dsp:txXfrm>
    </dsp:sp>
    <dsp:sp modelId="{FC456470-8EB4-4253-9280-8E03DA071F5B}">
      <dsp:nvSpPr>
        <dsp:cNvPr id="0" name=""/>
        <dsp:cNvSpPr/>
      </dsp:nvSpPr>
      <dsp:spPr>
        <a:xfrm>
          <a:off x="0" y="1965194"/>
          <a:ext cx="7783830" cy="0"/>
        </a:xfrm>
        <a:prstGeom prst="line">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7FB620-7291-459D-9E06-4BEA0E37AFE5}">
      <dsp:nvSpPr>
        <dsp:cNvPr id="0" name=""/>
        <dsp:cNvSpPr/>
      </dsp:nvSpPr>
      <dsp:spPr>
        <a:xfrm>
          <a:off x="0" y="1965194"/>
          <a:ext cx="7783830" cy="981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Difficulty engaging with group play</a:t>
          </a:r>
        </a:p>
      </dsp:txBody>
      <dsp:txXfrm>
        <a:off x="0" y="1965194"/>
        <a:ext cx="7783830" cy="9818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0EFFE6-0821-4DDA-AF30-BC2337F986A4}">
      <dsp:nvSpPr>
        <dsp:cNvPr id="0" name=""/>
        <dsp:cNvSpPr/>
      </dsp:nvSpPr>
      <dsp:spPr>
        <a:xfrm>
          <a:off x="43667" y="321213"/>
          <a:ext cx="975519" cy="97551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5109AA-F79A-4B9F-B41E-33CD8DFB5A3A}">
      <dsp:nvSpPr>
        <dsp:cNvPr id="0" name=""/>
        <dsp:cNvSpPr/>
      </dsp:nvSpPr>
      <dsp:spPr>
        <a:xfrm>
          <a:off x="248526" y="526072"/>
          <a:ext cx="565801" cy="5658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C3705C-F617-48AE-BF96-B66C80931A2A}">
      <dsp:nvSpPr>
        <dsp:cNvPr id="0" name=""/>
        <dsp:cNvSpPr/>
      </dsp:nvSpPr>
      <dsp:spPr>
        <a:xfrm>
          <a:off x="1228226" y="321213"/>
          <a:ext cx="2299438" cy="97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Encourage symbolic play (role-play, puppets)</a:t>
          </a:r>
        </a:p>
      </dsp:txBody>
      <dsp:txXfrm>
        <a:off x="1228226" y="321213"/>
        <a:ext cx="2299438" cy="975519"/>
      </dsp:txXfrm>
    </dsp:sp>
    <dsp:sp modelId="{38611D1A-1D57-4C9D-A874-3665684BD8B6}">
      <dsp:nvSpPr>
        <dsp:cNvPr id="0" name=""/>
        <dsp:cNvSpPr/>
      </dsp:nvSpPr>
      <dsp:spPr>
        <a:xfrm>
          <a:off x="3928324" y="321213"/>
          <a:ext cx="975519" cy="97551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48728B-B30D-42FC-9551-8CF965AE624A}">
      <dsp:nvSpPr>
        <dsp:cNvPr id="0" name=""/>
        <dsp:cNvSpPr/>
      </dsp:nvSpPr>
      <dsp:spPr>
        <a:xfrm>
          <a:off x="4133183" y="526072"/>
          <a:ext cx="565801" cy="5658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0FDD8A-1E2C-4140-9A9E-2689DB08E1C0}">
      <dsp:nvSpPr>
        <dsp:cNvPr id="0" name=""/>
        <dsp:cNvSpPr/>
      </dsp:nvSpPr>
      <dsp:spPr>
        <a:xfrm>
          <a:off x="5112883" y="321213"/>
          <a:ext cx="2299438" cy="97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Scaffold language with simple, repetitive words</a:t>
          </a:r>
        </a:p>
      </dsp:txBody>
      <dsp:txXfrm>
        <a:off x="5112883" y="321213"/>
        <a:ext cx="2299438" cy="975519"/>
      </dsp:txXfrm>
    </dsp:sp>
    <dsp:sp modelId="{A30CB6FA-7103-4E4C-A194-4778EF39E7D7}">
      <dsp:nvSpPr>
        <dsp:cNvPr id="0" name=""/>
        <dsp:cNvSpPr/>
      </dsp:nvSpPr>
      <dsp:spPr>
        <a:xfrm>
          <a:off x="43667" y="1827924"/>
          <a:ext cx="975519" cy="97551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6921E6-85BF-422C-B66E-D8CE220781EA}">
      <dsp:nvSpPr>
        <dsp:cNvPr id="0" name=""/>
        <dsp:cNvSpPr/>
      </dsp:nvSpPr>
      <dsp:spPr>
        <a:xfrm>
          <a:off x="248526" y="2032783"/>
          <a:ext cx="565801" cy="5658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A64224-DB5F-4C2C-A02D-EDC8C634C9BF}">
      <dsp:nvSpPr>
        <dsp:cNvPr id="0" name=""/>
        <dsp:cNvSpPr/>
      </dsp:nvSpPr>
      <dsp:spPr>
        <a:xfrm>
          <a:off x="1228226" y="1827924"/>
          <a:ext cx="2299438" cy="97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Structured small-group activities to ease social play</a:t>
          </a:r>
        </a:p>
      </dsp:txBody>
      <dsp:txXfrm>
        <a:off x="1228226" y="1827924"/>
        <a:ext cx="2299438" cy="975519"/>
      </dsp:txXfrm>
    </dsp:sp>
    <dsp:sp modelId="{E61550ED-9E0D-4C6F-A5DA-CC4019F7EA0B}">
      <dsp:nvSpPr>
        <dsp:cNvPr id="0" name=""/>
        <dsp:cNvSpPr/>
      </dsp:nvSpPr>
      <dsp:spPr>
        <a:xfrm>
          <a:off x="3928324" y="1827924"/>
          <a:ext cx="975519" cy="97551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593380-12DD-4295-AF32-94A9841C5C2E}">
      <dsp:nvSpPr>
        <dsp:cNvPr id="0" name=""/>
        <dsp:cNvSpPr/>
      </dsp:nvSpPr>
      <dsp:spPr>
        <a:xfrm>
          <a:off x="4133183" y="2032783"/>
          <a:ext cx="565801" cy="5658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D0490F-5D60-4DF7-B326-7AF855EBA54C}">
      <dsp:nvSpPr>
        <dsp:cNvPr id="0" name=""/>
        <dsp:cNvSpPr/>
      </dsp:nvSpPr>
      <dsp:spPr>
        <a:xfrm>
          <a:off x="5112883" y="1827924"/>
          <a:ext cx="2299438" cy="97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Consistent routines to reduce separation anxiety</a:t>
          </a:r>
        </a:p>
      </dsp:txBody>
      <dsp:txXfrm>
        <a:off x="5112883" y="1827924"/>
        <a:ext cx="2299438" cy="9755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2804E-CE2A-41A9-A76B-F3E50D4B4D4D}">
      <dsp:nvSpPr>
        <dsp:cNvPr id="0" name=""/>
        <dsp:cNvSpPr/>
      </dsp:nvSpPr>
      <dsp:spPr>
        <a:xfrm>
          <a:off x="0" y="23860"/>
          <a:ext cx="2432446" cy="145946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Strengths:</a:t>
          </a:r>
        </a:p>
      </dsp:txBody>
      <dsp:txXfrm>
        <a:off x="0" y="23860"/>
        <a:ext cx="2432446" cy="1459468"/>
      </dsp:txXfrm>
    </dsp:sp>
    <dsp:sp modelId="{AE43346A-0855-4FE4-B40E-3911CCC2091D}">
      <dsp:nvSpPr>
        <dsp:cNvPr id="0" name=""/>
        <dsp:cNvSpPr/>
      </dsp:nvSpPr>
      <dsp:spPr>
        <a:xfrm>
          <a:off x="2675691" y="23860"/>
          <a:ext cx="2432446" cy="1459468"/>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Explains how children think differently from adults</a:t>
          </a:r>
        </a:p>
      </dsp:txBody>
      <dsp:txXfrm>
        <a:off x="2675691" y="23860"/>
        <a:ext cx="2432446" cy="1459468"/>
      </dsp:txXfrm>
    </dsp:sp>
    <dsp:sp modelId="{79ED4E9B-FEC4-4F16-B4AC-32A0ED588C48}">
      <dsp:nvSpPr>
        <dsp:cNvPr id="0" name=""/>
        <dsp:cNvSpPr/>
      </dsp:nvSpPr>
      <dsp:spPr>
        <a:xfrm>
          <a:off x="5351383" y="23860"/>
          <a:ext cx="2432446" cy="145946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Highlights the importance of play and active learning</a:t>
          </a:r>
        </a:p>
      </dsp:txBody>
      <dsp:txXfrm>
        <a:off x="5351383" y="23860"/>
        <a:ext cx="2432446" cy="1459468"/>
      </dsp:txXfrm>
    </dsp:sp>
    <dsp:sp modelId="{13C09F9D-46A3-4E20-83BB-83F6BE72C8AC}">
      <dsp:nvSpPr>
        <dsp:cNvPr id="0" name=""/>
        <dsp:cNvSpPr/>
      </dsp:nvSpPr>
      <dsp:spPr>
        <a:xfrm>
          <a:off x="0" y="1726573"/>
          <a:ext cx="2432446" cy="1459468"/>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Limitations:</a:t>
          </a:r>
        </a:p>
      </dsp:txBody>
      <dsp:txXfrm>
        <a:off x="0" y="1726573"/>
        <a:ext cx="2432446" cy="1459468"/>
      </dsp:txXfrm>
    </dsp:sp>
    <dsp:sp modelId="{C8BFBFA4-B2C5-4DF9-A727-62826DE155EF}">
      <dsp:nvSpPr>
        <dsp:cNvPr id="0" name=""/>
        <dsp:cNvSpPr/>
      </dsp:nvSpPr>
      <dsp:spPr>
        <a:xfrm>
          <a:off x="2675691" y="1726573"/>
          <a:ext cx="2432446" cy="1459468"/>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Underestimates abilities of young children</a:t>
          </a:r>
        </a:p>
      </dsp:txBody>
      <dsp:txXfrm>
        <a:off x="2675691" y="1726573"/>
        <a:ext cx="2432446" cy="1459468"/>
      </dsp:txXfrm>
    </dsp:sp>
    <dsp:sp modelId="{A6290642-28DB-470C-B95F-88223F923A6B}">
      <dsp:nvSpPr>
        <dsp:cNvPr id="0" name=""/>
        <dsp:cNvSpPr/>
      </dsp:nvSpPr>
      <dsp:spPr>
        <a:xfrm>
          <a:off x="5351383" y="1726573"/>
          <a:ext cx="2432446" cy="145946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Less focus on culture and social interaction (Vygotsky offers more)</a:t>
          </a:r>
        </a:p>
      </dsp:txBody>
      <dsp:txXfrm>
        <a:off x="5351383" y="1726573"/>
        <a:ext cx="2432446" cy="14594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531F8-8C31-4333-8BB4-CF7664B26051}">
      <dsp:nvSpPr>
        <dsp:cNvPr id="0" name=""/>
        <dsp:cNvSpPr/>
      </dsp:nvSpPr>
      <dsp:spPr>
        <a:xfrm>
          <a:off x="0" y="1567"/>
          <a:ext cx="778383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D8F63F-2699-422A-A67C-89D764A080C8}">
      <dsp:nvSpPr>
        <dsp:cNvPr id="0" name=""/>
        <dsp:cNvSpPr/>
      </dsp:nvSpPr>
      <dsp:spPr>
        <a:xfrm>
          <a:off x="0" y="1567"/>
          <a:ext cx="7783830" cy="1068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 Piaget’s theory explains Amira’s behavior</a:t>
          </a:r>
        </a:p>
      </dsp:txBody>
      <dsp:txXfrm>
        <a:off x="0" y="1567"/>
        <a:ext cx="7783830" cy="1068922"/>
      </dsp:txXfrm>
    </dsp:sp>
    <dsp:sp modelId="{1CF1A089-74DE-47DE-9A34-47140E64755E}">
      <dsp:nvSpPr>
        <dsp:cNvPr id="0" name=""/>
        <dsp:cNvSpPr/>
      </dsp:nvSpPr>
      <dsp:spPr>
        <a:xfrm>
          <a:off x="0" y="1070489"/>
          <a:ext cx="778383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8A076B-EEF3-478D-A965-FD0C0F8CCA89}">
      <dsp:nvSpPr>
        <dsp:cNvPr id="0" name=""/>
        <dsp:cNvSpPr/>
      </dsp:nvSpPr>
      <dsp:spPr>
        <a:xfrm>
          <a:off x="0" y="1070489"/>
          <a:ext cx="7783830" cy="1068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 Supports strategies for emotional, social, and cognitive growth</a:t>
          </a:r>
        </a:p>
      </dsp:txBody>
      <dsp:txXfrm>
        <a:off x="0" y="1070489"/>
        <a:ext cx="7783830" cy="1068922"/>
      </dsp:txXfrm>
    </dsp:sp>
    <dsp:sp modelId="{7CD32C11-215F-4EA7-8677-4CCB1CBA0DE3}">
      <dsp:nvSpPr>
        <dsp:cNvPr id="0" name=""/>
        <dsp:cNvSpPr/>
      </dsp:nvSpPr>
      <dsp:spPr>
        <a:xfrm>
          <a:off x="0" y="2139412"/>
          <a:ext cx="778383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67245D-E335-4789-B271-0ACBF0025092}">
      <dsp:nvSpPr>
        <dsp:cNvPr id="0" name=""/>
        <dsp:cNvSpPr/>
      </dsp:nvSpPr>
      <dsp:spPr>
        <a:xfrm>
          <a:off x="0" y="2139412"/>
          <a:ext cx="7783830" cy="1068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 A balanced approach with other perspectives is important</a:t>
          </a:r>
        </a:p>
      </dsp:txBody>
      <dsp:txXfrm>
        <a:off x="0" y="2139412"/>
        <a:ext cx="7783830" cy="106892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86D4BD-5DF4-43CC-90F4-2DD0CEB9A0B0}" type="datetimeFigureOut">
              <a:rPr lang="en-GB" smtClean="0"/>
              <a:t>11/10/2025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3C8879-B8B2-4A19-BE02-8E1B22DD709D}" type="slidenum">
              <a:rPr lang="en-GB" smtClean="0"/>
              <a:t>‹#›</a:t>
            </a:fld>
            <a:endParaRPr lang="en-GB"/>
          </a:p>
        </p:txBody>
      </p:sp>
    </p:spTree>
    <p:extLst>
      <p:ext uri="{BB962C8B-B14F-4D97-AF65-F5344CB8AC3E}">
        <p14:creationId xmlns:p14="http://schemas.microsoft.com/office/powerpoint/2010/main" val="41902576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3C8879-B8B2-4A19-BE02-8E1B22DD709D}" type="slidenum">
              <a:rPr lang="en-GB" smtClean="0"/>
              <a:t>7</a:t>
            </a:fld>
            <a:endParaRPr lang="en-GB"/>
          </a:p>
        </p:txBody>
      </p:sp>
    </p:spTree>
    <p:extLst>
      <p:ext uri="{BB962C8B-B14F-4D97-AF65-F5344CB8AC3E}">
        <p14:creationId xmlns:p14="http://schemas.microsoft.com/office/powerpoint/2010/main" val="2820487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3C8879-B8B2-4A19-BE02-8E1B22DD709D}" type="slidenum">
              <a:rPr lang="en-GB" smtClean="0"/>
              <a:t>13</a:t>
            </a:fld>
            <a:endParaRPr lang="en-GB"/>
          </a:p>
        </p:txBody>
      </p:sp>
    </p:spTree>
    <p:extLst>
      <p:ext uri="{BB962C8B-B14F-4D97-AF65-F5344CB8AC3E}">
        <p14:creationId xmlns:p14="http://schemas.microsoft.com/office/powerpoint/2010/main" val="2927555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3C8879-B8B2-4A19-BE02-8E1B22DD709D}" type="slidenum">
              <a:rPr lang="en-GB" smtClean="0"/>
              <a:t>15</a:t>
            </a:fld>
            <a:endParaRPr lang="en-GB"/>
          </a:p>
        </p:txBody>
      </p:sp>
    </p:spTree>
    <p:extLst>
      <p:ext uri="{BB962C8B-B14F-4D97-AF65-F5344CB8AC3E}">
        <p14:creationId xmlns:p14="http://schemas.microsoft.com/office/powerpoint/2010/main" val="398785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rawpixel.com/search/person%20stuck"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malat-webspace.royalroads.ca/rru0011/constructivist-learning-theory-as-the-way-forward-for-21st-century-learning/"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pxhere.com/ko/photo/1587673" TargetMode="External"/><Relationship Id="rId2" Type="http://schemas.openxmlformats.org/officeDocument/2006/relationships/image" Target="../media/image12.jpg"/><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hyperlink" Target="https://www.rawpixel.com/image/75712/premium-photo-image-toy-activity-care" TargetMode="External"/><Relationship Id="rId4" Type="http://schemas.openxmlformats.org/officeDocument/2006/relationships/image" Target="../media/image13.1"/></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wooden-tile/a/anxiety.html"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pixabay.com/de/kinder-m%C3%A4dchen-spielzeug-spielen-2320189/"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hyperlink" Target="https://www.simplypsychology.org/piaget.html" TargetMode="External"/><Relationship Id="rId2" Type="http://schemas.openxmlformats.org/officeDocument/2006/relationships/hyperlink" Target="https://socialworkexams.com/piagets-equilibration-a-guide-to-learning-theory/" TargetMode="External"/><Relationship Id="rId1" Type="http://schemas.openxmlformats.org/officeDocument/2006/relationships/slideLayout" Target="../slideLayouts/slideLayout2.xml"/><Relationship Id="rId4" Type="http://schemas.openxmlformats.org/officeDocument/2006/relationships/hyperlink" Target="https://doi.org/10.1159/0002772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ight Triangle 57">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3930" y="1008993"/>
            <a:ext cx="6923558" cy="3542045"/>
          </a:xfrm>
        </p:spPr>
        <p:txBody>
          <a:bodyPr anchor="b">
            <a:normAutofit/>
          </a:bodyPr>
          <a:lstStyle/>
          <a:p>
            <a:pPr algn="l">
              <a:lnSpc>
                <a:spcPct val="90000"/>
              </a:lnSpc>
            </a:pPr>
            <a:r>
              <a:rPr lang="en-US" sz="4800">
                <a:latin typeface="Calibri"/>
              </a:rPr>
              <a:t>Application of Piaget’s Cognitive Development Theory to Early Childhood: Supporting Amira</a:t>
            </a:r>
          </a:p>
        </p:txBody>
      </p:sp>
      <p:sp>
        <p:nvSpPr>
          <p:cNvPr id="3" name="Subtitle 2"/>
          <p:cNvSpPr>
            <a:spLocks noGrp="1"/>
          </p:cNvSpPr>
          <p:nvPr>
            <p:ph type="subTitle" idx="1"/>
          </p:nvPr>
        </p:nvSpPr>
        <p:spPr>
          <a:xfrm>
            <a:off x="963930" y="4582814"/>
            <a:ext cx="5349252" cy="1312657"/>
          </a:xfrm>
        </p:spPr>
        <p:txBody>
          <a:bodyPr anchor="t">
            <a:normAutofit/>
          </a:bodyPr>
          <a:lstStyle/>
          <a:p>
            <a:pPr algn="l">
              <a:lnSpc>
                <a:spcPct val="90000"/>
              </a:lnSpc>
            </a:pPr>
            <a:r>
              <a:rPr lang="en-US" sz="2000">
                <a:latin typeface="Calibri"/>
              </a:rPr>
              <a:t>LCHS4010: Psychology in Health and Social Care</a:t>
            </a:r>
          </a:p>
          <a:p>
            <a:pPr algn="l">
              <a:lnSpc>
                <a:spcPct val="90000"/>
              </a:lnSpc>
            </a:pPr>
            <a:r>
              <a:rPr lang="en-US" sz="2000">
                <a:latin typeface="Calibri"/>
              </a:rPr>
              <a:t>Uzma Amir Said | 2426983</a:t>
            </a:r>
          </a:p>
          <a:p>
            <a:pPr algn="l">
              <a:lnSpc>
                <a:spcPct val="90000"/>
              </a:lnSpc>
            </a:pPr>
            <a:r>
              <a:rPr lang="en-US" sz="2000">
                <a:latin typeface="Calibri"/>
              </a:rPr>
              <a:t>13</a:t>
            </a:r>
            <a:r>
              <a:rPr lang="en-US" sz="2000" baseline="30000">
                <a:latin typeface="Calibri"/>
              </a:rPr>
              <a:t>th</a:t>
            </a:r>
            <a:r>
              <a:rPr lang="en-US" sz="2000">
                <a:latin typeface="Calibri"/>
              </a:rPr>
              <a:t> October 2025</a:t>
            </a:r>
            <a:endParaRPr lang="en-US" sz="2000" dirty="0">
              <a:latin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1330" y="1050595"/>
            <a:ext cx="4995131" cy="1618489"/>
          </a:xfrm>
        </p:spPr>
        <p:txBody>
          <a:bodyPr anchor="ctr">
            <a:normAutofit/>
          </a:bodyPr>
          <a:lstStyle/>
          <a:p>
            <a:r>
              <a:rPr lang="en-GB" sz="6300">
                <a:latin typeface="Calibri"/>
              </a:rPr>
              <a:t>Introduction</a:t>
            </a:r>
            <a:endParaRPr lang="en-GB" sz="6300" dirty="0">
              <a:latin typeface="Calibri"/>
            </a:endParaRPr>
          </a:p>
        </p:txBody>
      </p:sp>
      <p:pic>
        <p:nvPicPr>
          <p:cNvPr id="9" name="Picture 8">
            <a:extLst>
              <a:ext uri="{FF2B5EF4-FFF2-40B4-BE49-F238E27FC236}">
                <a16:creationId xmlns:a16="http://schemas.microsoft.com/office/drawing/2014/main" id="{F3D7F491-4B01-24AE-78AA-96FFC9FC785C}"/>
              </a:ext>
            </a:extLst>
          </p:cNvPr>
          <p:cNvPicPr>
            <a:picLocks noChangeAspect="1"/>
          </p:cNvPicPr>
          <p:nvPr/>
        </p:nvPicPr>
        <p:blipFill>
          <a:blip r:embed="rId2"/>
          <a:stretch>
            <a:fillRect/>
          </a:stretch>
        </p:blipFill>
        <p:spPr>
          <a:xfrm>
            <a:off x="2355574" y="3107267"/>
            <a:ext cx="3349487" cy="2617672"/>
          </a:xfrm>
          <a:prstGeom prst="rect">
            <a:avLst/>
          </a:prstGeom>
        </p:spPr>
      </p:pic>
      <p:sp>
        <p:nvSpPr>
          <p:cNvPr id="11" name="Cloud 10">
            <a:extLst>
              <a:ext uri="{FF2B5EF4-FFF2-40B4-BE49-F238E27FC236}">
                <a16:creationId xmlns:a16="http://schemas.microsoft.com/office/drawing/2014/main" id="{240E33DB-B7D3-1295-35FB-347538DE9F13}"/>
              </a:ext>
            </a:extLst>
          </p:cNvPr>
          <p:cNvSpPr/>
          <p:nvPr/>
        </p:nvSpPr>
        <p:spPr>
          <a:xfrm>
            <a:off x="5064356" y="1766815"/>
            <a:ext cx="3264635" cy="2725671"/>
          </a:xfrm>
          <a:prstGeom prst="cloud">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000" b="1" dirty="0">
                <a:solidFill>
                  <a:schemeClr val="tx1"/>
                </a:solidFill>
              </a:rPr>
              <a:t>‘’Amira’’</a:t>
            </a:r>
          </a:p>
          <a:p>
            <a:pPr algn="ctr"/>
            <a:r>
              <a:rPr lang="en-US" dirty="0">
                <a:solidFill>
                  <a:schemeClr val="tx1"/>
                </a:solidFill>
              </a:rPr>
              <a:t>3 years old</a:t>
            </a:r>
          </a:p>
          <a:p>
            <a:pPr algn="ctr"/>
            <a:r>
              <a:rPr lang="en-US" dirty="0">
                <a:solidFill>
                  <a:schemeClr val="tx1"/>
                </a:solidFill>
              </a:rPr>
              <a:t>Recently joined the Nursery</a:t>
            </a:r>
            <a:endParaRPr lang="en-GB" dirty="0">
              <a:solidFill>
                <a:schemeClr val="tx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498B898-22C6-CFA2-955F-FEFF5DB9ED6E}"/>
            </a:ext>
          </a:extLst>
        </p:cNvPr>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47" name="Rectangle 4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0" name="Rectangle 4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41FEED-E6F2-5992-3DE6-97037D84AEF8}"/>
              </a:ext>
            </a:extLst>
          </p:cNvPr>
          <p:cNvSpPr>
            <a:spLocks noGrp="1"/>
          </p:cNvSpPr>
          <p:nvPr>
            <p:ph type="title"/>
          </p:nvPr>
        </p:nvSpPr>
        <p:spPr>
          <a:xfrm>
            <a:off x="782723" y="809898"/>
            <a:ext cx="7629757" cy="1554480"/>
          </a:xfrm>
        </p:spPr>
        <p:txBody>
          <a:bodyPr anchor="ctr">
            <a:normAutofit/>
          </a:bodyPr>
          <a:lstStyle/>
          <a:p>
            <a:r>
              <a:rPr lang="en-US" sz="4200">
                <a:latin typeface="Calibri"/>
              </a:rPr>
              <a:t>A</a:t>
            </a:r>
            <a:r>
              <a:rPr lang="en-GB" sz="4200">
                <a:latin typeface="Calibri"/>
              </a:rPr>
              <a:t>mira </a:t>
            </a:r>
            <a:endParaRPr lang="en-GB" sz="4200" dirty="0">
              <a:latin typeface="Calibri"/>
            </a:endParaRPr>
          </a:p>
        </p:txBody>
      </p:sp>
      <p:cxnSp>
        <p:nvCxnSpPr>
          <p:cNvPr id="51" name="Straight Connector 5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5" name="Content Placeholder 2">
            <a:extLst>
              <a:ext uri="{FF2B5EF4-FFF2-40B4-BE49-F238E27FC236}">
                <a16:creationId xmlns:a16="http://schemas.microsoft.com/office/drawing/2014/main" id="{38B56022-3ADB-6765-23F0-F66DD5D6F0C7}"/>
              </a:ext>
            </a:extLst>
          </p:cNvPr>
          <p:cNvGraphicFramePr>
            <a:graphicFrameLocks noGrp="1"/>
          </p:cNvGraphicFramePr>
          <p:nvPr>
            <p:ph idx="1"/>
            <p:extLst>
              <p:ext uri="{D42A27DB-BD31-4B8C-83A1-F6EECF244321}">
                <p14:modId xmlns:p14="http://schemas.microsoft.com/office/powerpoint/2010/main" val="397281824"/>
              </p:ext>
            </p:extLst>
          </p:nvPr>
        </p:nvGraphicFramePr>
        <p:xfrm>
          <a:off x="678451" y="2508071"/>
          <a:ext cx="7783830" cy="2948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5840FCDE-E104-C8DA-C393-8A8240C83491}"/>
              </a:ext>
            </a:extLst>
          </p:cNvPr>
          <p:cNvPicPr>
            <a:picLocks noChangeAspect="1"/>
          </p:cNvPicPr>
          <p:nvPr/>
        </p:nvPicPr>
        <p:blipFill>
          <a:blip r:embed="rId7"/>
          <a:stretch>
            <a:fillRect/>
          </a:stretch>
        </p:blipFill>
        <p:spPr>
          <a:xfrm>
            <a:off x="5295014" y="138531"/>
            <a:ext cx="2634636" cy="2332479"/>
          </a:xfrm>
          <a:prstGeom prst="rect">
            <a:avLst/>
          </a:prstGeom>
        </p:spPr>
      </p:pic>
    </p:spTree>
    <p:extLst>
      <p:ext uri="{BB962C8B-B14F-4D97-AF65-F5344CB8AC3E}">
        <p14:creationId xmlns:p14="http://schemas.microsoft.com/office/powerpoint/2010/main" val="626879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DDD87A-0C6E-D696-4569-1CCEF58E600D}"/>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64DB543-0354-1B8A-D9C7-97711C7D9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5D9366CF-7CED-201D-A18E-73FEDE168F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26" name="Rectangle 25">
              <a:extLst>
                <a:ext uri="{FF2B5EF4-FFF2-40B4-BE49-F238E27FC236}">
                  <a16:creationId xmlns:a16="http://schemas.microsoft.com/office/drawing/2014/main" id="{7054F7A8-FC47-3674-3C95-646858E0C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384A87C-FD55-02F2-DD4C-51FC25D439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059FC2C-E8AA-49DE-AD91-ACE01E91F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702CB2DC-CC89-7868-F2D0-F4F7853167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270578-7D57-F73B-C67B-2C141FB18DA0}"/>
              </a:ext>
            </a:extLst>
          </p:cNvPr>
          <p:cNvSpPr>
            <a:spLocks noGrp="1"/>
          </p:cNvSpPr>
          <p:nvPr>
            <p:ph type="title"/>
          </p:nvPr>
        </p:nvSpPr>
        <p:spPr>
          <a:xfrm>
            <a:off x="782723" y="809898"/>
            <a:ext cx="7629757" cy="1554480"/>
          </a:xfrm>
        </p:spPr>
        <p:txBody>
          <a:bodyPr anchor="ctr">
            <a:normAutofit/>
          </a:bodyPr>
          <a:lstStyle/>
          <a:p>
            <a:r>
              <a:rPr lang="en-US" sz="4200"/>
              <a:t>Psychological Theories Of Development</a:t>
            </a:r>
            <a:endParaRPr lang="en-GB" sz="4200"/>
          </a:p>
        </p:txBody>
      </p:sp>
      <p:cxnSp>
        <p:nvCxnSpPr>
          <p:cNvPr id="24" name="Straight Connector 23">
            <a:extLst>
              <a:ext uri="{FF2B5EF4-FFF2-40B4-BE49-F238E27FC236}">
                <a16:creationId xmlns:a16="http://schemas.microsoft.com/office/drawing/2014/main" id="{092BA80C-94A2-24EA-2ACC-3697876C9E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E6DC39E-90AE-2224-BBE3-81D11ECF81CF}"/>
              </a:ext>
            </a:extLst>
          </p:cNvPr>
          <p:cNvSpPr txBox="1"/>
          <p:nvPr/>
        </p:nvSpPr>
        <p:spPr>
          <a:xfrm>
            <a:off x="5135526" y="5964869"/>
            <a:ext cx="3525148" cy="369332"/>
          </a:xfrm>
          <a:prstGeom prst="rect">
            <a:avLst/>
          </a:prstGeom>
          <a:noFill/>
        </p:spPr>
        <p:txBody>
          <a:bodyPr wrap="square">
            <a:spAutoFit/>
          </a:bodyPr>
          <a:lstStyle/>
          <a:p>
            <a:pPr algn="r"/>
            <a:r>
              <a:rPr lang="en-GB" dirty="0"/>
              <a:t>(Tudge and Winterhoff, 1993)</a:t>
            </a:r>
          </a:p>
        </p:txBody>
      </p:sp>
      <p:sp>
        <p:nvSpPr>
          <p:cNvPr id="3" name="Content Placeholder 2">
            <a:extLst>
              <a:ext uri="{FF2B5EF4-FFF2-40B4-BE49-F238E27FC236}">
                <a16:creationId xmlns:a16="http://schemas.microsoft.com/office/drawing/2014/main" id="{59DA83FC-D85A-0A5B-F9E3-AA93EA81BD53}"/>
              </a:ext>
            </a:extLst>
          </p:cNvPr>
          <p:cNvSpPr>
            <a:spLocks noGrp="1"/>
          </p:cNvSpPr>
          <p:nvPr>
            <p:ph idx="1"/>
          </p:nvPr>
        </p:nvSpPr>
        <p:spPr>
          <a:xfrm>
            <a:off x="457200" y="2704014"/>
            <a:ext cx="8229600" cy="3637607"/>
          </a:xfrm>
        </p:spPr>
        <p:txBody>
          <a:bodyPr/>
          <a:lstStyle/>
          <a:p>
            <a:pPr lvl="0"/>
            <a:r>
              <a:rPr lang="en-US" dirty="0"/>
              <a:t>Piaget’s Cognitive Developmental Theory</a:t>
            </a:r>
          </a:p>
          <a:p>
            <a:pPr lvl="0"/>
            <a:r>
              <a:rPr lang="en-US" dirty="0"/>
              <a:t>Vygotsky’s Sociocultural Theory</a:t>
            </a:r>
          </a:p>
          <a:p>
            <a:pPr lvl="0"/>
            <a:r>
              <a:rPr lang="en-US" dirty="0"/>
              <a:t>Bowlby’s Attachment Theory</a:t>
            </a:r>
          </a:p>
          <a:p>
            <a:pPr lvl="0"/>
            <a:r>
              <a:rPr lang="en-US" dirty="0"/>
              <a:t>Bandura’s Social Learning Theory</a:t>
            </a:r>
          </a:p>
          <a:p>
            <a:pPr lvl="0"/>
            <a:r>
              <a:rPr lang="en-US" dirty="0"/>
              <a:t>Erikson’s Psychosocial Development Theory</a:t>
            </a:r>
          </a:p>
        </p:txBody>
      </p:sp>
    </p:spTree>
    <p:extLst>
      <p:ext uri="{BB962C8B-B14F-4D97-AF65-F5344CB8AC3E}">
        <p14:creationId xmlns:p14="http://schemas.microsoft.com/office/powerpoint/2010/main" val="2011987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2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D9603E-AAAB-EA14-6E44-BA207A0B5B12}"/>
              </a:ext>
            </a:extLst>
          </p:cNvPr>
          <p:cNvSpPr>
            <a:spLocks noGrp="1"/>
          </p:cNvSpPr>
          <p:nvPr>
            <p:ph type="title"/>
          </p:nvPr>
        </p:nvSpPr>
        <p:spPr>
          <a:xfrm>
            <a:off x="782723" y="809898"/>
            <a:ext cx="7457037" cy="1554480"/>
          </a:xfrm>
        </p:spPr>
        <p:txBody>
          <a:bodyPr anchor="ctr">
            <a:normAutofit fontScale="90000"/>
          </a:bodyPr>
          <a:lstStyle/>
          <a:p>
            <a:pPr>
              <a:lnSpc>
                <a:spcPct val="90000"/>
              </a:lnSpc>
            </a:pPr>
            <a:r>
              <a:rPr lang="en-US" sz="3600" dirty="0"/>
              <a:t>Importance Of Applying Psychological Theory In The Early Years</a:t>
            </a:r>
            <a:br>
              <a:rPr lang="en-US" sz="3600" dirty="0"/>
            </a:br>
            <a:endParaRPr lang="en-GB" sz="3600" dirty="0"/>
          </a:p>
        </p:txBody>
      </p:sp>
      <p:sp>
        <p:nvSpPr>
          <p:cNvPr id="3" name="Content Placeholder 2">
            <a:extLst>
              <a:ext uri="{FF2B5EF4-FFF2-40B4-BE49-F238E27FC236}">
                <a16:creationId xmlns:a16="http://schemas.microsoft.com/office/drawing/2014/main" id="{C8774A83-4980-79A1-9B78-3F1AB5A8BCDA}"/>
              </a:ext>
            </a:extLst>
          </p:cNvPr>
          <p:cNvSpPr>
            <a:spLocks noGrp="1"/>
          </p:cNvSpPr>
          <p:nvPr>
            <p:ph idx="1"/>
          </p:nvPr>
        </p:nvSpPr>
        <p:spPr>
          <a:xfrm>
            <a:off x="783771" y="2560322"/>
            <a:ext cx="7455989" cy="3308848"/>
          </a:xfrm>
        </p:spPr>
        <p:txBody>
          <a:bodyPr anchor="ctr">
            <a:normAutofit/>
          </a:bodyPr>
          <a:lstStyle/>
          <a:p>
            <a:pPr>
              <a:lnSpc>
                <a:spcPct val="150000"/>
              </a:lnSpc>
              <a:buFont typeface="Wingdings" panose="05000000000000000000" pitchFamily="2" charset="2"/>
              <a:buChar char="v"/>
            </a:pPr>
            <a:r>
              <a:rPr lang="en-US" sz="2100" dirty="0"/>
              <a:t>Provide a framework for understanding</a:t>
            </a:r>
            <a:r>
              <a:rPr lang="en-GB" sz="2100" dirty="0"/>
              <a:t> children’s cognitive, social, emotional, and physical growth.</a:t>
            </a:r>
          </a:p>
          <a:p>
            <a:pPr>
              <a:lnSpc>
                <a:spcPct val="150000"/>
              </a:lnSpc>
              <a:buFont typeface="Wingdings" panose="05000000000000000000" pitchFamily="2" charset="2"/>
              <a:buChar char="v"/>
            </a:pPr>
            <a:r>
              <a:rPr lang="en-GB" sz="2100" dirty="0"/>
              <a:t>Enabling educators and caregivers to create age-appropriate learning environments, identify developmental delays, support healthy development, and design effective learning strategies. </a:t>
            </a:r>
          </a:p>
          <a:p>
            <a:pPr marL="0" indent="0" algn="r">
              <a:lnSpc>
                <a:spcPct val="150000"/>
              </a:lnSpc>
              <a:buNone/>
            </a:pPr>
            <a:r>
              <a:rPr lang="en-US" sz="2100" dirty="0"/>
              <a:t>(Berk, 2018)</a:t>
            </a:r>
          </a:p>
        </p:txBody>
      </p:sp>
      <p:cxnSp>
        <p:nvCxnSpPr>
          <p:cNvPr id="26"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707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8" name="Rectangle 117">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B23A3BB-F54D-372F-939C-46FD13F0989D}"/>
              </a:ext>
            </a:extLst>
          </p:cNvPr>
          <p:cNvPicPr>
            <a:picLocks noChangeAspect="1"/>
          </p:cNvPicPr>
          <p:nvPr/>
        </p:nvPicPr>
        <p:blipFill>
          <a:blip r:embed="rId2"/>
          <a:srcRect l="3309" r="12030"/>
          <a:stretch>
            <a:fillRect/>
          </a:stretch>
        </p:blipFill>
        <p:spPr>
          <a:xfrm>
            <a:off x="466256" y="623275"/>
            <a:ext cx="3024466" cy="5300447"/>
          </a:xfrm>
          <a:prstGeom prst="rect">
            <a:avLst/>
          </a:prstGeom>
        </p:spPr>
      </p:pic>
      <p:sp>
        <p:nvSpPr>
          <p:cNvPr id="120" name="Right Triangle 11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 name="Rectangle 121">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23741" y="623275"/>
            <a:ext cx="4936378"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087656" y="1056640"/>
            <a:ext cx="4349961" cy="3494398"/>
          </a:xfrm>
        </p:spPr>
        <p:txBody>
          <a:bodyPr vert="horz" lIns="91440" tIns="45720" rIns="91440" bIns="45720" rtlCol="0" anchor="b">
            <a:normAutofit/>
          </a:bodyPr>
          <a:lstStyle/>
          <a:p>
            <a:pPr algn="l" defTabSz="914400">
              <a:lnSpc>
                <a:spcPct val="90000"/>
              </a:lnSpc>
            </a:pPr>
            <a:r>
              <a:rPr lang="en-US" sz="5400" dirty="0"/>
              <a:t>Piaget’s Cognitive Development Theory</a:t>
            </a:r>
          </a:p>
        </p:txBody>
      </p:sp>
      <p:sp>
        <p:nvSpPr>
          <p:cNvPr id="5" name="TextBox 4">
            <a:extLst>
              <a:ext uri="{FF2B5EF4-FFF2-40B4-BE49-F238E27FC236}">
                <a16:creationId xmlns:a16="http://schemas.microsoft.com/office/drawing/2014/main" id="{2BF9763C-BC5A-9F42-7BA3-8B778BDF9C22}"/>
              </a:ext>
            </a:extLst>
          </p:cNvPr>
          <p:cNvSpPr txBox="1"/>
          <p:nvPr/>
        </p:nvSpPr>
        <p:spPr>
          <a:xfrm>
            <a:off x="5471039" y="5042139"/>
            <a:ext cx="2206487" cy="369332"/>
          </a:xfrm>
          <a:prstGeom prst="rect">
            <a:avLst/>
          </a:prstGeom>
          <a:noFill/>
        </p:spPr>
        <p:txBody>
          <a:bodyPr wrap="square">
            <a:spAutoFit/>
          </a:bodyPr>
          <a:lstStyle/>
          <a:p>
            <a:r>
              <a:rPr lang="en-GB" dirty="0"/>
              <a:t>(Piaget, 1952)</a:t>
            </a:r>
          </a:p>
        </p:txBody>
      </p:sp>
      <p:pic>
        <p:nvPicPr>
          <p:cNvPr id="4" name="Picture 3">
            <a:extLst>
              <a:ext uri="{FF2B5EF4-FFF2-40B4-BE49-F238E27FC236}">
                <a16:creationId xmlns:a16="http://schemas.microsoft.com/office/drawing/2014/main" id="{DA91C22F-45AA-CEB4-A216-FB4F129D8A15}"/>
              </a:ext>
            </a:extLst>
          </p:cNvPr>
          <p:cNvPicPr>
            <a:picLocks noChangeAspect="1"/>
          </p:cNvPicPr>
          <p:nvPr/>
        </p:nvPicPr>
        <p:blipFill>
          <a:blip r:embed="rId3"/>
          <a:stretch>
            <a:fillRect/>
          </a:stretch>
        </p:blipFill>
        <p:spPr>
          <a:xfrm>
            <a:off x="466256" y="6045980"/>
            <a:ext cx="3887083" cy="25669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A82CE46-0E7A-702D-DE67-647006DFF0A2}"/>
              </a:ext>
            </a:extLst>
          </p:cNvPr>
          <p:cNvSpPr>
            <a:spLocks noGrp="1"/>
          </p:cNvSpPr>
          <p:nvPr>
            <p:ph idx="1"/>
          </p:nvPr>
        </p:nvSpPr>
        <p:spPr>
          <a:xfrm>
            <a:off x="416782" y="626665"/>
            <a:ext cx="7886700" cy="4351338"/>
          </a:xfrm>
        </p:spPr>
        <p:txBody>
          <a:bodyPr>
            <a:normAutofit/>
          </a:bodyPr>
          <a:lstStyle/>
          <a:p>
            <a:pPr marL="0" indent="0">
              <a:buNone/>
            </a:pPr>
            <a:r>
              <a:rPr lang="en-US" dirty="0"/>
              <a:t>Piaget’s development theory provides valuable insights into ‘’how young children think, behave, and learn, which helps us design appropriate support strategies’’ (McLeod, 2025).</a:t>
            </a:r>
          </a:p>
          <a:p>
            <a:pPr marL="0" indent="0">
              <a:buNone/>
            </a:pPr>
            <a:r>
              <a:rPr lang="en-US" dirty="0"/>
              <a:t> </a:t>
            </a:r>
          </a:p>
          <a:p>
            <a:pPr marL="0" indent="0">
              <a:buNone/>
            </a:pPr>
            <a:endParaRPr lang="en-GB" dirty="0"/>
          </a:p>
        </p:txBody>
      </p:sp>
      <p:pic>
        <p:nvPicPr>
          <p:cNvPr id="5" name="Picture 4" descr="A group of children playing with toys&#10;&#10;AI-generated content may be incorrect.">
            <a:extLst>
              <a:ext uri="{FF2B5EF4-FFF2-40B4-BE49-F238E27FC236}">
                <a16:creationId xmlns:a16="http://schemas.microsoft.com/office/drawing/2014/main" id="{128240E7-A4C2-60F3-600D-22BACF5DA0D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329609" y="2971799"/>
            <a:ext cx="4899991" cy="2912165"/>
          </a:xfrm>
          <a:prstGeom prst="rect">
            <a:avLst/>
          </a:prstGeom>
        </p:spPr>
      </p:pic>
    </p:spTree>
    <p:extLst>
      <p:ext uri="{BB962C8B-B14F-4D97-AF65-F5344CB8AC3E}">
        <p14:creationId xmlns:p14="http://schemas.microsoft.com/office/powerpoint/2010/main" val="2709685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8898F5-F08B-FF16-7A11-8DE1E415B995}"/>
              </a:ext>
            </a:extLst>
          </p:cNvPr>
          <p:cNvSpPr>
            <a:spLocks noGrp="1"/>
          </p:cNvSpPr>
          <p:nvPr>
            <p:ph type="title"/>
          </p:nvPr>
        </p:nvSpPr>
        <p:spPr>
          <a:xfrm>
            <a:off x="109330" y="345810"/>
            <a:ext cx="4359741" cy="1325563"/>
          </a:xfrm>
        </p:spPr>
        <p:txBody>
          <a:bodyPr>
            <a:normAutofit/>
          </a:bodyPr>
          <a:lstStyle/>
          <a:p>
            <a:r>
              <a:rPr lang="en-US" dirty="0"/>
              <a:t>Continue……..</a:t>
            </a:r>
            <a:endParaRPr lang="en-GB" dirty="0"/>
          </a:p>
        </p:txBody>
      </p:sp>
      <p:sp>
        <p:nvSpPr>
          <p:cNvPr id="3" name="Content Placeholder 2">
            <a:extLst>
              <a:ext uri="{FF2B5EF4-FFF2-40B4-BE49-F238E27FC236}">
                <a16:creationId xmlns:a16="http://schemas.microsoft.com/office/drawing/2014/main" id="{6AA1F246-5BBB-2783-5E9A-29A63BF98C08}"/>
              </a:ext>
            </a:extLst>
          </p:cNvPr>
          <p:cNvSpPr>
            <a:spLocks noGrp="1"/>
          </p:cNvSpPr>
          <p:nvPr>
            <p:ph idx="1"/>
          </p:nvPr>
        </p:nvSpPr>
        <p:spPr>
          <a:xfrm>
            <a:off x="628650" y="1825625"/>
            <a:ext cx="3819146" cy="4351338"/>
          </a:xfrm>
        </p:spPr>
        <p:txBody>
          <a:bodyPr>
            <a:normAutofit/>
          </a:bodyPr>
          <a:lstStyle/>
          <a:p>
            <a:pPr marL="0" indent="0">
              <a:lnSpc>
                <a:spcPct val="90000"/>
              </a:lnSpc>
              <a:buNone/>
            </a:pPr>
            <a:r>
              <a:rPr lang="en-US" sz="2200" dirty="0"/>
              <a:t>Jean Piaget’s work on cognitive development began from the idea that children are active learners who construct knowledge through interaction with their environment (Piaget, 1952). He believed that children are not passive recipients of information, but instead build understanding through experience, exploration, and problem-solving.</a:t>
            </a:r>
            <a:endParaRPr lang="en-GB" sz="2200" dirty="0"/>
          </a:p>
        </p:txBody>
      </p:sp>
      <p:sp>
        <p:nvSpPr>
          <p:cNvPr id="34" name="Oval 3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5426" y="1364732"/>
            <a:ext cx="710616"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FDD96C4-58CB-DF06-66C8-109FD861A2FB}"/>
              </a:ext>
            </a:extLst>
          </p:cNvPr>
          <p:cNvPicPr>
            <a:picLocks noChangeAspect="1"/>
          </p:cNvPicPr>
          <p:nvPr/>
        </p:nvPicPr>
        <p:blipFill>
          <a:blip r:embed="rId2"/>
          <a:srcRect r="3" b="5347"/>
          <a:stretch>
            <a:fillRect/>
          </a:stretch>
        </p:blipFill>
        <p:spPr>
          <a:xfrm>
            <a:off x="5925944" y="2727729"/>
            <a:ext cx="3218056"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35" name="Arc 3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4022954" y="-170491"/>
            <a:ext cx="4021193" cy="3015895"/>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a:extLst>
              <a:ext uri="{FF2B5EF4-FFF2-40B4-BE49-F238E27FC236}">
                <a16:creationId xmlns:a16="http://schemas.microsoft.com/office/drawing/2014/main" id="{2212FFA7-9A6C-D91C-B69F-6791E30B18FE}"/>
              </a:ext>
            </a:extLst>
          </p:cNvPr>
          <p:cNvPicPr>
            <a:picLocks noChangeAspect="1"/>
          </p:cNvPicPr>
          <p:nvPr/>
        </p:nvPicPr>
        <p:blipFill>
          <a:blip r:embed="rId3"/>
          <a:srcRect l="19048" r="6" b="6"/>
          <a:stretch>
            <a:fillRect/>
          </a:stretch>
        </p:blipFill>
        <p:spPr>
          <a:xfrm>
            <a:off x="4696205" y="1"/>
            <a:ext cx="4119804" cy="5039138"/>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8" name="Picture 7">
            <a:extLst>
              <a:ext uri="{FF2B5EF4-FFF2-40B4-BE49-F238E27FC236}">
                <a16:creationId xmlns:a16="http://schemas.microsoft.com/office/drawing/2014/main" id="{7C1690A9-DE58-8563-D6E5-C52E286E7ABA}"/>
              </a:ext>
            </a:extLst>
          </p:cNvPr>
          <p:cNvPicPr>
            <a:picLocks noChangeAspect="1"/>
          </p:cNvPicPr>
          <p:nvPr/>
        </p:nvPicPr>
        <p:blipFill>
          <a:blip r:embed="rId4"/>
          <a:stretch>
            <a:fillRect/>
          </a:stretch>
        </p:blipFill>
        <p:spPr>
          <a:xfrm>
            <a:off x="3163920" y="6551045"/>
            <a:ext cx="3889585" cy="256054"/>
          </a:xfrm>
          <a:prstGeom prst="rect">
            <a:avLst/>
          </a:prstGeom>
        </p:spPr>
      </p:pic>
    </p:spTree>
    <p:extLst>
      <p:ext uri="{BB962C8B-B14F-4D97-AF65-F5344CB8AC3E}">
        <p14:creationId xmlns:p14="http://schemas.microsoft.com/office/powerpoint/2010/main" val="3564451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4ADC2-CE5E-3C4F-E19A-4CA7BBA0B49B}"/>
              </a:ext>
            </a:extLst>
          </p:cNvPr>
          <p:cNvSpPr>
            <a:spLocks noGrp="1"/>
          </p:cNvSpPr>
          <p:nvPr>
            <p:ph type="title"/>
          </p:nvPr>
        </p:nvSpPr>
        <p:spPr>
          <a:xfrm>
            <a:off x="595246" y="386930"/>
            <a:ext cx="7549592" cy="1298448"/>
          </a:xfrm>
        </p:spPr>
        <p:txBody>
          <a:bodyPr anchor="b">
            <a:normAutofit/>
          </a:bodyPr>
          <a:lstStyle/>
          <a:p>
            <a:pPr>
              <a:lnSpc>
                <a:spcPct val="90000"/>
              </a:lnSpc>
            </a:pPr>
            <a:r>
              <a:rPr lang="en-US" sz="4200" b="1" dirty="0"/>
              <a:t>Key Starting Points of Piaget’s Theory</a:t>
            </a:r>
            <a:endParaRPr lang="en-GB" sz="4200" b="1" dirty="0"/>
          </a:p>
        </p:txBody>
      </p:sp>
      <p:sp>
        <p:nvSpPr>
          <p:cNvPr id="33" name="Rectangle 3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2F092F-9C01-98E1-F81A-09BD4A0BD8F2}"/>
              </a:ext>
            </a:extLst>
          </p:cNvPr>
          <p:cNvSpPr>
            <a:spLocks noGrp="1"/>
          </p:cNvSpPr>
          <p:nvPr>
            <p:ph idx="1"/>
          </p:nvPr>
        </p:nvSpPr>
        <p:spPr>
          <a:xfrm>
            <a:off x="595243" y="2265489"/>
            <a:ext cx="5487505" cy="2747743"/>
          </a:xfrm>
        </p:spPr>
        <p:txBody>
          <a:bodyPr anchor="ctr">
            <a:normAutofit/>
          </a:bodyPr>
          <a:lstStyle/>
          <a:p>
            <a:pPr marL="457200" indent="-457200">
              <a:buFont typeface="+mj-lt"/>
              <a:buAutoNum type="arabicPeriod"/>
            </a:pPr>
            <a:r>
              <a:rPr lang="en-US" sz="2400" dirty="0"/>
              <a:t>Constructivism </a:t>
            </a:r>
          </a:p>
          <a:p>
            <a:pPr marL="457200" indent="-457200">
              <a:buFont typeface="+mj-lt"/>
              <a:buAutoNum type="arabicPeriod"/>
            </a:pPr>
            <a:r>
              <a:rPr lang="en-US" sz="2400" dirty="0"/>
              <a:t>Schemas as Building Blocks of Knowledge</a:t>
            </a:r>
          </a:p>
          <a:p>
            <a:pPr marL="457200" indent="-457200">
              <a:buFont typeface="+mj-lt"/>
              <a:buAutoNum type="arabicPeriod"/>
            </a:pPr>
            <a:r>
              <a:rPr lang="en-US" sz="2400" dirty="0"/>
              <a:t>Assimilation &amp; Accommodation</a:t>
            </a:r>
          </a:p>
          <a:p>
            <a:pPr marL="457200" indent="-457200">
              <a:buFont typeface="+mj-lt"/>
              <a:buAutoNum type="arabicPeriod"/>
            </a:pPr>
            <a:r>
              <a:rPr lang="en-US" sz="2400" dirty="0"/>
              <a:t>Equilibration </a:t>
            </a:r>
          </a:p>
          <a:p>
            <a:pPr marL="457200" indent="-457200">
              <a:buFont typeface="+mj-lt"/>
              <a:buAutoNum type="arabicPeriod"/>
            </a:pPr>
            <a:r>
              <a:rPr lang="en-US" sz="2400" dirty="0"/>
              <a:t>Stages of Cognitive Development</a:t>
            </a:r>
          </a:p>
        </p:txBody>
      </p:sp>
      <p:pic>
        <p:nvPicPr>
          <p:cNvPr id="5" name="Picture 4" descr="Wooden blocks stacked to create a bar graph">
            <a:extLst>
              <a:ext uri="{FF2B5EF4-FFF2-40B4-BE49-F238E27FC236}">
                <a16:creationId xmlns:a16="http://schemas.microsoft.com/office/drawing/2014/main" id="{BAFA9D14-AD58-0959-6872-59C4E6BFC550}"/>
              </a:ext>
            </a:extLst>
          </p:cNvPr>
          <p:cNvPicPr>
            <a:picLocks noChangeAspect="1"/>
          </p:cNvPicPr>
          <p:nvPr/>
        </p:nvPicPr>
        <p:blipFill>
          <a:blip r:embed="rId2"/>
          <a:srcRect l="21799" r="8783"/>
          <a:stretch>
            <a:fillRect/>
          </a:stretch>
        </p:blipFill>
        <p:spPr>
          <a:xfrm>
            <a:off x="5506278" y="2484255"/>
            <a:ext cx="3150746" cy="3714244"/>
          </a:xfrm>
          <a:prstGeom prst="rect">
            <a:avLst/>
          </a:prstGeom>
        </p:spPr>
      </p:pic>
      <p:sp>
        <p:nvSpPr>
          <p:cNvPr id="37" name="Rectangle 3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68A1657-6507-8445-FD30-2DFF7DE5E4C6}"/>
              </a:ext>
            </a:extLst>
          </p:cNvPr>
          <p:cNvPicPr>
            <a:picLocks noChangeAspect="1"/>
          </p:cNvPicPr>
          <p:nvPr/>
        </p:nvPicPr>
        <p:blipFill>
          <a:blip r:embed="rId3"/>
          <a:stretch>
            <a:fillRect/>
          </a:stretch>
        </p:blipFill>
        <p:spPr>
          <a:xfrm>
            <a:off x="3444141" y="5358956"/>
            <a:ext cx="2255716" cy="493819"/>
          </a:xfrm>
          <a:prstGeom prst="rect">
            <a:avLst/>
          </a:prstGeom>
        </p:spPr>
      </p:pic>
    </p:spTree>
    <p:extLst>
      <p:ext uri="{BB962C8B-B14F-4D97-AF65-F5344CB8AC3E}">
        <p14:creationId xmlns:p14="http://schemas.microsoft.com/office/powerpoint/2010/main" val="226017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9352" y="5486400"/>
            <a:ext cx="2004648"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artoon of kids building a tower of blocks&#10;&#10;AI-generated content may be incorrect.">
            <a:extLst>
              <a:ext uri="{FF2B5EF4-FFF2-40B4-BE49-F238E27FC236}">
                <a16:creationId xmlns:a16="http://schemas.microsoft.com/office/drawing/2014/main" id="{0D705408-257A-D416-68AB-D834E484DEE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905789" y="1306287"/>
            <a:ext cx="3583036" cy="407271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4" name="Arc 2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1537" y="650160"/>
            <a:ext cx="2240924"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71E44E-C5F8-C8C3-B4B9-B1A228CA4161}"/>
              </a:ext>
            </a:extLst>
          </p:cNvPr>
          <p:cNvSpPr>
            <a:spLocks noGrp="1"/>
          </p:cNvSpPr>
          <p:nvPr>
            <p:ph type="title"/>
          </p:nvPr>
        </p:nvSpPr>
        <p:spPr>
          <a:xfrm>
            <a:off x="628650" y="479493"/>
            <a:ext cx="3943350" cy="1325563"/>
          </a:xfrm>
        </p:spPr>
        <p:txBody>
          <a:bodyPr>
            <a:normAutofit fontScale="90000"/>
          </a:bodyPr>
          <a:lstStyle/>
          <a:p>
            <a:r>
              <a:rPr lang="en-US" b="1" dirty="0"/>
              <a:t>1. Constructivism</a:t>
            </a:r>
            <a:endParaRPr lang="en-GB" b="1" dirty="0"/>
          </a:p>
        </p:txBody>
      </p:sp>
      <p:sp>
        <p:nvSpPr>
          <p:cNvPr id="3" name="Content Placeholder 2">
            <a:extLst>
              <a:ext uri="{FF2B5EF4-FFF2-40B4-BE49-F238E27FC236}">
                <a16:creationId xmlns:a16="http://schemas.microsoft.com/office/drawing/2014/main" id="{130E42F1-AB01-68A1-D44B-0010008D1D72}"/>
              </a:ext>
            </a:extLst>
          </p:cNvPr>
          <p:cNvSpPr>
            <a:spLocks noGrp="1"/>
          </p:cNvSpPr>
          <p:nvPr>
            <p:ph idx="1"/>
          </p:nvPr>
        </p:nvSpPr>
        <p:spPr>
          <a:xfrm>
            <a:off x="628649" y="1805055"/>
            <a:ext cx="3943350" cy="4573451"/>
          </a:xfrm>
        </p:spPr>
        <p:txBody>
          <a:bodyPr>
            <a:normAutofit/>
          </a:bodyPr>
          <a:lstStyle/>
          <a:p>
            <a:pPr marL="0" indent="0">
              <a:lnSpc>
                <a:spcPct val="90000"/>
              </a:lnSpc>
              <a:buNone/>
            </a:pPr>
            <a:r>
              <a:rPr lang="en-US" sz="2700" dirty="0"/>
              <a:t>Piaget proposed that children actively construct their own knowledge rather than simply absorbing information (Piaget and Rosin, 1978). Learning happens through experiences that challenge existing ways of thinking, leading to new understanding.</a:t>
            </a:r>
            <a:endParaRPr lang="en-GB" sz="2700" dirty="0"/>
          </a:p>
        </p:txBody>
      </p:sp>
      <p:sp>
        <p:nvSpPr>
          <p:cNvPr id="6" name="TextBox 5">
            <a:extLst>
              <a:ext uri="{FF2B5EF4-FFF2-40B4-BE49-F238E27FC236}">
                <a16:creationId xmlns:a16="http://schemas.microsoft.com/office/drawing/2014/main" id="{DD238626-2C19-F615-AC42-C114B9D15681}"/>
              </a:ext>
            </a:extLst>
          </p:cNvPr>
          <p:cNvSpPr txBox="1"/>
          <p:nvPr/>
        </p:nvSpPr>
        <p:spPr>
          <a:xfrm>
            <a:off x="6836958" y="6657945"/>
            <a:ext cx="230704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malat-webspace.royalroads.ca/rru0011/constructivist-learning-theory-as-the-way-forward-for-21st-century-learning/">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19514657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4B0B678-CD10-4371-96E5-2706F4579F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A9270323-9616-4384-857D-E86B78272E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487838" y="2732147"/>
            <a:ext cx="5860051" cy="395784"/>
            <a:chOff x="6081624" y="1998368"/>
            <a:chExt cx="5613457" cy="782175"/>
          </a:xfrm>
          <a:solidFill>
            <a:schemeClr val="accent4"/>
          </a:solidFill>
        </p:grpSpPr>
        <p:sp>
          <p:nvSpPr>
            <p:cNvPr id="26" name="Rectangle 25">
              <a:extLst>
                <a:ext uri="{FF2B5EF4-FFF2-40B4-BE49-F238E27FC236}">
                  <a16:creationId xmlns:a16="http://schemas.microsoft.com/office/drawing/2014/main" id="{8A3838D5-9565-4601-BAC3-D1B5BDB80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349A4B8-3246-4579-922E-FE1155C7F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517897"/>
            <a:ext cx="8333796"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AB6502-32CF-41B0-83A8-3D9F1989E2BE}"/>
              </a:ext>
            </a:extLst>
          </p:cNvPr>
          <p:cNvSpPr>
            <a:spLocks noGrp="1"/>
          </p:cNvSpPr>
          <p:nvPr>
            <p:ph type="title"/>
          </p:nvPr>
        </p:nvSpPr>
        <p:spPr>
          <a:xfrm>
            <a:off x="4400606" y="847827"/>
            <a:ext cx="4056610" cy="1169585"/>
          </a:xfrm>
        </p:spPr>
        <p:txBody>
          <a:bodyPr vert="horz" lIns="91440" tIns="45720" rIns="91440" bIns="45720" rtlCol="0" anchor="b">
            <a:normAutofit/>
          </a:bodyPr>
          <a:lstStyle/>
          <a:p>
            <a:pPr algn="l" defTabSz="914400">
              <a:lnSpc>
                <a:spcPct val="90000"/>
              </a:lnSpc>
            </a:pPr>
            <a:r>
              <a:rPr lang="en-US" sz="3500"/>
              <a:t>Application to Amira</a:t>
            </a:r>
          </a:p>
        </p:txBody>
      </p:sp>
      <p:sp>
        <p:nvSpPr>
          <p:cNvPr id="31" name="Rectangle 30">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67998" y="2188548"/>
            <a:ext cx="3780769"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group of colorful puzzle pieces&#10;&#10;AI-generated content may be incorrect.">
            <a:extLst>
              <a:ext uri="{FF2B5EF4-FFF2-40B4-BE49-F238E27FC236}">
                <a16:creationId xmlns:a16="http://schemas.microsoft.com/office/drawing/2014/main" id="{63B858D0-9FDF-2264-7B5A-C6D92ABAE892}"/>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t="13838" b="410"/>
          <a:stretch>
            <a:fillRect/>
          </a:stretch>
        </p:blipFill>
        <p:spPr>
          <a:xfrm>
            <a:off x="685800" y="3763927"/>
            <a:ext cx="3291840" cy="1895652"/>
          </a:xfrm>
          <a:prstGeom prst="rect">
            <a:avLst/>
          </a:prstGeom>
        </p:spPr>
      </p:pic>
      <p:sp>
        <p:nvSpPr>
          <p:cNvPr id="3" name="Content Placeholder 2">
            <a:extLst>
              <a:ext uri="{FF2B5EF4-FFF2-40B4-BE49-F238E27FC236}">
                <a16:creationId xmlns:a16="http://schemas.microsoft.com/office/drawing/2014/main" id="{92FC0994-1FCC-6A97-F56A-B4105AEFC953}"/>
              </a:ext>
            </a:extLst>
          </p:cNvPr>
          <p:cNvSpPr>
            <a:spLocks noGrp="1"/>
          </p:cNvSpPr>
          <p:nvPr>
            <p:ph sz="half" idx="1"/>
          </p:nvPr>
        </p:nvSpPr>
        <p:spPr>
          <a:xfrm>
            <a:off x="4467998" y="1976519"/>
            <a:ext cx="4056610" cy="3632493"/>
          </a:xfrm>
        </p:spPr>
        <p:txBody>
          <a:bodyPr vert="horz" lIns="91440" tIns="45720" rIns="91440" bIns="45720" rtlCol="0" anchor="ctr">
            <a:normAutofit/>
          </a:bodyPr>
          <a:lstStyle/>
          <a:p>
            <a:pPr marL="0" indent="0" defTabSz="914400">
              <a:buNone/>
            </a:pPr>
            <a:r>
              <a:rPr lang="en-US" dirty="0"/>
              <a:t>Amira’s difficulty with group play fits Piaget’s theory.</a:t>
            </a:r>
          </a:p>
          <a:p>
            <a:pPr marL="0" indent="0" defTabSz="914400">
              <a:buNone/>
            </a:pPr>
            <a:r>
              <a:rPr lang="en-US" dirty="0"/>
              <a:t>Egocentrism limits social interaction; parallel play is common at this stage.</a:t>
            </a:r>
          </a:p>
        </p:txBody>
      </p:sp>
      <p:pic>
        <p:nvPicPr>
          <p:cNvPr id="15" name="Picture 14" descr="A child sitting on the floor playing with toys&#10;&#10;AI-generated content may be incorrect.">
            <a:extLst>
              <a:ext uri="{FF2B5EF4-FFF2-40B4-BE49-F238E27FC236}">
                <a16:creationId xmlns:a16="http://schemas.microsoft.com/office/drawing/2014/main" id="{FE84D3A3-04EF-6B52-1D8F-42B314CC58D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07230" y="1394460"/>
            <a:ext cx="3249955" cy="2195781"/>
          </a:xfrm>
          <a:prstGeom prst="rect">
            <a:avLst/>
          </a:prstGeom>
        </p:spPr>
      </p:pic>
      <p:pic>
        <p:nvPicPr>
          <p:cNvPr id="5" name="Picture 4">
            <a:extLst>
              <a:ext uri="{FF2B5EF4-FFF2-40B4-BE49-F238E27FC236}">
                <a16:creationId xmlns:a16="http://schemas.microsoft.com/office/drawing/2014/main" id="{01AC9BD4-7FF1-4580-F8D8-6359265714CB}"/>
              </a:ext>
            </a:extLst>
          </p:cNvPr>
          <p:cNvPicPr>
            <a:picLocks noChangeAspect="1"/>
          </p:cNvPicPr>
          <p:nvPr/>
        </p:nvPicPr>
        <p:blipFill>
          <a:blip r:embed="rId6"/>
          <a:stretch>
            <a:fillRect/>
          </a:stretch>
        </p:blipFill>
        <p:spPr>
          <a:xfrm>
            <a:off x="639839" y="5725483"/>
            <a:ext cx="3889585" cy="256054"/>
          </a:xfrm>
          <a:prstGeom prst="rect">
            <a:avLst/>
          </a:prstGeom>
        </p:spPr>
      </p:pic>
    </p:spTree>
    <p:extLst>
      <p:ext uri="{BB962C8B-B14F-4D97-AF65-F5344CB8AC3E}">
        <p14:creationId xmlns:p14="http://schemas.microsoft.com/office/powerpoint/2010/main" val="2176607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Arc 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36CC2E3-C632-2368-CBA4-A28B8AEACA92}"/>
              </a:ext>
            </a:extLst>
          </p:cNvPr>
          <p:cNvSpPr>
            <a:spLocks noGrp="1"/>
          </p:cNvSpPr>
          <p:nvPr>
            <p:ph type="title"/>
          </p:nvPr>
        </p:nvSpPr>
        <p:spPr>
          <a:xfrm>
            <a:off x="4421221" y="479493"/>
            <a:ext cx="4094129" cy="1325563"/>
          </a:xfrm>
        </p:spPr>
        <p:txBody>
          <a:bodyPr>
            <a:normAutofit/>
          </a:bodyPr>
          <a:lstStyle/>
          <a:p>
            <a:pPr algn="l"/>
            <a:r>
              <a:rPr lang="en-US" b="1" dirty="0"/>
              <a:t>Schemas</a:t>
            </a:r>
            <a:endParaRPr lang="en-GB" b="1" dirty="0"/>
          </a:p>
        </p:txBody>
      </p:sp>
      <p:sp>
        <p:nvSpPr>
          <p:cNvPr id="8" name="Freeform: Shape 7">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20201CC0-D4FA-6EAB-40AA-BDBE8A4227B1}"/>
              </a:ext>
            </a:extLst>
          </p:cNvPr>
          <p:cNvPicPr>
            <a:picLocks noChangeAspect="1"/>
          </p:cNvPicPr>
          <p:nvPr/>
        </p:nvPicPr>
        <p:blipFill>
          <a:blip r:embed="rId2"/>
          <a:stretch>
            <a:fillRect/>
          </a:stretch>
        </p:blipFill>
        <p:spPr>
          <a:xfrm>
            <a:off x="527386" y="1284912"/>
            <a:ext cx="3583036" cy="411843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FD29749-9C35-1918-398A-3E49E889CA1C}"/>
              </a:ext>
            </a:extLst>
          </p:cNvPr>
          <p:cNvSpPr>
            <a:spLocks noGrp="1"/>
          </p:cNvSpPr>
          <p:nvPr>
            <p:ph idx="1"/>
          </p:nvPr>
        </p:nvSpPr>
        <p:spPr>
          <a:xfrm>
            <a:off x="4421221" y="1984443"/>
            <a:ext cx="4094129" cy="4192520"/>
          </a:xfrm>
        </p:spPr>
        <p:txBody>
          <a:bodyPr>
            <a:normAutofit/>
          </a:bodyPr>
          <a:lstStyle/>
          <a:p>
            <a:pPr marL="0" indent="0">
              <a:lnSpc>
                <a:spcPct val="90000"/>
              </a:lnSpc>
              <a:buNone/>
            </a:pPr>
            <a:r>
              <a:rPr lang="en-US" sz="2700" dirty="0"/>
              <a:t>Children develop schemas — mental frameworks that organise information and experiences. These schemas evolve through assimilation (fitting new information into existing ideas) and accommodation (modifying schemas when new experiences don’t fit) (McLeod, 2018).</a:t>
            </a:r>
            <a:endParaRPr lang="en-GB" sz="2700" dirty="0"/>
          </a:p>
        </p:txBody>
      </p:sp>
    </p:spTree>
    <p:extLst>
      <p:ext uri="{BB962C8B-B14F-4D97-AF65-F5344CB8AC3E}">
        <p14:creationId xmlns:p14="http://schemas.microsoft.com/office/powerpoint/2010/main" val="3174096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B8DCBA-FEED-46EF-A140-35B904015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62849"/>
            <a:ext cx="548639"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656150"/>
            <a:ext cx="4193090"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1FABEB-EFF3-0ACC-3DB2-F45B1B43BB81}"/>
              </a:ext>
            </a:extLst>
          </p:cNvPr>
          <p:cNvSpPr>
            <a:spLocks noGrp="1"/>
          </p:cNvSpPr>
          <p:nvPr>
            <p:ph type="title"/>
          </p:nvPr>
        </p:nvSpPr>
        <p:spPr>
          <a:xfrm>
            <a:off x="782723" y="873940"/>
            <a:ext cx="3696218" cy="1035781"/>
          </a:xfrm>
        </p:spPr>
        <p:txBody>
          <a:bodyPr vert="horz" lIns="91440" tIns="45720" rIns="91440" bIns="45720" rtlCol="0" anchor="ctr">
            <a:normAutofit/>
          </a:bodyPr>
          <a:lstStyle/>
          <a:p>
            <a:pPr algn="l" defTabSz="914400">
              <a:lnSpc>
                <a:spcPct val="90000"/>
              </a:lnSpc>
            </a:pPr>
            <a:r>
              <a:rPr lang="en-US" sz="3100"/>
              <a:t>Assimilation and Accomodation</a:t>
            </a:r>
          </a:p>
        </p:txBody>
      </p:sp>
      <p:sp>
        <p:nvSpPr>
          <p:cNvPr id="3" name="Content Placeholder 2">
            <a:extLst>
              <a:ext uri="{FF2B5EF4-FFF2-40B4-BE49-F238E27FC236}">
                <a16:creationId xmlns:a16="http://schemas.microsoft.com/office/drawing/2014/main" id="{73E89EDC-A6CE-6392-B662-662642BBD47E}"/>
              </a:ext>
            </a:extLst>
          </p:cNvPr>
          <p:cNvSpPr>
            <a:spLocks noGrp="1"/>
          </p:cNvSpPr>
          <p:nvPr>
            <p:ph sz="half" idx="1"/>
          </p:nvPr>
        </p:nvSpPr>
        <p:spPr>
          <a:xfrm>
            <a:off x="758971" y="2245249"/>
            <a:ext cx="3743722" cy="3677123"/>
          </a:xfrm>
        </p:spPr>
        <p:txBody>
          <a:bodyPr vert="horz" lIns="91440" tIns="45720" rIns="91440" bIns="45720" rtlCol="0" anchor="ctr">
            <a:normAutofit/>
          </a:bodyPr>
          <a:lstStyle/>
          <a:p>
            <a:pPr marL="0" indent="0" defTabSz="914400">
              <a:buNone/>
            </a:pPr>
            <a:r>
              <a:rPr lang="en-US" sz="2400" dirty="0"/>
              <a:t>Piaget proposed that learning occurs when children either assimilate new experiences into existing schemas or accommodate by changing those schemas (Piaget and Rosin, 1978).</a:t>
            </a:r>
          </a:p>
        </p:txBody>
      </p:sp>
      <p:pic>
        <p:nvPicPr>
          <p:cNvPr id="5" name="Content Placeholder 4">
            <a:extLst>
              <a:ext uri="{FF2B5EF4-FFF2-40B4-BE49-F238E27FC236}">
                <a16:creationId xmlns:a16="http://schemas.microsoft.com/office/drawing/2014/main" id="{E2C66F0E-FF49-C00B-A793-57408FB595AA}"/>
              </a:ext>
            </a:extLst>
          </p:cNvPr>
          <p:cNvPicPr>
            <a:picLocks noGrp="1" noChangeAspect="1"/>
          </p:cNvPicPr>
          <p:nvPr>
            <p:ph sz="half" idx="2"/>
          </p:nvPr>
        </p:nvPicPr>
        <p:blipFill>
          <a:blip r:embed="rId3"/>
          <a:srcRect l="17319" r="4453" b="3"/>
          <a:stretch>
            <a:fillRect/>
          </a:stretch>
        </p:blipFill>
        <p:spPr>
          <a:xfrm>
            <a:off x="5091287" y="613147"/>
            <a:ext cx="3424063" cy="5593443"/>
          </a:xfrm>
          <a:prstGeom prst="rect">
            <a:avLst/>
          </a:prstGeom>
        </p:spPr>
      </p:pic>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92240"/>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745D2B1-5274-497A-F773-2C05623E4070}"/>
              </a:ext>
            </a:extLst>
          </p:cNvPr>
          <p:cNvPicPr>
            <a:picLocks noChangeAspect="1"/>
          </p:cNvPicPr>
          <p:nvPr/>
        </p:nvPicPr>
        <p:blipFill>
          <a:blip r:embed="rId4"/>
          <a:stretch>
            <a:fillRect/>
          </a:stretch>
        </p:blipFill>
        <p:spPr>
          <a:xfrm>
            <a:off x="5091287" y="6257467"/>
            <a:ext cx="3889585" cy="256054"/>
          </a:xfrm>
          <a:prstGeom prst="rect">
            <a:avLst/>
          </a:prstGeom>
        </p:spPr>
      </p:pic>
    </p:spTree>
    <p:extLst>
      <p:ext uri="{BB962C8B-B14F-4D97-AF65-F5344CB8AC3E}">
        <p14:creationId xmlns:p14="http://schemas.microsoft.com/office/powerpoint/2010/main" val="33141671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64345D-3DFC-4AD3-D60F-DF9DDF09DCF6}"/>
              </a:ext>
            </a:extLst>
          </p:cNvPr>
          <p:cNvSpPr>
            <a:spLocks noGrp="1"/>
          </p:cNvSpPr>
          <p:nvPr>
            <p:ph type="title"/>
          </p:nvPr>
        </p:nvSpPr>
        <p:spPr>
          <a:xfrm>
            <a:off x="1116419" y="479493"/>
            <a:ext cx="7398931" cy="1325563"/>
          </a:xfrm>
        </p:spPr>
        <p:txBody>
          <a:bodyPr vert="horz" lIns="91440" tIns="45720" rIns="91440" bIns="45720" rtlCol="0" anchor="ctr">
            <a:normAutofit/>
          </a:bodyPr>
          <a:lstStyle/>
          <a:p>
            <a:pPr algn="l" defTabSz="914400">
              <a:lnSpc>
                <a:spcPct val="90000"/>
              </a:lnSpc>
            </a:pPr>
            <a:r>
              <a:rPr lang="en-US" sz="3100" b="1" u="sng" kern="1200" dirty="0">
                <a:solidFill>
                  <a:schemeClr val="tx1"/>
                </a:solidFill>
                <a:latin typeface="+mj-lt"/>
                <a:ea typeface="+mj-ea"/>
                <a:cs typeface="+mj-cs"/>
              </a:rPr>
              <a:t>Equilibration (Balancing Understanding)</a:t>
            </a:r>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Stones balancing on a wood">
            <a:extLst>
              <a:ext uri="{FF2B5EF4-FFF2-40B4-BE49-F238E27FC236}">
                <a16:creationId xmlns:a16="http://schemas.microsoft.com/office/drawing/2014/main" id="{3F8EFC2E-D7FA-19E2-64D5-3B09C6278B5E}"/>
              </a:ext>
            </a:extLst>
          </p:cNvPr>
          <p:cNvPicPr>
            <a:picLocks noChangeAspect="1"/>
          </p:cNvPicPr>
          <p:nvPr/>
        </p:nvPicPr>
        <p:blipFill>
          <a:blip r:embed="rId2"/>
          <a:srcRect l="41406" r="22946" b="-2"/>
          <a:stretch>
            <a:fillRect/>
          </a:stretch>
        </p:blipFill>
        <p:spPr>
          <a:xfrm>
            <a:off x="642839" y="1658679"/>
            <a:ext cx="3352130" cy="451828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9A039A8E-5537-C1EC-C034-5B135C1E1367}"/>
              </a:ext>
            </a:extLst>
          </p:cNvPr>
          <p:cNvSpPr>
            <a:spLocks noGrp="1"/>
          </p:cNvSpPr>
          <p:nvPr>
            <p:ph sz="half" idx="1"/>
          </p:nvPr>
        </p:nvSpPr>
        <p:spPr>
          <a:xfrm>
            <a:off x="4421221" y="1984443"/>
            <a:ext cx="4094129" cy="4192520"/>
          </a:xfrm>
        </p:spPr>
        <p:txBody>
          <a:bodyPr vert="horz" lIns="91440" tIns="45720" rIns="91440" bIns="45720" rtlCol="0">
            <a:normAutofit/>
          </a:bodyPr>
          <a:lstStyle/>
          <a:p>
            <a:pPr marL="0" indent="0" defTabSz="914400">
              <a:lnSpc>
                <a:spcPct val="90000"/>
              </a:lnSpc>
              <a:buNone/>
            </a:pPr>
            <a:r>
              <a:rPr lang="en-US" dirty="0"/>
              <a:t>Equilibration helps children find balance between what they already know and new experiences (Haddock, 2024). When there’s a mismatch (disequilibrium), they adjust their thinking to restore balance (Siegler et al., 2017).</a:t>
            </a:r>
          </a:p>
        </p:txBody>
      </p:sp>
    </p:spTree>
    <p:extLst>
      <p:ext uri="{BB962C8B-B14F-4D97-AF65-F5344CB8AC3E}">
        <p14:creationId xmlns:p14="http://schemas.microsoft.com/office/powerpoint/2010/main" val="2492576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51130-16B3-284A-008D-6748A27BC49B}"/>
              </a:ext>
            </a:extLst>
          </p:cNvPr>
          <p:cNvSpPr>
            <a:spLocks noGrp="1"/>
          </p:cNvSpPr>
          <p:nvPr>
            <p:ph type="title"/>
          </p:nvPr>
        </p:nvSpPr>
        <p:spPr>
          <a:xfrm>
            <a:off x="483798" y="525982"/>
            <a:ext cx="3212237" cy="1200361"/>
          </a:xfrm>
        </p:spPr>
        <p:txBody>
          <a:bodyPr vert="horz" lIns="91440" tIns="45720" rIns="91440" bIns="45720" rtlCol="0" anchor="b">
            <a:normAutofit/>
          </a:bodyPr>
          <a:lstStyle/>
          <a:p>
            <a:pPr algn="l" defTabSz="914400">
              <a:lnSpc>
                <a:spcPct val="90000"/>
              </a:lnSpc>
            </a:pPr>
            <a:r>
              <a:rPr lang="en-US" sz="3100" kern="1200" dirty="0">
                <a:solidFill>
                  <a:schemeClr val="tx1"/>
                </a:solidFill>
                <a:latin typeface="+mj-lt"/>
                <a:ea typeface="+mj-ea"/>
                <a:cs typeface="+mj-cs"/>
              </a:rPr>
              <a:t>Application to Amira</a:t>
            </a:r>
          </a:p>
        </p:txBody>
      </p:sp>
      <p:sp>
        <p:nvSpPr>
          <p:cNvPr id="36" name="Rectangle 3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399" y="1944913"/>
            <a:ext cx="30175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4EAB72-8F1A-6D80-3AEC-1BF928AE5496}"/>
              </a:ext>
            </a:extLst>
          </p:cNvPr>
          <p:cNvSpPr>
            <a:spLocks noGrp="1"/>
          </p:cNvSpPr>
          <p:nvPr>
            <p:ph sz="half" idx="1"/>
          </p:nvPr>
        </p:nvSpPr>
        <p:spPr>
          <a:xfrm>
            <a:off x="483799" y="2031101"/>
            <a:ext cx="3556120" cy="3511943"/>
          </a:xfrm>
        </p:spPr>
        <p:txBody>
          <a:bodyPr vert="horz" lIns="91440" tIns="45720" rIns="91440" bIns="45720" rtlCol="0" anchor="ctr">
            <a:normAutofit/>
          </a:bodyPr>
          <a:lstStyle/>
          <a:p>
            <a:pPr marL="0" indent="0" defTabSz="914400">
              <a:buNone/>
            </a:pPr>
            <a:r>
              <a:rPr lang="en-US" sz="2400" dirty="0"/>
              <a:t>Amira might be developing schemas about separation, social relationships, and communication—her anxiety when her carer leaves may reflect an incomplete schema about separation and return and shows disequilibrium. </a:t>
            </a:r>
          </a:p>
        </p:txBody>
      </p:sp>
      <p:sp>
        <p:nvSpPr>
          <p:cNvPr id="38" name="Rectangle 3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61965" y="6072626"/>
            <a:ext cx="740664" cy="11559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36109" y="1694387"/>
            <a:ext cx="740664" cy="887511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2594" y="354959"/>
            <a:ext cx="4638730"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group of wooden letters on a wooden stand&#10;&#10;AI-generated content may be incorrect.">
            <a:extLst>
              <a:ext uri="{FF2B5EF4-FFF2-40B4-BE49-F238E27FC236}">
                <a16:creationId xmlns:a16="http://schemas.microsoft.com/office/drawing/2014/main" id="{A9CCB174-487D-1B51-3946-A1F9057B3A81}"/>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rcRect l="27966" r="20391" b="1"/>
          <a:stretch>
            <a:fillRect/>
          </a:stretch>
        </p:blipFill>
        <p:spPr>
          <a:xfrm>
            <a:off x="4541703" y="650494"/>
            <a:ext cx="4119213" cy="5324142"/>
          </a:xfrm>
          <a:prstGeom prst="rect">
            <a:avLst/>
          </a:prstGeom>
        </p:spPr>
      </p:pic>
      <p:sp>
        <p:nvSpPr>
          <p:cNvPr id="7" name="TextBox 6">
            <a:extLst>
              <a:ext uri="{FF2B5EF4-FFF2-40B4-BE49-F238E27FC236}">
                <a16:creationId xmlns:a16="http://schemas.microsoft.com/office/drawing/2014/main" id="{76568E1D-B3BE-B952-E9DE-2797495AC94F}"/>
              </a:ext>
            </a:extLst>
          </p:cNvPr>
          <p:cNvSpPr txBox="1"/>
          <p:nvPr/>
        </p:nvSpPr>
        <p:spPr>
          <a:xfrm>
            <a:off x="6353874" y="5774581"/>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thebluediamondgallery.com/wooden-tile/a/anxiety.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457588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A8A1AC-621A-0CF2-2004-FB0195861330}"/>
              </a:ext>
            </a:extLst>
          </p:cNvPr>
          <p:cNvSpPr>
            <a:spLocks noGrp="1"/>
          </p:cNvSpPr>
          <p:nvPr>
            <p:ph type="title"/>
          </p:nvPr>
        </p:nvSpPr>
        <p:spPr>
          <a:xfrm>
            <a:off x="480050" y="1050595"/>
            <a:ext cx="5575173" cy="1618489"/>
          </a:xfrm>
        </p:spPr>
        <p:txBody>
          <a:bodyPr anchor="ctr">
            <a:normAutofit fontScale="90000"/>
          </a:bodyPr>
          <a:lstStyle/>
          <a:p>
            <a:r>
              <a:rPr lang="en-US" sz="4800" dirty="0"/>
              <a:t>Piaget’s Stages of Cognitive Development</a:t>
            </a:r>
            <a:endParaRPr lang="en-GB" sz="4800" dirty="0"/>
          </a:p>
        </p:txBody>
      </p:sp>
      <p:sp>
        <p:nvSpPr>
          <p:cNvPr id="3" name="Content Placeholder 2">
            <a:extLst>
              <a:ext uri="{FF2B5EF4-FFF2-40B4-BE49-F238E27FC236}">
                <a16:creationId xmlns:a16="http://schemas.microsoft.com/office/drawing/2014/main" id="{885CC847-6B28-0ADB-5840-2042EDD90914}"/>
              </a:ext>
            </a:extLst>
          </p:cNvPr>
          <p:cNvSpPr>
            <a:spLocks noGrp="1"/>
          </p:cNvSpPr>
          <p:nvPr>
            <p:ph idx="1"/>
          </p:nvPr>
        </p:nvSpPr>
        <p:spPr>
          <a:xfrm>
            <a:off x="963930" y="2669085"/>
            <a:ext cx="5933827" cy="3100780"/>
          </a:xfrm>
        </p:spPr>
        <p:txBody>
          <a:bodyPr anchor="t">
            <a:normAutofit fontScale="92500" lnSpcReduction="10000"/>
          </a:bodyPr>
          <a:lstStyle/>
          <a:p>
            <a:pPr>
              <a:lnSpc>
                <a:spcPct val="90000"/>
              </a:lnSpc>
            </a:pPr>
            <a:r>
              <a:rPr lang="en-US" sz="2100" b="1" dirty="0">
                <a:solidFill>
                  <a:srgbClr val="7030A0"/>
                </a:solidFill>
              </a:rPr>
              <a:t>Sensorimotor Stage (birth to 2 years) </a:t>
            </a:r>
            <a:r>
              <a:rPr lang="en-US" sz="2100" dirty="0"/>
              <a:t>– motor activity without use of symbols</a:t>
            </a:r>
          </a:p>
          <a:p>
            <a:pPr marL="0" indent="0">
              <a:lnSpc>
                <a:spcPct val="90000"/>
              </a:lnSpc>
              <a:buNone/>
            </a:pPr>
            <a:endParaRPr lang="en-US" sz="2100" dirty="0"/>
          </a:p>
          <a:p>
            <a:pPr>
              <a:lnSpc>
                <a:spcPct val="90000"/>
              </a:lnSpc>
            </a:pPr>
            <a:r>
              <a:rPr lang="en-GB" sz="2100" b="1" dirty="0">
                <a:solidFill>
                  <a:srgbClr val="7030A0"/>
                </a:solidFill>
              </a:rPr>
              <a:t>Preoperational Stage (2 to 7 years) </a:t>
            </a:r>
            <a:r>
              <a:rPr lang="en-GB" sz="2100" dirty="0"/>
              <a:t>– development of language, memory and imagination </a:t>
            </a:r>
          </a:p>
          <a:p>
            <a:pPr marL="0" indent="0">
              <a:lnSpc>
                <a:spcPct val="90000"/>
              </a:lnSpc>
              <a:buNone/>
            </a:pPr>
            <a:endParaRPr lang="en-GB" sz="2100" dirty="0"/>
          </a:p>
          <a:p>
            <a:pPr>
              <a:lnSpc>
                <a:spcPct val="90000"/>
              </a:lnSpc>
            </a:pPr>
            <a:r>
              <a:rPr lang="en-GB" sz="2100" b="1" dirty="0">
                <a:solidFill>
                  <a:srgbClr val="7030A0"/>
                </a:solidFill>
              </a:rPr>
              <a:t>Concrete Operational Stage (7 to 11 years) </a:t>
            </a:r>
            <a:r>
              <a:rPr lang="en-GB" sz="2100" dirty="0"/>
              <a:t>– more logical and methodical manipulation of symbols.</a:t>
            </a:r>
          </a:p>
          <a:p>
            <a:pPr marL="0" indent="0">
              <a:lnSpc>
                <a:spcPct val="90000"/>
              </a:lnSpc>
              <a:buNone/>
            </a:pPr>
            <a:endParaRPr lang="en-GB" sz="2100" dirty="0"/>
          </a:p>
          <a:p>
            <a:pPr>
              <a:lnSpc>
                <a:spcPct val="90000"/>
              </a:lnSpc>
            </a:pPr>
            <a:r>
              <a:rPr lang="en-GB" sz="2100" b="1" dirty="0">
                <a:solidFill>
                  <a:srgbClr val="7030A0"/>
                </a:solidFill>
              </a:rPr>
              <a:t>Formal Operational Stage (11 to 11+) </a:t>
            </a:r>
            <a:r>
              <a:rPr lang="en-GB" sz="2100" dirty="0"/>
              <a:t>– use of symbols to relate to abstract concepts. </a:t>
            </a:r>
          </a:p>
        </p:txBody>
      </p:sp>
      <p:sp>
        <p:nvSpPr>
          <p:cNvPr id="5" name="TextBox 4">
            <a:extLst>
              <a:ext uri="{FF2B5EF4-FFF2-40B4-BE49-F238E27FC236}">
                <a16:creationId xmlns:a16="http://schemas.microsoft.com/office/drawing/2014/main" id="{CAE2226B-949B-D747-956A-FC8484665D6B}"/>
              </a:ext>
            </a:extLst>
          </p:cNvPr>
          <p:cNvSpPr txBox="1"/>
          <p:nvPr/>
        </p:nvSpPr>
        <p:spPr>
          <a:xfrm>
            <a:off x="5094357" y="5677160"/>
            <a:ext cx="2550452" cy="369332"/>
          </a:xfrm>
          <a:prstGeom prst="rect">
            <a:avLst/>
          </a:prstGeom>
          <a:noFill/>
        </p:spPr>
        <p:txBody>
          <a:bodyPr wrap="square">
            <a:spAutoFit/>
          </a:bodyPr>
          <a:lstStyle/>
          <a:p>
            <a:r>
              <a:rPr lang="en-GB" dirty="0"/>
              <a:t>(McLeod, 2025)</a:t>
            </a:r>
          </a:p>
        </p:txBody>
      </p:sp>
      <p:pic>
        <p:nvPicPr>
          <p:cNvPr id="4" name="Picture 3">
            <a:extLst>
              <a:ext uri="{FF2B5EF4-FFF2-40B4-BE49-F238E27FC236}">
                <a16:creationId xmlns:a16="http://schemas.microsoft.com/office/drawing/2014/main" id="{6BE19643-5754-268C-4C89-FB90AA2AE2C4}"/>
              </a:ext>
            </a:extLst>
          </p:cNvPr>
          <p:cNvPicPr>
            <a:picLocks noChangeAspect="1"/>
          </p:cNvPicPr>
          <p:nvPr/>
        </p:nvPicPr>
        <p:blipFill>
          <a:blip r:embed="rId2"/>
          <a:stretch>
            <a:fillRect/>
          </a:stretch>
        </p:blipFill>
        <p:spPr>
          <a:xfrm>
            <a:off x="5973417" y="1050595"/>
            <a:ext cx="2468880" cy="1618489"/>
          </a:xfrm>
          <a:prstGeom prst="rect">
            <a:avLst/>
          </a:prstGeom>
        </p:spPr>
      </p:pic>
    </p:spTree>
    <p:extLst>
      <p:ext uri="{BB962C8B-B14F-4D97-AF65-F5344CB8AC3E}">
        <p14:creationId xmlns:p14="http://schemas.microsoft.com/office/powerpoint/2010/main" val="951382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7227" y="1694387"/>
            <a:ext cx="740664" cy="887511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675" y="354959"/>
            <a:ext cx="4638730"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artoon of a child with a toy car&#10;&#10;AI-generated content may be incorrect.">
            <a:extLst>
              <a:ext uri="{FF2B5EF4-FFF2-40B4-BE49-F238E27FC236}">
                <a16:creationId xmlns:a16="http://schemas.microsoft.com/office/drawing/2014/main" id="{6F9D000D-E25D-4265-0F42-DD3BE37885AB}"/>
              </a:ext>
            </a:extLst>
          </p:cNvPr>
          <p:cNvPicPr>
            <a:picLocks noChangeAspect="1"/>
          </p:cNvPicPr>
          <p:nvPr/>
        </p:nvPicPr>
        <p:blipFill>
          <a:blip r:embed="rId2">
            <a:extLst>
              <a:ext uri="{837473B0-CC2E-450A-ABE3-18F120FF3D39}">
                <a1611:picAttrSrcUrl xmlns:a1611="http://schemas.microsoft.com/office/drawing/2016/11/main" r:id="rId3"/>
              </a:ext>
            </a:extLst>
          </a:blip>
          <a:srcRect l="5238" r="11960" b="-3"/>
          <a:stretch>
            <a:fillRect/>
          </a:stretch>
        </p:blipFill>
        <p:spPr>
          <a:xfrm>
            <a:off x="432183" y="650494"/>
            <a:ext cx="4221013" cy="5324142"/>
          </a:xfrm>
          <a:prstGeom prst="rect">
            <a:avLst/>
          </a:prstGeom>
        </p:spPr>
      </p:pic>
      <p:sp>
        <p:nvSpPr>
          <p:cNvPr id="46" name="Rectangle 4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458339" y="1944913"/>
            <a:ext cx="30175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4B22D4-2CB9-0078-9BDA-3C8FF4645B3A}"/>
              </a:ext>
            </a:extLst>
          </p:cNvPr>
          <p:cNvSpPr>
            <a:spLocks noGrp="1"/>
          </p:cNvSpPr>
          <p:nvPr>
            <p:ph idx="1"/>
          </p:nvPr>
        </p:nvSpPr>
        <p:spPr>
          <a:xfrm>
            <a:off x="5070913" y="2031101"/>
            <a:ext cx="3570584" cy="3511943"/>
          </a:xfrm>
        </p:spPr>
        <p:txBody>
          <a:bodyPr anchor="ctr">
            <a:normAutofit/>
          </a:bodyPr>
          <a:lstStyle/>
          <a:p>
            <a:pPr marL="0" marR="0" lvl="0" indent="0" defTabSz="457200" rtl="0" eaLnBrk="1" fontAlgn="auto" latinLnBrk="0" hangingPunct="1">
              <a:spcBef>
                <a:spcPct val="20000"/>
              </a:spcBef>
              <a:spcAft>
                <a:spcPts val="0"/>
              </a:spcAft>
              <a:buClrTx/>
              <a:buSzTx/>
              <a:buFont typeface="Arial"/>
              <a:buNone/>
              <a:tabLst/>
              <a:defRPr/>
            </a:pPr>
            <a:r>
              <a:rPr kumimoji="0" lang="en-US" sz="2000" b="0" i="0" u="none" strike="noStrike" kern="1200" cap="none" spc="0" normalizeH="0" baseline="0" noProof="0" dirty="0">
                <a:ln>
                  <a:noFill/>
                </a:ln>
                <a:effectLst/>
                <a:uLnTx/>
                <a:uFillTx/>
                <a:latin typeface="Calibri"/>
                <a:ea typeface="+mn-ea"/>
                <a:cs typeface="+mn-cs"/>
              </a:rPr>
              <a:t>At age three, Amira is in the preoperational stage (2–7 years), where thinking is symbolic but egocentric. Her limited verbal communication and difficulty joining group play are typical — she’s learning to use language and may focus on her own perspective.</a:t>
            </a:r>
          </a:p>
          <a:p>
            <a:pPr marL="0" indent="0">
              <a:buNone/>
            </a:pPr>
            <a:endParaRPr lang="en-GB" sz="2000" dirty="0"/>
          </a:p>
        </p:txBody>
      </p:sp>
      <p:sp>
        <p:nvSpPr>
          <p:cNvPr id="48" name="Rectangle 4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65301" y="6072626"/>
            <a:ext cx="740664" cy="11559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A43ED98-FBC8-5955-519D-70FAC2424808}"/>
              </a:ext>
            </a:extLst>
          </p:cNvPr>
          <p:cNvSpPr txBox="1"/>
          <p:nvPr/>
        </p:nvSpPr>
        <p:spPr>
          <a:xfrm>
            <a:off x="4979504" y="883364"/>
            <a:ext cx="3196933" cy="830997"/>
          </a:xfrm>
          <a:prstGeom prst="rect">
            <a:avLst/>
          </a:prstGeom>
          <a:noFill/>
        </p:spPr>
        <p:txBody>
          <a:bodyPr wrap="square">
            <a:spAutoFit/>
          </a:bodyPr>
          <a:lstStyle/>
          <a:p>
            <a:r>
              <a:rPr lang="en-US" sz="2400" b="1" dirty="0"/>
              <a:t>Preoperational stage (2–7 years</a:t>
            </a:r>
            <a:r>
              <a:rPr lang="en-US" dirty="0"/>
              <a:t>)</a:t>
            </a:r>
          </a:p>
        </p:txBody>
      </p:sp>
    </p:spTree>
    <p:extLst>
      <p:ext uri="{BB962C8B-B14F-4D97-AF65-F5344CB8AC3E}">
        <p14:creationId xmlns:p14="http://schemas.microsoft.com/office/powerpoint/2010/main" val="42945034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457037" cy="1554480"/>
          </a:xfrm>
        </p:spPr>
        <p:txBody>
          <a:bodyPr anchor="ctr">
            <a:normAutofit/>
          </a:bodyPr>
          <a:lstStyle/>
          <a:p>
            <a:r>
              <a:rPr lang="en-GB" sz="4200">
                <a:latin typeface="Calibri"/>
              </a:rPr>
              <a:t>Practical Strategies</a:t>
            </a:r>
          </a:p>
        </p:txBody>
      </p:sp>
      <p:graphicFrame>
        <p:nvGraphicFramePr>
          <p:cNvPr id="19" name="Content Placeholder 2">
            <a:extLst>
              <a:ext uri="{FF2B5EF4-FFF2-40B4-BE49-F238E27FC236}">
                <a16:creationId xmlns:a16="http://schemas.microsoft.com/office/drawing/2014/main" id="{3BD0D230-B7A4-53BC-9933-70C49BC27D1E}"/>
              </a:ext>
            </a:extLst>
          </p:cNvPr>
          <p:cNvGraphicFramePr>
            <a:graphicFrameLocks noGrp="1"/>
          </p:cNvGraphicFramePr>
          <p:nvPr>
            <p:ph idx="1"/>
            <p:extLst>
              <p:ext uri="{D42A27DB-BD31-4B8C-83A1-F6EECF244321}">
                <p14:modId xmlns:p14="http://schemas.microsoft.com/office/powerpoint/2010/main" val="759379072"/>
              </p:ext>
            </p:extLst>
          </p:nvPr>
        </p:nvGraphicFramePr>
        <p:xfrm>
          <a:off x="783771" y="3017522"/>
          <a:ext cx="7455989" cy="3124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457037" cy="1554480"/>
          </a:xfrm>
        </p:spPr>
        <p:txBody>
          <a:bodyPr anchor="ctr">
            <a:normAutofit/>
          </a:bodyPr>
          <a:lstStyle/>
          <a:p>
            <a:r>
              <a:rPr lang="en-GB" sz="4200">
                <a:latin typeface="Calibri"/>
              </a:rPr>
              <a:t>Nature vs Nurture</a:t>
            </a:r>
          </a:p>
        </p:txBody>
      </p:sp>
      <p:sp>
        <p:nvSpPr>
          <p:cNvPr id="7" name="Content Placeholder 2"/>
          <p:cNvSpPr>
            <a:spLocks noGrp="1"/>
          </p:cNvSpPr>
          <p:nvPr>
            <p:ph idx="1"/>
          </p:nvPr>
        </p:nvSpPr>
        <p:spPr>
          <a:xfrm>
            <a:off x="1017855" y="2242224"/>
            <a:ext cx="7455989" cy="3124658"/>
          </a:xfrm>
        </p:spPr>
        <p:txBody>
          <a:bodyPr anchor="ctr">
            <a:normAutofit/>
          </a:bodyPr>
          <a:lstStyle/>
          <a:p>
            <a:pPr marL="0" indent="0">
              <a:lnSpc>
                <a:spcPct val="150000"/>
              </a:lnSpc>
              <a:buNone/>
            </a:pPr>
            <a:r>
              <a:rPr sz="2100" dirty="0">
                <a:latin typeface="Calibri"/>
              </a:rPr>
              <a:t>• Nature: biological maturation, brain and speech development</a:t>
            </a:r>
          </a:p>
          <a:p>
            <a:pPr marL="0" indent="0">
              <a:lnSpc>
                <a:spcPct val="150000"/>
              </a:lnSpc>
              <a:buNone/>
            </a:pPr>
            <a:r>
              <a:rPr sz="2100" dirty="0">
                <a:latin typeface="Calibri"/>
              </a:rPr>
              <a:t>• Nurture: attachment style, nursery environment, family support</a:t>
            </a:r>
          </a:p>
          <a:p>
            <a:pPr marL="0" indent="0">
              <a:lnSpc>
                <a:spcPct val="150000"/>
              </a:lnSpc>
              <a:buNone/>
            </a:pPr>
            <a:r>
              <a:rPr sz="2100" dirty="0">
                <a:latin typeface="Calibri"/>
              </a:rPr>
              <a:t>• Interaction between nature and nurture shapes development</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629757" cy="1554480"/>
          </a:xfrm>
        </p:spPr>
        <p:txBody>
          <a:bodyPr anchor="ctr">
            <a:normAutofit/>
          </a:bodyPr>
          <a:lstStyle/>
          <a:p>
            <a:r>
              <a:rPr lang="en-GB" sz="4200">
                <a:latin typeface="Calibri"/>
              </a:rPr>
              <a:t>Critical Evaluation</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CE4F1FA-C185-00AF-C3BD-1055CCA112EE}"/>
              </a:ext>
            </a:extLst>
          </p:cNvPr>
          <p:cNvGraphicFramePr>
            <a:graphicFrameLocks noGrp="1"/>
          </p:cNvGraphicFramePr>
          <p:nvPr>
            <p:ph idx="1"/>
            <p:extLst>
              <p:ext uri="{D42A27DB-BD31-4B8C-83A1-F6EECF244321}">
                <p14:modId xmlns:p14="http://schemas.microsoft.com/office/powerpoint/2010/main" val="2188410663"/>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629757" cy="1554480"/>
          </a:xfrm>
        </p:spPr>
        <p:txBody>
          <a:bodyPr anchor="ctr">
            <a:normAutofit/>
          </a:bodyPr>
          <a:lstStyle/>
          <a:p>
            <a:r>
              <a:rPr lang="en-GB" sz="4200">
                <a:latin typeface="Calibri"/>
              </a:rPr>
              <a:t>Conclusion</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869556A-B228-7292-8022-725977214D9B}"/>
              </a:ext>
            </a:extLst>
          </p:cNvPr>
          <p:cNvGraphicFramePr>
            <a:graphicFrameLocks noGrp="1"/>
          </p:cNvGraphicFramePr>
          <p:nvPr>
            <p:ph idx="1"/>
            <p:extLst>
              <p:ext uri="{D42A27DB-BD31-4B8C-83A1-F6EECF244321}">
                <p14:modId xmlns:p14="http://schemas.microsoft.com/office/powerpoint/2010/main" val="1377491806"/>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2F2F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sz="2800" b="1" dirty="0">
                <a:solidFill>
                  <a:srgbClr val="00468C"/>
                </a:solidFill>
                <a:latin typeface="Calibri"/>
              </a:rPr>
              <a:t>References (Harvard Style)</a:t>
            </a:r>
          </a:p>
        </p:txBody>
      </p:sp>
      <p:sp>
        <p:nvSpPr>
          <p:cNvPr id="3" name="Content Placeholder 2"/>
          <p:cNvSpPr>
            <a:spLocks noGrp="1"/>
          </p:cNvSpPr>
          <p:nvPr>
            <p:ph idx="1"/>
          </p:nvPr>
        </p:nvSpPr>
        <p:spPr>
          <a:xfrm>
            <a:off x="382772" y="1244010"/>
            <a:ext cx="8229600" cy="5233028"/>
          </a:xfrm>
        </p:spPr>
        <p:txBody>
          <a:bodyPr>
            <a:normAutofit fontScale="92500" lnSpcReduction="10000"/>
          </a:bodyPr>
          <a:lstStyle/>
          <a:p>
            <a:r>
              <a:rPr lang="en-US" sz="2000" dirty="0">
                <a:solidFill>
                  <a:srgbClr val="1E1E1E"/>
                </a:solidFill>
                <a:latin typeface="Calibri"/>
              </a:rPr>
              <a:t>Berk, L.E. (2018). Development through the Lifespan. 7th ed. Pearson.</a:t>
            </a:r>
          </a:p>
          <a:p>
            <a:r>
              <a:rPr lang="en-US" sz="2000" dirty="0">
                <a:solidFill>
                  <a:srgbClr val="1E1E1E"/>
                </a:solidFill>
                <a:latin typeface="Calibri"/>
              </a:rPr>
              <a:t>Haddock, E. (2024). Piaget’s Equilibration: A Guide to Learning Theory. [online] Social Work Exam Strategies. Available at: </a:t>
            </a:r>
            <a:r>
              <a:rPr lang="en-US" sz="2000" dirty="0">
                <a:solidFill>
                  <a:srgbClr val="1E1E1E"/>
                </a:solidFill>
                <a:latin typeface="Calibri"/>
                <a:hlinkClick r:id="rId2"/>
              </a:rPr>
              <a:t>https://socialworkexams.com/piagets-equilibration-a-guide-to-learning-theory/</a:t>
            </a:r>
            <a:r>
              <a:rPr lang="en-US" sz="2000" dirty="0">
                <a:solidFill>
                  <a:srgbClr val="1E1E1E"/>
                </a:solidFill>
                <a:latin typeface="Calibri"/>
              </a:rPr>
              <a:t>. </a:t>
            </a:r>
          </a:p>
          <a:p>
            <a:r>
              <a:rPr lang="en-US" sz="2000" dirty="0">
                <a:solidFill>
                  <a:srgbClr val="1E1E1E"/>
                </a:solidFill>
                <a:latin typeface="Calibri"/>
              </a:rPr>
              <a:t>McLeod, S. (2025). Piaget cognitive stages of development. [online] Simply Psychology. Available at: </a:t>
            </a:r>
            <a:r>
              <a:rPr lang="en-US" sz="2000" dirty="0">
                <a:solidFill>
                  <a:srgbClr val="1E1E1E"/>
                </a:solidFill>
                <a:latin typeface="Calibri"/>
                <a:hlinkClick r:id="rId3"/>
              </a:rPr>
              <a:t>https://www.simplypsychology.org/piaget.html</a:t>
            </a:r>
            <a:r>
              <a:rPr lang="en-US" sz="2000" dirty="0">
                <a:solidFill>
                  <a:srgbClr val="1E1E1E"/>
                </a:solidFill>
                <a:latin typeface="Calibri"/>
              </a:rPr>
              <a:t>. </a:t>
            </a:r>
            <a:endParaRPr sz="2000" dirty="0">
              <a:solidFill>
                <a:srgbClr val="1E1E1E"/>
              </a:solidFill>
              <a:latin typeface="Calibri"/>
            </a:endParaRPr>
          </a:p>
          <a:p>
            <a:r>
              <a:rPr sz="2000" dirty="0">
                <a:latin typeface="Calibri"/>
              </a:rPr>
              <a:t>Piaget, J. (1952). The Origins of Intelligence in Children. International Universities Press.</a:t>
            </a:r>
            <a:endParaRPr lang="en-US" sz="2000" dirty="0">
              <a:latin typeface="Calibri"/>
            </a:endParaRPr>
          </a:p>
          <a:p>
            <a:r>
              <a:rPr lang="en-US" sz="2000" dirty="0">
                <a:latin typeface="Calibri"/>
              </a:rPr>
              <a:t>Piaget, J. and Rosin, A. (1978). The development of thought: equilibration of cognitive structures. Basil Blackwell.</a:t>
            </a:r>
          </a:p>
          <a:p>
            <a:r>
              <a:rPr lang="en-US" sz="2000" dirty="0">
                <a:latin typeface="Calibri"/>
              </a:rPr>
              <a:t>Siegler, R.S., Saffran, J.R., Gershoff, E.T. and Eisenberg, N. (2020). How Children Develop. 6th ed. Worth Publishers, Macmillan Learning.</a:t>
            </a:r>
            <a:endParaRPr sz="2000" dirty="0">
              <a:latin typeface="Calibri"/>
            </a:endParaRPr>
          </a:p>
          <a:p>
            <a:r>
              <a:rPr lang="en-US" sz="2000" dirty="0">
                <a:solidFill>
                  <a:srgbClr val="1E1E1E"/>
                </a:solidFill>
                <a:latin typeface="Calibri"/>
              </a:rPr>
              <a:t>Tudge, J.R.H. and </a:t>
            </a:r>
            <a:r>
              <a:rPr lang="en-US" sz="2000" dirty="0" err="1">
                <a:solidFill>
                  <a:srgbClr val="1E1E1E"/>
                </a:solidFill>
                <a:latin typeface="Calibri"/>
              </a:rPr>
              <a:t>Winterhoff</a:t>
            </a:r>
            <a:r>
              <a:rPr lang="en-US" sz="2000" dirty="0">
                <a:solidFill>
                  <a:srgbClr val="1E1E1E"/>
                </a:solidFill>
                <a:latin typeface="Calibri"/>
              </a:rPr>
              <a:t>, P.A. (1993). Vygotsky, Piaget, and Bandura: Perspectives on the Relations between the Social World and Cognitive Development. Human Development, 36(2), pp.61–81. </a:t>
            </a:r>
            <a:r>
              <a:rPr lang="en-US" sz="2000" dirty="0" err="1">
                <a:solidFill>
                  <a:srgbClr val="1E1E1E"/>
                </a:solidFill>
                <a:latin typeface="Calibri"/>
              </a:rPr>
              <a:t>doi</a:t>
            </a:r>
            <a:r>
              <a:rPr lang="en-US" sz="2000" dirty="0">
                <a:solidFill>
                  <a:srgbClr val="1E1E1E"/>
                </a:solidFill>
                <a:latin typeface="Calibri"/>
              </a:rPr>
              <a:t>: </a:t>
            </a:r>
            <a:r>
              <a:rPr lang="en-US" sz="2000" dirty="0">
                <a:solidFill>
                  <a:srgbClr val="1E1E1E"/>
                </a:solidFill>
                <a:latin typeface="Calibri"/>
                <a:hlinkClick r:id="rId4"/>
              </a:rPr>
              <a:t>https://doi.org/10.1159/000277297</a:t>
            </a:r>
            <a:r>
              <a:rPr lang="en-US" sz="2000" dirty="0">
                <a:solidFill>
                  <a:srgbClr val="1E1E1E"/>
                </a:solidFill>
                <a:latin typeface="Calibri"/>
              </a:rPr>
              <a:t>. </a:t>
            </a:r>
            <a:endParaRPr sz="2000" dirty="0">
              <a:solidFill>
                <a:srgbClr val="1E1E1E"/>
              </a:solidFill>
              <a:latin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658</TotalTime>
  <Words>980</Words>
  <Application>Microsoft Office PowerPoint</Application>
  <PresentationFormat>On-screen Show (4:3)</PresentationFormat>
  <Paragraphs>92</Paragraphs>
  <Slides>22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Aptos</vt:lpstr>
      <vt:lpstr>Arial</vt:lpstr>
      <vt:lpstr>Calibri</vt:lpstr>
      <vt:lpstr>Wingdings</vt:lpstr>
      <vt:lpstr>Office Theme</vt:lpstr>
      <vt:lpstr>Application of Piaget’s Cognitive Development Theory to Early Childhood: Supporting Amira</vt:lpstr>
      <vt:lpstr>Introduction</vt:lpstr>
      <vt:lpstr>Amira </vt:lpstr>
      <vt:lpstr>Psychological Theories Of Development</vt:lpstr>
      <vt:lpstr>Importance Of Applying Psychological Theory In The Early Years </vt:lpstr>
      <vt:lpstr>Piaget’s Cognitive Development Theory</vt:lpstr>
      <vt:lpstr>PowerPoint Presentation</vt:lpstr>
      <vt:lpstr>Continue……..</vt:lpstr>
      <vt:lpstr>Key Starting Points of Piaget’s Theory</vt:lpstr>
      <vt:lpstr>1. Constructivism</vt:lpstr>
      <vt:lpstr>Application to Amira</vt:lpstr>
      <vt:lpstr>Schemas</vt:lpstr>
      <vt:lpstr>Assimilation and Accomodation</vt:lpstr>
      <vt:lpstr>Equilibration (Balancing Understanding)</vt:lpstr>
      <vt:lpstr>Application to Amira</vt:lpstr>
      <vt:lpstr>Piaget’s Stages of Cognitive Development</vt:lpstr>
      <vt:lpstr>PowerPoint Presentation</vt:lpstr>
      <vt:lpstr>Practical Strategies</vt:lpstr>
      <vt:lpstr>Nature vs Nurture</vt:lpstr>
      <vt:lpstr>Critical Evaluation</vt:lpstr>
      <vt:lpstr>Conclusion</vt:lpstr>
      <vt:lpstr>References (Harvard Style)</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uzma said</dc:creator>
  <cp:keywords/>
  <dc:description>generated using python-pptx</dc:description>
  <cp:lastModifiedBy>uzma said</cp:lastModifiedBy>
  <cp:revision>6</cp:revision>
  <dcterms:created xsi:type="dcterms:W3CDTF">2013-01-27T09:14:16Z</dcterms:created>
  <dcterms:modified xsi:type="dcterms:W3CDTF">2025-10-11T21:16:03Z</dcterms:modified>
  <cp:category/>
</cp:coreProperties>
</file>