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1" r:id="rId4"/>
  </p:sldMasterIdLst>
  <p:notesMasterIdLst>
    <p:notesMasterId r:id="rId12"/>
  </p:notesMasterIdLst>
  <p:sldIdLst>
    <p:sldId id="256" r:id="rId5"/>
    <p:sldId id="257" r:id="rId6"/>
    <p:sldId id="262" r:id="rId7"/>
    <p:sldId id="258" r:id="rId8"/>
    <p:sldId id="259" r:id="rId9"/>
    <p:sldId id="260" r:id="rId10"/>
    <p:sldId id="261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47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0" y="2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67" d="100"/>
        <a:sy n="167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Winston Hall (2422871)" userId="f1558410-aecf-4b9c-bbc4-5cf7d2ea08ac" providerId="ADAL" clId="{EDA2D399-767A-475F-BA76-88A27DAE9D7B}"/>
    <pc:docChg chg="custSel addSld modSld sldOrd">
      <pc:chgData name="Winston Hall (2422871)" userId="f1558410-aecf-4b9c-bbc4-5cf7d2ea08ac" providerId="ADAL" clId="{EDA2D399-767A-475F-BA76-88A27DAE9D7B}" dt="2025-11-11T20:06:28.356" v="202" actId="255"/>
      <pc:docMkLst>
        <pc:docMk/>
      </pc:docMkLst>
      <pc:sldChg chg="modSp mod">
        <pc:chgData name="Winston Hall (2422871)" userId="f1558410-aecf-4b9c-bbc4-5cf7d2ea08ac" providerId="ADAL" clId="{EDA2D399-767A-475F-BA76-88A27DAE9D7B}" dt="2025-10-19T12:17:39.864" v="155" actId="20577"/>
        <pc:sldMkLst>
          <pc:docMk/>
          <pc:sldMk cId="1125453972" sldId="256"/>
        </pc:sldMkLst>
        <pc:spChg chg="mod">
          <ac:chgData name="Winston Hall (2422871)" userId="f1558410-aecf-4b9c-bbc4-5cf7d2ea08ac" providerId="ADAL" clId="{EDA2D399-767A-475F-BA76-88A27DAE9D7B}" dt="2025-10-19T12:17:37.029" v="154" actId="27636"/>
          <ac:spMkLst>
            <pc:docMk/>
            <pc:sldMk cId="1125453972" sldId="256"/>
            <ac:spMk id="2" creationId="{B6CB0645-57AE-FCE8-E425-DBF3A5F7AD35}"/>
          </ac:spMkLst>
        </pc:spChg>
        <pc:spChg chg="mod">
          <ac:chgData name="Winston Hall (2422871)" userId="f1558410-aecf-4b9c-bbc4-5cf7d2ea08ac" providerId="ADAL" clId="{EDA2D399-767A-475F-BA76-88A27DAE9D7B}" dt="2025-10-19T12:17:39.864" v="155" actId="20577"/>
          <ac:spMkLst>
            <pc:docMk/>
            <pc:sldMk cId="1125453972" sldId="256"/>
            <ac:spMk id="3" creationId="{1A4DB117-C485-1FEC-9AF4-F4D2006C072E}"/>
          </ac:spMkLst>
        </pc:spChg>
      </pc:sldChg>
      <pc:sldChg chg="modSp mod">
        <pc:chgData name="Winston Hall (2422871)" userId="f1558410-aecf-4b9c-bbc4-5cf7d2ea08ac" providerId="ADAL" clId="{EDA2D399-767A-475F-BA76-88A27DAE9D7B}" dt="2025-11-11T20:06:28.356" v="202" actId="255"/>
        <pc:sldMkLst>
          <pc:docMk/>
          <pc:sldMk cId="3139740886" sldId="258"/>
        </pc:sldMkLst>
        <pc:spChg chg="mod">
          <ac:chgData name="Winston Hall (2422871)" userId="f1558410-aecf-4b9c-bbc4-5cf7d2ea08ac" providerId="ADAL" clId="{EDA2D399-767A-475F-BA76-88A27DAE9D7B}" dt="2025-11-11T20:05:42.667" v="200" actId="14100"/>
          <ac:spMkLst>
            <pc:docMk/>
            <pc:sldMk cId="3139740886" sldId="258"/>
            <ac:spMk id="2" creationId="{7DD52173-FCB2-D369-9B3E-E9517EC86A09}"/>
          </ac:spMkLst>
        </pc:spChg>
        <pc:spChg chg="mod">
          <ac:chgData name="Winston Hall (2422871)" userId="f1558410-aecf-4b9c-bbc4-5cf7d2ea08ac" providerId="ADAL" clId="{EDA2D399-767A-475F-BA76-88A27DAE9D7B}" dt="2025-11-11T20:06:28.356" v="202" actId="255"/>
          <ac:spMkLst>
            <pc:docMk/>
            <pc:sldMk cId="3139740886" sldId="258"/>
            <ac:spMk id="6" creationId="{4B25C4BB-AFA9-CD05-BE96-1EFDFE71676B}"/>
          </ac:spMkLst>
        </pc:spChg>
      </pc:sldChg>
      <pc:sldChg chg="addSp delSp modSp mod">
        <pc:chgData name="Winston Hall (2422871)" userId="f1558410-aecf-4b9c-bbc4-5cf7d2ea08ac" providerId="ADAL" clId="{EDA2D399-767A-475F-BA76-88A27DAE9D7B}" dt="2025-10-19T12:04:27.490" v="68" actId="962"/>
        <pc:sldMkLst>
          <pc:docMk/>
          <pc:sldMk cId="2968293716" sldId="259"/>
        </pc:sldMkLst>
        <pc:spChg chg="mod">
          <ac:chgData name="Winston Hall (2422871)" userId="f1558410-aecf-4b9c-bbc4-5cf7d2ea08ac" providerId="ADAL" clId="{EDA2D399-767A-475F-BA76-88A27DAE9D7B}" dt="2025-10-19T12:03:17.484" v="65" actId="207"/>
          <ac:spMkLst>
            <pc:docMk/>
            <pc:sldMk cId="2968293716" sldId="259"/>
            <ac:spMk id="2" creationId="{91A5F8AD-A522-A8C4-6210-D37456DF1E1E}"/>
          </ac:spMkLst>
        </pc:spChg>
        <pc:spChg chg="mod">
          <ac:chgData name="Winston Hall (2422871)" userId="f1558410-aecf-4b9c-bbc4-5cf7d2ea08ac" providerId="ADAL" clId="{EDA2D399-767A-475F-BA76-88A27DAE9D7B}" dt="2025-10-19T12:00:08.370" v="1" actId="27636"/>
          <ac:spMkLst>
            <pc:docMk/>
            <pc:sldMk cId="2968293716" sldId="259"/>
            <ac:spMk id="4" creationId="{FFD7A153-B7B5-311E-5D6E-084DF1700201}"/>
          </ac:spMkLst>
        </pc:spChg>
        <pc:spChg chg="add mod">
          <ac:chgData name="Winston Hall (2422871)" userId="f1558410-aecf-4b9c-bbc4-5cf7d2ea08ac" providerId="ADAL" clId="{EDA2D399-767A-475F-BA76-88A27DAE9D7B}" dt="2025-10-19T12:04:27.490" v="68" actId="962"/>
          <ac:spMkLst>
            <pc:docMk/>
            <pc:sldMk cId="2968293716" sldId="259"/>
            <ac:spMk id="9" creationId="{2A7049EC-C18A-B7A6-8EBF-90ED5958839F}"/>
          </ac:spMkLst>
        </pc:spChg>
        <pc:picChg chg="add mod">
          <ac:chgData name="Winston Hall (2422871)" userId="f1558410-aecf-4b9c-bbc4-5cf7d2ea08ac" providerId="ADAL" clId="{EDA2D399-767A-475F-BA76-88A27DAE9D7B}" dt="2025-10-19T12:04:27.490" v="68" actId="962"/>
          <ac:picMkLst>
            <pc:docMk/>
            <pc:sldMk cId="2968293716" sldId="259"/>
            <ac:picMk id="8" creationId="{A47B848B-AEC6-A875-2743-50E017564F39}"/>
          </ac:picMkLst>
        </pc:picChg>
      </pc:sldChg>
      <pc:sldChg chg="addSp delSp modSp new mod">
        <pc:chgData name="Winston Hall (2422871)" userId="f1558410-aecf-4b9c-bbc4-5cf7d2ea08ac" providerId="ADAL" clId="{EDA2D399-767A-475F-BA76-88A27DAE9D7B}" dt="2025-10-19T12:15:52.940" v="114"/>
        <pc:sldMkLst>
          <pc:docMk/>
          <pc:sldMk cId="3910921081" sldId="260"/>
        </pc:sldMkLst>
        <pc:spChg chg="mod">
          <ac:chgData name="Winston Hall (2422871)" userId="f1558410-aecf-4b9c-bbc4-5cf7d2ea08ac" providerId="ADAL" clId="{EDA2D399-767A-475F-BA76-88A27DAE9D7B}" dt="2025-10-19T12:07:20.282" v="91" actId="207"/>
          <ac:spMkLst>
            <pc:docMk/>
            <pc:sldMk cId="3910921081" sldId="260"/>
            <ac:spMk id="2" creationId="{AEC45B3E-BA7B-8613-1EB6-12EBB1F7EF1B}"/>
          </ac:spMkLst>
        </pc:spChg>
        <pc:spChg chg="mod">
          <ac:chgData name="Winston Hall (2422871)" userId="f1558410-aecf-4b9c-bbc4-5cf7d2ea08ac" providerId="ADAL" clId="{EDA2D399-767A-475F-BA76-88A27DAE9D7B}" dt="2025-10-19T12:07:01.194" v="71" actId="27636"/>
          <ac:spMkLst>
            <pc:docMk/>
            <pc:sldMk cId="3910921081" sldId="260"/>
            <ac:spMk id="4" creationId="{87F198CF-5E9D-41D9-073B-E3E4F371E7A5}"/>
          </ac:spMkLst>
        </pc:spChg>
        <pc:spChg chg="add mod">
          <ac:chgData name="Winston Hall (2422871)" userId="f1558410-aecf-4b9c-bbc4-5cf7d2ea08ac" providerId="ADAL" clId="{EDA2D399-767A-475F-BA76-88A27DAE9D7B}" dt="2025-10-19T12:12:21.203" v="105" actId="14826"/>
          <ac:spMkLst>
            <pc:docMk/>
            <pc:sldMk cId="3910921081" sldId="260"/>
            <ac:spMk id="11" creationId="{9A13A496-B5CD-AA62-0A40-A0C3672F2CD7}"/>
          </ac:spMkLst>
        </pc:spChg>
        <pc:picChg chg="add mod">
          <ac:chgData name="Winston Hall (2422871)" userId="f1558410-aecf-4b9c-bbc4-5cf7d2ea08ac" providerId="ADAL" clId="{EDA2D399-767A-475F-BA76-88A27DAE9D7B}" dt="2025-10-19T12:12:21.203" v="105" actId="14826"/>
          <ac:picMkLst>
            <pc:docMk/>
            <pc:sldMk cId="3910921081" sldId="260"/>
            <ac:picMk id="10" creationId="{341A500E-67A5-2025-A5F9-89AF96C04732}"/>
          </ac:picMkLst>
        </pc:picChg>
        <pc:picChg chg="add mod">
          <ac:chgData name="Winston Hall (2422871)" userId="f1558410-aecf-4b9c-bbc4-5cf7d2ea08ac" providerId="ADAL" clId="{EDA2D399-767A-475F-BA76-88A27DAE9D7B}" dt="2025-10-19T12:15:50.922" v="112" actId="14100"/>
          <ac:picMkLst>
            <pc:docMk/>
            <pc:sldMk cId="3910921081" sldId="260"/>
            <ac:picMk id="14" creationId="{2CEB8127-A8CF-2EC7-274A-74747C6A7320}"/>
          </ac:picMkLst>
        </pc:picChg>
      </pc:sldChg>
      <pc:sldChg chg="addSp delSp modSp new mod">
        <pc:chgData name="Winston Hall (2422871)" userId="f1558410-aecf-4b9c-bbc4-5cf7d2ea08ac" providerId="ADAL" clId="{EDA2D399-767A-475F-BA76-88A27DAE9D7B}" dt="2025-10-19T12:21:54.800" v="174"/>
        <pc:sldMkLst>
          <pc:docMk/>
          <pc:sldMk cId="1139700547" sldId="261"/>
        </pc:sldMkLst>
        <pc:spChg chg="mod">
          <ac:chgData name="Winston Hall (2422871)" userId="f1558410-aecf-4b9c-bbc4-5cf7d2ea08ac" providerId="ADAL" clId="{EDA2D399-767A-475F-BA76-88A27DAE9D7B}" dt="2025-10-19T12:20:33.285" v="172" actId="14100"/>
          <ac:spMkLst>
            <pc:docMk/>
            <pc:sldMk cId="1139700547" sldId="261"/>
            <ac:spMk id="2" creationId="{42F7ADB3-6E72-2435-B372-B6ACE628EBA2}"/>
          </ac:spMkLst>
        </pc:spChg>
        <pc:spChg chg="add mod">
          <ac:chgData name="Winston Hall (2422871)" userId="f1558410-aecf-4b9c-bbc4-5cf7d2ea08ac" providerId="ADAL" clId="{EDA2D399-767A-475F-BA76-88A27DAE9D7B}" dt="2025-10-19T12:21:54.800" v="174"/>
          <ac:spMkLst>
            <pc:docMk/>
            <pc:sldMk cId="1139700547" sldId="261"/>
            <ac:spMk id="5" creationId="{7AA12EFF-CED2-A05A-33D5-7BD67D8039DF}"/>
          </ac:spMkLst>
        </pc:spChg>
      </pc:sldChg>
      <pc:sldChg chg="addSp delSp modSp new mod ord">
        <pc:chgData name="Winston Hall (2422871)" userId="f1558410-aecf-4b9c-bbc4-5cf7d2ea08ac" providerId="ADAL" clId="{EDA2D399-767A-475F-BA76-88A27DAE9D7B}" dt="2025-10-19T12:30:50.671" v="199"/>
        <pc:sldMkLst>
          <pc:docMk/>
          <pc:sldMk cId="3074911820" sldId="262"/>
        </pc:sldMkLst>
        <pc:spChg chg="mod">
          <ac:chgData name="Winston Hall (2422871)" userId="f1558410-aecf-4b9c-bbc4-5cf7d2ea08ac" providerId="ADAL" clId="{EDA2D399-767A-475F-BA76-88A27DAE9D7B}" dt="2025-10-19T12:30:23.342" v="196" actId="207"/>
          <ac:spMkLst>
            <pc:docMk/>
            <pc:sldMk cId="3074911820" sldId="262"/>
            <ac:spMk id="2" creationId="{CA979631-A302-506A-EBBC-3DB2CC53C0C0}"/>
          </ac:spMkLst>
        </pc:spChg>
        <pc:graphicFrameChg chg="add mod modGraphic">
          <ac:chgData name="Winston Hall (2422871)" userId="f1558410-aecf-4b9c-bbc4-5cf7d2ea08ac" providerId="ADAL" clId="{EDA2D399-767A-475F-BA76-88A27DAE9D7B}" dt="2025-10-19T12:30:00.559" v="180" actId="14100"/>
          <ac:graphicFrameMkLst>
            <pc:docMk/>
            <pc:sldMk cId="3074911820" sldId="262"/>
            <ac:graphicFrameMk id="5" creationId="{59A6A321-CE65-8E81-C796-C7871C57ACD3}"/>
          </ac:graphicFrameMkLst>
        </pc:graphicFrame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CD3A8D3-6EDC-4178-954F-66184B92641C}" type="datetimeFigureOut">
              <a:rPr lang="en-GB" smtClean="0"/>
              <a:t>11/11/2025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14FAFB-7207-44FA-9EB6-C0375EC83F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96544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Photo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65760" y="5218032"/>
            <a:ext cx="11460480" cy="786384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4000" dirty="0"/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65760" y="5972629"/>
            <a:ext cx="11460480" cy="480373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1999" cy="4986425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AA6C9C7-A264-237A-7F3C-46E6A7A9646D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567B50E4-2343-4B20-80BE-1605C97DFB16}" type="datetime1">
              <a:rPr lang="en-US" smtClean="0"/>
              <a:t>11/11/2025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B5B8C48-05E9-5280-3F6A-22F8BCBB477E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7BC820F-C031-6832-5CA0-B972903E0D5F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85161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2DE44A-7CD8-4860-9BDC-2BE4C911F6D0}" type="datetime1">
              <a:rPr lang="en-US" smtClean="0"/>
              <a:t>11/11/2025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42585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Photo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68896" y="1129554"/>
            <a:ext cx="4361688" cy="347523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5400" dirty="0"/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68897" y="4731335"/>
            <a:ext cx="4206240" cy="1184585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2000" dirty="0"/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6584950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168895" y="6453002"/>
            <a:ext cx="1707625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E38EAEAF-D16E-446F-97F9-D23FB245CB45}" type="datetime1">
              <a:rPr lang="en-US" smtClean="0"/>
              <a:t>11/11/2025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92648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Photo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65760" y="411480"/>
            <a:ext cx="4654296" cy="3739896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5200" dirty="0"/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65760" y="4873752"/>
            <a:ext cx="4206240" cy="1380744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dirty="0"/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596128" y="0"/>
            <a:ext cx="6595872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991F941-2D53-CC10-7947-62237A245FE0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137160" y="6453002"/>
            <a:ext cx="1951777" cy="365125"/>
          </a:xfrm>
        </p:spPr>
        <p:txBody>
          <a:bodyPr/>
          <a:lstStyle/>
          <a:p>
            <a:fld id="{782E7A21-5BA8-4C4C-9705-3A1EA342AD8A}" type="datetime1">
              <a:rPr lang="en-US" smtClean="0"/>
              <a:t>11/11/2025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A6E6A4C-6C55-068A-43AA-78DB4D1D643B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2088937" y="6453002"/>
            <a:ext cx="2805405" cy="36512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1A2CCFF-14A7-08A8-4465-732CD8928728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4844578" y="6453002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74619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548642"/>
            <a:ext cx="7478991" cy="3635797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7000" dirty="0"/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208" y="4473553"/>
            <a:ext cx="6655522" cy="1545336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sz="2200" dirty="0"/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BE73BE-5F1F-40EF-8F67-E3F24D65884D}" type="datetime1">
              <a:rPr lang="en-US" smtClean="0"/>
              <a:t>11/11/2025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89750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8008" y="854239"/>
            <a:ext cx="7876287" cy="3592629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7200" dirty="0"/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8368" y="4617138"/>
            <a:ext cx="7375466" cy="1014984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868EF1-668D-4AD0-8652-1F3B3622EDC2}" type="datetime1">
              <a:rPr lang="en-US" smtClean="0"/>
              <a:t>11/11/2025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13912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81200" y="1318302"/>
            <a:ext cx="8229600" cy="2621154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4039647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2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95609F-9B5B-4E29-8DB1-457A85E01A27}" type="datetime1">
              <a:rPr lang="en-US" smtClean="0"/>
              <a:t>11/11/2025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32700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74320" y="1801368"/>
            <a:ext cx="7772400" cy="4572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7400" dirty="0"/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A0DE37-B9D6-425C-B79B-6C6DFFBD0DA2}" type="datetime1">
              <a:rPr lang="en-US" smtClean="0"/>
              <a:t>11/11/2025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359741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664108"/>
            <a:ext cx="8467558" cy="1554480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12647" y="2333860"/>
            <a:ext cx="8467558" cy="3689909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400"/>
            </a:lvl1pPr>
            <a:lvl2pPr marL="685800" indent="-457200">
              <a:buFont typeface="+mj-lt"/>
              <a:buAutoNum type="arabicPeriod"/>
              <a:defRPr sz="2000"/>
            </a:lvl2pPr>
            <a:lvl3pPr marL="800100" indent="-342900">
              <a:buFont typeface="+mj-lt"/>
              <a:buAutoNum type="arabicPeriod"/>
              <a:defRPr sz="1800"/>
            </a:lvl3pPr>
            <a:lvl4pPr marL="1028700" indent="-342900">
              <a:buFont typeface="+mj-lt"/>
              <a:buAutoNum type="arabicPeriod"/>
              <a:defRPr sz="1600"/>
            </a:lvl4pPr>
            <a:lvl5pPr marL="1257300" indent="-342900">
              <a:buFont typeface="+mj-lt"/>
              <a:buAutoNum type="arabicPeriod"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45B0EE-4023-4E3C-8875-10AA631453CF}" type="datetime1">
              <a:rPr lang="en-US" smtClean="0"/>
              <a:t>11/11/2025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78690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0" y="1161288"/>
            <a:ext cx="4663440" cy="1554480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9AC20259-235D-F9C3-3788-C1457976F5AC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0" y="0"/>
            <a:ext cx="6099048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858000" y="2825496"/>
            <a:ext cx="4663440" cy="3337560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2pPr marL="571500" indent="-342900">
              <a:buFont typeface="+mj-lt"/>
              <a:buAutoNum type="arabicPeriod"/>
              <a:defRPr sz="1800"/>
            </a:lvl2pPr>
            <a:lvl3pPr marL="800100" indent="-342900">
              <a:buFont typeface="+mj-lt"/>
              <a:buAutoNum type="arabicPeriod"/>
              <a:defRPr sz="1600"/>
            </a:lvl3pPr>
            <a:lvl4pPr marL="1028700" indent="-342900">
              <a:buFont typeface="+mj-lt"/>
              <a:buAutoNum type="arabicPeriod"/>
              <a:defRPr sz="1400"/>
            </a:lvl4pPr>
            <a:lvl5pPr>
              <a:buFont typeface="+mj-lt"/>
              <a:buAutoNum type="arabicPeriod"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57999" y="6453002"/>
            <a:ext cx="1996689" cy="365125"/>
          </a:xfrm>
        </p:spPr>
        <p:txBody>
          <a:bodyPr/>
          <a:lstStyle/>
          <a:p>
            <a:fld id="{CE6CA204-B091-40ED-8158-331EE628B522}" type="datetime1">
              <a:rPr lang="en-US" smtClean="0"/>
              <a:t>11/11/2025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16506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347" y="2385975"/>
            <a:ext cx="4325112" cy="2454796"/>
          </a:xfrm>
        </p:spPr>
        <p:txBody>
          <a:bodyPr>
            <a:norm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273800" y="2386584"/>
            <a:ext cx="4325112" cy="2459736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692F09-9D88-4105-92F6-7298804EAA90}" type="datetime1">
              <a:rPr lang="en-US" smtClean="0"/>
              <a:t>11/11/2025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516867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347" y="2258568"/>
            <a:ext cx="3813048" cy="3557016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19738" y="2254250"/>
            <a:ext cx="4956175" cy="35560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744F96-061D-4D71-97A2-2371A43FDE7C}" type="datetime1">
              <a:rPr lang="en-US" smtClean="0"/>
              <a:t>11/11/2025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596153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8" y="1537853"/>
            <a:ext cx="4145582" cy="4638825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19738" y="1538288"/>
            <a:ext cx="5681662" cy="481806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5FE133-02A7-439F-9131-2680F754099D}" type="datetime1">
              <a:rPr lang="en-US" smtClean="0"/>
              <a:t>11/11/2025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377426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7" y="877456"/>
            <a:ext cx="4142232" cy="4940661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22913" y="877456"/>
            <a:ext cx="6159500" cy="539082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1BF7DD-C7D0-4333-B18D-CCAF5427F9DD}" type="datetime1">
              <a:rPr lang="en-US" smtClean="0"/>
              <a:t>11/11/2025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624754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533" y="548639"/>
            <a:ext cx="3494314" cy="5719639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504268" y="549274"/>
            <a:ext cx="7315200" cy="580644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415979-091A-4302-A385-56FC1CE52E32}" type="datetime1">
              <a:rPr lang="en-US" smtClean="0"/>
              <a:t>11/11/2025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631731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8937" y="548640"/>
            <a:ext cx="6093225" cy="1143000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"/>
            <a:ext cx="4793885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538937" y="1828800"/>
            <a:ext cx="6071616" cy="448970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742B5C-5438-96A4-4A2A-AE939906F8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5538937" y="6453002"/>
            <a:ext cx="3337584" cy="365125"/>
          </a:xfrm>
        </p:spPr>
        <p:txBody>
          <a:bodyPr/>
          <a:lstStyle/>
          <a:p>
            <a:fld id="{7836D543-476D-434F-B209-1A114B2E3F04}" type="datetime1">
              <a:rPr lang="en-US" smtClean="0"/>
              <a:t>11/11/2025</a:t>
            </a:fld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65BFCB1-FAA8-D03A-3B62-DCB2CF1CA11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A608994-46CD-AAE0-DCC4-A59D26254D8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739802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6135624" cy="1143000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774" y="1828800"/>
            <a:ext cx="6135624" cy="448970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400544" y="0"/>
            <a:ext cx="4791456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81177663-FC76-DF36-EEB7-5BE4C6C82F3A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83DD0F20-7689-42E6-8664-6AA00B79F132}" type="datetime1">
              <a:rPr lang="en-US" smtClean="0"/>
              <a:t>11/11/2025</a:t>
            </a:fld>
            <a:endParaRPr lang="en-US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4515DEC4-C967-ABFB-73CF-0A90335332A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3950591" y="6453002"/>
            <a:ext cx="2805405" cy="36512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5A5085F-BE80-B110-AA1F-9DD0919E27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6706232" y="6453002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568453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45736" y="320040"/>
            <a:ext cx="6858000" cy="932688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"/>
            <a:ext cx="4023360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745736" y="1380744"/>
            <a:ext cx="6858000" cy="498348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0BFB53A-8FDF-F131-DCF2-D7BECE95381F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4745736" y="6453002"/>
            <a:ext cx="3494314" cy="365125"/>
          </a:xfrm>
        </p:spPr>
        <p:txBody>
          <a:bodyPr/>
          <a:lstStyle/>
          <a:p>
            <a:fld id="{30F2F577-5BDA-4749-9F3F-0D340DC0D6A8}" type="datetime1">
              <a:rPr lang="en-US" smtClean="0"/>
              <a:t>11/11/2025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446E4B5-B423-4137-0255-D68BAC85BE95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9FEC5A8-0DCB-9EEB-83E2-0411804C543D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395694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320040"/>
            <a:ext cx="6858000" cy="932688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647" y="1380744"/>
            <a:ext cx="6858000" cy="498348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091732" y="0"/>
            <a:ext cx="4100267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3CAD5B-18BB-E21E-3A4C-7BAACB8519A4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AC9378AD-A6D7-4162-BB5C-47C49B2E145B}" type="datetime1">
              <a:rPr lang="en-US" smtClean="0"/>
              <a:t>11/11/2025</a:t>
            </a:fld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20916D3-99FA-E971-607F-14E290E5885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4285799" y="6453002"/>
            <a:ext cx="2805405" cy="36512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BDEAB8E-8806-A459-E320-4CA2B455BF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7041440" y="6453002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061945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53808" y="584339"/>
            <a:ext cx="4361688" cy="1527048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6611509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253745" y="2212975"/>
            <a:ext cx="4362450" cy="409575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253745" y="6453002"/>
            <a:ext cx="1622776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67B65D3-547A-48A8-9F1F-13ED0B55ACC6}" type="datetime1">
              <a:rPr lang="en-US" smtClean="0"/>
              <a:t>11/11/2025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984936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83413"/>
            <a:ext cx="4361688" cy="1527048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775" y="2212975"/>
            <a:ext cx="4360863" cy="409575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2031073" cy="365125"/>
          </a:xfrm>
        </p:spPr>
        <p:txBody>
          <a:bodyPr/>
          <a:lstStyle/>
          <a:p>
            <a:fld id="{76A7CFE7-E645-4439-AA6B-DA8CF856D63E}" type="datetime1">
              <a:rPr lang="en-US" smtClean="0"/>
              <a:t>11/11/2025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745480" y="0"/>
            <a:ext cx="6446520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168233" y="6453002"/>
            <a:ext cx="2805405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923874" y="6453002"/>
            <a:ext cx="429207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942738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94553" y="320040"/>
            <a:ext cx="4522936" cy="932688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" y="0"/>
            <a:ext cx="6492240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104888" y="1380744"/>
            <a:ext cx="4512601" cy="498348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104491" y="6453002"/>
            <a:ext cx="1772029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E8B2C0DB-994F-48B0-91F4-5F06C3B86E32}" type="datetime1">
              <a:rPr lang="en-US" smtClean="0"/>
              <a:t>11/11/2025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191331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320040"/>
            <a:ext cx="4572000" cy="932688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774" y="1380744"/>
            <a:ext cx="4572000" cy="498348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2031073" cy="365125"/>
          </a:xfrm>
        </p:spPr>
        <p:txBody>
          <a:bodyPr/>
          <a:lstStyle/>
          <a:p>
            <a:fld id="{D3F6A089-BE3E-4BB0-98EE-FDF712FF3613}" type="datetime1">
              <a:rPr lang="en-US" smtClean="0"/>
              <a:t>11/11/2025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917720" y="0"/>
            <a:ext cx="6274279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168233" y="6453002"/>
            <a:ext cx="2805405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923874" y="6453002"/>
            <a:ext cx="429207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107669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12663" y="583413"/>
            <a:ext cx="3401568" cy="1527048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7584144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212790" y="2212975"/>
            <a:ext cx="3401568" cy="409575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305F20-8340-4F06-2EA5-4D05FFED4587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8212663" y="6453002"/>
            <a:ext cx="922372" cy="365125"/>
          </a:xfrm>
        </p:spPr>
        <p:txBody>
          <a:bodyPr/>
          <a:lstStyle/>
          <a:p>
            <a:fld id="{AC101298-AE91-4071-9C72-5A98117ABE14}" type="datetime1">
              <a:rPr lang="en-US" smtClean="0"/>
              <a:t>11/11/2025</a:t>
            </a:fld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B09198F5-FF38-389C-E060-120AC630180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9135035" y="6453002"/>
            <a:ext cx="2546891" cy="36512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4963CA08-6B63-DC1E-8CB3-C323C904012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995098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83413"/>
            <a:ext cx="3401568" cy="1527048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775" y="2212975"/>
            <a:ext cx="3401568" cy="409575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1067625" cy="365125"/>
          </a:xfrm>
        </p:spPr>
        <p:txBody>
          <a:bodyPr/>
          <a:lstStyle/>
          <a:p>
            <a:fld id="{EABE4333-790C-44CD-B503-F52418ED809A}" type="datetime1">
              <a:rPr lang="en-US" smtClean="0"/>
              <a:t>11/11/2025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761780" y="0"/>
            <a:ext cx="7430219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204785" y="6453002"/>
            <a:ext cx="2805405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960426" y="6453002"/>
            <a:ext cx="429207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417477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43102" y="1078992"/>
            <a:ext cx="3273552" cy="1942773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7781365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344096" y="3099816"/>
            <a:ext cx="3273552" cy="295351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228600" indent="0">
              <a:buNone/>
              <a:defRPr sz="1400"/>
            </a:lvl2pPr>
            <a:lvl3pPr marL="457200" indent="0">
              <a:buNone/>
              <a:defRPr sz="1400"/>
            </a:lvl3pPr>
            <a:lvl4pPr marL="685800" indent="0">
              <a:buNone/>
              <a:defRPr sz="1400"/>
            </a:lvl4pPr>
            <a:lvl5pPr marL="914400" indent="0">
              <a:buNone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43102" y="6453002"/>
            <a:ext cx="1003659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D2397CCD-8E49-4379-8DCB-9F17CAEDFC10}" type="datetime1">
              <a:rPr lang="en-US" smtClean="0"/>
              <a:t>11/11/2025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346761" y="6453002"/>
            <a:ext cx="2335165" cy="36512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886245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733" y="5012268"/>
            <a:ext cx="3739896" cy="1390330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0"/>
            <a:ext cx="12192000" cy="4635132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6146F6-C62B-441B-BAD2-D550454B4D53}" type="datetime1">
              <a:rPr lang="en-US" smtClean="0"/>
              <a:t>11/11/2025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49240" y="5012267"/>
            <a:ext cx="6400800" cy="1390330"/>
          </a:xfrm>
        </p:spPr>
        <p:txBody>
          <a:bodyPr>
            <a:normAutofit/>
          </a:bodyPr>
          <a:lstStyle>
            <a:lvl1pPr marL="0" indent="0">
              <a:buFont typeface="Arial" panose="020B0604020202020204" pitchFamily="34" charset="0"/>
              <a:buNone/>
              <a:defRPr sz="1600"/>
            </a:lvl1pPr>
            <a:lvl2pPr marL="228600" indent="0">
              <a:buFont typeface="Arial" panose="020B0604020202020204" pitchFamily="34" charset="0"/>
              <a:buNone/>
              <a:defRPr sz="1400"/>
            </a:lvl2pPr>
            <a:lvl3pPr marL="457200" indent="0">
              <a:buFont typeface="Arial" panose="020B0604020202020204" pitchFamily="34" charset="0"/>
              <a:buNone/>
              <a:defRPr sz="1400"/>
            </a:lvl3pPr>
            <a:lvl4pPr marL="685800" indent="0">
              <a:buFont typeface="Arial" panose="020B0604020202020204" pitchFamily="34" charset="0"/>
              <a:buNone/>
              <a:defRPr sz="1400"/>
            </a:lvl4pPr>
            <a:lvl5pPr marL="914400" indent="0">
              <a:buFont typeface="Arial" panose="020B0604020202020204" pitchFamily="34" charset="0"/>
              <a:buNone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819429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733" y="4162318"/>
            <a:ext cx="2953618" cy="1892808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0"/>
            <a:ext cx="12192000" cy="377827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383A68-D563-4FD5-B11F-54F8D5F1E37F}" type="datetime1">
              <a:rPr lang="en-US" smtClean="0"/>
              <a:t>11/11/2025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977640" y="4162318"/>
            <a:ext cx="7772400" cy="2240280"/>
          </a:xfrm>
        </p:spPr>
        <p:txBody>
          <a:bodyPr>
            <a:normAutofit/>
          </a:bodyPr>
          <a:lstStyle>
            <a:lvl1pPr marL="285750" indent="-285750">
              <a:buFont typeface="Arial" panose="020B0604020202020204" pitchFamily="34" charset="0"/>
              <a:buChar char="•"/>
              <a:defRPr sz="1800"/>
            </a:lvl1pPr>
            <a:lvl2pPr marL="514350" indent="-285750">
              <a:buFont typeface="Arial" panose="020B0604020202020204" pitchFamily="34" charset="0"/>
              <a:buChar char="•"/>
              <a:defRPr sz="1600"/>
            </a:lvl2pPr>
            <a:lvl3pPr marL="742950" indent="-285750">
              <a:buFont typeface="Arial" panose="020B0604020202020204" pitchFamily="34" charset="0"/>
              <a:buChar char="•"/>
              <a:defRPr sz="1400"/>
            </a:lvl3pPr>
            <a:lvl4pPr marL="857250" indent="-171450">
              <a:buFont typeface="Arial" panose="020B0604020202020204" pitchFamily="34" charset="0"/>
              <a:buChar char="•"/>
              <a:defRPr sz="1400"/>
            </a:lvl4pPr>
            <a:lvl5pPr marL="1085850" indent="-171450">
              <a:buFont typeface="Arial" panose="020B0604020202020204" pitchFamily="34" charset="0"/>
              <a:buChar char="•"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605012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733" y="561425"/>
            <a:ext cx="2953618" cy="1892808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3079730"/>
            <a:ext cx="12192000" cy="377827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59778"/>
            <a:ext cx="3494314" cy="365125"/>
          </a:xfrm>
        </p:spPr>
        <p:txBody>
          <a:bodyPr/>
          <a:lstStyle/>
          <a:p>
            <a:fld id="{3148FABB-02FF-476F-AB37-BDD0E354E780}" type="datetime1">
              <a:rPr lang="en-US" smtClean="0"/>
              <a:t>11/11/2025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977640" y="561425"/>
            <a:ext cx="7772400" cy="2240280"/>
          </a:xfrm>
        </p:spPr>
        <p:txBody>
          <a:bodyPr>
            <a:normAutofit/>
          </a:bodyPr>
          <a:lstStyle>
            <a:lvl1pPr marL="285750" indent="-285750">
              <a:buFont typeface="Arial" panose="020B0604020202020204" pitchFamily="34" charset="0"/>
              <a:buChar char="•"/>
              <a:defRPr sz="1800"/>
            </a:lvl1pPr>
            <a:lvl2pPr marL="514350" indent="-285750">
              <a:buFont typeface="Arial" panose="020B0604020202020204" pitchFamily="34" charset="0"/>
              <a:buChar char="•"/>
              <a:defRPr sz="1600"/>
            </a:lvl2pPr>
            <a:lvl3pPr marL="742950" indent="-285750">
              <a:buFont typeface="Arial" panose="020B0604020202020204" pitchFamily="34" charset="0"/>
              <a:buChar char="•"/>
              <a:defRPr sz="1400"/>
            </a:lvl3pPr>
            <a:lvl4pPr marL="857250" indent="-171450">
              <a:buFont typeface="Arial" panose="020B0604020202020204" pitchFamily="34" charset="0"/>
              <a:buChar char="•"/>
              <a:defRPr sz="1400"/>
            </a:lvl4pPr>
            <a:lvl5pPr marL="1085850" indent="-171450">
              <a:buFont typeface="Arial" panose="020B0604020202020204" pitchFamily="34" charset="0"/>
              <a:buChar char="•"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59778"/>
            <a:ext cx="2805405" cy="36512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59778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70176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6" y="603504"/>
            <a:ext cx="10972802" cy="970463"/>
          </a:xfrm>
        </p:spPr>
        <p:txBody>
          <a:bodyPr anchor="ctr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12645" y="1828800"/>
            <a:ext cx="6172200" cy="4425696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1897688-419F-6EB2-5CC1-DC14924E5FC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27395" y="1828800"/>
            <a:ext cx="4251960" cy="4428871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A428D3-736A-4038-886C-8BF662AA2745}" type="datetime1">
              <a:rPr lang="en-US" smtClean="0"/>
              <a:t>11/11/2025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960571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39"/>
            <a:ext cx="4672584" cy="1453896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12648" y="2290890"/>
            <a:ext cx="4672584" cy="4041648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096000" y="549275"/>
            <a:ext cx="5585925" cy="578326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D1DDEB-9B85-4E99-8A3D-ABE66C6280C3}" type="datetime1">
              <a:rPr lang="en-US" smtClean="0"/>
              <a:t>11/11/2025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759663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8" y="550217"/>
            <a:ext cx="3657603" cy="1453896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31521" y="2295144"/>
            <a:ext cx="3490176" cy="4041648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016500" y="549275"/>
            <a:ext cx="6561138" cy="575945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A65DCA-443F-4667-9ED1-418507CE45A8}" type="datetime1">
              <a:rPr lang="en-US" smtClean="0"/>
              <a:t>11/11/2025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331417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ig Numb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4944" y="4718304"/>
            <a:ext cx="5897880" cy="135331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lnSpc>
                <a:spcPct val="120000"/>
              </a:lnSpc>
              <a:defRPr lang="en-US" sz="2800" b="0" dirty="0">
                <a:solidFill>
                  <a:schemeClr val="accent1">
                    <a:lumMod val="75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539496" y="603503"/>
            <a:ext cx="10826496" cy="4334256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lang="en-US" sz="23200" b="1" dirty="0">
                <a:solidFill>
                  <a:schemeClr val="accent1">
                    <a:lumMod val="7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A1557D-4816-44D0-B6EE-6CAC6E30B54D}" type="datetime1">
              <a:rPr lang="en-US" smtClean="0"/>
              <a:t>11/11/2025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8331547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ig Number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77440" y="4809744"/>
            <a:ext cx="7525512" cy="1545336"/>
          </a:xfrm>
        </p:spPr>
        <p:txBody>
          <a:bodyPr>
            <a:normAutofit/>
          </a:bodyPr>
          <a:lstStyle>
            <a:lvl1pPr algn="ctr">
              <a:lnSpc>
                <a:spcPct val="110000"/>
              </a:lnSpc>
              <a:defRPr sz="2800" b="0">
                <a:solidFill>
                  <a:schemeClr val="accent1">
                    <a:lumMod val="75000"/>
                  </a:schemeClr>
                </a:solidFill>
                <a:latin typeface="+mn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22960" y="640079"/>
            <a:ext cx="10543032" cy="4206240"/>
          </a:xfrm>
        </p:spPr>
        <p:txBody>
          <a:bodyPr anchor="b">
            <a:normAutofit/>
          </a:bodyPr>
          <a:lstStyle>
            <a:lvl1pPr marL="0" indent="0" algn="ctr">
              <a:lnSpc>
                <a:spcPct val="90000"/>
              </a:lnSpc>
              <a:buNone/>
              <a:defRPr sz="23200" b="1">
                <a:solidFill>
                  <a:schemeClr val="accent1">
                    <a:lumMod val="7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1F872E-5ED2-46B0-83A4-0C1AF0E0D91C}" type="datetime1">
              <a:rPr lang="en-US" smtClean="0"/>
              <a:t>11/11/2025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3669460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ig Number 3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64B1ECB8-9E10-D2F3-E361-7D268551E2E2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77440" y="4809744"/>
            <a:ext cx="7525512" cy="1545336"/>
          </a:xfrm>
        </p:spPr>
        <p:txBody>
          <a:bodyPr>
            <a:normAutofit/>
          </a:bodyPr>
          <a:lstStyle>
            <a:lvl1pPr algn="ctr">
              <a:lnSpc>
                <a:spcPct val="110000"/>
              </a:lnSpc>
              <a:defRPr sz="2800" b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22960" y="640079"/>
            <a:ext cx="10543032" cy="4206240"/>
          </a:xfrm>
        </p:spPr>
        <p:txBody>
          <a:bodyPr anchor="b">
            <a:normAutofit/>
          </a:bodyPr>
          <a:lstStyle>
            <a:lvl1pPr marL="0" indent="0" algn="ctr">
              <a:lnSpc>
                <a:spcPct val="90000"/>
              </a:lnSpc>
              <a:buNone/>
              <a:defRPr sz="23200" b="1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218575-0C6E-47B4-936E-32183810D7BF}" type="datetime1">
              <a:rPr lang="en-US" smtClean="0"/>
              <a:t>11/11/2025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48193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C29FB5-1C86-423F-AEAA-2683840666C3}" type="datetime1">
              <a:rPr lang="en-US" smtClean="0"/>
              <a:t>11/11/2025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8" y="630936"/>
            <a:ext cx="8266176" cy="5605272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5400" b="1"/>
            </a:lvl1pPr>
            <a:lvl2pPr marL="228600" indent="0">
              <a:lnSpc>
                <a:spcPct val="100000"/>
              </a:lnSpc>
              <a:buNone/>
              <a:defRPr sz="4800" b="1"/>
            </a:lvl2pPr>
            <a:lvl3pPr marL="457200" indent="0">
              <a:lnSpc>
                <a:spcPct val="100000"/>
              </a:lnSpc>
              <a:buNone/>
              <a:defRPr sz="4400" b="1"/>
            </a:lvl3pPr>
            <a:lvl4pPr marL="685800" indent="0">
              <a:lnSpc>
                <a:spcPct val="100000"/>
              </a:lnSpc>
              <a:buNone/>
              <a:defRPr sz="4000" b="1"/>
            </a:lvl4pPr>
            <a:lvl5pPr marL="914400" indent="0">
              <a:lnSpc>
                <a:spcPct val="100000"/>
              </a:lnSpc>
              <a:buNone/>
              <a:defRPr sz="3600" b="1"/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17505471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tatem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CB4E-88AF-46AC-B7C5-30308F179659}" type="datetime1">
              <a:rPr lang="en-US" smtClean="0"/>
              <a:t>11/11/2025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8" y="1929384"/>
            <a:ext cx="8266176" cy="4142232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5000" b="1"/>
            </a:lvl1pPr>
            <a:lvl2pPr marL="228600" indent="0">
              <a:lnSpc>
                <a:spcPct val="100000"/>
              </a:lnSpc>
              <a:buNone/>
              <a:defRPr sz="4400" b="1"/>
            </a:lvl2pPr>
            <a:lvl3pPr marL="457200" indent="0">
              <a:lnSpc>
                <a:spcPct val="100000"/>
              </a:lnSpc>
              <a:buNone/>
              <a:defRPr sz="4000" b="1"/>
            </a:lvl3pPr>
            <a:lvl4pPr marL="685800" indent="0">
              <a:lnSpc>
                <a:spcPct val="100000"/>
              </a:lnSpc>
              <a:buNone/>
              <a:defRPr sz="3600" b="1"/>
            </a:lvl4pPr>
            <a:lvl5pPr marL="914400" indent="0">
              <a:lnSpc>
                <a:spcPct val="100000"/>
              </a:lnSpc>
              <a:buNone/>
              <a:defRPr sz="3200" b="1"/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319920653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A915B6-CC2A-4462-A7E5-B3080DF8F97D}" type="datetime1">
              <a:rPr lang="en-US" smtClean="0"/>
              <a:t>11/11/2025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8" y="548640"/>
            <a:ext cx="8266176" cy="5605272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5000" b="1"/>
            </a:lvl1pPr>
            <a:lvl2pPr marL="228600" indent="0">
              <a:lnSpc>
                <a:spcPct val="100000"/>
              </a:lnSpc>
              <a:buNone/>
              <a:defRPr sz="4400" b="1"/>
            </a:lvl2pPr>
            <a:lvl3pPr marL="457200" indent="0">
              <a:lnSpc>
                <a:spcPct val="100000"/>
              </a:lnSpc>
              <a:buNone/>
              <a:defRPr sz="4000" b="1"/>
            </a:lvl3pPr>
            <a:lvl4pPr marL="685800" indent="0">
              <a:lnSpc>
                <a:spcPct val="100000"/>
              </a:lnSpc>
              <a:buNone/>
              <a:defRPr sz="3600" b="1"/>
            </a:lvl4pPr>
            <a:lvl5pPr marL="914400" indent="0">
              <a:lnSpc>
                <a:spcPct val="100000"/>
              </a:lnSpc>
              <a:buNone/>
              <a:defRPr sz="3200" b="1"/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706122155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677008" y="5431536"/>
            <a:ext cx="9021471" cy="466344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2200">
                <a:solidFill>
                  <a:schemeClr val="accent1">
                    <a:lumMod val="75000"/>
                  </a:schemeClr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499616" y="1188720"/>
            <a:ext cx="9198864" cy="3657600"/>
          </a:xfrm>
        </p:spPr>
        <p:txBody>
          <a:bodyPr anchor="ctr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4000">
                <a:latin typeface="+mj-lt"/>
              </a:defRPr>
            </a:lvl1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6188F7-A494-4EEB-A53D-2B97B1D4CD3C}" type="datetime1">
              <a:rPr lang="en-US" smtClean="0"/>
              <a:t>11/11/2025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159889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2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06DECC02-1725-49EE-C93B-A4C2C4049458}"/>
              </a:ext>
            </a:extLst>
          </p:cNvPr>
          <p:cNvSpPr/>
          <p:nvPr/>
        </p:nvSpPr>
        <p:spPr>
          <a:xfrm>
            <a:off x="0" y="1"/>
            <a:ext cx="1219200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677009" y="5349240"/>
            <a:ext cx="9043416" cy="466344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220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499616" y="1344168"/>
            <a:ext cx="9198864" cy="3291840"/>
          </a:xfrm>
        </p:spPr>
        <p:txBody>
          <a:bodyPr anchor="ctr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4000">
                <a:latin typeface="+mj-lt"/>
              </a:defRPr>
            </a:lvl1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406BC0-1562-42E5-89A2-925CA193C8A6}" type="datetime1">
              <a:rPr lang="en-US" smtClean="0"/>
              <a:t>11/11/2025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488893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90041" y="5669280"/>
            <a:ext cx="8805672" cy="466344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2200">
                <a:solidFill>
                  <a:schemeClr val="accent1">
                    <a:lumMod val="75000"/>
                  </a:schemeClr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8" y="1097280"/>
            <a:ext cx="8961120" cy="3474720"/>
          </a:xfrm>
        </p:spPr>
        <p:txBody>
          <a:bodyPr anchor="ctr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4200">
                <a:latin typeface="+mj-lt"/>
              </a:defRPr>
            </a:lvl1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7F376A-778D-45CF-8340-DB03B2DA6A3E}" type="datetime1">
              <a:rPr lang="en-US" smtClean="0"/>
              <a:t>11/11/2025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5243385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84DC103C-4E45-07FA-2734-5BAE2624DC4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12775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288F1ED9-CE64-0191-F909-FDC002A7456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DFF5A-622E-43FE-9EE9-BAAB78AB2046}" type="datetime1">
              <a:rPr lang="en-US" smtClean="0"/>
              <a:t>11/11/2025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3900908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F86E5640-DE07-46FE-2EFB-FCD8C5238DC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09600" y="2387600"/>
            <a:ext cx="5157788" cy="376396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20D5795C-6228-AA6F-1CF7-AD7010686BC6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172200" y="2387600"/>
            <a:ext cx="5183188" cy="376396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55C09E-FF30-4AA0-A227-171955622259}" type="datetime1">
              <a:rPr lang="en-US" smtClean="0"/>
              <a:t>11/11/2025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8110736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279FF-407B-4B41-9E69-DE66ED04A328}" type="datetime1">
              <a:rPr lang="en-US" smtClean="0"/>
              <a:t>11/11/2025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7459189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03E812-757D-4139-AF81-227C72D4B544}" type="datetime1">
              <a:rPr lang="en-US" smtClean="0"/>
              <a:t>11/11/2025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984994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8" y="2311121"/>
            <a:ext cx="3595634" cy="3993263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5"/>
            <a:ext cx="6440258" cy="5755109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D6A7E1-C424-43A5-938A-12DEC0A1D59D}" type="datetime1">
              <a:rPr lang="en-US" smtClean="0"/>
              <a:t>11/11/2025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0705542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8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 hasCustomPrompt="1"/>
          </p:nvPr>
        </p:nvSpPr>
        <p:spPr>
          <a:xfrm>
            <a:off x="5063319" y="557784"/>
            <a:ext cx="6519080" cy="5779007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C4FC2-B89B-4919-A96B-662A3584681C}" type="datetime1">
              <a:rPr lang="en-US" smtClean="0"/>
              <a:t>11/11/2025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8623990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6" y="1847088"/>
            <a:ext cx="10888473" cy="1133856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12775" y="3594099"/>
            <a:ext cx="10890374" cy="2743200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4BE51-D660-433D-AABA-154BE028E64E}" type="datetime1">
              <a:rPr lang="en-US" smtClean="0"/>
              <a:t>11/11/2025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388722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1627318"/>
            <a:ext cx="8430767" cy="184202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775" y="3622674"/>
            <a:ext cx="8430639" cy="1279615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228600" indent="0">
              <a:buNone/>
              <a:defRPr sz="2000"/>
            </a:lvl2pPr>
            <a:lvl3pPr marL="457200" indent="0">
              <a:buNone/>
              <a:defRPr sz="1800"/>
            </a:lvl3pPr>
            <a:lvl4pPr marL="685800" indent="0">
              <a:buNone/>
              <a:defRPr sz="1600"/>
            </a:lvl4pPr>
            <a:lvl5pPr marL="914400" indent="0">
              <a:buNone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61F76E-6064-4431-B5C4-29A511725BCF}" type="datetime1">
              <a:rPr lang="en-US" smtClean="0"/>
              <a:t>11/11/2025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40351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5EE9E671-1C83-40F7-9D33-FE8AAC7F721F}" type="datetime1">
              <a:rPr lang="en-US" smtClean="0"/>
              <a:t>11/11/2025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11888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9" r:id="rId1"/>
    <p:sldLayoutId id="2147483748" r:id="rId2"/>
    <p:sldLayoutId id="2147483750" r:id="rId3"/>
    <p:sldLayoutId id="2147483702" r:id="rId4"/>
    <p:sldLayoutId id="2147483703" r:id="rId5"/>
    <p:sldLayoutId id="2147483704" r:id="rId6"/>
    <p:sldLayoutId id="2147483705" r:id="rId7"/>
    <p:sldLayoutId id="2147483706" r:id="rId8"/>
    <p:sldLayoutId id="2147483707" r:id="rId9"/>
    <p:sldLayoutId id="2147483708" r:id="rId10"/>
    <p:sldLayoutId id="2147483709" r:id="rId11"/>
    <p:sldLayoutId id="2147483710" r:id="rId12"/>
    <p:sldLayoutId id="2147483711" r:id="rId13"/>
    <p:sldLayoutId id="2147483712" r:id="rId14"/>
    <p:sldLayoutId id="2147483713" r:id="rId15"/>
    <p:sldLayoutId id="2147483714" r:id="rId16"/>
    <p:sldLayoutId id="2147483715" r:id="rId17"/>
    <p:sldLayoutId id="2147483716" r:id="rId18"/>
    <p:sldLayoutId id="2147483717" r:id="rId19"/>
    <p:sldLayoutId id="2147483718" r:id="rId20"/>
    <p:sldLayoutId id="2147483719" r:id="rId21"/>
    <p:sldLayoutId id="2147483720" r:id="rId22"/>
    <p:sldLayoutId id="2147483721" r:id="rId23"/>
    <p:sldLayoutId id="2147483722" r:id="rId24"/>
    <p:sldLayoutId id="2147483723" r:id="rId25"/>
    <p:sldLayoutId id="2147483724" r:id="rId26"/>
    <p:sldLayoutId id="2147483725" r:id="rId27"/>
    <p:sldLayoutId id="2147483726" r:id="rId28"/>
    <p:sldLayoutId id="2147483727" r:id="rId29"/>
    <p:sldLayoutId id="2147483728" r:id="rId30"/>
    <p:sldLayoutId id="2147483729" r:id="rId31"/>
    <p:sldLayoutId id="2147483730" r:id="rId32"/>
    <p:sldLayoutId id="2147483731" r:id="rId33"/>
    <p:sldLayoutId id="2147483732" r:id="rId34"/>
    <p:sldLayoutId id="2147483733" r:id="rId35"/>
    <p:sldLayoutId id="2147483734" r:id="rId36"/>
    <p:sldLayoutId id="2147483735" r:id="rId37"/>
    <p:sldLayoutId id="2147483736" r:id="rId38"/>
    <p:sldLayoutId id="2147483737" r:id="rId39"/>
    <p:sldLayoutId id="2147483738" r:id="rId40"/>
    <p:sldLayoutId id="2147483739" r:id="rId41"/>
    <p:sldLayoutId id="2147483740" r:id="rId42"/>
    <p:sldLayoutId id="2147483741" r:id="rId43"/>
    <p:sldLayoutId id="2147483742" r:id="rId44"/>
    <p:sldLayoutId id="2147483743" r:id="rId45"/>
    <p:sldLayoutId id="2147483744" r:id="rId46"/>
    <p:sldLayoutId id="2147483745" r:id="rId47"/>
    <p:sldLayoutId id="2147483746" r:id="rId48"/>
    <p:sldLayoutId id="2147483747" r:id="rId49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alandenney/3450395073" TargetMode="External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16.xml"/><Relationship Id="rId4" Type="http://schemas.openxmlformats.org/officeDocument/2006/relationships/hyperlink" Target="https://creativecommons.org/licenses/by-nc-sa/3.0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bluediamondgallery.com/tablet/c/customer-satisfaction.html" TargetMode="External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16.xml"/><Relationship Id="rId6" Type="http://schemas.openxmlformats.org/officeDocument/2006/relationships/hyperlink" Target="https://www.rawpixel.com/search/downward%20graph?page=1&amp;sort=curated" TargetMode="External"/><Relationship Id="rId5" Type="http://schemas.openxmlformats.org/officeDocument/2006/relationships/image" Target="../media/image12.png"/><Relationship Id="rId4" Type="http://schemas.openxmlformats.org/officeDocument/2006/relationships/hyperlink" Target="https://creativecommons.org/licenses/by-sa/3.0/" TargetMode="Externa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tatista.com/statistics/retail-footfall-uk/" TargetMode="External"/><Relationship Id="rId3" Type="http://schemas.openxmlformats.org/officeDocument/2006/relationships/hyperlink" Target="https://www.floraldaily.com/article/9500000/sustainable-floristry-costs-and-consumer-trends/" TargetMode="External"/><Relationship Id="rId7" Type="http://schemas.openxmlformats.org/officeDocument/2006/relationships/hyperlink" Target="https://www.smartinsights.com/digital-marketing-strategy/digital-marketing-trends-for-small-businesses/" TargetMode="External"/><Relationship Id="rId2" Type="http://schemas.openxmlformats.org/officeDocument/2006/relationships/hyperlink" Target="https://econsultancy.com/uk-florists-digital-transformation/" TargetMode="External"/><Relationship Id="rId1" Type="http://schemas.openxmlformats.org/officeDocument/2006/relationships/slideLayout" Target="../slideLayouts/slideLayout16.xml"/><Relationship Id="rId6" Type="http://schemas.openxmlformats.org/officeDocument/2006/relationships/hyperlink" Target="https://www.retaileconomics.co.uk/library-the-future-of-the-uk-high-street" TargetMode="External"/><Relationship Id="rId5" Type="http://schemas.openxmlformats.org/officeDocument/2006/relationships/hyperlink" Target="https://www.mintel.com/uk-flower-retailing-market-report" TargetMode="External"/><Relationship Id="rId4" Type="http://schemas.openxmlformats.org/officeDocument/2006/relationships/hyperlink" Target="https://home.kpmg/uk/en/home/insights/2023/03/flower-market-inflation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CB0645-57AE-FCE8-E425-DBF3A5F7AD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68896" y="1129554"/>
            <a:ext cx="4361688" cy="3475236"/>
          </a:xfrm>
        </p:spPr>
        <p:txBody>
          <a:bodyPr anchor="b">
            <a:normAutofit/>
          </a:bodyPr>
          <a:lstStyle/>
          <a:p>
            <a:r>
              <a:rPr lang="en-GB" dirty="0"/>
              <a:t>LCLM4004 </a:t>
            </a:r>
            <a:br>
              <a:rPr lang="en-GB" dirty="0"/>
            </a:br>
            <a:r>
              <a:rPr lang="en-GB" sz="2200" dirty="0"/>
              <a:t>problem solving &amp; Decision making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A4DB117-C485-1FEC-9AF4-F4D2006C072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68897" y="4731335"/>
            <a:ext cx="4206240" cy="1184585"/>
          </a:xfrm>
        </p:spPr>
        <p:txBody>
          <a:bodyPr>
            <a:normAutofit/>
          </a:bodyPr>
          <a:lstStyle/>
          <a:p>
            <a:r>
              <a:rPr lang="en-GB" dirty="0"/>
              <a:t>Winston Hall   2422871</a:t>
            </a:r>
          </a:p>
        </p:txBody>
      </p:sp>
      <p:pic>
        <p:nvPicPr>
          <p:cNvPr id="5" name="Picture Placeholder 4" descr="Varieties of fresh flowers placed in several pails">
            <a:extLst>
              <a:ext uri="{FF2B5EF4-FFF2-40B4-BE49-F238E27FC236}">
                <a16:creationId xmlns:a16="http://schemas.microsoft.com/office/drawing/2014/main" id="{C7B0EE74-B5E9-2998-3ECB-6AA51C445075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89" r="20216"/>
          <a:stretch>
            <a:fillRect/>
          </a:stretch>
        </p:blipFill>
        <p:spPr>
          <a:xfrm>
            <a:off x="20" y="10"/>
            <a:ext cx="6584930" cy="6857990"/>
          </a:xfrm>
          <a:noFill/>
        </p:spPr>
      </p:pic>
    </p:spTree>
    <p:extLst>
      <p:ext uri="{BB962C8B-B14F-4D97-AF65-F5344CB8AC3E}">
        <p14:creationId xmlns:p14="http://schemas.microsoft.com/office/powerpoint/2010/main" val="11254539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77F7FCD1-2396-53A4-662B-E8726D6DA1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 anchor="t">
            <a:normAutofit/>
          </a:bodyPr>
          <a:lstStyle/>
          <a:p>
            <a:pPr algn="ctr"/>
            <a:r>
              <a:rPr lang="en-GB" u="sng" dirty="0">
                <a:solidFill>
                  <a:srgbClr val="00B0F0"/>
                </a:solidFill>
              </a:rPr>
              <a:t>BRIEF OVERVIEW… </a:t>
            </a:r>
          </a:p>
        </p:txBody>
      </p:sp>
      <p:sp>
        <p:nvSpPr>
          <p:cNvPr id="16" name="Text Placeholder 2">
            <a:extLst>
              <a:ext uri="{FF2B5EF4-FFF2-40B4-BE49-F238E27FC236}">
                <a16:creationId xmlns:a16="http://schemas.microsoft.com/office/drawing/2014/main" id="{545B8D14-8B01-878F-3D6B-37F37494931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12775" y="1825625"/>
            <a:ext cx="5181600" cy="4351338"/>
          </a:xfrm>
          <a:solidFill>
            <a:srgbClr val="FFFFFF"/>
          </a:solidFill>
          <a:effectLst/>
        </p:spPr>
        <p:txBody>
          <a:bodyPr/>
          <a:lstStyle/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pPr marL="0" indent="0">
              <a:buNone/>
            </a:pPr>
            <a:r>
              <a:rPr lang="en-US" dirty="0"/>
              <a:t>What is the main sales problem in Green Haven florists in the past 12 months? </a:t>
            </a:r>
          </a:p>
        </p:txBody>
      </p:sp>
      <p:sp>
        <p:nvSpPr>
          <p:cNvPr id="18" name="Text Placeholder 3">
            <a:extLst>
              <a:ext uri="{FF2B5EF4-FFF2-40B4-BE49-F238E27FC236}">
                <a16:creationId xmlns:a16="http://schemas.microsoft.com/office/drawing/2014/main" id="{9372495E-191B-616A-2D43-67CD49DB28BB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Green Haven florist has experienced a 30% decline in in-store sales over the last 12 months, with only a slight increase in online orders that has not compensated for the loss. </a:t>
            </a:r>
          </a:p>
          <a:p>
            <a:pPr marL="0" indent="0">
              <a:buNone/>
            </a:pPr>
            <a:r>
              <a:rPr lang="en-US" dirty="0"/>
              <a:t>Today we will look at the 5W2H method to breakdown the challenges and the PESTEL Analysis to identify the factors of the florist shop problems. </a:t>
            </a:r>
          </a:p>
        </p:txBody>
      </p:sp>
    </p:spTree>
    <p:extLst>
      <p:ext uri="{BB962C8B-B14F-4D97-AF65-F5344CB8AC3E}">
        <p14:creationId xmlns:p14="http://schemas.microsoft.com/office/powerpoint/2010/main" val="42609284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979631-A302-506A-EBBC-3DB2CC53C0C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>
                <a:solidFill>
                  <a:srgbClr val="00B0F0"/>
                </a:solidFill>
              </a:rPr>
              <a:t>PESTEL ANALYSIS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59A6A321-CE65-8E81-C796-C7871C57ACD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6948350"/>
              </p:ext>
            </p:extLst>
          </p:nvPr>
        </p:nvGraphicFramePr>
        <p:xfrm>
          <a:off x="365760" y="404999"/>
          <a:ext cx="11460480" cy="4502284"/>
        </p:xfrm>
        <a:graphic>
          <a:graphicData uri="http://schemas.openxmlformats.org/drawingml/2006/table">
            <a:tbl>
              <a:tblPr/>
              <a:tblGrid>
                <a:gridCol w="3820160">
                  <a:extLst>
                    <a:ext uri="{9D8B030D-6E8A-4147-A177-3AD203B41FA5}">
                      <a16:colId xmlns:a16="http://schemas.microsoft.com/office/drawing/2014/main" val="1078940198"/>
                    </a:ext>
                  </a:extLst>
                </a:gridCol>
                <a:gridCol w="3820160">
                  <a:extLst>
                    <a:ext uri="{9D8B030D-6E8A-4147-A177-3AD203B41FA5}">
                      <a16:colId xmlns:a16="http://schemas.microsoft.com/office/drawing/2014/main" val="4138366502"/>
                    </a:ext>
                  </a:extLst>
                </a:gridCol>
                <a:gridCol w="3820160">
                  <a:extLst>
                    <a:ext uri="{9D8B030D-6E8A-4147-A177-3AD203B41FA5}">
                      <a16:colId xmlns:a16="http://schemas.microsoft.com/office/drawing/2014/main" val="3894009447"/>
                    </a:ext>
                  </a:extLst>
                </a:gridCol>
              </a:tblGrid>
              <a:tr h="172270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800" b="1">
                          <a:effectLst/>
                        </a:rPr>
                        <a:t>PESTEL Category</a:t>
                      </a:r>
                    </a:p>
                  </a:txBody>
                  <a:tcPr marL="23747" marR="23747" marT="23747" marB="23747" anchor="ctr">
                    <a:lnL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800" b="1">
                          <a:effectLst/>
                        </a:rPr>
                        <a:t>Opportunities</a:t>
                      </a:r>
                    </a:p>
                  </a:txBody>
                  <a:tcPr marL="23747" marR="23747" marT="23747" marB="23747" anchor="ctr">
                    <a:lnL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800" b="1">
                          <a:effectLst/>
                        </a:rPr>
                        <a:t>Threats</a:t>
                      </a:r>
                    </a:p>
                  </a:txBody>
                  <a:tcPr marL="23747" marR="23747" marT="23747" marB="23747" anchor="ctr">
                    <a:lnL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86911817"/>
                  </a:ext>
                </a:extLst>
              </a:tr>
              <a:tr h="423690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800">
                          <a:effectLst/>
                        </a:rPr>
                        <a:t>Political</a:t>
                      </a:r>
                    </a:p>
                  </a:txBody>
                  <a:tcPr marL="23747" marR="23747" marT="23747" marB="23747" anchor="ctr">
                    <a:lnL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800">
                          <a:effectLst/>
                        </a:rPr>
                        <a:t>High Street regeneration policies may provide local business grants</a:t>
                      </a:r>
                    </a:p>
                  </a:txBody>
                  <a:tcPr marL="23747" marR="23747" marT="23747" marB="23747" anchor="ctr">
                    <a:lnL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800">
                          <a:effectLst/>
                        </a:rPr>
                        <a:t>Changing import regulations increase supply risks and costs</a:t>
                      </a:r>
                    </a:p>
                  </a:txBody>
                  <a:tcPr marL="23747" marR="23747" marT="23747" marB="23747" anchor="ctr">
                    <a:lnL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8023997"/>
                  </a:ext>
                </a:extLst>
              </a:tr>
              <a:tr h="297979">
                <a:tc>
                  <a:txBody>
                    <a:bodyPr/>
                    <a:lstStyle/>
                    <a:p>
                      <a:pPr algn="l">
                        <a:buNone/>
                      </a:pPr>
                      <a:endParaRPr lang="en-GB" sz="800">
                        <a:effectLst/>
                      </a:endParaRPr>
                    </a:p>
                  </a:txBody>
                  <a:tcPr marL="23747" marR="23747" marT="23747" marB="23747" anchor="ctr">
                    <a:lnL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800">
                          <a:effectLst/>
                        </a:rPr>
                        <a:t>COVID-19 recovery measures may offer cash flow support</a:t>
                      </a:r>
                    </a:p>
                  </a:txBody>
                  <a:tcPr marL="23747" marR="23747" marT="23747" marB="23747" anchor="ctr">
                    <a:lnL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800">
                          <a:effectLst/>
                        </a:rPr>
                        <a:t>Easier entry for new local competitors</a:t>
                      </a:r>
                    </a:p>
                  </a:txBody>
                  <a:tcPr marL="23747" marR="23747" marT="23747" marB="23747" anchor="ctr">
                    <a:lnL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94866803"/>
                  </a:ext>
                </a:extLst>
              </a:tr>
              <a:tr h="297979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800">
                          <a:effectLst/>
                        </a:rPr>
                        <a:t>Economic</a:t>
                      </a:r>
                    </a:p>
                  </a:txBody>
                  <a:tcPr marL="23747" marR="23747" marT="23747" marB="23747" anchor="ctr">
                    <a:lnL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800">
                          <a:effectLst/>
                        </a:rPr>
                        <a:t>Potential subsidies for sustainability lower costs</a:t>
                      </a:r>
                    </a:p>
                  </a:txBody>
                  <a:tcPr marL="23747" marR="23747" marT="23747" marB="23747" anchor="ctr">
                    <a:lnL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800">
                          <a:effectLst/>
                        </a:rPr>
                        <a:t>Inflation and rising costs cut profit margins</a:t>
                      </a:r>
                    </a:p>
                  </a:txBody>
                  <a:tcPr marL="23747" marR="23747" marT="23747" marB="23747" anchor="ctr">
                    <a:lnL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70180826"/>
                  </a:ext>
                </a:extLst>
              </a:tr>
              <a:tr h="297979">
                <a:tc>
                  <a:txBody>
                    <a:bodyPr/>
                    <a:lstStyle/>
                    <a:p>
                      <a:pPr algn="l">
                        <a:buNone/>
                      </a:pPr>
                      <a:endParaRPr lang="en-GB" sz="800">
                        <a:effectLst/>
                      </a:endParaRPr>
                    </a:p>
                  </a:txBody>
                  <a:tcPr marL="23747" marR="23747" marT="23747" marB="23747" anchor="ctr">
                    <a:lnL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endParaRPr lang="en-GB" sz="800">
                        <a:effectLst/>
                      </a:endParaRPr>
                    </a:p>
                  </a:txBody>
                  <a:tcPr marL="23747" marR="23747" marT="23747" marB="23747" anchor="ctr">
                    <a:lnL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800">
                          <a:effectLst/>
                        </a:rPr>
                        <a:t>Shift to online shopping reduces foot traffic</a:t>
                      </a:r>
                    </a:p>
                  </a:txBody>
                  <a:tcPr marL="23747" marR="23747" marT="23747" marB="23747" anchor="ctr">
                    <a:lnL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01695051"/>
                  </a:ext>
                </a:extLst>
              </a:tr>
              <a:tr h="423690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800">
                          <a:effectLst/>
                        </a:rPr>
                        <a:t>Social</a:t>
                      </a:r>
                    </a:p>
                  </a:txBody>
                  <a:tcPr marL="23747" marR="23747" marT="23747" marB="23747" anchor="ctr">
                    <a:lnL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800">
                          <a:effectLst/>
                        </a:rPr>
                        <a:t>Support for eco-friendly products attracts loyal, premium customers</a:t>
                      </a:r>
                    </a:p>
                  </a:txBody>
                  <a:tcPr marL="23747" marR="23747" marT="23747" marB="23747" anchor="ctr">
                    <a:lnL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800">
                          <a:effectLst/>
                        </a:rPr>
                        <a:t>Changing preferences favor online retailers and fast delivery</a:t>
                      </a:r>
                    </a:p>
                  </a:txBody>
                  <a:tcPr marL="23747" marR="23747" marT="23747" marB="23747" anchor="ctr">
                    <a:lnL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58471391"/>
                  </a:ext>
                </a:extLst>
              </a:tr>
              <a:tr h="423690">
                <a:tc>
                  <a:txBody>
                    <a:bodyPr/>
                    <a:lstStyle/>
                    <a:p>
                      <a:pPr algn="l">
                        <a:buNone/>
                      </a:pPr>
                      <a:endParaRPr lang="en-GB" sz="800">
                        <a:effectLst/>
                      </a:endParaRPr>
                    </a:p>
                  </a:txBody>
                  <a:tcPr marL="23747" marR="23747" marT="23747" marB="23747" anchor="ctr">
                    <a:lnL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endParaRPr lang="en-GB" sz="800">
                        <a:effectLst/>
                      </a:endParaRPr>
                    </a:p>
                  </a:txBody>
                  <a:tcPr marL="23747" marR="23747" marT="23747" marB="23747" anchor="ctr">
                    <a:lnL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800">
                          <a:effectLst/>
                        </a:rPr>
                        <a:t>Website and delivery issues frustrate customers, harming loyalty</a:t>
                      </a:r>
                    </a:p>
                  </a:txBody>
                  <a:tcPr marL="23747" marR="23747" marT="23747" marB="23747" anchor="ctr">
                    <a:lnL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53575475"/>
                  </a:ext>
                </a:extLst>
              </a:tr>
              <a:tr h="423690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800">
                          <a:effectLst/>
                        </a:rPr>
                        <a:t>Technological</a:t>
                      </a:r>
                    </a:p>
                  </a:txBody>
                  <a:tcPr marL="23747" marR="23747" marT="23747" marB="23747" anchor="ctr">
                    <a:lnL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800">
                          <a:effectLst/>
                        </a:rPr>
                        <a:t>Digital marketing and social media can boost visibility and sales</a:t>
                      </a:r>
                    </a:p>
                  </a:txBody>
                  <a:tcPr marL="23747" marR="23747" marT="23747" marB="23747" anchor="ctr">
                    <a:lnL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800">
                          <a:effectLst/>
                        </a:rPr>
                        <a:t>Modern online competitors outperform on digital platforms</a:t>
                      </a:r>
                    </a:p>
                  </a:txBody>
                  <a:tcPr marL="23747" marR="23747" marT="23747" marB="23747" anchor="ctr">
                    <a:lnL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87763128"/>
                  </a:ext>
                </a:extLst>
              </a:tr>
              <a:tr h="423690">
                <a:tc>
                  <a:txBody>
                    <a:bodyPr/>
                    <a:lstStyle/>
                    <a:p>
                      <a:pPr algn="l">
                        <a:buNone/>
                      </a:pPr>
                      <a:endParaRPr lang="en-GB" sz="800">
                        <a:effectLst/>
                      </a:endParaRPr>
                    </a:p>
                  </a:txBody>
                  <a:tcPr marL="23747" marR="23747" marT="23747" marB="23747" anchor="ctr">
                    <a:lnL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800">
                          <a:effectLst/>
                        </a:rPr>
                        <a:t>Website upgrades enable better customer experience and new services</a:t>
                      </a:r>
                    </a:p>
                  </a:txBody>
                  <a:tcPr marL="23747" marR="23747" marT="23747" marB="23747" anchor="ctr">
                    <a:lnL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endParaRPr lang="en-GB" sz="800">
                        <a:effectLst/>
                      </a:endParaRPr>
                    </a:p>
                  </a:txBody>
                  <a:tcPr marL="23747" marR="23747" marT="23747" marB="23747" anchor="ctr">
                    <a:lnL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20433509"/>
                  </a:ext>
                </a:extLst>
              </a:tr>
              <a:tr h="297979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800">
                          <a:effectLst/>
                        </a:rPr>
                        <a:t>Environmental</a:t>
                      </a:r>
                    </a:p>
                  </a:txBody>
                  <a:tcPr marL="23747" marR="23747" marT="23747" marB="23747" anchor="ctr">
                    <a:lnL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800">
                          <a:effectLst/>
                        </a:rPr>
                        <a:t>Eco-friendly business attracts sustainability-minded customers</a:t>
                      </a:r>
                    </a:p>
                  </a:txBody>
                  <a:tcPr marL="23747" marR="23747" marT="23747" marB="23747" anchor="ctr">
                    <a:lnL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800">
                          <a:effectLst/>
                        </a:rPr>
                        <a:t>Rising costs for sustainable packaging and sourcing</a:t>
                      </a:r>
                    </a:p>
                  </a:txBody>
                  <a:tcPr marL="23747" marR="23747" marT="23747" marB="23747" anchor="ctr">
                    <a:lnL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62845425"/>
                  </a:ext>
                </a:extLst>
              </a:tr>
              <a:tr h="297979">
                <a:tc>
                  <a:txBody>
                    <a:bodyPr/>
                    <a:lstStyle/>
                    <a:p>
                      <a:pPr algn="l">
                        <a:buNone/>
                      </a:pPr>
                      <a:endParaRPr lang="en-GB" sz="800">
                        <a:effectLst/>
                      </a:endParaRPr>
                    </a:p>
                  </a:txBody>
                  <a:tcPr marL="23747" marR="23747" marT="23747" marB="23747" anchor="ctr">
                    <a:lnL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800">
                          <a:effectLst/>
                        </a:rPr>
                        <a:t>Regulation may incentivise green practices</a:t>
                      </a:r>
                    </a:p>
                  </a:txBody>
                  <a:tcPr marL="23747" marR="23747" marT="23747" marB="23747" anchor="ctr">
                    <a:lnL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800">
                          <a:effectLst/>
                        </a:rPr>
                        <a:t>Climate change affects flower supply and pricing</a:t>
                      </a:r>
                    </a:p>
                  </a:txBody>
                  <a:tcPr marL="23747" marR="23747" marT="23747" marB="23747" anchor="ctr">
                    <a:lnL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80710931"/>
                  </a:ext>
                </a:extLst>
              </a:tr>
              <a:tr h="423690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800">
                          <a:effectLst/>
                        </a:rPr>
                        <a:t>Legal</a:t>
                      </a:r>
                    </a:p>
                  </a:txBody>
                  <a:tcPr marL="23747" marR="23747" marT="23747" marB="23747" anchor="ctr">
                    <a:lnL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800">
                          <a:effectLst/>
                        </a:rPr>
                        <a:t>Supportive sustainability regulations could benefit green business</a:t>
                      </a:r>
                    </a:p>
                  </a:txBody>
                  <a:tcPr marL="23747" marR="23747" marT="23747" marB="23747" anchor="ctr">
                    <a:lnL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800">
                          <a:effectLst/>
                        </a:rPr>
                        <a:t>Consumer protection laws increase responsibility and compliance demands</a:t>
                      </a:r>
                    </a:p>
                  </a:txBody>
                  <a:tcPr marL="23747" marR="23747" marT="23747" marB="23747" anchor="ctr">
                    <a:lnL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47900118"/>
                  </a:ext>
                </a:extLst>
              </a:tr>
              <a:tr h="297979">
                <a:tc>
                  <a:txBody>
                    <a:bodyPr/>
                    <a:lstStyle/>
                    <a:p>
                      <a:pPr algn="l">
                        <a:buNone/>
                      </a:pPr>
                      <a:endParaRPr lang="en-GB" sz="800">
                        <a:effectLst/>
                      </a:endParaRPr>
                    </a:p>
                  </a:txBody>
                  <a:tcPr marL="23747" marR="23747" marT="23747" marB="23747" anchor="ctr">
                    <a:lnL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endParaRPr lang="en-GB" sz="800">
                        <a:effectLst/>
                      </a:endParaRPr>
                    </a:p>
                  </a:txBody>
                  <a:tcPr marL="23747" marR="23747" marT="23747" marB="23747" anchor="ctr">
                    <a:lnL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800" dirty="0">
                          <a:effectLst/>
                        </a:rPr>
                        <a:t>Employment law changes may impact staffing and costs</a:t>
                      </a:r>
                    </a:p>
                  </a:txBody>
                  <a:tcPr marL="23747" marR="23747" marT="23747" marB="23747" anchor="ctr">
                    <a:lnL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822292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749118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D52173-FCB2-D369-9B3E-E9517EC86A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8937" y="548640"/>
            <a:ext cx="6093225" cy="616131"/>
          </a:xfrm>
        </p:spPr>
        <p:txBody>
          <a:bodyPr/>
          <a:lstStyle/>
          <a:p>
            <a:pPr algn="ctr"/>
            <a:r>
              <a:rPr lang="en-GB" dirty="0">
                <a:solidFill>
                  <a:srgbClr val="00B0F0"/>
                </a:solidFill>
              </a:rPr>
              <a:t>Identify…..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20D86F0-9F05-2A9F-9A8C-9B71C2FAAFF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3F5B3028-92E1-4E25-7595-4E95BBCCA1EB}"/>
              </a:ext>
            </a:extLst>
          </p:cNvPr>
          <p:cNvGraphicFramePr>
            <a:graphicFrameLocks noGrp="1"/>
          </p:cNvGraphicFramePr>
          <p:nvPr>
            <p:ph sz="quarter" idx="14"/>
            <p:extLst>
              <p:ext uri="{D42A27DB-BD31-4B8C-83A1-F6EECF244321}">
                <p14:modId xmlns:p14="http://schemas.microsoft.com/office/powerpoint/2010/main" val="3384895774"/>
              </p:ext>
            </p:extLst>
          </p:nvPr>
        </p:nvGraphicFramePr>
        <p:xfrm>
          <a:off x="-64009" y="2"/>
          <a:ext cx="4857894" cy="6857998"/>
        </p:xfrm>
        <a:graphic>
          <a:graphicData uri="http://schemas.openxmlformats.org/drawingml/2006/table">
            <a:tbl>
              <a:tblPr/>
              <a:tblGrid>
                <a:gridCol w="2428947">
                  <a:extLst>
                    <a:ext uri="{9D8B030D-6E8A-4147-A177-3AD203B41FA5}">
                      <a16:colId xmlns:a16="http://schemas.microsoft.com/office/drawing/2014/main" val="4091922478"/>
                    </a:ext>
                  </a:extLst>
                </a:gridCol>
                <a:gridCol w="2428947">
                  <a:extLst>
                    <a:ext uri="{9D8B030D-6E8A-4147-A177-3AD203B41FA5}">
                      <a16:colId xmlns:a16="http://schemas.microsoft.com/office/drawing/2014/main" val="1348374762"/>
                    </a:ext>
                  </a:extLst>
                </a:gridCol>
              </a:tblGrid>
              <a:tr h="528390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000" b="1">
                          <a:effectLst/>
                        </a:rPr>
                        <a:t>Aspect</a:t>
                      </a:r>
                    </a:p>
                  </a:txBody>
                  <a:tcPr marL="28954" marR="28954" marT="28954" marB="28954" anchor="ctr">
                    <a:lnL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000" b="1" dirty="0">
                          <a:effectLst/>
                        </a:rPr>
                        <a:t>Details</a:t>
                      </a:r>
                    </a:p>
                  </a:txBody>
                  <a:tcPr marL="28954" marR="28954" marT="28954" marB="28954" anchor="ctr">
                    <a:lnL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06054852"/>
                  </a:ext>
                </a:extLst>
              </a:tr>
              <a:tr h="913975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000" dirty="0">
                          <a:effectLst/>
                        </a:rPr>
                        <a:t>What</a:t>
                      </a:r>
                    </a:p>
                  </a:txBody>
                  <a:tcPr marL="28954" marR="28954" marT="28954" marB="28954" anchor="ctr">
                    <a:lnL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000" dirty="0">
                          <a:effectLst/>
                        </a:rPr>
                        <a:t>30% in-store sales decline, cost and tech problems</a:t>
                      </a:r>
                    </a:p>
                  </a:txBody>
                  <a:tcPr marL="28954" marR="28954" marT="28954" marB="28954" anchor="ctr">
                    <a:lnL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92483140"/>
                  </a:ext>
                </a:extLst>
              </a:tr>
              <a:tr h="1270323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000" dirty="0">
                          <a:effectLst/>
                        </a:rPr>
                        <a:t>Why</a:t>
                      </a:r>
                    </a:p>
                  </a:txBody>
                  <a:tcPr marL="28954" marR="28954" marT="28954" marB="28954" anchor="ctr">
                    <a:lnL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000" dirty="0">
                          <a:effectLst/>
                        </a:rPr>
                        <a:t>Location, competition, customer behaviour shift, tech limitations</a:t>
                      </a:r>
                    </a:p>
                  </a:txBody>
                  <a:tcPr marL="28954" marR="28954" marT="28954" marB="28954" anchor="ctr">
                    <a:lnL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36761826"/>
                  </a:ext>
                </a:extLst>
              </a:tr>
              <a:tr h="894485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000" dirty="0">
                          <a:effectLst/>
                        </a:rPr>
                        <a:t>Where </a:t>
                      </a:r>
                    </a:p>
                  </a:txBody>
                  <a:tcPr marL="28954" marR="28954" marT="28954" marB="28954" anchor="ctr">
                    <a:lnL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000">
                          <a:effectLst/>
                        </a:rPr>
                        <a:t>High street shop &amp; digital/online channels</a:t>
                      </a:r>
                    </a:p>
                  </a:txBody>
                  <a:tcPr marL="28954" marR="28954" marT="28954" marB="28954" anchor="ctr">
                    <a:lnL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54887001"/>
                  </a:ext>
                </a:extLst>
              </a:tr>
              <a:tr h="528390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000">
                          <a:effectLst/>
                        </a:rPr>
                        <a:t>When</a:t>
                      </a:r>
                    </a:p>
                  </a:txBody>
                  <a:tcPr marL="28954" marR="28954" marT="28954" marB="28954" anchor="ctr">
                    <a:lnL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000">
                          <a:effectLst/>
                        </a:rPr>
                        <a:t>Past 12 months</a:t>
                      </a:r>
                    </a:p>
                  </a:txBody>
                  <a:tcPr marL="28954" marR="28954" marT="28954" marB="28954" anchor="ctr">
                    <a:lnL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41320274"/>
                  </a:ext>
                </a:extLst>
              </a:tr>
              <a:tr h="894485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000">
                          <a:effectLst/>
                        </a:rPr>
                        <a:t>Who</a:t>
                      </a:r>
                    </a:p>
                  </a:txBody>
                  <a:tcPr marL="28954" marR="28954" marT="28954" marB="28954" anchor="ctr">
                    <a:lnL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000" dirty="0">
                          <a:effectLst/>
                        </a:rPr>
                        <a:t>Owners, loyal customers, suppliers</a:t>
                      </a:r>
                    </a:p>
                  </a:txBody>
                  <a:tcPr marL="28954" marR="28954" marT="28954" marB="28954" anchor="ctr">
                    <a:lnL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43270004"/>
                  </a:ext>
                </a:extLst>
              </a:tr>
              <a:tr h="913975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000">
                          <a:effectLst/>
                        </a:rPr>
                        <a:t>How</a:t>
                      </a:r>
                    </a:p>
                  </a:txBody>
                  <a:tcPr marL="28954" marR="28954" marT="28954" marB="28954" anchor="ctr">
                    <a:lnL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000">
                          <a:effectLst/>
                        </a:rPr>
                        <a:t>Revenue/margin loss, weak retention, operational strain</a:t>
                      </a:r>
                    </a:p>
                  </a:txBody>
                  <a:tcPr marL="28954" marR="28954" marT="28954" marB="28954" anchor="ctr">
                    <a:lnL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49888929"/>
                  </a:ext>
                </a:extLst>
              </a:tr>
              <a:tr h="913975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000" dirty="0">
                          <a:effectLst/>
                        </a:rPr>
                        <a:t>How much</a:t>
                      </a:r>
                    </a:p>
                  </a:txBody>
                  <a:tcPr marL="28954" marR="28954" marT="28954" marB="28954" anchor="ctr">
                    <a:lnL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000" dirty="0">
                          <a:effectLst/>
                        </a:rPr>
                        <a:t>30% drop sales, limited online offset, competitors growing</a:t>
                      </a:r>
                    </a:p>
                  </a:txBody>
                  <a:tcPr marL="28954" marR="28954" marT="28954" marB="28954" anchor="ctr">
                    <a:lnL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72338666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4B25C4BB-AFA9-CD05-BE96-1EFDFE71676B}"/>
              </a:ext>
            </a:extLst>
          </p:cNvPr>
          <p:cNvSpPr txBox="1"/>
          <p:nvPr/>
        </p:nvSpPr>
        <p:spPr>
          <a:xfrm>
            <a:off x="5083629" y="1164771"/>
            <a:ext cx="6721929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The shop’s location lost foot traffic after other businesses closed.</a:t>
            </a:r>
          </a:p>
          <a:p>
            <a:pPr algn="just">
              <a:lnSpc>
                <a:spcPct val="150000"/>
              </a:lnSpc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Customers prefer big online retailers for delivery speed and prices.</a:t>
            </a:r>
          </a:p>
          <a:p>
            <a:pPr algn="just">
              <a:lnSpc>
                <a:spcPct val="150000"/>
              </a:lnSpc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Supply chain issues and inflation have raised costs for flowers, especially imported ones.</a:t>
            </a:r>
          </a:p>
          <a:p>
            <a:pPr algn="just">
              <a:lnSpc>
                <a:spcPct val="150000"/>
              </a:lnSpc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Green Haven’s website is outdated and not user-friendly, deterring online customers.</a:t>
            </a:r>
          </a:p>
          <a:p>
            <a:pPr algn="just">
              <a:lnSpc>
                <a:spcPct val="150000"/>
              </a:lnSpc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Limited digital marketing and social media presence compared to competitors.</a:t>
            </a:r>
          </a:p>
          <a:p>
            <a:pPr algn="just">
              <a:lnSpc>
                <a:spcPct val="150000"/>
              </a:lnSpc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GB" sz="1000" dirty="0">
                <a:highlight>
                  <a:srgbClr val="00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Where is the problem happening?</a:t>
            </a:r>
          </a:p>
          <a:p>
            <a:pPr algn="just">
              <a:lnSpc>
                <a:spcPct val="150000"/>
              </a:lnSpc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Primarily at the physical shop (declining footfall), but also online due to outdated web presence and limited digital visibility.</a:t>
            </a:r>
          </a:p>
          <a:p>
            <a:pPr algn="just">
              <a:lnSpc>
                <a:spcPct val="150000"/>
              </a:lnSpc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GB" sz="1000" dirty="0">
                <a:highlight>
                  <a:srgbClr val="00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When did it start?</a:t>
            </a:r>
          </a:p>
          <a:p>
            <a:pPr algn="just">
              <a:lnSpc>
                <a:spcPct val="150000"/>
              </a:lnSpc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The sales decline and cost increases have worsened over the 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last 12 months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, especially as nearby business closures and competitors entering the market intensified.</a:t>
            </a:r>
          </a:p>
          <a:p>
            <a:pPr algn="just">
              <a:lnSpc>
                <a:spcPct val="150000"/>
              </a:lnSpc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GB" sz="1000" dirty="0">
                <a:highlight>
                  <a:srgbClr val="00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Who is affected?</a:t>
            </a:r>
          </a:p>
          <a:p>
            <a:pPr algn="just">
              <a:lnSpc>
                <a:spcPct val="150000"/>
              </a:lnSpc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Owners (Liam and Priya) facing financial and operational strain.</a:t>
            </a:r>
          </a:p>
          <a:p>
            <a:pPr algn="just">
              <a:lnSpc>
                <a:spcPct val="150000"/>
              </a:lnSpc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Loyal customers missing convenience, flexible delivery, and modern digital experiences.</a:t>
            </a:r>
          </a:p>
          <a:p>
            <a:pPr algn="just">
              <a:lnSpc>
                <a:spcPct val="150000"/>
              </a:lnSpc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Local suppliers, if Green Haven reduces orders.</a:t>
            </a:r>
          </a:p>
          <a:p>
            <a:pPr algn="just">
              <a:lnSpc>
                <a:spcPct val="150000"/>
              </a:lnSpc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GB" sz="1000" dirty="0">
                <a:highlight>
                  <a:srgbClr val="00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How is it impacting the business?</a:t>
            </a:r>
          </a:p>
          <a:p>
            <a:pPr algn="just">
              <a:lnSpc>
                <a:spcPct val="150000"/>
              </a:lnSpc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Lower revenues and profitability threaten sustainability.</a:t>
            </a:r>
          </a:p>
          <a:p>
            <a:pPr algn="just">
              <a:lnSpc>
                <a:spcPct val="150000"/>
              </a:lnSpc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Rising costs cut into margins, forcing tough choices about sustainability commitments and quality.</a:t>
            </a:r>
          </a:p>
          <a:p>
            <a:pPr algn="just">
              <a:lnSpc>
                <a:spcPct val="150000"/>
              </a:lnSpc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Customer retention and acquisition are falling due to digital and competitive pressures.</a:t>
            </a:r>
          </a:p>
          <a:p>
            <a:pPr algn="just">
              <a:lnSpc>
                <a:spcPct val="150000"/>
              </a:lnSpc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GB" sz="1000" dirty="0">
                <a:highlight>
                  <a:srgbClr val="00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How much is the impact?</a:t>
            </a:r>
          </a:p>
          <a:p>
            <a:pPr algn="just">
              <a:lnSpc>
                <a:spcPct val="150000"/>
              </a:lnSpc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30% decline in in-store sales in 12 months.</a:t>
            </a:r>
          </a:p>
          <a:p>
            <a:pPr algn="just">
              <a:lnSpc>
                <a:spcPct val="150000"/>
              </a:lnSpc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Online sales rise is minor, but not enough to offset losses.</a:t>
            </a:r>
          </a:p>
          <a:p>
            <a:pPr algn="just">
              <a:lnSpc>
                <a:spcPct val="150000"/>
              </a:lnSpc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Market share lost to new competitors—both boutique and national chain.</a:t>
            </a:r>
          </a:p>
          <a:p>
            <a:pPr algn="just">
              <a:lnSpc>
                <a:spcPct val="150000"/>
              </a:lnSpc>
            </a:pPr>
            <a:b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97408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A5F8AD-A522-A8C4-6210-D37456DF1E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>
                <a:solidFill>
                  <a:srgbClr val="00B0F0"/>
                </a:solidFill>
                <a:highlight>
                  <a:srgbClr val="FFFFFF"/>
                </a:highlight>
              </a:rPr>
              <a:t>Cause…….</a:t>
            </a:r>
          </a:p>
        </p:txBody>
      </p:sp>
      <p:pic>
        <p:nvPicPr>
          <p:cNvPr id="8" name="Picture Placeholder 7" descr="A building with shops on the side of it&#10;&#10;AI-generated content may be incorrect.">
            <a:extLst>
              <a:ext uri="{FF2B5EF4-FFF2-40B4-BE49-F238E27FC236}">
                <a16:creationId xmlns:a16="http://schemas.microsoft.com/office/drawing/2014/main" id="{A47B848B-AEC6-A875-2743-50E017564F39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32418" r="32418"/>
          <a:stretch>
            <a:fillRect/>
          </a:stretch>
        </p:blipFill>
        <p:spPr/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FD7A153-B7B5-311E-5D6E-084DF1700201}"/>
              </a:ext>
            </a:extLst>
          </p:cNvPr>
          <p:cNvSpPr>
            <a:spLocks noGrp="1"/>
          </p:cNvSpPr>
          <p:nvPr>
            <p:ph sz="quarter" idx="14"/>
          </p:nvPr>
        </p:nvSpPr>
        <p:spPr/>
        <p:txBody>
          <a:bodyPr>
            <a:normAutofit fontScale="55000" lnSpcReduction="20000"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  <a:latin typeface="fkGroteskNeue"/>
              </a:rPr>
              <a:t>Decline in High Street Footfall: The closure of nearby businesses and a general shift towards online shopping have significantly reduced customer traffic to the physical store (Statista, 2024; Retail Economics, 2023).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  <a:latin typeface="fkGroteskNeue"/>
              </a:rPr>
              <a:t>Rise of Online Competitors: Large online flower retailers offer greater convenience, same-day delivery, and frequent discounts, attracting price-sensitive and convenience-oriented customers (Mintel, 2024).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  <a:latin typeface="fkGroteskNeue"/>
              </a:rPr>
              <a:t>Increased Operating Costs: Supply chain disruptions and inflation have led to higher prices for fresh flowers, especially imported varieties like orchids and tulips (KPMG, 2023).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  <a:latin typeface="fkGroteskNeue"/>
              </a:rPr>
              <a:t>Sustainability Commitment Costs: The use of biodegradable wrapping and locally sourced blooms, while valued by some customers, has increased operational expenses (Floral Daily, 2024).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  <a:latin typeface="fkGroteskNeue"/>
              </a:rPr>
              <a:t>Outdated Digital Presence: The shop’s website is difficult to navigate and does not meet modern e-commerce standards, limiting online sales growth (</a:t>
            </a:r>
            <a:r>
              <a:rPr lang="en-GB" b="0" i="0" dirty="0" err="1">
                <a:effectLst/>
                <a:latin typeface="fkGroteskNeue"/>
              </a:rPr>
              <a:t>Econsultancy</a:t>
            </a:r>
            <a:r>
              <a:rPr lang="en-GB" b="0" i="0" dirty="0">
                <a:effectLst/>
                <a:latin typeface="fkGroteskNeue"/>
              </a:rPr>
              <a:t>, 2024).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  <a:latin typeface="fkGroteskNeue"/>
              </a:rPr>
              <a:t>Limited Digital Marketing: Reliance on word-of-mouth and sporadic social media activity has reduced the business’s visibility compared to competitors with strong digital strategies (Smart Insights, 2024).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  <a:latin typeface="fkGroteskNeue"/>
              </a:rPr>
              <a:t>New Local Competition: The entry of a boutique florist with a strong Instagram presence and a national chain with aggressive pricing has intensified market competition (Mintel, 2024).</a:t>
            </a:r>
          </a:p>
          <a:p>
            <a:pPr>
              <a:buNone/>
            </a:pPr>
            <a:br>
              <a:rPr lang="en-GB" dirty="0"/>
            </a:b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A7049EC-C18A-B7A6-8EBF-90ED5958839F}"/>
              </a:ext>
            </a:extLst>
          </p:cNvPr>
          <p:cNvSpPr txBox="1"/>
          <p:nvPr/>
        </p:nvSpPr>
        <p:spPr>
          <a:xfrm>
            <a:off x="0" y="6858001"/>
            <a:ext cx="4793885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www.flickr.com/photos/alandenney/3450395073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nc-sa/3.0/"/>
              </a:rPr>
              <a:t>CC BY-SA-NC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29682937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C45B3E-BA7B-8613-1EB6-12EBB1F7EF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00B0F0"/>
                </a:solidFill>
              </a:rPr>
              <a:t>Effects…..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7F198CF-5E9D-41D9-073B-E3E4F371E7A5}"/>
              </a:ext>
            </a:extLst>
          </p:cNvPr>
          <p:cNvSpPr>
            <a:spLocks noGrp="1"/>
          </p:cNvSpPr>
          <p:nvPr>
            <p:ph sz="quarter" idx="14"/>
          </p:nvPr>
        </p:nvSpPr>
        <p:spPr/>
        <p:txBody>
          <a:bodyPr>
            <a:normAutofit fontScale="70000" lnSpcReduction="20000"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  <a:latin typeface="fkGroteskNeue"/>
              </a:rPr>
              <a:t>30% Decline in In-Store Sales: The combined impact of reduced foot traffic and increased competition has led to a significant drop in physical sales (Statista, 2024).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  <a:latin typeface="fkGroteskNeue"/>
              </a:rPr>
              <a:t>Insufficient Online Growth: Slight increases in online orders have not compensated for the loss of in-store revenue, resulting in overall sales decline (</a:t>
            </a:r>
            <a:r>
              <a:rPr lang="en-GB" b="0" i="0" dirty="0" err="1">
                <a:effectLst/>
                <a:latin typeface="fkGroteskNeue"/>
              </a:rPr>
              <a:t>Econsultancy</a:t>
            </a:r>
            <a:r>
              <a:rPr lang="en-GB" b="0" i="0" dirty="0">
                <a:effectLst/>
                <a:latin typeface="fkGroteskNeue"/>
              </a:rPr>
              <a:t>, 2024).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  <a:latin typeface="fkGroteskNeue"/>
              </a:rPr>
              <a:t>Margin Pressure: Rising costs for flowers and sustainable materials have squeezed profit margins, making it harder to maintain quality and sustainability commitments (KPMG, 2023; Floral Daily, 2024).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  <a:latin typeface="fkGroteskNeue"/>
              </a:rPr>
              <a:t>Customer Attrition: Long-time customers are switching to online competitors for better prices and convenience, reducing customer loyalty (Mintel, 2024).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  <a:latin typeface="fkGroteskNeue"/>
              </a:rPr>
              <a:t>Negative Customer Feedback: Issues with the website and limited delivery options have led to mixed customer satisfaction and lost sales opportunities (</a:t>
            </a:r>
            <a:r>
              <a:rPr lang="en-GB" b="0" i="0" dirty="0" err="1">
                <a:effectLst/>
                <a:latin typeface="fkGroteskNeue"/>
              </a:rPr>
              <a:t>Econsultancy</a:t>
            </a:r>
            <a:r>
              <a:rPr lang="en-GB" b="0" i="0" dirty="0">
                <a:effectLst/>
                <a:latin typeface="fkGroteskNeue"/>
              </a:rPr>
              <a:t>, 2024).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  <a:latin typeface="fkGroteskNeue"/>
              </a:rPr>
              <a:t>Strategic Urgency: The business must now urgently modernise its digital presence, diversify its service offerings, and differentiate itself to remain competitive (Smart Insights, 2024).</a:t>
            </a:r>
          </a:p>
          <a:p>
            <a:endParaRPr lang="en-GB" dirty="0"/>
          </a:p>
        </p:txBody>
      </p:sp>
      <p:pic>
        <p:nvPicPr>
          <p:cNvPr id="10" name="Picture Placeholder 9">
            <a:extLst>
              <a:ext uri="{FF2B5EF4-FFF2-40B4-BE49-F238E27FC236}">
                <a16:creationId xmlns:a16="http://schemas.microsoft.com/office/drawing/2014/main" id="{341A500E-67A5-2025-A5F9-89AF96C04732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9229" b="9229"/>
          <a:stretch/>
        </p:blipFill>
        <p:spPr>
          <a:xfrm>
            <a:off x="289560" y="388620"/>
            <a:ext cx="4793885" cy="2606040"/>
          </a:xfr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9A13A496-B5CD-AA62-0A40-A0C3672F2CD7}"/>
              </a:ext>
            </a:extLst>
          </p:cNvPr>
          <p:cNvSpPr txBox="1"/>
          <p:nvPr/>
        </p:nvSpPr>
        <p:spPr>
          <a:xfrm>
            <a:off x="289560" y="2994660"/>
            <a:ext cx="4793885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www.thebluediamondgallery.com/tablet/c/customer-satisfaction.html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sa/3.0/"/>
              </a:rPr>
              <a:t>CC BY-SA</a:t>
            </a:r>
            <a:endParaRPr lang="en-GB" sz="900"/>
          </a:p>
        </p:txBody>
      </p:sp>
      <p:pic>
        <p:nvPicPr>
          <p:cNvPr id="14" name="Picture 13" descr="A red arrow pointing down&#10;&#10;AI-generated content may be incorrect.">
            <a:extLst>
              <a:ext uri="{FF2B5EF4-FFF2-40B4-BE49-F238E27FC236}">
                <a16:creationId xmlns:a16="http://schemas.microsoft.com/office/drawing/2014/main" id="{2CEB8127-A8CF-2EC7-274A-74747C6A732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483469" y="3485388"/>
            <a:ext cx="4599976" cy="26868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09210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F7ADB3-6E72-2435-B372-B6ACE628EB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9121" y="548640"/>
            <a:ext cx="11053042" cy="655320"/>
          </a:xfrm>
        </p:spPr>
        <p:txBody>
          <a:bodyPr/>
          <a:lstStyle/>
          <a:p>
            <a:r>
              <a:rPr lang="en-GB" dirty="0">
                <a:solidFill>
                  <a:srgbClr val="00B0F0"/>
                </a:solidFill>
              </a:rPr>
              <a:t>References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AA12EFF-CED2-A05A-33D5-7BD67D8039DF}"/>
              </a:ext>
            </a:extLst>
          </p:cNvPr>
          <p:cNvSpPr txBox="1"/>
          <p:nvPr/>
        </p:nvSpPr>
        <p:spPr>
          <a:xfrm>
            <a:off x="777240" y="1463040"/>
            <a:ext cx="11053042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Econsultancy</a:t>
            </a:r>
            <a:r>
              <a:rPr lang="en-GB" dirty="0"/>
              <a:t> (2024) </a:t>
            </a:r>
            <a:r>
              <a:rPr lang="en-GB" i="1" dirty="0"/>
              <a:t>Why UK florists must invest in digital transformation</a:t>
            </a:r>
            <a:r>
              <a:rPr lang="en-GB" dirty="0"/>
              <a:t>. Available at: </a:t>
            </a:r>
            <a:r>
              <a:rPr lang="en-GB" b="1" dirty="0">
                <a:hlinkClick r:id="rId2"/>
              </a:rPr>
              <a:t>https://econsultancy.com/uk-florists-digital-transformation/</a:t>
            </a:r>
            <a:r>
              <a:rPr lang="en-GB" dirty="0"/>
              <a:t> (Accessed: 16 October 2025).</a:t>
            </a:r>
          </a:p>
          <a:p>
            <a:r>
              <a:rPr lang="en-GB" dirty="0"/>
              <a:t>Floral Daily (2024) </a:t>
            </a:r>
            <a:r>
              <a:rPr lang="en-GB" i="1" dirty="0"/>
              <a:t>Sustainable floristry: costs and consumer trends</a:t>
            </a:r>
            <a:r>
              <a:rPr lang="en-GB" dirty="0"/>
              <a:t>. Available at: </a:t>
            </a:r>
            <a:r>
              <a:rPr lang="en-GB" b="1" dirty="0">
                <a:hlinkClick r:id="rId3"/>
              </a:rPr>
              <a:t>https://www.floraldaily.com/article/9500000/sustainable-floristry-costs-and-consumer-trends/</a:t>
            </a:r>
            <a:r>
              <a:rPr lang="en-GB" dirty="0"/>
              <a:t> (Accessed: 16 October 2025).</a:t>
            </a:r>
          </a:p>
          <a:p>
            <a:r>
              <a:rPr lang="en-GB" dirty="0"/>
              <a:t>KPMG (2023) </a:t>
            </a:r>
            <a:r>
              <a:rPr lang="en-GB" i="1" dirty="0"/>
              <a:t>Inflation and supply chain disruption in the UK flower market</a:t>
            </a:r>
            <a:r>
              <a:rPr lang="en-GB" dirty="0"/>
              <a:t>. Available at: </a:t>
            </a:r>
            <a:r>
              <a:rPr lang="en-GB" b="1" dirty="0">
                <a:hlinkClick r:id="rId4"/>
              </a:rPr>
              <a:t>https://home.kpmg/uk/en/home/insights/2023/03/flower-market-inflation.html</a:t>
            </a:r>
            <a:r>
              <a:rPr lang="en-GB" dirty="0"/>
              <a:t> (Accessed: 16 October 2025).</a:t>
            </a:r>
          </a:p>
          <a:p>
            <a:r>
              <a:rPr lang="en-GB" dirty="0"/>
              <a:t>Mintel (2024) </a:t>
            </a:r>
            <a:r>
              <a:rPr lang="en-GB" i="1" dirty="0"/>
              <a:t>UK Flower Retailing Market Report 2024</a:t>
            </a:r>
            <a:r>
              <a:rPr lang="en-GB" dirty="0"/>
              <a:t>. Available at: </a:t>
            </a:r>
            <a:r>
              <a:rPr lang="en-GB" b="1" dirty="0">
                <a:hlinkClick r:id="rId5"/>
              </a:rPr>
              <a:t>https://www.mintel.com/uk-flower-retailing-market-report</a:t>
            </a:r>
            <a:r>
              <a:rPr lang="en-GB" dirty="0"/>
              <a:t> (Accessed: 16 October 2025).</a:t>
            </a:r>
          </a:p>
          <a:p>
            <a:r>
              <a:rPr lang="en-GB" dirty="0"/>
              <a:t>Retail Economics (2023) </a:t>
            </a:r>
            <a:r>
              <a:rPr lang="en-GB" i="1" dirty="0"/>
              <a:t>The future of the UK high street</a:t>
            </a:r>
            <a:r>
              <a:rPr lang="en-GB" dirty="0"/>
              <a:t>. Available at: </a:t>
            </a:r>
            <a:r>
              <a:rPr lang="en-GB" b="1" dirty="0">
                <a:hlinkClick r:id="rId6"/>
              </a:rPr>
              <a:t>https://www.retaileconomics.co.uk/library-the-future-of-the-uk-high-street</a:t>
            </a:r>
            <a:r>
              <a:rPr lang="en-GB" dirty="0"/>
              <a:t> (Accessed: 16 October 2025).</a:t>
            </a:r>
          </a:p>
          <a:p>
            <a:r>
              <a:rPr lang="en-GB" dirty="0"/>
              <a:t>Smart Insights (2024) </a:t>
            </a:r>
            <a:r>
              <a:rPr lang="en-GB" i="1" dirty="0"/>
              <a:t>Digital marketing trends for small businesses</a:t>
            </a:r>
            <a:r>
              <a:rPr lang="en-GB" dirty="0"/>
              <a:t>. Available at: </a:t>
            </a:r>
            <a:r>
              <a:rPr lang="en-GB" b="1" dirty="0">
                <a:hlinkClick r:id="rId7"/>
              </a:rPr>
              <a:t>https://www.smartinsights.com/digital-marketing-strategy/digital-marketing-trends-for-small-businesses/</a:t>
            </a:r>
            <a:r>
              <a:rPr lang="en-GB" dirty="0"/>
              <a:t> (Accessed: 16 October 2025).</a:t>
            </a:r>
          </a:p>
          <a:p>
            <a:r>
              <a:rPr lang="en-GB" dirty="0"/>
              <a:t>Statista (2024) </a:t>
            </a:r>
            <a:r>
              <a:rPr lang="en-GB" i="1" dirty="0"/>
              <a:t>Retail footfall in the UK: 2023-2024</a:t>
            </a:r>
            <a:r>
              <a:rPr lang="en-GB" dirty="0"/>
              <a:t>. Available at: </a:t>
            </a:r>
            <a:r>
              <a:rPr lang="en-GB" b="1" dirty="0">
                <a:hlinkClick r:id="rId8"/>
              </a:rPr>
              <a:t>https://www.statista.com/statistics/retail-footfall-uk/</a:t>
            </a:r>
            <a:r>
              <a:rPr lang="en-GB" dirty="0"/>
              <a:t> (Accessed: 16 October 2025).</a:t>
            </a:r>
          </a:p>
        </p:txBody>
      </p:sp>
    </p:spTree>
    <p:extLst>
      <p:ext uri="{BB962C8B-B14F-4D97-AF65-F5344CB8AC3E}">
        <p14:creationId xmlns:p14="http://schemas.microsoft.com/office/powerpoint/2010/main" val="1139700547"/>
      </p:ext>
    </p:extLst>
  </p:cSld>
  <p:clrMapOvr>
    <a:masterClrMapping/>
  </p:clrMapOvr>
</p:sld>
</file>

<file path=ppt/theme/theme1.xml><?xml version="1.0" encoding="utf-8"?>
<a:theme xmlns:a="http://schemas.openxmlformats.org/drawingml/2006/main" name="Helena">
  <a:themeElements>
    <a:clrScheme name="Helen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Helena" id="{83D43F4A-02D5-42AD-9542-27487597C212}" vid="{14154C61-C2E2-42F2-9833-4EC39495D4C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810DDF4EC27A54C9626255B384F637A" ma:contentTypeVersion="5" ma:contentTypeDescription="Create a new document." ma:contentTypeScope="" ma:versionID="385572afab8f12cdffdfcff03ccdeb16">
  <xsd:schema xmlns:xsd="http://www.w3.org/2001/XMLSchema" xmlns:xs="http://www.w3.org/2001/XMLSchema" xmlns:p="http://schemas.microsoft.com/office/2006/metadata/properties" xmlns:ns3="ccfc14db-0f45-423b-b2f5-752f8f8a0ada" targetNamespace="http://schemas.microsoft.com/office/2006/metadata/properties" ma:root="true" ma:fieldsID="a36158620b40bfd0e565c641320a171d" ns3:_="">
    <xsd:import namespace="ccfc14db-0f45-423b-b2f5-752f8f8a0ada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cfc14db-0f45-423b-b2f5-752f8f8a0ada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ccfc14db-0f45-423b-b2f5-752f8f8a0ada" xsi:nil="true"/>
  </documentManagement>
</p:properties>
</file>

<file path=customXml/itemProps1.xml><?xml version="1.0" encoding="utf-8"?>
<ds:datastoreItem xmlns:ds="http://schemas.openxmlformats.org/officeDocument/2006/customXml" ds:itemID="{3D40868B-656D-446A-A181-C8EC62767402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396A72DD-0752-494C-BACC-74476D1A029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cfc14db-0f45-423b-b2f5-752f8f8a0ad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14A999B-B2C1-4EC1-9031-446A4FA39C39}">
  <ds:schemaRefs>
    <ds:schemaRef ds:uri="http://schemas.openxmlformats.org/package/2006/metadata/core-properties"/>
    <ds:schemaRef ds:uri="http://schemas.microsoft.com/office/2006/documentManagement/types"/>
    <ds:schemaRef ds:uri="http://purl.org/dc/elements/1.1/"/>
    <ds:schemaRef ds:uri="http://purl.org/dc/dcmitype/"/>
    <ds:schemaRef ds:uri="http://www.w3.org/XML/1998/namespace"/>
    <ds:schemaRef ds:uri="ccfc14db-0f45-423b-b2f5-752f8f8a0ada"/>
    <ds:schemaRef ds:uri="http://schemas.microsoft.com/office/infopath/2007/PartnerControls"/>
    <ds:schemaRef ds:uri="http://schemas.microsoft.com/office/2006/metadata/properties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3910</TotalTime>
  <Words>1230</Words>
  <Application>Microsoft Office PowerPoint</Application>
  <PresentationFormat>Widescreen</PresentationFormat>
  <Paragraphs>104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Aptos</vt:lpstr>
      <vt:lpstr>Arial</vt:lpstr>
      <vt:lpstr>fkGroteskNeue</vt:lpstr>
      <vt:lpstr>Neue Haas Grotesk Text Pro</vt:lpstr>
      <vt:lpstr>Helena</vt:lpstr>
      <vt:lpstr>LCLM4004  problem solving &amp; Decision making </vt:lpstr>
      <vt:lpstr>BRIEF OVERVIEW… </vt:lpstr>
      <vt:lpstr>PESTEL ANALYSIS</vt:lpstr>
      <vt:lpstr>Identify…..</vt:lpstr>
      <vt:lpstr>Cause…….</vt:lpstr>
      <vt:lpstr>Effects…..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Winston Hall (2422871)</dc:creator>
  <cp:lastModifiedBy>Winston Hall (2422871)</cp:lastModifiedBy>
  <cp:revision>1</cp:revision>
  <dcterms:created xsi:type="dcterms:W3CDTF">2025-10-16T19:21:22Z</dcterms:created>
  <dcterms:modified xsi:type="dcterms:W3CDTF">2025-11-11T20:06:37Z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0x0101007810DDF4EC27A54C9626255B384F637A</vt:lpwstr>
  </property>
</Properties>
</file>