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3162" y="-48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Effects of Vibration on Motorcycle Performance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Kyle Cummings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 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0" y="6144280"/>
            <a:ext cx="6415087"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Vibration is a widely unknown quantity when it comes to motorcycling and how it affects the bike’s handling, however it is known that the two sources are the engine and surface undulation. This is what made it an intriguing subject area in an engineering sense as if vibration is reduced it can stop some unwanted effects when riding. There is also danger posed to the rider via vibration exposure when riding, meaning this area deserved investigation and improvement.</a:t>
            </a:r>
          </a:p>
          <a:p>
            <a:pPr>
              <a:spcBef>
                <a:spcPct val="50000"/>
              </a:spcBef>
            </a:pPr>
            <a:endParaRPr lang="en-US" altLang="en-US" sz="2800" dirty="0"/>
          </a:p>
        </p:txBody>
      </p:sp>
      <p:sp>
        <p:nvSpPr>
          <p:cNvPr id="23" name="Text Box 11"/>
          <p:cNvSpPr txBox="1">
            <a:spLocks noChangeArrowheads="1"/>
          </p:cNvSpPr>
          <p:nvPr/>
        </p:nvSpPr>
        <p:spPr bwMode="auto">
          <a:xfrm>
            <a:off x="14528246" y="25799837"/>
            <a:ext cx="6415087"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AU" altLang="en-US" sz="1800" dirty="0">
                <a:ea typeface="Arial" charset="0"/>
                <a:cs typeface="Arial" charset="0"/>
              </a:rPr>
              <a:t>[1] </a:t>
            </a:r>
            <a:r>
              <a:rPr lang="en-GB" sz="1800" dirty="0"/>
              <a:t>Sridhar, V., 2010. Study of Vibration and its Effect on Health of the Motorcycle Rider. </a:t>
            </a:r>
            <a:r>
              <a:rPr lang="en-GB" sz="1800" i="1" dirty="0"/>
              <a:t>Online Journal of Health &amp; Allied Sciences</a:t>
            </a:r>
            <a:r>
              <a:rPr lang="en-GB" sz="1800" dirty="0"/>
              <a:t>, [online] 9(2). Available at: &lt;https://www.ojhas.org/issue34/2010-2-9.htm&gt; [Accessed 17 April 2020].</a:t>
            </a:r>
          </a:p>
          <a:p>
            <a:pPr marL="0" indent="0">
              <a:spcBef>
                <a:spcPct val="50000"/>
              </a:spcBef>
            </a:pPr>
            <a:r>
              <a:rPr lang="en-AU" altLang="en-US" sz="1800" dirty="0">
                <a:ea typeface="Arial" charset="0"/>
                <a:cs typeface="Arial" charset="0"/>
              </a:rPr>
              <a:t>[2] </a:t>
            </a:r>
            <a:r>
              <a:rPr lang="en-GB" sz="1800" dirty="0"/>
              <a:t>Cossalter, V., 2006. </a:t>
            </a:r>
            <a:r>
              <a:rPr lang="en-GB" sz="1800" i="1" dirty="0"/>
              <a:t>Motorcycle Dynamics</a:t>
            </a:r>
            <a:r>
              <a:rPr lang="en-GB" sz="1800" dirty="0"/>
              <a:t>. 2nd ed.</a:t>
            </a:r>
          </a:p>
          <a:p>
            <a:pPr marL="0" indent="0">
              <a:spcBef>
                <a:spcPct val="50000"/>
              </a:spcBef>
            </a:pP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59266" y="12853898"/>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Project Aims</a:t>
            </a:r>
          </a:p>
          <a:p>
            <a:r>
              <a:rPr lang="en-GB" sz="2800" dirty="0"/>
              <a:t>The main aim for this project was to improve motorcycle performance and handling. The main ways to do this were by either reducing the amount of vibration caused by the motorcycle or alternatively to try and find a way to dampen the vibrations from the motorcycle so that they had a lesser effect. In order to complete these aims, research would be conducted on the subject before experiments on existing motorcycles (such as Laser Doppler Vibrometry) and analysis of data could be completed. This would conclude the first half of the project with the second half continued in the next academic year.</a:t>
            </a:r>
            <a:endParaRPr lang="en-US" altLang="en-US" sz="2800" dirty="0"/>
          </a:p>
        </p:txBody>
      </p:sp>
      <p:sp>
        <p:nvSpPr>
          <p:cNvPr id="46" name="Text Box 6"/>
          <p:cNvSpPr txBox="1">
            <a:spLocks noChangeArrowheads="1"/>
          </p:cNvSpPr>
          <p:nvPr/>
        </p:nvSpPr>
        <p:spPr bwMode="auto">
          <a:xfrm>
            <a:off x="230068" y="20830785"/>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Research</a:t>
            </a:r>
          </a:p>
          <a:p>
            <a:r>
              <a:rPr lang="en-GB" sz="2800" dirty="0"/>
              <a:t>A lot of research was conducted as part of this project. This work was completed in multiple areas such as mathematical theory, how vibration is tackled in the engineering sector, effects of vibration on the human body and motorcycle handling issues caused by vibration. </a:t>
            </a:r>
          </a:p>
          <a:p>
            <a:endParaRPr lang="en-GB" sz="2800" dirty="0"/>
          </a:p>
          <a:p>
            <a:r>
              <a:rPr lang="en-GB" sz="2800" dirty="0"/>
              <a:t>The two biggest areas of research were the human health effects and the motorcycle effects as these were what the project aimed at stopping. Different health effects from vibrational frequencies are shown in table 1.</a:t>
            </a:r>
          </a:p>
          <a:p>
            <a:endParaRPr lang="en-GB" sz="2800" dirty="0"/>
          </a:p>
        </p:txBody>
      </p:sp>
      <p:sp>
        <p:nvSpPr>
          <p:cNvPr id="47" name="Text Box 6"/>
          <p:cNvSpPr txBox="1">
            <a:spLocks noChangeArrowheads="1"/>
          </p:cNvSpPr>
          <p:nvPr/>
        </p:nvSpPr>
        <p:spPr bwMode="auto">
          <a:xfrm>
            <a:off x="7559280" y="19809757"/>
            <a:ext cx="6415087" cy="906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Analysis</a:t>
            </a:r>
          </a:p>
          <a:p>
            <a:r>
              <a:rPr lang="en-GB" sz="2800" dirty="0"/>
              <a:t>There were two planned analysis tasks as part of this first half of the project however only one was completed due to the coronavirus pandemic. This surviving task was the analysis of on-track data acquired from a motorcycle data logger. This data was used to find the handling issues that were detailed in the research section. No evidence of wobble or weave was found due to the data coming from a road-legal Ducati Panigale and so it is much more stable than a race bike. However, evidence of chatter was found as shown in figure 2. Chatter is detected using the front suspension trace (orange line).</a:t>
            </a:r>
            <a:endParaRPr lang="en-US" altLang="en-US" sz="2800" dirty="0"/>
          </a:p>
        </p:txBody>
      </p:sp>
      <p:sp>
        <p:nvSpPr>
          <p:cNvPr id="48" name="Text Box 6"/>
          <p:cNvSpPr txBox="1">
            <a:spLocks noChangeArrowheads="1"/>
          </p:cNvSpPr>
          <p:nvPr/>
        </p:nvSpPr>
        <p:spPr bwMode="auto">
          <a:xfrm>
            <a:off x="14500149" y="16554469"/>
            <a:ext cx="6415087" cy="10352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Conclusions</a:t>
            </a:r>
          </a:p>
          <a:p>
            <a:r>
              <a:rPr lang="en-GB" sz="2800" dirty="0"/>
              <a:t>Unfortunately due to the coronavirus impact on this project and other assignments taking priority, not all work was completed such as conducting the LDV experiment. However, this project is being continued next year as part of the master’s course meaning there is time to complete the remaining work needed to make this project a success.</a:t>
            </a:r>
          </a:p>
          <a:p>
            <a:r>
              <a:rPr lang="en-GB" altLang="en-US" sz="2800" dirty="0"/>
              <a:t>Even though not all work was completed there was still good progress made in the area of research and analysing data from the Ducati </a:t>
            </a:r>
            <a:r>
              <a:rPr lang="en-GB" altLang="en-US" sz="2800" dirty="0" err="1"/>
              <a:t>Panigale</a:t>
            </a:r>
            <a:r>
              <a:rPr lang="en-GB" altLang="en-US" sz="2800" dirty="0"/>
              <a:t>. This has produced useful information that can be used in the next stage of the project, providing a good starting point for the continuation of the project next year.</a:t>
            </a:r>
            <a:endParaRPr lang="en-US" altLang="en-US" sz="2800" dirty="0"/>
          </a:p>
          <a:p>
            <a:pPr>
              <a:spcBef>
                <a:spcPct val="50000"/>
              </a:spcBef>
            </a:pPr>
            <a:endParaRPr lang="en-US" altLang="en-US" sz="2800" dirty="0"/>
          </a:p>
        </p:txBody>
      </p:sp>
      <p:sp>
        <p:nvSpPr>
          <p:cNvPr id="49" name="Text Box 6"/>
          <p:cNvSpPr txBox="1">
            <a:spLocks noChangeArrowheads="1"/>
          </p:cNvSpPr>
          <p:nvPr/>
        </p:nvSpPr>
        <p:spPr bwMode="auto">
          <a:xfrm>
            <a:off x="7484455" y="6141836"/>
            <a:ext cx="6415087" cy="6136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The research element regarding motorcycle handling effects involved areas such as wobble, weave and chatter. Wobble involves the front of the motorcycle rotating around the steering axis (shown in figure 1), while weave involves the rear of the motorcycle oscillating. Chatter is the reaction between two parts vibrating at the same natural frequency, usually between the tyre and the chassis. This causes a the tyre to vibrate while in contact with the road.</a:t>
            </a:r>
          </a:p>
        </p:txBody>
      </p:sp>
      <p:sp>
        <p:nvSpPr>
          <p:cNvPr id="10" name="AutoShape 2">
            <a:extLst>
              <a:ext uri="{FF2B5EF4-FFF2-40B4-BE49-F238E27FC236}">
                <a16:creationId xmlns:a16="http://schemas.microsoft.com/office/drawing/2014/main" id="{71E58B36-D10B-4199-9AC1-95D5658DE09A}"/>
              </a:ext>
            </a:extLst>
          </p:cNvPr>
          <p:cNvSpPr>
            <a:spLocks noChangeAspect="1" noChangeArrowheads="1"/>
          </p:cNvSpPr>
          <p:nvPr/>
        </p:nvSpPr>
        <p:spPr bwMode="auto">
          <a:xfrm>
            <a:off x="10539413" y="14984413"/>
            <a:ext cx="4368152" cy="436815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7" name="Picture 36" descr="A person posing for the camera&#10;&#10;Description automatically generated">
            <a:extLst>
              <a:ext uri="{FF2B5EF4-FFF2-40B4-BE49-F238E27FC236}">
                <a16:creationId xmlns:a16="http://schemas.microsoft.com/office/drawing/2014/main" id="{12015AEA-A349-4E98-97A6-686E1E78A16B}"/>
              </a:ext>
            </a:extLst>
          </p:cNvPr>
          <p:cNvPicPr>
            <a:picLocks noChangeAspect="1"/>
          </p:cNvPicPr>
          <p:nvPr/>
        </p:nvPicPr>
        <p:blipFill>
          <a:blip r:embed="rId4"/>
          <a:stretch>
            <a:fillRect/>
          </a:stretch>
        </p:blipFill>
        <p:spPr>
          <a:xfrm>
            <a:off x="460893" y="2070504"/>
            <a:ext cx="2549005" cy="3581400"/>
          </a:xfrm>
          <a:prstGeom prst="rect">
            <a:avLst/>
          </a:prstGeom>
        </p:spPr>
      </p:pic>
      <p:pic>
        <p:nvPicPr>
          <p:cNvPr id="33" name="Picture 32">
            <a:extLst>
              <a:ext uri="{FF2B5EF4-FFF2-40B4-BE49-F238E27FC236}">
                <a16:creationId xmlns:a16="http://schemas.microsoft.com/office/drawing/2014/main" id="{BC74A0D5-4BA4-449B-AEC2-11DE0BBF1B38}"/>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932959" y="12602593"/>
            <a:ext cx="5517705" cy="2872936"/>
          </a:xfrm>
          <a:prstGeom prst="rect">
            <a:avLst/>
          </a:prstGeom>
          <a:noFill/>
          <a:ln>
            <a:noFill/>
          </a:ln>
        </p:spPr>
      </p:pic>
      <p:sp>
        <p:nvSpPr>
          <p:cNvPr id="34" name="Text Box 6">
            <a:extLst>
              <a:ext uri="{FF2B5EF4-FFF2-40B4-BE49-F238E27FC236}">
                <a16:creationId xmlns:a16="http://schemas.microsoft.com/office/drawing/2014/main" id="{7752F9BC-67DB-472B-86DC-2D3AC2C35041}"/>
              </a:ext>
            </a:extLst>
          </p:cNvPr>
          <p:cNvSpPr txBox="1">
            <a:spLocks noChangeArrowheads="1"/>
          </p:cNvSpPr>
          <p:nvPr/>
        </p:nvSpPr>
        <p:spPr bwMode="auto">
          <a:xfrm>
            <a:off x="8082983" y="18931267"/>
            <a:ext cx="5028322"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latin typeface="Times New Roman" panose="02020603050405020304" pitchFamily="18" charset="0"/>
                <a:cs typeface="Times New Roman" panose="02020603050405020304" pitchFamily="18" charset="0"/>
              </a:rPr>
              <a:t>Fig.1 – Diagram of Motorcycle Wobble [2]</a:t>
            </a:r>
          </a:p>
        </p:txBody>
      </p:sp>
      <p:pic>
        <p:nvPicPr>
          <p:cNvPr id="35" name="Picture 34">
            <a:extLst>
              <a:ext uri="{FF2B5EF4-FFF2-40B4-BE49-F238E27FC236}">
                <a16:creationId xmlns:a16="http://schemas.microsoft.com/office/drawing/2014/main" id="{B4C61B9F-087F-4C8C-856C-D0B3E6FE814D}"/>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9214512" y="15792329"/>
            <a:ext cx="2642315" cy="31751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8" name="Text Box 6">
            <a:extLst>
              <a:ext uri="{FF2B5EF4-FFF2-40B4-BE49-F238E27FC236}">
                <a16:creationId xmlns:a16="http://schemas.microsoft.com/office/drawing/2014/main" id="{2093935B-9746-4FC9-9663-9CE221607266}"/>
              </a:ext>
            </a:extLst>
          </p:cNvPr>
          <p:cNvSpPr txBox="1">
            <a:spLocks noChangeArrowheads="1"/>
          </p:cNvSpPr>
          <p:nvPr/>
        </p:nvSpPr>
        <p:spPr bwMode="auto">
          <a:xfrm>
            <a:off x="8082984" y="11884271"/>
            <a:ext cx="5367680"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latin typeface="Times New Roman" panose="02020603050405020304" pitchFamily="18" charset="0"/>
                <a:cs typeface="Times New Roman" panose="02020603050405020304" pitchFamily="18" charset="0"/>
              </a:rPr>
              <a:t>Table 1 – Health Effects Due To Vibration [1]</a:t>
            </a:r>
          </a:p>
        </p:txBody>
      </p:sp>
      <p:pic>
        <p:nvPicPr>
          <p:cNvPr id="39" name="Picture 38">
            <a:extLst>
              <a:ext uri="{FF2B5EF4-FFF2-40B4-BE49-F238E27FC236}">
                <a16:creationId xmlns:a16="http://schemas.microsoft.com/office/drawing/2014/main" id="{2772B89E-56CD-4346-B370-9A874527A09A}"/>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4946993" y="6823880"/>
            <a:ext cx="2839812" cy="32833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0" name="Picture 39">
            <a:extLst>
              <a:ext uri="{FF2B5EF4-FFF2-40B4-BE49-F238E27FC236}">
                <a16:creationId xmlns:a16="http://schemas.microsoft.com/office/drawing/2014/main" id="{ED066F87-2506-4181-92EA-78BEEA317B13}"/>
              </a:ext>
            </a:extLst>
          </p:cNvPr>
          <p:cNvPicPr/>
          <p:nvPr/>
        </p:nvPicPr>
        <p:blipFill rotWithShape="1">
          <a:blip r:embed="rId8">
            <a:extLst>
              <a:ext uri="{28A0092B-C50C-407E-A947-70E740481C1C}">
                <a14:useLocalDpi xmlns:a14="http://schemas.microsoft.com/office/drawing/2010/main" val="0"/>
              </a:ext>
            </a:extLst>
          </a:blip>
          <a:srcRect r="2262"/>
          <a:stretch/>
        </p:blipFill>
        <p:spPr bwMode="auto">
          <a:xfrm>
            <a:off x="18110579" y="6823880"/>
            <a:ext cx="1973793" cy="3283317"/>
          </a:xfrm>
          <a:prstGeom prst="rect">
            <a:avLst/>
          </a:prstGeom>
          <a:ln w="38100" cap="sq" cmpd="sng" algn="ctr">
            <a:solidFill>
              <a:srgbClr val="000000"/>
            </a:solidFill>
            <a:prstDash val="solid"/>
            <a:miter lim="800000"/>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3" name="Rectangle 2">
            <a:extLst>
              <a:ext uri="{FF2B5EF4-FFF2-40B4-BE49-F238E27FC236}">
                <a16:creationId xmlns:a16="http://schemas.microsoft.com/office/drawing/2014/main" id="{3D1EECB6-D335-4551-BBFB-0A1BC247448B}"/>
              </a:ext>
            </a:extLst>
          </p:cNvPr>
          <p:cNvSpPr/>
          <p:nvPr/>
        </p:nvSpPr>
        <p:spPr>
          <a:xfrm>
            <a:off x="14704210" y="10226320"/>
            <a:ext cx="6086078" cy="6555641"/>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small peaks over short periods of time in the suspension trace show the wheel moving up and down, ‘chattering’. The FFT graph shows the peak at around 0.3m/s</a:t>
            </a:r>
            <a:r>
              <a:rPr lang="en-GB" sz="2800" baseline="30000" dirty="0">
                <a:latin typeface="Arial" panose="020B0604020202020204" pitchFamily="34" charset="0"/>
                <a:cs typeface="Arial" panose="020B0604020202020204" pitchFamily="34" charset="0"/>
              </a:rPr>
              <a:t>2</a:t>
            </a:r>
            <a:r>
              <a:rPr lang="en-GB" sz="2800" dirty="0">
                <a:latin typeface="Arial" panose="020B0604020202020204" pitchFamily="34" charset="0"/>
                <a:cs typeface="Arial" panose="020B0604020202020204" pitchFamily="34" charset="0"/>
              </a:rPr>
              <a:t>, meaning a vibration of this magnitude at a frequency of 20Hz (due to the natural frequency) was taken at the seat unit. This value would have been higher had the accelerometer been placed on the handlebars as this is closer to the moving wheel. It does however serve the purpose of showing the vibrational effect of chatter in existence.</a:t>
            </a:r>
            <a:endParaRPr lang="en-GB" sz="2800" baseline="30000" dirty="0">
              <a:latin typeface="Arial" panose="020B0604020202020204" pitchFamily="34" charset="0"/>
              <a:cs typeface="Arial" panose="020B0604020202020204" pitchFamily="34" charset="0"/>
            </a:endParaRPr>
          </a:p>
        </p:txBody>
      </p:sp>
      <p:sp>
        <p:nvSpPr>
          <p:cNvPr id="41" name="Text Box 6">
            <a:extLst>
              <a:ext uri="{FF2B5EF4-FFF2-40B4-BE49-F238E27FC236}">
                <a16:creationId xmlns:a16="http://schemas.microsoft.com/office/drawing/2014/main" id="{62AE0D8E-82A9-4D53-B0D7-CDC22D49FF27}"/>
              </a:ext>
            </a:extLst>
          </p:cNvPr>
          <p:cNvSpPr txBox="1">
            <a:spLocks noChangeArrowheads="1"/>
          </p:cNvSpPr>
          <p:nvPr/>
        </p:nvSpPr>
        <p:spPr bwMode="auto">
          <a:xfrm>
            <a:off x="14907565" y="6116142"/>
            <a:ext cx="530628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000" i="1" dirty="0">
                <a:latin typeface="Times New Roman" panose="02020603050405020304" pitchFamily="18" charset="0"/>
                <a:cs typeface="Times New Roman" panose="02020603050405020304" pitchFamily="18" charset="0"/>
              </a:rPr>
              <a:t>Fig.2 – Evidence of Chatter via FFT Analysis</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508</TotalTime>
  <Words>820</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Kyle Cummings</cp:lastModifiedBy>
  <cp:revision>41</cp:revision>
  <dcterms:created xsi:type="dcterms:W3CDTF">2016-02-25T08:27:32Z</dcterms:created>
  <dcterms:modified xsi:type="dcterms:W3CDTF">2020-05-02T17:31:44Z</dcterms:modified>
</cp:coreProperties>
</file>