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5368" autoAdjust="0"/>
    <p:restoredTop sz="94660"/>
  </p:normalViewPr>
  <p:slideViewPr>
    <p:cSldViewPr snapToGrid="0">
      <p:cViewPr varScale="1">
        <p:scale>
          <a:sx n="72" d="100"/>
          <a:sy n="72" d="100"/>
        </p:scale>
        <p:origin x="1152" y="-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EB14B-7ED8-462D-84FD-A1190CAF94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E"/>
          </a:p>
        </p:txBody>
      </p:sp>
      <p:sp>
        <p:nvSpPr>
          <p:cNvPr id="3" name="Subtitle 2">
            <a:extLst>
              <a:ext uri="{FF2B5EF4-FFF2-40B4-BE49-F238E27FC236}">
                <a16:creationId xmlns:a16="http://schemas.microsoft.com/office/drawing/2014/main" id="{48313EDC-F0B5-40FF-AA89-AA8EFC4A701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E"/>
          </a:p>
        </p:txBody>
      </p:sp>
      <p:sp>
        <p:nvSpPr>
          <p:cNvPr id="4" name="Date Placeholder 3">
            <a:extLst>
              <a:ext uri="{FF2B5EF4-FFF2-40B4-BE49-F238E27FC236}">
                <a16:creationId xmlns:a16="http://schemas.microsoft.com/office/drawing/2014/main" id="{B8063761-A7E5-44D1-9930-2F71280B5B10}"/>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6CC9C000-3E0C-4F58-8FBC-38706C68F10B}"/>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2AD64447-560E-4D2D-BD4A-50BF8122E985}"/>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2014140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2063-FD1E-4A1F-AC0A-F50ACBEED2ED}"/>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DC8CBEAA-9FA4-469F-854B-52D7B980CF95}"/>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E27A6ADC-C63B-4C31-A231-89781C6AB9E9}"/>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4EE971CC-7417-41FE-BAB3-1B492A3B267F}"/>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CE77EF5F-3DA8-4CA9-8A58-5F580157F893}"/>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39352538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18222-72F6-46CC-9FEE-1BBC11E541F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E"/>
          </a:p>
        </p:txBody>
      </p:sp>
      <p:sp>
        <p:nvSpPr>
          <p:cNvPr id="3" name="Text Placeholder 2">
            <a:extLst>
              <a:ext uri="{FF2B5EF4-FFF2-40B4-BE49-F238E27FC236}">
                <a16:creationId xmlns:a16="http://schemas.microsoft.com/office/drawing/2014/main" id="{E5B1C83F-620B-44FB-ACBD-C5BD059A43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BC641DF-05FE-4135-8EF5-2F2181BF7D02}"/>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E006186C-5829-476F-8A81-9604F74C5B5E}"/>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DADCD291-AE82-45B1-B509-BD4929C34162}"/>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39828777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0E769-A807-4092-8851-0F794E1EB24B}"/>
              </a:ext>
            </a:extLst>
          </p:cNvPr>
          <p:cNvSpPr>
            <a:spLocks noGrp="1"/>
          </p:cNvSpPr>
          <p:nvPr>
            <p:ph type="title"/>
          </p:nvPr>
        </p:nvSpPr>
        <p:spPr/>
        <p:txBody>
          <a:bodyPr/>
          <a:lstStyle/>
          <a:p>
            <a:r>
              <a:rPr lang="en-US"/>
              <a:t>Click to edit Master title style</a:t>
            </a:r>
            <a:endParaRPr lang="en-IE"/>
          </a:p>
        </p:txBody>
      </p:sp>
      <p:sp>
        <p:nvSpPr>
          <p:cNvPr id="3" name="Content Placeholder 2">
            <a:extLst>
              <a:ext uri="{FF2B5EF4-FFF2-40B4-BE49-F238E27FC236}">
                <a16:creationId xmlns:a16="http://schemas.microsoft.com/office/drawing/2014/main" id="{6A14EBFE-B814-4090-A451-21E6341CB88D}"/>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Content Placeholder 3">
            <a:extLst>
              <a:ext uri="{FF2B5EF4-FFF2-40B4-BE49-F238E27FC236}">
                <a16:creationId xmlns:a16="http://schemas.microsoft.com/office/drawing/2014/main" id="{AEE8B88B-44A6-4B70-8C86-91E9C6817050}"/>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Date Placeholder 4">
            <a:extLst>
              <a:ext uri="{FF2B5EF4-FFF2-40B4-BE49-F238E27FC236}">
                <a16:creationId xmlns:a16="http://schemas.microsoft.com/office/drawing/2014/main" id="{1E5C9469-A629-46E1-BDF6-DC3B65ED84E9}"/>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6" name="Footer Placeholder 5">
            <a:extLst>
              <a:ext uri="{FF2B5EF4-FFF2-40B4-BE49-F238E27FC236}">
                <a16:creationId xmlns:a16="http://schemas.microsoft.com/office/drawing/2014/main" id="{5CA0032E-0999-49B0-941A-6567DCDEDC93}"/>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3D5023A3-4181-4C94-A9A5-B2F025A7B3E4}"/>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9854638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23AC50-62A0-40CC-8A7A-F47CE1F19997}"/>
              </a:ext>
            </a:extLst>
          </p:cNvPr>
          <p:cNvSpPr>
            <a:spLocks noGrp="1"/>
          </p:cNvSpPr>
          <p:nvPr>
            <p:ph type="title"/>
          </p:nvPr>
        </p:nvSpPr>
        <p:spPr>
          <a:xfrm>
            <a:off x="839788" y="365125"/>
            <a:ext cx="10515600" cy="1325563"/>
          </a:xfrm>
        </p:spPr>
        <p:txBody>
          <a:bodyPr/>
          <a:lstStyle/>
          <a:p>
            <a:r>
              <a:rPr lang="en-US"/>
              <a:t>Click to edit Master title style</a:t>
            </a:r>
            <a:endParaRPr lang="en-IE"/>
          </a:p>
        </p:txBody>
      </p:sp>
      <p:sp>
        <p:nvSpPr>
          <p:cNvPr id="3" name="Text Placeholder 2">
            <a:extLst>
              <a:ext uri="{FF2B5EF4-FFF2-40B4-BE49-F238E27FC236}">
                <a16:creationId xmlns:a16="http://schemas.microsoft.com/office/drawing/2014/main" id="{DE2CCC1A-435B-4E91-B57E-6843209419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85F63F8-D62E-4A70-976B-94C3D4007DF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5" name="Text Placeholder 4">
            <a:extLst>
              <a:ext uri="{FF2B5EF4-FFF2-40B4-BE49-F238E27FC236}">
                <a16:creationId xmlns:a16="http://schemas.microsoft.com/office/drawing/2014/main" id="{404E133C-C80D-4BC7-983D-455F2CC7E2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9F9953C2-147A-45BA-AF52-D89C53BBCF41}"/>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7" name="Date Placeholder 6">
            <a:extLst>
              <a:ext uri="{FF2B5EF4-FFF2-40B4-BE49-F238E27FC236}">
                <a16:creationId xmlns:a16="http://schemas.microsoft.com/office/drawing/2014/main" id="{55D9EC33-2E88-41D5-9DAC-C1061C299687}"/>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8" name="Footer Placeholder 7">
            <a:extLst>
              <a:ext uri="{FF2B5EF4-FFF2-40B4-BE49-F238E27FC236}">
                <a16:creationId xmlns:a16="http://schemas.microsoft.com/office/drawing/2014/main" id="{9995A07F-2A3A-4FCA-9452-50488B5CBC8F}"/>
              </a:ext>
            </a:extLst>
          </p:cNvPr>
          <p:cNvSpPr>
            <a:spLocks noGrp="1"/>
          </p:cNvSpPr>
          <p:nvPr>
            <p:ph type="ftr" sz="quarter" idx="11"/>
          </p:nvPr>
        </p:nvSpPr>
        <p:spPr/>
        <p:txBody>
          <a:bodyPr/>
          <a:lstStyle/>
          <a:p>
            <a:endParaRPr lang="en-IE"/>
          </a:p>
        </p:txBody>
      </p:sp>
      <p:sp>
        <p:nvSpPr>
          <p:cNvPr id="9" name="Slide Number Placeholder 8">
            <a:extLst>
              <a:ext uri="{FF2B5EF4-FFF2-40B4-BE49-F238E27FC236}">
                <a16:creationId xmlns:a16="http://schemas.microsoft.com/office/drawing/2014/main" id="{A654AB82-B233-4D46-AB5D-E3540E6918DD}"/>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16787427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7F6FC-6C27-4433-9EED-598488C618E8}"/>
              </a:ext>
            </a:extLst>
          </p:cNvPr>
          <p:cNvSpPr>
            <a:spLocks noGrp="1"/>
          </p:cNvSpPr>
          <p:nvPr>
            <p:ph type="title"/>
          </p:nvPr>
        </p:nvSpPr>
        <p:spPr/>
        <p:txBody>
          <a:bodyPr/>
          <a:lstStyle/>
          <a:p>
            <a:r>
              <a:rPr lang="en-US"/>
              <a:t>Click to edit Master title style</a:t>
            </a:r>
            <a:endParaRPr lang="en-IE"/>
          </a:p>
        </p:txBody>
      </p:sp>
      <p:sp>
        <p:nvSpPr>
          <p:cNvPr id="3" name="Date Placeholder 2">
            <a:extLst>
              <a:ext uri="{FF2B5EF4-FFF2-40B4-BE49-F238E27FC236}">
                <a16:creationId xmlns:a16="http://schemas.microsoft.com/office/drawing/2014/main" id="{A3C4B1D7-B4BF-449A-8C2F-7E894CD67A12}"/>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4" name="Footer Placeholder 3">
            <a:extLst>
              <a:ext uri="{FF2B5EF4-FFF2-40B4-BE49-F238E27FC236}">
                <a16:creationId xmlns:a16="http://schemas.microsoft.com/office/drawing/2014/main" id="{1FDBE182-3C36-4FC2-8DA0-716EE2BC080F}"/>
              </a:ext>
            </a:extLst>
          </p:cNvPr>
          <p:cNvSpPr>
            <a:spLocks noGrp="1"/>
          </p:cNvSpPr>
          <p:nvPr>
            <p:ph type="ftr" sz="quarter" idx="11"/>
          </p:nvPr>
        </p:nvSpPr>
        <p:spPr/>
        <p:txBody>
          <a:bodyPr/>
          <a:lstStyle/>
          <a:p>
            <a:endParaRPr lang="en-IE"/>
          </a:p>
        </p:txBody>
      </p:sp>
      <p:sp>
        <p:nvSpPr>
          <p:cNvPr id="5" name="Slide Number Placeholder 4">
            <a:extLst>
              <a:ext uri="{FF2B5EF4-FFF2-40B4-BE49-F238E27FC236}">
                <a16:creationId xmlns:a16="http://schemas.microsoft.com/office/drawing/2014/main" id="{78BC103D-AFD5-475F-8048-5DE40DBFA083}"/>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3309121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3C90C8-7796-4086-9F1E-C6E1C27DAE8D}"/>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3" name="Footer Placeholder 2">
            <a:extLst>
              <a:ext uri="{FF2B5EF4-FFF2-40B4-BE49-F238E27FC236}">
                <a16:creationId xmlns:a16="http://schemas.microsoft.com/office/drawing/2014/main" id="{ECD8CD11-8401-45BC-BA79-D1793F5B0987}"/>
              </a:ext>
            </a:extLst>
          </p:cNvPr>
          <p:cNvSpPr>
            <a:spLocks noGrp="1"/>
          </p:cNvSpPr>
          <p:nvPr>
            <p:ph type="ftr" sz="quarter" idx="11"/>
          </p:nvPr>
        </p:nvSpPr>
        <p:spPr/>
        <p:txBody>
          <a:bodyPr/>
          <a:lstStyle/>
          <a:p>
            <a:endParaRPr lang="en-IE"/>
          </a:p>
        </p:txBody>
      </p:sp>
      <p:sp>
        <p:nvSpPr>
          <p:cNvPr id="4" name="Slide Number Placeholder 3">
            <a:extLst>
              <a:ext uri="{FF2B5EF4-FFF2-40B4-BE49-F238E27FC236}">
                <a16:creationId xmlns:a16="http://schemas.microsoft.com/office/drawing/2014/main" id="{3DF766CB-91A5-42CC-B9F9-61953D1D8E0B}"/>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2524617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D3A147-99F1-44AE-8673-E6AA2BF2233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Content Placeholder 2">
            <a:extLst>
              <a:ext uri="{FF2B5EF4-FFF2-40B4-BE49-F238E27FC236}">
                <a16:creationId xmlns:a16="http://schemas.microsoft.com/office/drawing/2014/main" id="{7DFC4959-8223-4BDE-8A81-689A452D2E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Text Placeholder 3">
            <a:extLst>
              <a:ext uri="{FF2B5EF4-FFF2-40B4-BE49-F238E27FC236}">
                <a16:creationId xmlns:a16="http://schemas.microsoft.com/office/drawing/2014/main" id="{37D5B5ED-B424-456D-A8C2-FF0CF8E984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4FD2CE3-9F11-42A2-9678-80BD4B5F93A1}"/>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6" name="Footer Placeholder 5">
            <a:extLst>
              <a:ext uri="{FF2B5EF4-FFF2-40B4-BE49-F238E27FC236}">
                <a16:creationId xmlns:a16="http://schemas.microsoft.com/office/drawing/2014/main" id="{9D567FB2-25A4-46DB-AD48-3374597E1C92}"/>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1B344CC3-5FAF-4CDE-A789-4798FD0AE00A}"/>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332959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3248F-E01D-498C-AE4C-7ECFF42EF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E"/>
          </a:p>
        </p:txBody>
      </p:sp>
      <p:sp>
        <p:nvSpPr>
          <p:cNvPr id="3" name="Picture Placeholder 2">
            <a:extLst>
              <a:ext uri="{FF2B5EF4-FFF2-40B4-BE49-F238E27FC236}">
                <a16:creationId xmlns:a16="http://schemas.microsoft.com/office/drawing/2014/main" id="{77BD5377-7FDB-4DED-91D8-04A15721E0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E"/>
          </a:p>
        </p:txBody>
      </p:sp>
      <p:sp>
        <p:nvSpPr>
          <p:cNvPr id="4" name="Text Placeholder 3">
            <a:extLst>
              <a:ext uri="{FF2B5EF4-FFF2-40B4-BE49-F238E27FC236}">
                <a16:creationId xmlns:a16="http://schemas.microsoft.com/office/drawing/2014/main" id="{21F6A9AC-971C-40EF-9E63-CAA43D54F8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B3EE92F-76DE-42D9-98DC-9269D59884F2}"/>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6" name="Footer Placeholder 5">
            <a:extLst>
              <a:ext uri="{FF2B5EF4-FFF2-40B4-BE49-F238E27FC236}">
                <a16:creationId xmlns:a16="http://schemas.microsoft.com/office/drawing/2014/main" id="{16CC646E-7FD3-4253-99D1-F260A81218CD}"/>
              </a:ext>
            </a:extLst>
          </p:cNvPr>
          <p:cNvSpPr>
            <a:spLocks noGrp="1"/>
          </p:cNvSpPr>
          <p:nvPr>
            <p:ph type="ftr" sz="quarter" idx="11"/>
          </p:nvPr>
        </p:nvSpPr>
        <p:spPr/>
        <p:txBody>
          <a:bodyPr/>
          <a:lstStyle/>
          <a:p>
            <a:endParaRPr lang="en-IE"/>
          </a:p>
        </p:txBody>
      </p:sp>
      <p:sp>
        <p:nvSpPr>
          <p:cNvPr id="7" name="Slide Number Placeholder 6">
            <a:extLst>
              <a:ext uri="{FF2B5EF4-FFF2-40B4-BE49-F238E27FC236}">
                <a16:creationId xmlns:a16="http://schemas.microsoft.com/office/drawing/2014/main" id="{2B0053A0-3971-4F56-A4C1-CDCC3B09FA7A}"/>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30435380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B5B36B-707F-4D12-80E1-51C170B0DC6B}"/>
              </a:ext>
            </a:extLst>
          </p:cNvPr>
          <p:cNvSpPr>
            <a:spLocks noGrp="1"/>
          </p:cNvSpPr>
          <p:nvPr>
            <p:ph type="title"/>
          </p:nvPr>
        </p:nvSpPr>
        <p:spPr/>
        <p:txBody>
          <a:bodyPr/>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5F7C6C6C-3D07-465A-80CC-3EB5FC41119E}"/>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DBFB11FD-E174-4FA3-9CE6-2316F8BABB41}"/>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78C2AF6B-DB3C-4DB2-BF5B-BFEE468CF11E}"/>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D64FFAAF-B8CA-4FEA-BD6F-CC9140B11784}"/>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7358541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9AEB57-288B-439F-BA7A-505518E8A8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E"/>
          </a:p>
        </p:txBody>
      </p:sp>
      <p:sp>
        <p:nvSpPr>
          <p:cNvPr id="3" name="Vertical Text Placeholder 2">
            <a:extLst>
              <a:ext uri="{FF2B5EF4-FFF2-40B4-BE49-F238E27FC236}">
                <a16:creationId xmlns:a16="http://schemas.microsoft.com/office/drawing/2014/main" id="{293438B2-751F-4EBE-9CA9-02D7B7083B5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6C27ED13-B68C-4A2F-94EF-68E99986C162}"/>
              </a:ext>
            </a:extLst>
          </p:cNvPr>
          <p:cNvSpPr>
            <a:spLocks noGrp="1"/>
          </p:cNvSpPr>
          <p:nvPr>
            <p:ph type="dt" sz="half" idx="10"/>
          </p:nvPr>
        </p:nvSpPr>
        <p:spPr/>
        <p:txBody>
          <a:body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5B2F781A-E882-42F2-B922-27E36C45F781}"/>
              </a:ext>
            </a:extLst>
          </p:cNvPr>
          <p:cNvSpPr>
            <a:spLocks noGrp="1"/>
          </p:cNvSpPr>
          <p:nvPr>
            <p:ph type="ftr" sz="quarter" idx="11"/>
          </p:nvPr>
        </p:nvSpPr>
        <p:spPr/>
        <p:txBody>
          <a:bodyPr/>
          <a:lstStyle/>
          <a:p>
            <a:endParaRPr lang="en-IE"/>
          </a:p>
        </p:txBody>
      </p:sp>
      <p:sp>
        <p:nvSpPr>
          <p:cNvPr id="6" name="Slide Number Placeholder 5">
            <a:extLst>
              <a:ext uri="{FF2B5EF4-FFF2-40B4-BE49-F238E27FC236}">
                <a16:creationId xmlns:a16="http://schemas.microsoft.com/office/drawing/2014/main" id="{E42FF3AD-13C1-47FD-B788-477D68803C2B}"/>
              </a:ext>
            </a:extLst>
          </p:cNvPr>
          <p:cNvSpPr>
            <a:spLocks noGrp="1"/>
          </p:cNvSpPr>
          <p:nvPr>
            <p:ph type="sldNum" sz="quarter" idx="12"/>
          </p:nvPr>
        </p:nvSpPr>
        <p:spPr/>
        <p:txBody>
          <a:bodyPr/>
          <a:lstStyle/>
          <a:p>
            <a:fld id="{25D55252-5D7A-4A47-BF09-A3DC4CC56185}" type="slidenum">
              <a:rPr lang="en-IE" smtClean="0"/>
              <a:t>‹#›</a:t>
            </a:fld>
            <a:endParaRPr lang="en-IE"/>
          </a:p>
        </p:txBody>
      </p:sp>
    </p:spTree>
    <p:extLst>
      <p:ext uri="{BB962C8B-B14F-4D97-AF65-F5344CB8AC3E}">
        <p14:creationId xmlns:p14="http://schemas.microsoft.com/office/powerpoint/2010/main" val="2423985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F22E4A5-7A27-435A-A0B6-77D5C6C3669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E"/>
          </a:p>
        </p:txBody>
      </p:sp>
      <p:sp>
        <p:nvSpPr>
          <p:cNvPr id="3" name="Text Placeholder 2">
            <a:extLst>
              <a:ext uri="{FF2B5EF4-FFF2-40B4-BE49-F238E27FC236}">
                <a16:creationId xmlns:a16="http://schemas.microsoft.com/office/drawing/2014/main" id="{119A9ACA-9EDF-40A8-8609-10E4C4A6C5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4" name="Date Placeholder 3">
            <a:extLst>
              <a:ext uri="{FF2B5EF4-FFF2-40B4-BE49-F238E27FC236}">
                <a16:creationId xmlns:a16="http://schemas.microsoft.com/office/drawing/2014/main" id="{0ECB96DC-0586-4046-B5D5-939F516DCA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EFEFB2-D3B6-4A01-ADBD-B73870937B15}" type="datetimeFigureOut">
              <a:rPr lang="en-IE" smtClean="0"/>
              <a:t>11/12/2018</a:t>
            </a:fld>
            <a:endParaRPr lang="en-IE"/>
          </a:p>
        </p:txBody>
      </p:sp>
      <p:sp>
        <p:nvSpPr>
          <p:cNvPr id="5" name="Footer Placeholder 4">
            <a:extLst>
              <a:ext uri="{FF2B5EF4-FFF2-40B4-BE49-F238E27FC236}">
                <a16:creationId xmlns:a16="http://schemas.microsoft.com/office/drawing/2014/main" id="{4D3B17F8-3908-4C64-AE7A-7CBC6B89F05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E"/>
          </a:p>
        </p:txBody>
      </p:sp>
      <p:sp>
        <p:nvSpPr>
          <p:cNvPr id="6" name="Slide Number Placeholder 5">
            <a:extLst>
              <a:ext uri="{FF2B5EF4-FFF2-40B4-BE49-F238E27FC236}">
                <a16:creationId xmlns:a16="http://schemas.microsoft.com/office/drawing/2014/main" id="{23BE1709-7B4A-4611-8989-E23EB14D35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D55252-5D7A-4A47-BF09-A3DC4CC56185}" type="slidenum">
              <a:rPr lang="en-IE" smtClean="0"/>
              <a:t>‹#›</a:t>
            </a:fld>
            <a:endParaRPr lang="en-IE"/>
          </a:p>
        </p:txBody>
      </p:sp>
    </p:spTree>
    <p:extLst>
      <p:ext uri="{BB962C8B-B14F-4D97-AF65-F5344CB8AC3E}">
        <p14:creationId xmlns:p14="http://schemas.microsoft.com/office/powerpoint/2010/main" val="32124114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0D52D96C-8832-40B0-937B-7BA060B94FC3}"/>
              </a:ext>
            </a:extLst>
          </p:cNvPr>
          <p:cNvSpPr txBox="1"/>
          <p:nvPr/>
        </p:nvSpPr>
        <p:spPr>
          <a:xfrm>
            <a:off x="316761" y="2993"/>
            <a:ext cx="5885472" cy="646331"/>
          </a:xfrm>
          <a:prstGeom prst="rect">
            <a:avLst/>
          </a:prstGeom>
          <a:solidFill>
            <a:schemeClr val="accent1"/>
          </a:solidFill>
          <a:ln>
            <a:solidFill>
              <a:schemeClr val="tx1"/>
            </a:solidFill>
          </a:ln>
        </p:spPr>
        <p:txBody>
          <a:bodyPr wrap="square" rtlCol="0">
            <a:spAutoFit/>
          </a:bodyPr>
          <a:lstStyle/>
          <a:p>
            <a:r>
              <a:rPr lang="en-IE" sz="1200" i="1" dirty="0"/>
              <a:t>Thematic planning involves integrating curriculum areas around topics or themes. Thematic planning seeks to view teaching and learning in an interactive and holistic way that reflects the real world. (Design, 2018)</a:t>
            </a:r>
          </a:p>
        </p:txBody>
      </p:sp>
      <p:sp>
        <p:nvSpPr>
          <p:cNvPr id="13" name="TextBox 12">
            <a:extLst>
              <a:ext uri="{FF2B5EF4-FFF2-40B4-BE49-F238E27FC236}">
                <a16:creationId xmlns:a16="http://schemas.microsoft.com/office/drawing/2014/main" id="{50B21AFD-27F4-431A-99C0-07D51E80C109}"/>
              </a:ext>
            </a:extLst>
          </p:cNvPr>
          <p:cNvSpPr txBox="1"/>
          <p:nvPr/>
        </p:nvSpPr>
        <p:spPr>
          <a:xfrm>
            <a:off x="6470247" y="1"/>
            <a:ext cx="5721748" cy="830997"/>
          </a:xfrm>
          <a:prstGeom prst="rect">
            <a:avLst/>
          </a:prstGeom>
          <a:solidFill>
            <a:srgbClr val="FF0000"/>
          </a:solidFill>
          <a:ln>
            <a:solidFill>
              <a:schemeClr val="tx1"/>
            </a:solidFill>
          </a:ln>
        </p:spPr>
        <p:txBody>
          <a:bodyPr wrap="square" rtlCol="0">
            <a:spAutoFit/>
          </a:bodyPr>
          <a:lstStyle/>
          <a:p>
            <a:r>
              <a:rPr lang="en-IE" sz="1200" i="1" dirty="0"/>
              <a:t>Inter-disciplinary learning enables teachers and learners to make connections in their learning through exploring clear and relevant links across the curriculum. It supports the use and application of what has been taught and learned in new and different ways and provides opportunities for deepening learning. (</a:t>
            </a:r>
            <a:r>
              <a:rPr lang="en-IE" sz="1200" i="1" dirty="0" err="1"/>
              <a:t>Education.gov.scot</a:t>
            </a:r>
            <a:r>
              <a:rPr lang="en-IE" sz="1200" i="1" dirty="0"/>
              <a:t>, 2012)</a:t>
            </a:r>
          </a:p>
        </p:txBody>
      </p:sp>
      <p:sp>
        <p:nvSpPr>
          <p:cNvPr id="14" name="TextBox 13">
            <a:extLst>
              <a:ext uri="{FF2B5EF4-FFF2-40B4-BE49-F238E27FC236}">
                <a16:creationId xmlns:a16="http://schemas.microsoft.com/office/drawing/2014/main" id="{9A4EAC59-5FCF-4F72-BF4B-F5C2806D03E2}"/>
              </a:ext>
            </a:extLst>
          </p:cNvPr>
          <p:cNvSpPr txBox="1"/>
          <p:nvPr/>
        </p:nvSpPr>
        <p:spPr>
          <a:xfrm>
            <a:off x="6513987" y="830998"/>
            <a:ext cx="5721748" cy="2677656"/>
          </a:xfrm>
          <a:prstGeom prst="rect">
            <a:avLst/>
          </a:prstGeom>
          <a:noFill/>
          <a:ln>
            <a:solidFill>
              <a:schemeClr val="tx1"/>
            </a:solidFill>
          </a:ln>
        </p:spPr>
        <p:txBody>
          <a:bodyPr wrap="square" rtlCol="0">
            <a:spAutoFit/>
          </a:bodyPr>
          <a:lstStyle/>
          <a:p>
            <a:r>
              <a:rPr lang="en-IE" sz="1200" b="1" dirty="0"/>
              <a:t>Advantages, limitations and points to consider.  </a:t>
            </a:r>
          </a:p>
          <a:p>
            <a:pPr marL="285750" indent="-285750">
              <a:buFont typeface="Arial" panose="020B0604020202020204" pitchFamily="34" charset="0"/>
              <a:buChar char="•"/>
            </a:pPr>
            <a:r>
              <a:rPr lang="en-IE" sz="1200" dirty="0"/>
              <a:t>IDP teaching and learning deepens understanding for learning as it draws on a powerful shared experience. Learners make links between subjects across the curriculum. Learners see the purpose of what they are learning. </a:t>
            </a:r>
            <a:r>
              <a:rPr lang="en-IE" sz="1200" i="1" dirty="0"/>
              <a:t>“Knowledge and understanding in the separate subjects increase as a result of the new insights generated by the combination. “(Barnes, 2015)</a:t>
            </a:r>
            <a:r>
              <a:rPr lang="en-IE" sz="1200" dirty="0"/>
              <a:t> </a:t>
            </a:r>
          </a:p>
          <a:p>
            <a:pPr marL="285750" indent="-285750">
              <a:buFont typeface="Arial" panose="020B0604020202020204" pitchFamily="34" charset="0"/>
              <a:buChar char="•"/>
            </a:pPr>
            <a:r>
              <a:rPr lang="en-IE" sz="1200" dirty="0"/>
              <a:t>Careful planning that the pupils voice is heard essential to engage and motivate all learners. (Barnes 2015)  “</a:t>
            </a:r>
            <a:r>
              <a:rPr lang="en-IE" sz="1200" i="1" dirty="0"/>
              <a:t>Teaching in a cross-curricular context makes the place of the learner central, rather than the place of the content, and requires a different kind of approach to teaching in order to be effective</a:t>
            </a:r>
            <a:r>
              <a:rPr lang="en-IE" sz="1200" dirty="0"/>
              <a:t>.”  (Kerry, 2015)</a:t>
            </a:r>
          </a:p>
          <a:p>
            <a:pPr marL="285750" indent="-285750">
              <a:buFont typeface="Arial" panose="020B0604020202020204" pitchFamily="34" charset="0"/>
              <a:buChar char="•"/>
            </a:pPr>
            <a:r>
              <a:rPr lang="en-IE" sz="1200" dirty="0"/>
              <a:t>Inter-disciplinary teaching requires ability to deliver lessons creatively and confident subject knowledge is essential, particularly Literacy numeracy and digital competence as they will be considered as cross curricular responsibilities in the new curriculum. (Donaldson 2015)</a:t>
            </a:r>
          </a:p>
        </p:txBody>
      </p:sp>
      <p:sp>
        <p:nvSpPr>
          <p:cNvPr id="17" name="TextBox 16">
            <a:extLst>
              <a:ext uri="{FF2B5EF4-FFF2-40B4-BE49-F238E27FC236}">
                <a16:creationId xmlns:a16="http://schemas.microsoft.com/office/drawing/2014/main" id="{EF954A9E-89BC-4A6A-A206-07AB72038447}"/>
              </a:ext>
            </a:extLst>
          </p:cNvPr>
          <p:cNvSpPr txBox="1"/>
          <p:nvPr/>
        </p:nvSpPr>
        <p:spPr>
          <a:xfrm rot="5400000">
            <a:off x="4868157" y="1316183"/>
            <a:ext cx="2940142" cy="307777"/>
          </a:xfrm>
          <a:prstGeom prst="rect">
            <a:avLst/>
          </a:prstGeom>
          <a:solidFill>
            <a:srgbClr val="FF0000"/>
          </a:solidFill>
          <a:ln>
            <a:solidFill>
              <a:schemeClr val="tx1"/>
            </a:solidFill>
          </a:ln>
        </p:spPr>
        <p:txBody>
          <a:bodyPr wrap="square" rtlCol="0">
            <a:spAutoFit/>
          </a:bodyPr>
          <a:lstStyle/>
          <a:p>
            <a:r>
              <a:rPr lang="en-IE" sz="1400" b="1" dirty="0"/>
              <a:t>Interdisciplinary model</a:t>
            </a:r>
          </a:p>
        </p:txBody>
      </p:sp>
      <p:sp>
        <p:nvSpPr>
          <p:cNvPr id="18" name="TextBox 17">
            <a:extLst>
              <a:ext uri="{FF2B5EF4-FFF2-40B4-BE49-F238E27FC236}">
                <a16:creationId xmlns:a16="http://schemas.microsoft.com/office/drawing/2014/main" id="{13656B67-39D3-421F-87F2-CD902EB43426}"/>
              </a:ext>
            </a:extLst>
          </p:cNvPr>
          <p:cNvSpPr txBox="1"/>
          <p:nvPr/>
        </p:nvSpPr>
        <p:spPr>
          <a:xfrm rot="5400000">
            <a:off x="-1286301" y="1308051"/>
            <a:ext cx="2954655" cy="338554"/>
          </a:xfrm>
          <a:prstGeom prst="rect">
            <a:avLst/>
          </a:prstGeom>
          <a:solidFill>
            <a:schemeClr val="accent1"/>
          </a:solidFill>
          <a:ln>
            <a:solidFill>
              <a:schemeClr val="tx1"/>
            </a:solidFill>
          </a:ln>
        </p:spPr>
        <p:txBody>
          <a:bodyPr wrap="square" rtlCol="0">
            <a:spAutoFit/>
          </a:bodyPr>
          <a:lstStyle/>
          <a:p>
            <a:r>
              <a:rPr lang="en-IE" sz="1600" b="1" dirty="0"/>
              <a:t>Thematic Model</a:t>
            </a:r>
          </a:p>
        </p:txBody>
      </p:sp>
      <p:sp>
        <p:nvSpPr>
          <p:cNvPr id="19" name="TextBox 18">
            <a:extLst>
              <a:ext uri="{FF2B5EF4-FFF2-40B4-BE49-F238E27FC236}">
                <a16:creationId xmlns:a16="http://schemas.microsoft.com/office/drawing/2014/main" id="{D4E343F5-52C7-45F7-AD98-2D9DF8AAF1E2}"/>
              </a:ext>
            </a:extLst>
          </p:cNvPr>
          <p:cNvSpPr txBox="1"/>
          <p:nvPr/>
        </p:nvSpPr>
        <p:spPr>
          <a:xfrm>
            <a:off x="316761" y="647828"/>
            <a:ext cx="5885472" cy="2308324"/>
          </a:xfrm>
          <a:prstGeom prst="rect">
            <a:avLst/>
          </a:prstGeom>
          <a:noFill/>
          <a:ln>
            <a:solidFill>
              <a:schemeClr val="tx1"/>
            </a:solidFill>
          </a:ln>
        </p:spPr>
        <p:txBody>
          <a:bodyPr wrap="square" rtlCol="0">
            <a:spAutoFit/>
          </a:bodyPr>
          <a:lstStyle/>
          <a:p>
            <a:r>
              <a:rPr lang="en-IE" sz="1200" b="1" dirty="0"/>
              <a:t>Advantages, limitations and points to consider.  </a:t>
            </a:r>
          </a:p>
          <a:p>
            <a:pPr marL="285750" indent="-285750">
              <a:buFont typeface="Arial" panose="020B0604020202020204" pitchFamily="34" charset="0"/>
              <a:buChar char="•"/>
            </a:pPr>
            <a:r>
              <a:rPr lang="en-IE" sz="1200" dirty="0"/>
              <a:t>Thematic teaching and learning provides teacher and students a beneficial means of teaching and learning a range of related subjects together. </a:t>
            </a:r>
            <a:r>
              <a:rPr lang="en-IE" sz="1200" i="1" dirty="0"/>
              <a:t>“Learning in a cross curricular way can provide opportunities for breadth and scope that may not be possible through subject-based lessons.”  Rowley, C., &amp; Cooper, H. (2009).</a:t>
            </a:r>
            <a:endParaRPr lang="en-IE" sz="1200" dirty="0"/>
          </a:p>
          <a:p>
            <a:pPr marL="285750" indent="-285750">
              <a:buFont typeface="Arial" panose="020B0604020202020204" pitchFamily="34" charset="0"/>
              <a:buChar char="•"/>
            </a:pPr>
            <a:r>
              <a:rPr lang="en-IE" sz="1200" dirty="0"/>
              <a:t>It is crucial that when delivering a thematic series of lessons that the teacher does not further any misconceptions learners might have this can be avoided with careful planning and a strong subject knowledge and should avoid making “tenuous links” and “unclear aims”. (Barnes, 2015)</a:t>
            </a:r>
          </a:p>
          <a:p>
            <a:pPr marL="285750" indent="-285750">
              <a:buFont typeface="Arial" panose="020B0604020202020204" pitchFamily="34" charset="0"/>
              <a:buChar char="•"/>
            </a:pPr>
            <a:r>
              <a:rPr lang="en-IE" sz="1200" dirty="0"/>
              <a:t>A well planned thematical lessons will have evidence of the pupils voice, relatable, sustainable in terms of interest and motivation, purposeful lessons and subjects included should always add meaningful understanding. </a:t>
            </a:r>
          </a:p>
        </p:txBody>
      </p:sp>
      <p:pic>
        <p:nvPicPr>
          <p:cNvPr id="22" name="Picture 21">
            <a:extLst>
              <a:ext uri="{FF2B5EF4-FFF2-40B4-BE49-F238E27FC236}">
                <a16:creationId xmlns:a16="http://schemas.microsoft.com/office/drawing/2014/main" id="{513BC637-BB0F-4ED1-8918-63CD0F854551}"/>
              </a:ext>
            </a:extLst>
          </p:cNvPr>
          <p:cNvPicPr/>
          <p:nvPr/>
        </p:nvPicPr>
        <p:blipFill>
          <a:blip r:embed="rId2"/>
          <a:stretch>
            <a:fillRect/>
          </a:stretch>
        </p:blipFill>
        <p:spPr>
          <a:xfrm>
            <a:off x="2293257" y="2940141"/>
            <a:ext cx="2090057" cy="1257936"/>
          </a:xfrm>
          <a:prstGeom prst="rect">
            <a:avLst/>
          </a:prstGeom>
        </p:spPr>
      </p:pic>
      <p:pic>
        <p:nvPicPr>
          <p:cNvPr id="23" name="Picture 22">
            <a:extLst>
              <a:ext uri="{FF2B5EF4-FFF2-40B4-BE49-F238E27FC236}">
                <a16:creationId xmlns:a16="http://schemas.microsoft.com/office/drawing/2014/main" id="{3FC1E68B-1A2C-4565-BA7E-BD1524F2C4D2}"/>
              </a:ext>
            </a:extLst>
          </p:cNvPr>
          <p:cNvPicPr/>
          <p:nvPr/>
        </p:nvPicPr>
        <p:blipFill>
          <a:blip r:embed="rId3"/>
          <a:stretch>
            <a:fillRect/>
          </a:stretch>
        </p:blipFill>
        <p:spPr>
          <a:xfrm>
            <a:off x="4383120" y="2954655"/>
            <a:ext cx="2087127" cy="1257936"/>
          </a:xfrm>
          <a:prstGeom prst="rect">
            <a:avLst/>
          </a:prstGeom>
        </p:spPr>
      </p:pic>
      <p:pic>
        <p:nvPicPr>
          <p:cNvPr id="24" name="Picture 23">
            <a:extLst>
              <a:ext uri="{FF2B5EF4-FFF2-40B4-BE49-F238E27FC236}">
                <a16:creationId xmlns:a16="http://schemas.microsoft.com/office/drawing/2014/main" id="{3DA03D67-20D8-4F57-8B4B-3CD511D4DCA6}"/>
              </a:ext>
            </a:extLst>
          </p:cNvPr>
          <p:cNvPicPr/>
          <p:nvPr/>
        </p:nvPicPr>
        <p:blipFill>
          <a:blip r:embed="rId4"/>
          <a:stretch>
            <a:fillRect/>
          </a:stretch>
        </p:blipFill>
        <p:spPr>
          <a:xfrm>
            <a:off x="0" y="2954655"/>
            <a:ext cx="2249714" cy="1269001"/>
          </a:xfrm>
          <a:prstGeom prst="rect">
            <a:avLst/>
          </a:prstGeom>
        </p:spPr>
      </p:pic>
      <p:sp>
        <p:nvSpPr>
          <p:cNvPr id="25" name="TextBox 24">
            <a:extLst>
              <a:ext uri="{FF2B5EF4-FFF2-40B4-BE49-F238E27FC236}">
                <a16:creationId xmlns:a16="http://schemas.microsoft.com/office/drawing/2014/main" id="{F24F0D1B-96C9-4BA0-8FC6-D983A598F5B2}"/>
              </a:ext>
            </a:extLst>
          </p:cNvPr>
          <p:cNvSpPr txBox="1"/>
          <p:nvPr/>
        </p:nvSpPr>
        <p:spPr>
          <a:xfrm>
            <a:off x="2380149" y="4198077"/>
            <a:ext cx="1785451" cy="1754326"/>
          </a:xfrm>
          <a:prstGeom prst="rect">
            <a:avLst/>
          </a:prstGeom>
          <a:noFill/>
          <a:ln>
            <a:solidFill>
              <a:schemeClr val="bg1"/>
            </a:solidFill>
          </a:ln>
        </p:spPr>
        <p:txBody>
          <a:bodyPr wrap="square" rtlCol="0">
            <a:spAutoFit/>
          </a:bodyPr>
          <a:lstStyle/>
          <a:p>
            <a:r>
              <a:rPr lang="en-IE" sz="1200" b="1" dirty="0"/>
              <a:t>Developing and presenting information and ideas Collaboration and discussion</a:t>
            </a:r>
          </a:p>
          <a:p>
            <a:r>
              <a:rPr lang="en-IE" sz="1200" dirty="0"/>
              <a:t> contribute purposefully to group discussion to achieve agreed outcomes. LNF year 6 (WAG 2014) </a:t>
            </a:r>
          </a:p>
        </p:txBody>
      </p:sp>
      <p:sp>
        <p:nvSpPr>
          <p:cNvPr id="26" name="TextBox 25">
            <a:extLst>
              <a:ext uri="{FF2B5EF4-FFF2-40B4-BE49-F238E27FC236}">
                <a16:creationId xmlns:a16="http://schemas.microsoft.com/office/drawing/2014/main" id="{BB8D5B28-A51D-48EA-AA18-0ECC6B33CB5A}"/>
              </a:ext>
            </a:extLst>
          </p:cNvPr>
          <p:cNvSpPr txBox="1"/>
          <p:nvPr/>
        </p:nvSpPr>
        <p:spPr>
          <a:xfrm>
            <a:off x="4564841" y="4198077"/>
            <a:ext cx="1619498" cy="1569660"/>
          </a:xfrm>
          <a:prstGeom prst="rect">
            <a:avLst/>
          </a:prstGeom>
          <a:noFill/>
        </p:spPr>
        <p:txBody>
          <a:bodyPr wrap="square" rtlCol="0">
            <a:spAutoFit/>
          </a:bodyPr>
          <a:lstStyle/>
          <a:p>
            <a:r>
              <a:rPr lang="en-IE" sz="1200" dirty="0"/>
              <a:t>use and interpret timetables and schedules to plan events and activities and make calculations as part of the planning process. LNF year 6 (WAG 2014) </a:t>
            </a:r>
          </a:p>
        </p:txBody>
      </p:sp>
      <p:sp>
        <p:nvSpPr>
          <p:cNvPr id="27" name="TextBox 26">
            <a:extLst>
              <a:ext uri="{FF2B5EF4-FFF2-40B4-BE49-F238E27FC236}">
                <a16:creationId xmlns:a16="http://schemas.microsoft.com/office/drawing/2014/main" id="{6D6F65CC-4C83-427D-97A6-9CB696C8ABF9}"/>
              </a:ext>
            </a:extLst>
          </p:cNvPr>
          <p:cNvSpPr txBox="1"/>
          <p:nvPr/>
        </p:nvSpPr>
        <p:spPr>
          <a:xfrm>
            <a:off x="-1" y="4223656"/>
            <a:ext cx="2162629" cy="1754326"/>
          </a:xfrm>
          <a:prstGeom prst="rect">
            <a:avLst/>
          </a:prstGeom>
          <a:noFill/>
        </p:spPr>
        <p:txBody>
          <a:bodyPr wrap="square" rtlCol="0">
            <a:spAutoFit/>
          </a:bodyPr>
          <a:lstStyle/>
          <a:p>
            <a:r>
              <a:rPr lang="en-IE" sz="1200" dirty="0"/>
              <a:t>work with others to create an online collaborative project for a specific purpose in one or more languages, sharing and appropriately setting permissions for other group members, e.g. editing, commenting, viewing. DCF year 6 (WAG 2016)</a:t>
            </a:r>
          </a:p>
        </p:txBody>
      </p:sp>
      <p:sp>
        <p:nvSpPr>
          <p:cNvPr id="29" name="TextBox 28">
            <a:extLst>
              <a:ext uri="{FF2B5EF4-FFF2-40B4-BE49-F238E27FC236}">
                <a16:creationId xmlns:a16="http://schemas.microsoft.com/office/drawing/2014/main" id="{864CA580-602B-42C6-A268-49876817ACDE}"/>
              </a:ext>
            </a:extLst>
          </p:cNvPr>
          <p:cNvSpPr txBox="1"/>
          <p:nvPr/>
        </p:nvSpPr>
        <p:spPr>
          <a:xfrm>
            <a:off x="43739" y="5927126"/>
            <a:ext cx="12191996" cy="1015663"/>
          </a:xfrm>
          <a:prstGeom prst="rect">
            <a:avLst/>
          </a:prstGeom>
          <a:noFill/>
          <a:ln>
            <a:solidFill>
              <a:schemeClr val="tx1"/>
            </a:solidFill>
          </a:ln>
        </p:spPr>
        <p:txBody>
          <a:bodyPr wrap="square" rtlCol="0">
            <a:spAutoFit/>
          </a:bodyPr>
          <a:lstStyle/>
          <a:p>
            <a:r>
              <a:rPr lang="en-IE" sz="1200" b="1" dirty="0">
                <a:highlight>
                  <a:srgbClr val="0000FF"/>
                </a:highlight>
              </a:rPr>
              <a:t>Incorporating curriculum responsibilities thematically</a:t>
            </a:r>
            <a:r>
              <a:rPr lang="en-IE" sz="1200" b="1" dirty="0"/>
              <a:t>  (More areas of learning are linked in a thematical approach.)</a:t>
            </a:r>
          </a:p>
          <a:p>
            <a:r>
              <a:rPr lang="en-IE" sz="1200" b="1" dirty="0"/>
              <a:t>Theme: </a:t>
            </a:r>
            <a:r>
              <a:rPr lang="en-IE" sz="1200" dirty="0"/>
              <a:t>How can we learn from our past. Linking with the IDP theme it is an in depth study of WW2.  English: Diary entries, performing war poetry, media propaganda fact and fiction studies. Maths: Focusing on rationing and using money budgeting. 	Art history: Famous war painting and pieces of art and learning and trialling some of the techniques. </a:t>
            </a:r>
          </a:p>
          <a:p>
            <a:r>
              <a:rPr lang="en-IE" sz="1200" dirty="0"/>
              <a:t>Children will be tasked over the course of the theme to make a documentary of their learning showing the progression in their learning. </a:t>
            </a:r>
            <a:endParaRPr lang="en-IE" sz="1200" dirty="0">
              <a:highlight>
                <a:srgbClr val="FF0000"/>
              </a:highlight>
            </a:endParaRPr>
          </a:p>
          <a:p>
            <a:endParaRPr lang="en-IE" sz="1200" dirty="0">
              <a:highlight>
                <a:srgbClr val="FF0000"/>
              </a:highlight>
            </a:endParaRPr>
          </a:p>
        </p:txBody>
      </p:sp>
      <p:sp>
        <p:nvSpPr>
          <p:cNvPr id="30" name="TextBox 29">
            <a:extLst>
              <a:ext uri="{FF2B5EF4-FFF2-40B4-BE49-F238E27FC236}">
                <a16:creationId xmlns:a16="http://schemas.microsoft.com/office/drawing/2014/main" id="{7FC6997E-2585-4793-B00B-D15B60A16A02}"/>
              </a:ext>
            </a:extLst>
          </p:cNvPr>
          <p:cNvSpPr txBox="1"/>
          <p:nvPr/>
        </p:nvSpPr>
        <p:spPr>
          <a:xfrm>
            <a:off x="6390662" y="3566477"/>
            <a:ext cx="5801337" cy="2308324"/>
          </a:xfrm>
          <a:prstGeom prst="rect">
            <a:avLst/>
          </a:prstGeom>
          <a:noFill/>
          <a:ln>
            <a:solidFill>
              <a:schemeClr val="tx1"/>
            </a:solidFill>
          </a:ln>
        </p:spPr>
        <p:txBody>
          <a:bodyPr wrap="square" rtlCol="0">
            <a:spAutoFit/>
          </a:bodyPr>
          <a:lstStyle/>
          <a:p>
            <a:r>
              <a:rPr lang="en-IE" sz="1200" b="1" dirty="0">
                <a:highlight>
                  <a:srgbClr val="FF0000"/>
                </a:highlight>
              </a:rPr>
              <a:t>Incorporating curriculum responsibilities interdisciplinary method.</a:t>
            </a:r>
          </a:p>
          <a:p>
            <a:r>
              <a:rPr lang="en-IE" sz="1200" dirty="0"/>
              <a:t>History. Town of Pembroke Dock is famous for its Royal navy dockyard during WW2. Once was homed all three Armed Services. Pupils will carry out a historical investigation life of people in Pembroke Dock during world war tow and compare it to their lives now. History in the NC (WAG 2008). Work in collaboratively and use all curriculum responsibilities mentioned previously planning and presenting. </a:t>
            </a:r>
          </a:p>
          <a:p>
            <a:r>
              <a:rPr lang="en-IE" sz="1200" dirty="0"/>
              <a:t>Geography. Locating places, environments and patterns. “</a:t>
            </a:r>
            <a:r>
              <a:rPr lang="en-IE" sz="1200" i="1" dirty="0"/>
              <a:t>Identify and locate places and environments… use co-ordinates and four-figure references.” </a:t>
            </a:r>
            <a:r>
              <a:rPr lang="en-IE" sz="1200" dirty="0"/>
              <a:t>Geography in NC (WAG 2018)</a:t>
            </a:r>
          </a:p>
          <a:p>
            <a:r>
              <a:rPr lang="en-IE" sz="1200" dirty="0"/>
              <a:t>Clear and meaningful links to the history skills children will identify and locate Pembroke dock and why it was an appropriate setting for the armed services.  Linking the investigation of life in PD then and now “</a:t>
            </a:r>
            <a:r>
              <a:rPr lang="en-IE" sz="1200" i="1" dirty="0"/>
              <a:t>living in Wales: their local area”  </a:t>
            </a:r>
            <a:r>
              <a:rPr lang="en-IE" sz="1200" dirty="0"/>
              <a:t>Geographical investigation (WAG, 2008)</a:t>
            </a:r>
          </a:p>
        </p:txBody>
      </p:sp>
    </p:spTree>
    <p:extLst>
      <p:ext uri="{BB962C8B-B14F-4D97-AF65-F5344CB8AC3E}">
        <p14:creationId xmlns:p14="http://schemas.microsoft.com/office/powerpoint/2010/main" val="12357386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1586</TotalTime>
  <Words>745</Words>
  <Application>Microsoft Office PowerPoint</Application>
  <PresentationFormat>Widescreen</PresentationFormat>
  <Paragraphs>23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Calibri</vt:lpstr>
      <vt:lpstr>Calibri Light</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ruairi conway</dc:creator>
  <cp:lastModifiedBy>ruairi conway</cp:lastModifiedBy>
  <cp:revision>28</cp:revision>
  <dcterms:created xsi:type="dcterms:W3CDTF">2018-12-11T13:43:06Z</dcterms:created>
  <dcterms:modified xsi:type="dcterms:W3CDTF">2018-12-12T16:09:11Z</dcterms:modified>
</cp:coreProperties>
</file>