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handoutMasterIdLst>
    <p:handoutMasterId r:id="rId20"/>
  </p:handoutMasterIdLst>
  <p:sldIdLst>
    <p:sldId id="290" r:id="rId3"/>
    <p:sldId id="291" r:id="rId5"/>
    <p:sldId id="292" r:id="rId6"/>
    <p:sldId id="293" r:id="rId7"/>
    <p:sldId id="294" r:id="rId8"/>
    <p:sldId id="295" r:id="rId9"/>
    <p:sldId id="296" r:id="rId10"/>
    <p:sldId id="297" r:id="rId11"/>
    <p:sldId id="298" r:id="rId12"/>
    <p:sldId id="299" r:id="rId13"/>
    <p:sldId id="301" r:id="rId14"/>
    <p:sldId id="302" r:id="rId15"/>
    <p:sldId id="303" r:id="rId16"/>
    <p:sldId id="304" r:id="rId17"/>
    <p:sldId id="305" r:id="rId18"/>
    <p:sldId id="306" r:id="rId19"/>
  </p:sldIdLst>
  <p:sldSz cx="12192000" cy="6858000" type="screen16x9"/>
  <p:notesSz cx="6858000" cy="9144000"/>
  <p:embeddedFontLst>
    <p:embeddedFont>
      <p:font typeface="AngsanaUPC" panose="02020603050405020304" pitchFamily="18" charset="-34"/>
      <p:regular r:id="rId24"/>
      <p:bold r:id="rId25"/>
      <p:italic r:id="rId26"/>
      <p:boldItalic r:id="rId27"/>
    </p:embeddedFont>
    <p:embeddedFont>
      <p:font typeface="微软雅黑" panose="020B0503020204020204" charset="-122"/>
      <p:regular r:id="rId28"/>
    </p:embeddedFont>
    <p:embeddedFont>
      <p:font typeface="等线" panose="02010600030101010101" charset="-122"/>
      <p:regular r:id="rId29"/>
    </p:embeddedFont>
    <p:embeddedFont>
      <p:font typeface="等线 Light" panose="02010600030101010101" charset="-122"/>
      <p:regular r:id="rId30"/>
    </p:embeddedFont>
  </p:embeddedFontLst>
  <p:custDataLst>
    <p:tags r:id="rId3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54" userDrawn="1">
          <p15:clr>
            <a:srgbClr val="A4A3A4"/>
          </p15:clr>
        </p15:guide>
        <p15:guide id="2" pos="38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891"/>
    <a:srgbClr val="00587A"/>
    <a:srgbClr val="0099A4"/>
    <a:srgbClr val="19467F"/>
    <a:srgbClr val="0F3057"/>
    <a:srgbClr val="113663"/>
    <a:srgbClr val="DEDED6"/>
    <a:srgbClr val="E7E7DE"/>
    <a:srgbClr val="076386"/>
    <a:srgbClr val="00939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78" d="100"/>
          <a:sy n="78" d="100"/>
        </p:scale>
        <p:origin x="818" y="82"/>
      </p:cViewPr>
      <p:guideLst>
        <p:guide orient="horz" pos="2154"/>
        <p:guide pos="3816"/>
      </p:guideLst>
    </p:cSldViewPr>
  </p:slideViewPr>
  <p:notesTextViewPr>
    <p:cViewPr>
      <p:scale>
        <a:sx n="3" d="2"/>
        <a:sy n="3" d="2"/>
      </p:scale>
      <p:origin x="0" y="0"/>
    </p:cViewPr>
  </p:notesTextViewPr>
  <p:notesViewPr>
    <p:cSldViewPr snapToGrid="0">
      <p:cViewPr varScale="1">
        <p:scale>
          <a:sx n="63" d="100"/>
          <a:sy n="63" d="100"/>
        </p:scale>
        <p:origin x="2328" y="77"/>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1" Type="http://schemas.openxmlformats.org/officeDocument/2006/relationships/tags" Target="tags/tag1.xml"/><Relationship Id="rId30" Type="http://schemas.openxmlformats.org/officeDocument/2006/relationships/font" Target="fonts/font7.fntdata"/><Relationship Id="rId3" Type="http://schemas.openxmlformats.org/officeDocument/2006/relationships/slide" Target="slides/slide1.xml"/><Relationship Id="rId29" Type="http://schemas.openxmlformats.org/officeDocument/2006/relationships/font" Target="fonts/font6.fntdata"/><Relationship Id="rId28" Type="http://schemas.openxmlformats.org/officeDocument/2006/relationships/font" Target="fonts/font5.fntdata"/><Relationship Id="rId27" Type="http://schemas.openxmlformats.org/officeDocument/2006/relationships/font" Target="fonts/font4.fntdata"/><Relationship Id="rId26" Type="http://schemas.openxmlformats.org/officeDocument/2006/relationships/font" Target="fonts/font3.fntdata"/><Relationship Id="rId25" Type="http://schemas.openxmlformats.org/officeDocument/2006/relationships/font" Target="fonts/font2.fntdata"/><Relationship Id="rId24" Type="http://schemas.openxmlformats.org/officeDocument/2006/relationships/font" Target="fonts/font1.fntdata"/><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handoutMaster" Target="handoutMasters/handoutMaster1.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99" name=""/>
        <p:cNvGrpSpPr/>
        <p:nvPr/>
      </p:nvGrpSpPr>
      <p:grpSpPr>
        <a:xfrm>
          <a:off x="0" y="0"/>
          <a:ext cx="0" cy="0"/>
          <a:chOff x="0" y="0"/>
          <a:chExt cx="0" cy="0"/>
        </a:xfrm>
      </p:grpSpPr>
      <p:sp>
        <p:nvSpPr>
          <p:cNvPr id="1048813" name="页眉占位符 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1048814" name="日期占位符 2"/>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CA8894-3964-4EEA-AFD8-2BF470100DB0}" type="datetimeFigureOut">
              <a:rPr lang="zh-CN" altLang="en-US" smtClean="0"/>
            </a:fld>
            <a:endParaRPr lang="zh-CN" altLang="en-US"/>
          </a:p>
        </p:txBody>
      </p:sp>
      <p:sp>
        <p:nvSpPr>
          <p:cNvPr id="1048815" name="页脚占位符 3"/>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1048816" name="灯片编号占位符 4"/>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04DCCA-66B3-44CB-B503-3E1FD62037DE}"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98" name=""/>
        <p:cNvGrpSpPr/>
        <p:nvPr/>
      </p:nvGrpSpPr>
      <p:grpSpPr>
        <a:xfrm>
          <a:off x="0" y="0"/>
          <a:ext cx="0" cy="0"/>
          <a:chOff x="0" y="0"/>
          <a:chExt cx="0" cy="0"/>
        </a:xfrm>
      </p:grpSpPr>
      <p:sp>
        <p:nvSpPr>
          <p:cNvPr id="1048807" name="页眉占位符 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1048808" name="日期占位符 2"/>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8C88AB-B654-4E63-A306-68B00ECBB66C}" type="datetimeFigureOut">
              <a:rPr lang="zh-CN" altLang="en-US" smtClean="0"/>
            </a:fld>
            <a:endParaRPr lang="zh-CN" altLang="en-US"/>
          </a:p>
        </p:txBody>
      </p:sp>
      <p:sp>
        <p:nvSpPr>
          <p:cNvPr id="1048809" name="幻灯片图像占位符 3"/>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p>
            <a:endParaRPr lang="zh-CN" altLang="en-US"/>
          </a:p>
        </p:txBody>
      </p:sp>
      <p:sp>
        <p:nvSpPr>
          <p:cNvPr id="1048810" name="备注占位符 4"/>
          <p:cNvSpPr/>
          <p:nvPr>
            <p:ph type="body" sz="quarter" idx="3"/>
          </p:nvPr>
        </p:nvSpPr>
        <p:spPr>
          <a:xfrm>
            <a:off x="685800" y="4400550"/>
            <a:ext cx="5486400" cy="3600450"/>
          </a:xfrm>
          <a:prstGeom prst="rect">
            <a:avLst/>
          </a:prstGeom>
        </p:spPr>
        <p:txBody>
          <a:bodyPr vert="horz" lIns="91440" tIns="45720" rIns="91440" bIns="45720" rtlCol="0"/>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11" name="页脚占位符 5"/>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1048812" name="灯片编号占位符 6"/>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7BD753-4B75-4E08-B82C-9F1CBC8C7D0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61" name=""/>
        <p:cNvGrpSpPr/>
        <p:nvPr/>
      </p:nvGrpSpPr>
      <p:grpSpPr/>
      <p:sp>
        <p:nvSpPr>
          <p:cNvPr id="1048661" name="幻灯片图像占位符 1"/>
          <p:cNvSpPr/>
          <p:nvPr>
            <p:ph type="sldImg" idx="2"/>
          </p:nvPr>
        </p:nvSpPr>
        <p:spPr/>
      </p:sp>
      <p:sp>
        <p:nvSpPr>
          <p:cNvPr id="1048662" name="文本占位符 2"/>
          <p:cNvSpPr/>
          <p:nvPr>
            <p:ph type="body" idx="3"/>
          </p:nvPr>
        </p:nvSpPr>
        <p:spPr/>
        <p:txBody>
          <a:bodyPr/>
          <a:p>
            <a:endParaRPr lang="en-US"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65" name=""/>
        <p:cNvGrpSpPr/>
        <p:nvPr/>
      </p:nvGrpSpPr>
      <p:grpSpPr/>
      <p:sp>
        <p:nvSpPr>
          <p:cNvPr id="1048678" name="幻灯片图像占位符 1"/>
          <p:cNvSpPr/>
          <p:nvPr>
            <p:ph type="sldImg" idx="2"/>
          </p:nvPr>
        </p:nvSpPr>
        <p:spPr/>
      </p:sp>
      <p:sp>
        <p:nvSpPr>
          <p:cNvPr id="1048679" name="文本占位符 2"/>
          <p:cNvSpPr/>
          <p:nvPr>
            <p:ph type="body" idx="3"/>
          </p:nvPr>
        </p:nvSpPr>
        <p:spPr/>
        <p:txBody>
          <a:bodyPr/>
          <a:p>
            <a:r>
              <a:rPr lang="zh-CN" altLang="en-US"/>
              <a:t>It is divided into four sections,</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687" name="幻灯片图像占位符 1"/>
          <p:cNvSpPr/>
          <p:nvPr>
            <p:ph type="sldImg"/>
          </p:nvPr>
        </p:nvSpPr>
        <p:spPr/>
      </p:sp>
      <p:sp>
        <p:nvSpPr>
          <p:cNvPr id="1048688" name="备注占位符 2"/>
          <p:cNvSpPr/>
          <p:nvPr>
            <p:ph type="body" idx="1"/>
          </p:nvPr>
        </p:nvSpPr>
        <p:spPr/>
        <p:txBody>
          <a:bodyPr/>
          <a:p>
            <a:endParaRPr lang="zh-CN" altLang="en-US" dirty="0"/>
          </a:p>
        </p:txBody>
      </p:sp>
      <p:sp>
        <p:nvSpPr>
          <p:cNvPr id="1048689" name="灯片编号占位符 3"/>
          <p:cNvSpPr/>
          <p:nvPr>
            <p:ph type="sldNum" sz="quarter" idx="5"/>
          </p:nvPr>
        </p:nvSpPr>
        <p:spPr/>
        <p:txBody>
          <a:bodyPr/>
          <a:p>
            <a:fld id="{DE7BD753-4B75-4E08-B82C-9F1CBC8C7D0F}"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72" name=""/>
        <p:cNvGrpSpPr/>
        <p:nvPr/>
      </p:nvGrpSpPr>
      <p:grpSpPr/>
      <p:sp>
        <p:nvSpPr>
          <p:cNvPr id="1048707" name="幻灯片图像占位符 1"/>
          <p:cNvSpPr/>
          <p:nvPr>
            <p:ph type="sldImg" idx="2"/>
          </p:nvPr>
        </p:nvSpPr>
        <p:spPr/>
      </p:sp>
      <p:sp>
        <p:nvSpPr>
          <p:cNvPr id="1048708" name="文本占位符 2"/>
          <p:cNvSpPr/>
          <p:nvPr>
            <p:ph type="body" idx="3"/>
          </p:nvPr>
        </p:nvSpPr>
        <p:spPr/>
        <p:txBody>
          <a:bodyPr/>
          <a:p>
            <a:r>
              <a:rPr lang="zh-CN" altLang="en-US">
                <a:sym typeface="+mn-ea"/>
              </a:rPr>
              <a:t>First of all, I will lead you to understand the development process of Banu in China and the main organizational change flow chart.The Banu brand was founded in 2001 and has been around for exactly 22 years. As a hotpot chain brand, Banu has 85 directly-operated stores covering more than 20 cities including Beijing, Shanghai, Xi'an, Suzhou and Nanjing. As the initiator and representative of the consumption upgrade of the hot pot category, Banu has attracted much attention from the industry, and in its continuous innovation and upgrading, it is more expected that it will promote the transformation of Chinese catering - a green change, a revolution in pursuit of ultimate deliciousness.</a:t>
            </a:r>
            <a:endParaRPr lang="zh-CN" altLang="en-US">
              <a:sym typeface="+mn-ea"/>
            </a:endParaRPr>
          </a:p>
          <a:p>
            <a:r>
              <a:rPr lang="zh-CN" altLang="en-US"/>
              <a:t>From 2001 to 2009, he made a fortune and changed the rules of the traditional industry.</a:t>
            </a:r>
            <a:endParaRPr lang="zh-CN" altLang="en-US"/>
          </a:p>
          <a:p>
            <a:r>
              <a:rPr lang="zh-CN" altLang="en-US"/>
              <a:t>In 2001, Du Zhongbing opened the first hot pot restaurant in Anyang, Henan. He said that the original intention at that time was very simple, that is, he liked to eat hot pot, but also wanted his family and friends to eat good hot pot, Du Zhongbing found that the hairy belly on the market is soaked with fire alkali (harmful substances to the human body), and his own store also bought this ingredient, at that time almost the entire hot pot industry used fire alkali hair to make hairy belly, because everyone thought that "where the customer knows what is really good ingredients, he will eat whatever you prepare for him..."</a:t>
            </a:r>
            <a:endParaRPr lang="zh-CN" altLang="en-US"/>
          </a:p>
          <a:p>
            <a:r>
              <a:rPr lang="zh-CN" altLang="en-US"/>
              <a:t>The hot pot restaurant could not provide customers with safe hairy ingredients, so the founder Du Zhongbing began to concentrate on making only safe ingredients from this time. By chance, Du Zhongbing heard that the "Papain Tenderization" technology developed by Professor Li Hongjun of Southwest University can ensure the freshness of dry goods such as hair belly when soaked, and at the same time hygienic and safe. So Banu developed a green hairy belly based on this, and the safety problem was solved.</a:t>
            </a:r>
            <a:endParaRPr lang="zh-CN" altLang="en-US"/>
          </a:p>
          <a:p>
            <a:r>
              <a:rPr lang="zh-CN" altLang="en-US"/>
              <a:t>In 2003, Banu's insistence on the concept of green and healthy hot pot attracted a lot of media attention, and since then, Banu's business has become better and better, and customers have begun to queue up to eat.</a:t>
            </a:r>
            <a:endParaRPr lang="zh-CN" altLang="en-US"/>
          </a:p>
          <a:p>
            <a:r>
              <a:rPr lang="zh-CN" altLang="en-US"/>
              <a:t>Over the next five years, Banu opened five stores in Anyang. And Du Zhongbing gradually found that almost all the other hot pot restaurants in Anyang were closed at that time, leaving only the Banu family. This made him firm in his original intention to do a good job in the product, and also gave him the confidence to expand outward.</a:t>
            </a:r>
            <a:endParaRPr lang="zh-CN" altLang="en-US"/>
          </a:p>
          <a:p>
            <a:r>
              <a:rPr lang="zh-CN" altLang="en-US"/>
              <a:t>1. By observing and sorting out the development of Banu in the past 20 years, Banu brand hot pot restaurant has always adhered to people-centered organizational reform since its inception. Organizational change Chinese and leadership factors are the most important, from the beginning, founders, friends and family, employees and consumers, if the organization cannot change people's perceptions and attitudes, organizational change can not be discussed. People-centered change means that the organization must guide employees through training, education, etc., so that they can align with the organization in terms of attitudes, attitudes, and behaviors.</a:t>
            </a:r>
            <a:endParaRPr lang="zh-CN" altLang="en-US"/>
          </a:p>
          <a:p>
            <a:r>
              <a:rPr lang="zh-CN" altLang="en-US"/>
              <a:t>2. To remain stable, cultural change must permeate all aspects of a nation's life. In short, this change must be a change in the "cultural climate", not just a change in the culture of a single project, and a change in the form of leadership in all walks of life.</a:t>
            </a:r>
            <a:endParaRPr lang="zh-CN" altLang="en-US"/>
          </a:p>
          <a:p>
            <a:r>
              <a:rPr lang="zh-CN" altLang="en-US"/>
              <a:t>From 2009 to 2018, it entered Zhengzhou and went head-to-head with the first hot pot brand "Haidilao".</a:t>
            </a:r>
            <a:endParaRPr lang="zh-CN" altLang="en-US"/>
          </a:p>
          <a:p>
            <a:endParaRPr lang="zh-CN" altLang="en-US"/>
          </a:p>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57" name=""/>
        <p:cNvGrpSpPr/>
        <p:nvPr/>
      </p:nvGrpSpPr>
      <p:grpSpPr/>
      <p:sp>
        <p:nvSpPr>
          <p:cNvPr id="1048655" name="幻灯片图像占位符 1"/>
          <p:cNvSpPr/>
          <p:nvPr>
            <p:ph type="sldImg" idx="2"/>
          </p:nvPr>
        </p:nvSpPr>
        <p:spPr/>
      </p:sp>
      <p:sp>
        <p:nvSpPr>
          <p:cNvPr id="1048656" name="文本占位符 2"/>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42" name=""/>
        <p:cNvGrpSpPr/>
        <p:nvPr/>
      </p:nvGrpSpPr>
      <p:grpSpPr/>
      <p:sp>
        <p:nvSpPr>
          <p:cNvPr id="1048628" name="幻灯片图像占位符 1"/>
          <p:cNvSpPr/>
          <p:nvPr>
            <p:ph type="sldImg" idx="2"/>
          </p:nvPr>
        </p:nvSpPr>
        <p:spPr/>
      </p:sp>
      <p:sp>
        <p:nvSpPr>
          <p:cNvPr id="1048629" name="文本占位符 2"/>
          <p:cNvSpPr/>
          <p:nvPr>
            <p:ph type="body" idx="3"/>
          </p:nvPr>
        </p:nvSpPr>
        <p:spPr/>
        <p:txBody>
          <a:bodyPr/>
          <a:p>
            <a:r>
              <a:rPr lang="zh-CN" altLang="en-US"/>
              <a:t>3. Motivation and resistance to organizational change, market competition and socio-political pressure.</a:t>
            </a:r>
            <a:endParaRPr lang="zh-CN" altLang="en-US"/>
          </a:p>
          <a:p>
            <a:r>
              <a:rPr lang="zh-CN" altLang="en-US"/>
              <a:t>I will give an example that on the evening of August 24, 2021, Haidilao released its half-year. The company achieved revenue of 20.094 billion yuan, a year-on-year increase of 105.9%; The net profit was 94.529 million yuan, which was 965 million yuan over the loss of the same period of the previous year, and achieved a turnaround.</a:t>
            </a:r>
            <a:endParaRPr lang="zh-CN" altLang="en-US"/>
          </a:p>
          <a:p>
            <a:r>
              <a:rPr lang="zh-CN" altLang="en-US"/>
              <a:t>　　In response to the competition between the hot pot boss and the new force Banu hot pot, the industry believes that "the current store scale of Banu has not reached 100 stores for the time being, while Haidilao has long been more than 1,000 stores, and the supply chain hard power scale of the two is not an order of magnitude for the time being, and it is not easy to compare directly." "But the rise of Banu proves once again that the era of segmented competition in the catering track has arrived. Market analysts pointed out that hot pot will diverge in the future. If according to the ingredients, it will be divided into authentic Chongqing hot pot, beef hot pot, seafood hot pot, chicken hot pot and other categories. The competition between hot pot enterprises is not a game of 0 and 1, but increasingly fierce and full segmentation and differentiation competition.</a:t>
            </a:r>
            <a:endParaRPr lang="zh-CN" altLang="en-US"/>
          </a:p>
          <a:p>
            <a:r>
              <a:rPr lang="zh-CN" altLang="en-US"/>
              <a:t>And this competition has spread throughout the country. Tianyan inspection data shows that there are more than 400,000 hotpot-related enterprises in China whose business scope includes "hot pot, hot pot ingredients, hot pot supermarkets, and hot pot takeaway", and the status is active, existing, moving in and moving out. Among them, nine became individual industrial and commercial enterprises, and the registered capital was less than 1 million yuan. In terms of geographical distribution, Sichuan, Shandong and Henan are the major hot pot provinces, with more than 50,000, 32,000 and 28,000 hotpot-related enterprises respectively. In 2015, China added more than 50,000 hotpot-related enterprises for the first time, and in 2019, the number of hotpot-related enterprises registered has approached 100,000. Since the beginning of this year, subject to industrial and commercial registration, as of August 20 this year, more than 42,000 hotpot-related enterprises have been added this year.</a:t>
            </a:r>
            <a:endParaRPr lang="zh-CN" altLang="en-US"/>
          </a:p>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28" name=""/>
        <p:cNvGrpSpPr/>
        <p:nvPr/>
      </p:nvGrpSpPr>
      <p:grpSpPr/>
      <p:sp>
        <p:nvSpPr>
          <p:cNvPr id="1048597" name="幻灯片图像占位符 1"/>
          <p:cNvSpPr/>
          <p:nvPr>
            <p:ph type="sldImg" idx="2"/>
          </p:nvPr>
        </p:nvSpPr>
        <p:spPr/>
      </p:sp>
      <p:sp>
        <p:nvSpPr>
          <p:cNvPr id="1048598" name="文本占位符 2"/>
          <p:cNvSpPr/>
          <p:nvPr>
            <p:ph type="body" idx="3"/>
          </p:nvPr>
        </p:nvSpPr>
        <p:spPr/>
        <p:txBody>
          <a:bodyPr/>
          <a:p>
            <a:r>
              <a:rPr lang="zh-CN" altLang="en-US"/>
              <a:t>One of the primary driving forces is the potential for Market Growth and Expansion Opportunities.
Banu Hot Pot, with its strong brand and unique offerings, is well-positioned to explore new markets and capitalize on the growing global demand for hot pot experiences. 
Embracing Technological Advancements is another key driver. Artificial intelligence and technology can enhance Banu's service network, providing a more immersive and efficient customer experience, especially in a post-COVID-19 era where digital interactions play a significant role.
Adapting to evolving Customer Expectations is crucial. Banu Hot Pot's commitment to productism and quality can be leveraged to not just meet but exceed customer demands, ensuring a loyal customer base.
Now, let's turn our attention to the obstacles or resistances that may impede this change.
Economic Challenges and Inflation, including escalating gas prices and economic uncertainties, pose significant challenges. These factors can restrain Banu Hot Pot's ability to invest in technological advancements and expand.
Geopolitical Tensions and Supply Chain Risks are also critical areas of resistance. Conflicts such as those between Russia and Ukraine, coupled with China's zero-COVID policy, create geopolitical uncertainties. Banu Hot Pot needs to navigate these challenges to maintain a stable and diversified supply chain.
Lastly, we must address Resistance to Cultural Adaptation. Expanding globally requires adapting to diverse cultures. Resistance from employees and management may hinder the successful localization of the menu and implementation of language and cultural sensitivity training.</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39" name=""/>
        <p:cNvGrpSpPr/>
        <p:nvPr/>
      </p:nvGrpSpPr>
      <p:grpSpPr/>
      <p:sp>
        <p:nvSpPr>
          <p:cNvPr id="1048609" name="幻灯片图像占位符 1"/>
          <p:cNvSpPr/>
          <p:nvPr>
            <p:ph type="sldImg" idx="2"/>
          </p:nvPr>
        </p:nvSpPr>
        <p:spPr/>
      </p:sp>
      <p:sp>
        <p:nvSpPr>
          <p:cNvPr id="1048610" name="文本占位符 2"/>
          <p:cNvSpPr/>
          <p:nvPr>
            <p:ph type="body" idx="3"/>
          </p:nvPr>
        </p:nvSpPr>
        <p:spPr/>
        <p:txBody>
          <a:bodyPr/>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46" name=""/>
        <p:cNvGrpSpPr/>
        <p:nvPr/>
      </p:nvGrpSpPr>
      <p:grpSpPr/>
      <p:sp>
        <p:nvSpPr>
          <p:cNvPr id="1048633" name="幻灯片图像占位符 1"/>
          <p:cNvSpPr/>
          <p:nvPr>
            <p:ph type="sldImg" idx="2"/>
          </p:nvPr>
        </p:nvSpPr>
        <p:spPr/>
      </p:sp>
      <p:sp>
        <p:nvSpPr>
          <p:cNvPr id="1048634" name="文本占位符 2"/>
          <p:cNvSpPr/>
          <p:nvPr>
            <p:ph type="body" idx="3"/>
          </p:nvPr>
        </p:nvSpPr>
        <p:spPr/>
        <p:txBody>
          <a:bodyPr/>
          <a:p>
            <a:r>
              <a:rPr lang="zh-CN" altLang="en-US"/>
              <a:t>To sum up, the basic objectives of the above organizational change program can be grouped into two points: first,</a:t>
            </a:r>
            <a:endParaRPr lang="zh-CN" altLang="en-US"/>
          </a:p>
          <a:p>
            <a:r>
              <a:rPr lang="zh-CN" altLang="en-US"/>
              <a:t>Change the behavior patterns of the members of the organization to meet the development needs of the market; Second, the developmental changes that companies make to improve the organization's response to environmental changes.</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53" name=""/>
        <p:cNvGrpSpPr/>
        <p:nvPr/>
      </p:nvGrpSpPr>
      <p:grpSpPr/>
      <p:sp>
        <p:nvSpPr>
          <p:cNvPr id="1048650" name="幻灯片图像占位符 1"/>
          <p:cNvSpPr/>
          <p:nvPr>
            <p:ph type="sldImg" idx="2"/>
          </p:nvPr>
        </p:nvSpPr>
        <p:spPr/>
      </p:sp>
      <p:sp>
        <p:nvSpPr>
          <p:cNvPr id="1048651" name="文本占位符 2"/>
          <p:cNvSpPr/>
          <p:nvPr>
            <p:ph type="body" idx="3"/>
          </p:nvPr>
        </p:nvSpPr>
        <p:spPr/>
        <p:txBody>
          <a:bodyPr/>
          <a:p>
            <a:r>
              <a:rPr lang="zh-CN" altLang="en-US"/>
              <a:t>Organizational change programs</a:t>
            </a: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80" name=""/>
        <p:cNvGrpSpPr/>
        <p:nvPr/>
      </p:nvGrpSpPr>
      <p:grpSpPr/>
      <p:sp>
        <p:nvSpPr>
          <p:cNvPr id="1048732" name="幻灯片图像占位符 1"/>
          <p:cNvSpPr/>
          <p:nvPr>
            <p:ph type="sldImg" idx="2"/>
          </p:nvPr>
        </p:nvSpPr>
        <p:spPr/>
      </p:sp>
      <p:sp>
        <p:nvSpPr>
          <p:cNvPr id="1048733" name="文本占位符 2"/>
          <p:cNvSpPr/>
          <p:nvPr>
            <p:ph type="body" idx="3"/>
          </p:nvPr>
        </p:nvSpPr>
        <p:spPr/>
        <p:txBody>
          <a:bodyPr/>
          <a:p>
            <a:r>
              <a:rPr lang="zh-CN" altLang="en-US"/>
              <a:t>Professor Ian Palmer of the University of Technology Sydney in Australia divided organizational change into "gradual" and "intermittent" in "Organizational Management Change". And Banu enterprises will start from the catering industry</a:t>
            </a:r>
            <a:endParaRPr lang="zh-CN" altLang="en-US"/>
          </a:p>
          <a:p>
            <a:r>
              <a:rPr lang="zh-CN" altLang="en-US"/>
              <a:t>The third change has obvious characteristics of "intermittent" change -</a:t>
            </a:r>
            <a:endParaRPr lang="zh-CN" altLang="en-US"/>
          </a:p>
          <a:p>
            <a:r>
              <a:rPr lang="zh-CN" altLang="en-US"/>
              <a:t>The business model has changed from a platform model to a platform model, transforming from a traditional retail enterprise to an Internet enterprise, that is, offline driving online, using digital business operation mechanisms. But because the third revolution is very revolutionary and subversive; It has made a great change in the future development of Suning from the previous practice and direction. As a result, the intensity of its organizational change is extraordinary.</a:t>
            </a:r>
            <a:endParaRPr lang="zh-CN" altLang="en-US"/>
          </a:p>
          <a:p>
            <a:endParaRPr lang="zh-CN" altLang="en-US"/>
          </a:p>
          <a:p>
            <a:r>
              <a:rPr lang="zh-CN" altLang="en-US"/>
              <a:t>In Banu's third transformation, it reintroduced the fragmented, scattered internal resources</a:t>
            </a:r>
            <a:endParaRPr lang="zh-CN" altLang="en-US"/>
          </a:p>
          <a:p>
            <a:r>
              <a:rPr lang="zh-CN" altLang="en-US"/>
              <a:t>The organizational forms are all integrated to meet the needs of the omni-channel catering industry in the Internet era. The focus of this change is on the customer ———— reorganizing corporate resources for a consistent and good customer experience. Therefore, from this point of view, the starting point and direction of this Banu organizational reform are in line with the characteristics of networked thinking, which has extremely important positive significance and demonstration effect</a:t>
            </a:r>
            <a:endParaRPr lang="zh-CN" altLang="en-US"/>
          </a:p>
          <a:p>
            <a:endParaRPr lang="zh-CN" altLang="en-US"/>
          </a:p>
          <a:p>
            <a:r>
              <a:rPr lang="zh-CN" altLang="en-US"/>
              <a:t>With the advent of the epidemic era, the external environment of enterprises has undergone subversive changes, and some new organizational characteristics have emerged, and those that are speed-oriented, flat, and flexible can adapt to the new environment. In the organizational changes completed by Banu in 2018, the management improved the organization's response to the market by compressing the operational hierarchy and setting up multiple business units. At the same time, the organizational setup method of opening up and integrating internal resources theoretically shows the idea of encouraging and promoting team collaboration.</a:t>
            </a:r>
            <a:endParaRPr lang="zh-CN" altLang="en-US"/>
          </a:p>
          <a:p>
            <a:endParaRPr lang="zh-CN" altLang="en-US"/>
          </a:p>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84" name=""/>
        <p:cNvGrpSpPr/>
        <p:nvPr/>
      </p:nvGrpSpPr>
      <p:grpSpPr/>
      <p:sp>
        <p:nvSpPr>
          <p:cNvPr id="1048746" name="幻灯片图像占位符 1"/>
          <p:cNvSpPr/>
          <p:nvPr>
            <p:ph type="sldImg" idx="2"/>
          </p:nvPr>
        </p:nvSpPr>
        <p:spPr/>
      </p:sp>
      <p:sp>
        <p:nvSpPr>
          <p:cNvPr id="1048747" name="文本占位符 2"/>
          <p:cNvSpPr/>
          <p:nvPr>
            <p:ph type="body" idx="3"/>
          </p:nvPr>
        </p:nvSpPr>
        <p:spPr/>
        <p:txBody>
          <a:bodyPr/>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87" name=""/>
        <p:cNvGrpSpPr/>
        <p:nvPr/>
      </p:nvGrpSpPr>
      <p:grpSpPr/>
      <p:sp>
        <p:nvSpPr>
          <p:cNvPr id="1048751" name="幻灯片图像占位符 1"/>
          <p:cNvSpPr/>
          <p:nvPr>
            <p:ph type="sldImg" idx="2"/>
          </p:nvPr>
        </p:nvSpPr>
        <p:spPr/>
      </p:sp>
      <p:sp>
        <p:nvSpPr>
          <p:cNvPr id="1048752"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89" name=""/>
        <p:cNvGrpSpPr/>
        <p:nvPr/>
      </p:nvGrpSpPr>
      <p:grpSpPr>
        <a:xfrm>
          <a:off x="0" y="0"/>
          <a:ext cx="0" cy="0"/>
          <a:chOff x="0" y="0"/>
          <a:chExt cx="0" cy="0"/>
        </a:xfrm>
      </p:grpSpPr>
      <p:sp>
        <p:nvSpPr>
          <p:cNvPr id="1048760" name="直角三角形 7"/>
          <p:cNvSpPr/>
          <p:nvPr userDrawn="1"/>
        </p:nvSpPr>
        <p:spPr>
          <a:xfrm flipH="1">
            <a:off x="6178658" y="3905572"/>
            <a:ext cx="6013342" cy="2952427"/>
          </a:xfrm>
          <a:prstGeom prst="rtTriangle">
            <a:avLst/>
          </a:pr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61" name="直角三角形 8"/>
          <p:cNvSpPr/>
          <p:nvPr userDrawn="1"/>
        </p:nvSpPr>
        <p:spPr>
          <a:xfrm rot="5400000" flipH="1">
            <a:off x="-1055177" y="2176220"/>
            <a:ext cx="5736956" cy="3626603"/>
          </a:xfrm>
          <a:prstGeom prst="rtTriangle">
            <a:avLst/>
          </a:prstGeom>
          <a:solidFill>
            <a:srgbClr val="E7E7DE">
              <a:alpha val="51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bg>
      <p:bgPr>
        <a:blipFill dpi="0" rotWithShape="1">
          <a:blip r:embed="rId2">
            <a:lum/>
          </a:blip>
          <a:srcRect/>
          <a:stretch>
            <a:fillRect/>
          </a:stretch>
        </a:blipFill>
        <a:effectLst/>
      </p:bgPr>
    </p:bg>
    <p:spTree>
      <p:nvGrpSpPr>
        <p:cNvPr id="25" name=""/>
        <p:cNvGrpSpPr/>
        <p:nvPr/>
      </p:nvGrpSpPr>
      <p:grpSpPr>
        <a:xfrm>
          <a:off x="0" y="0"/>
          <a:ext cx="0" cy="0"/>
          <a:chOff x="0" y="0"/>
          <a:chExt cx="0" cy="0"/>
        </a:xfrm>
      </p:grpSpPr>
      <p:sp>
        <p:nvSpPr>
          <p:cNvPr id="1048581" name="矩形 8"/>
          <p:cNvSpPr/>
          <p:nvPr userDrawn="1"/>
        </p:nvSpPr>
        <p:spPr>
          <a:xfrm>
            <a:off x="0" y="0"/>
            <a:ext cx="12192000" cy="6858000"/>
          </a:xfrm>
          <a:prstGeom prst="rect">
            <a:avLst/>
          </a:prstGeom>
          <a:solidFill>
            <a:srgbClr val="E7E7DE">
              <a:alpha val="9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94" name=""/>
        <p:cNvGrpSpPr/>
        <p:nvPr/>
      </p:nvGrpSpPr>
      <p:grpSpPr>
        <a:xfrm>
          <a:off x="0" y="0"/>
          <a:ext cx="0" cy="0"/>
          <a:chOff x="0" y="0"/>
          <a:chExt cx="0" cy="0"/>
        </a:xfrm>
      </p:grpSpPr>
      <p:sp>
        <p:nvSpPr>
          <p:cNvPr id="1048782" name="标题 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1048783" name="文本占位符 2"/>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1048784" name="日期占位符 3"/>
          <p:cNvSpPr/>
          <p:nvPr>
            <p:ph type="dt" sz="half" idx="10"/>
          </p:nvPr>
        </p:nvSpPr>
        <p:spPr/>
        <p:txBody>
          <a:bodyPr/>
          <a:p>
            <a:fld id="{E24900CF-FBC4-4C9D-BACB-1565B1CAB4A8}" type="datetimeFigureOut">
              <a:rPr lang="zh-CN" altLang="en-US" smtClean="0"/>
            </a:fld>
            <a:endParaRPr lang="zh-CN" altLang="en-US"/>
          </a:p>
        </p:txBody>
      </p:sp>
      <p:sp>
        <p:nvSpPr>
          <p:cNvPr id="1048785" name="页脚占位符 4"/>
          <p:cNvSpPr/>
          <p:nvPr>
            <p:ph type="ftr" sz="quarter" idx="11"/>
          </p:nvPr>
        </p:nvSpPr>
        <p:spPr/>
        <p:txBody>
          <a:bodyPr/>
          <a:p>
            <a:endParaRPr lang="zh-CN" altLang="en-US"/>
          </a:p>
        </p:txBody>
      </p:sp>
      <p:sp>
        <p:nvSpPr>
          <p:cNvPr id="1048786" name="灯片编号占位符 5"/>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95" name=""/>
        <p:cNvGrpSpPr/>
        <p:nvPr/>
      </p:nvGrpSpPr>
      <p:grpSpPr>
        <a:xfrm>
          <a:off x="0" y="0"/>
          <a:ext cx="0" cy="0"/>
          <a:chOff x="0" y="0"/>
          <a:chExt cx="0" cy="0"/>
        </a:xfrm>
      </p:grpSpPr>
      <p:sp>
        <p:nvSpPr>
          <p:cNvPr id="1048787" name="标题 1"/>
          <p:cNvSpPr/>
          <p:nvPr>
            <p:ph type="title"/>
          </p:nvPr>
        </p:nvSpPr>
        <p:spPr/>
        <p:txBody>
          <a:bodyPr/>
          <a:p>
            <a:r>
              <a:rPr lang="zh-CN" altLang="en-US"/>
              <a:t>单击此处编辑母版标题样式</a:t>
            </a:r>
            <a:endParaRPr lang="zh-CN" altLang="en-US"/>
          </a:p>
        </p:txBody>
      </p:sp>
      <p:sp>
        <p:nvSpPr>
          <p:cNvPr id="1048788" name="内容占位符 2"/>
          <p:cNvSpPr/>
          <p:nvPr>
            <p:ph sz="half" idx="1"/>
          </p:nvPr>
        </p:nvSpPr>
        <p:spPr>
          <a:xfrm>
            <a:off x="838200" y="1825625"/>
            <a:ext cx="5181600" cy="4351338"/>
          </a:xfrm>
        </p:spPr>
        <p:txBody>
          <a:bodyPr/>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9" name="内容占位符 3"/>
          <p:cNvSpPr/>
          <p:nvPr>
            <p:ph sz="half" idx="2"/>
          </p:nvPr>
        </p:nvSpPr>
        <p:spPr>
          <a:xfrm>
            <a:off x="6172200" y="1825625"/>
            <a:ext cx="5181600" cy="4351338"/>
          </a:xfrm>
        </p:spPr>
        <p:txBody>
          <a:bodyPr/>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90" name="日期占位符 4"/>
          <p:cNvSpPr/>
          <p:nvPr>
            <p:ph type="dt" sz="half" idx="10"/>
          </p:nvPr>
        </p:nvSpPr>
        <p:spPr/>
        <p:txBody>
          <a:bodyPr/>
          <a:p>
            <a:fld id="{E24900CF-FBC4-4C9D-BACB-1565B1CAB4A8}" type="datetimeFigureOut">
              <a:rPr lang="zh-CN" altLang="en-US" smtClean="0"/>
            </a:fld>
            <a:endParaRPr lang="zh-CN" altLang="en-US"/>
          </a:p>
        </p:txBody>
      </p:sp>
      <p:sp>
        <p:nvSpPr>
          <p:cNvPr id="1048791" name="页脚占位符 5"/>
          <p:cNvSpPr/>
          <p:nvPr>
            <p:ph type="ftr" sz="quarter" idx="11"/>
          </p:nvPr>
        </p:nvSpPr>
        <p:spPr/>
        <p:txBody>
          <a:bodyPr/>
          <a:p>
            <a:endParaRPr lang="zh-CN" altLang="en-US"/>
          </a:p>
        </p:txBody>
      </p:sp>
      <p:sp>
        <p:nvSpPr>
          <p:cNvPr id="1048792" name="灯片编号占位符 6"/>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96" name=""/>
        <p:cNvGrpSpPr/>
        <p:nvPr/>
      </p:nvGrpSpPr>
      <p:grpSpPr>
        <a:xfrm>
          <a:off x="0" y="0"/>
          <a:ext cx="0" cy="0"/>
          <a:chOff x="0" y="0"/>
          <a:chExt cx="0" cy="0"/>
        </a:xfrm>
      </p:grpSpPr>
      <p:sp>
        <p:nvSpPr>
          <p:cNvPr id="1048793" name="标题 1"/>
          <p:cNvSpPr/>
          <p:nvPr>
            <p:ph type="title"/>
          </p:nvPr>
        </p:nvSpPr>
        <p:spPr>
          <a:xfrm>
            <a:off x="839788" y="365125"/>
            <a:ext cx="10515600" cy="1325563"/>
          </a:xfrm>
        </p:spPr>
        <p:txBody>
          <a:bodyPr/>
          <a:p>
            <a:r>
              <a:rPr lang="zh-CN" altLang="en-US"/>
              <a:t>单击此处编辑母版标题样式</a:t>
            </a:r>
            <a:endParaRPr lang="zh-CN" altLang="en-US"/>
          </a:p>
        </p:txBody>
      </p:sp>
      <p:sp>
        <p:nvSpPr>
          <p:cNvPr id="1048794" name="文本占位符 2"/>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95" name="内容占位符 3"/>
          <p:cNvSpPr/>
          <p:nvPr>
            <p:ph sz="half" idx="2"/>
          </p:nvPr>
        </p:nvSpPr>
        <p:spPr>
          <a:xfrm>
            <a:off x="839788" y="2505075"/>
            <a:ext cx="5157787" cy="3684588"/>
          </a:xfrm>
        </p:spPr>
        <p:txBody>
          <a:bodyPr/>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96" name="文本占位符 4"/>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97" name="内容占位符 5"/>
          <p:cNvSpPr/>
          <p:nvPr>
            <p:ph sz="quarter" idx="4"/>
          </p:nvPr>
        </p:nvSpPr>
        <p:spPr>
          <a:xfrm>
            <a:off x="6172200" y="2505075"/>
            <a:ext cx="5183188" cy="3684588"/>
          </a:xfrm>
        </p:spPr>
        <p:txBody>
          <a:bodyPr/>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98" name="日期占位符 6"/>
          <p:cNvSpPr/>
          <p:nvPr>
            <p:ph type="dt" sz="half" idx="10"/>
          </p:nvPr>
        </p:nvSpPr>
        <p:spPr/>
        <p:txBody>
          <a:bodyPr/>
          <a:p>
            <a:fld id="{E24900CF-FBC4-4C9D-BACB-1565B1CAB4A8}" type="datetimeFigureOut">
              <a:rPr lang="zh-CN" altLang="en-US" smtClean="0"/>
            </a:fld>
            <a:endParaRPr lang="zh-CN" altLang="en-US"/>
          </a:p>
        </p:txBody>
      </p:sp>
      <p:sp>
        <p:nvSpPr>
          <p:cNvPr id="1048799" name="页脚占位符 7"/>
          <p:cNvSpPr/>
          <p:nvPr>
            <p:ph type="ftr" sz="quarter" idx="11"/>
          </p:nvPr>
        </p:nvSpPr>
        <p:spPr/>
        <p:txBody>
          <a:bodyPr/>
          <a:p>
            <a:endParaRPr lang="zh-CN" altLang="en-US"/>
          </a:p>
        </p:txBody>
      </p:sp>
      <p:sp>
        <p:nvSpPr>
          <p:cNvPr id="1048800" name="灯片编号占位符 8"/>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90" name=""/>
        <p:cNvGrpSpPr/>
        <p:nvPr/>
      </p:nvGrpSpPr>
      <p:grpSpPr>
        <a:xfrm>
          <a:off x="0" y="0"/>
          <a:ext cx="0" cy="0"/>
          <a:chOff x="0" y="0"/>
          <a:chExt cx="0" cy="0"/>
        </a:xfrm>
      </p:grpSpPr>
      <p:sp>
        <p:nvSpPr>
          <p:cNvPr id="1048762" name="标题 1"/>
          <p:cNvSpPr/>
          <p:nvPr>
            <p:ph type="title"/>
          </p:nvPr>
        </p:nvSpPr>
        <p:spPr/>
        <p:txBody>
          <a:bodyPr/>
          <a:p>
            <a:r>
              <a:rPr lang="zh-CN" altLang="en-US"/>
              <a:t>单击此处编辑母版标题样式</a:t>
            </a:r>
            <a:endParaRPr lang="zh-CN" altLang="en-US"/>
          </a:p>
        </p:txBody>
      </p:sp>
      <p:sp>
        <p:nvSpPr>
          <p:cNvPr id="1048763" name="日期占位符 2"/>
          <p:cNvSpPr/>
          <p:nvPr>
            <p:ph type="dt" sz="half" idx="10"/>
          </p:nvPr>
        </p:nvSpPr>
        <p:spPr/>
        <p:txBody>
          <a:bodyPr/>
          <a:p>
            <a:fld id="{E24900CF-FBC4-4C9D-BACB-1565B1CAB4A8}" type="datetimeFigureOut">
              <a:rPr lang="zh-CN" altLang="en-US" smtClean="0"/>
            </a:fld>
            <a:endParaRPr lang="zh-CN" altLang="en-US"/>
          </a:p>
        </p:txBody>
      </p:sp>
      <p:sp>
        <p:nvSpPr>
          <p:cNvPr id="1048764" name="页脚占位符 3"/>
          <p:cNvSpPr/>
          <p:nvPr>
            <p:ph type="ftr" sz="quarter" idx="11"/>
          </p:nvPr>
        </p:nvSpPr>
        <p:spPr/>
        <p:txBody>
          <a:bodyPr/>
          <a:p>
            <a:endParaRPr lang="zh-CN" altLang="en-US"/>
          </a:p>
        </p:txBody>
      </p:sp>
      <p:sp>
        <p:nvSpPr>
          <p:cNvPr id="1048765" name="灯片编号占位符 4"/>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35" name=""/>
        <p:cNvGrpSpPr/>
        <p:nvPr/>
      </p:nvGrpSpPr>
      <p:grpSpPr>
        <a:xfrm>
          <a:off x="0" y="0"/>
          <a:ext cx="0" cy="0"/>
          <a:chOff x="0" y="0"/>
          <a:chExt cx="0" cy="0"/>
        </a:xfrm>
      </p:grpSpPr>
      <p:sp>
        <p:nvSpPr>
          <p:cNvPr id="1048599" name="日期占位符 1"/>
          <p:cNvSpPr/>
          <p:nvPr>
            <p:ph type="dt" sz="half" idx="10"/>
          </p:nvPr>
        </p:nvSpPr>
        <p:spPr/>
        <p:txBody>
          <a:bodyPr/>
          <a:p>
            <a:fld id="{E24900CF-FBC4-4C9D-BACB-1565B1CAB4A8}" type="datetimeFigureOut">
              <a:rPr lang="zh-CN" altLang="en-US" smtClean="0"/>
            </a:fld>
            <a:endParaRPr lang="zh-CN" altLang="en-US"/>
          </a:p>
        </p:txBody>
      </p:sp>
      <p:sp>
        <p:nvSpPr>
          <p:cNvPr id="1048600" name="页脚占位符 2"/>
          <p:cNvSpPr/>
          <p:nvPr>
            <p:ph type="ftr" sz="quarter" idx="11"/>
          </p:nvPr>
        </p:nvSpPr>
        <p:spPr/>
        <p:txBody>
          <a:bodyPr/>
          <a:p>
            <a:endParaRPr lang="zh-CN" altLang="en-US"/>
          </a:p>
        </p:txBody>
      </p:sp>
      <p:sp>
        <p:nvSpPr>
          <p:cNvPr id="1048601" name="灯片编号占位符 3"/>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97" name=""/>
        <p:cNvGrpSpPr/>
        <p:nvPr/>
      </p:nvGrpSpPr>
      <p:grpSpPr>
        <a:xfrm>
          <a:off x="0" y="0"/>
          <a:ext cx="0" cy="0"/>
          <a:chOff x="0" y="0"/>
          <a:chExt cx="0" cy="0"/>
        </a:xfrm>
      </p:grpSpPr>
      <p:sp>
        <p:nvSpPr>
          <p:cNvPr id="1048801" name="标题 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1048802" name="内容占位符 2"/>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03" name="文本占位符 3"/>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1048804" name="日期占位符 4"/>
          <p:cNvSpPr/>
          <p:nvPr>
            <p:ph type="dt" sz="half" idx="10"/>
          </p:nvPr>
        </p:nvSpPr>
        <p:spPr/>
        <p:txBody>
          <a:bodyPr/>
          <a:p>
            <a:fld id="{E24900CF-FBC4-4C9D-BACB-1565B1CAB4A8}" type="datetimeFigureOut">
              <a:rPr lang="zh-CN" altLang="en-US" smtClean="0"/>
            </a:fld>
            <a:endParaRPr lang="zh-CN" altLang="en-US"/>
          </a:p>
        </p:txBody>
      </p:sp>
      <p:sp>
        <p:nvSpPr>
          <p:cNvPr id="1048805" name="页脚占位符 5"/>
          <p:cNvSpPr/>
          <p:nvPr>
            <p:ph type="ftr" sz="quarter" idx="11"/>
          </p:nvPr>
        </p:nvSpPr>
        <p:spPr/>
        <p:txBody>
          <a:bodyPr/>
          <a:p>
            <a:endParaRPr lang="zh-CN" altLang="en-US"/>
          </a:p>
        </p:txBody>
      </p:sp>
      <p:sp>
        <p:nvSpPr>
          <p:cNvPr id="1048806" name="灯片编号占位符 6"/>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92" name=""/>
        <p:cNvGrpSpPr/>
        <p:nvPr/>
      </p:nvGrpSpPr>
      <p:grpSpPr>
        <a:xfrm>
          <a:off x="0" y="0"/>
          <a:ext cx="0" cy="0"/>
          <a:chOff x="0" y="0"/>
          <a:chExt cx="0" cy="0"/>
        </a:xfrm>
      </p:grpSpPr>
      <p:sp>
        <p:nvSpPr>
          <p:cNvPr id="1048771" name="标题 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1048772" name="图片占位符 2"/>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1048773" name="文本占位符 3"/>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1048774" name="日期占位符 4"/>
          <p:cNvSpPr/>
          <p:nvPr>
            <p:ph type="dt" sz="half" idx="10"/>
          </p:nvPr>
        </p:nvSpPr>
        <p:spPr/>
        <p:txBody>
          <a:bodyPr/>
          <a:p>
            <a:fld id="{E24900CF-FBC4-4C9D-BACB-1565B1CAB4A8}" type="datetimeFigureOut">
              <a:rPr lang="zh-CN" altLang="en-US" smtClean="0"/>
            </a:fld>
            <a:endParaRPr lang="zh-CN" altLang="en-US"/>
          </a:p>
        </p:txBody>
      </p:sp>
      <p:sp>
        <p:nvSpPr>
          <p:cNvPr id="1048775" name="页脚占位符 5"/>
          <p:cNvSpPr/>
          <p:nvPr>
            <p:ph type="ftr" sz="quarter" idx="11"/>
          </p:nvPr>
        </p:nvSpPr>
        <p:spPr/>
        <p:txBody>
          <a:bodyPr/>
          <a:p>
            <a:endParaRPr lang="zh-CN" altLang="en-US"/>
          </a:p>
        </p:txBody>
      </p:sp>
      <p:sp>
        <p:nvSpPr>
          <p:cNvPr id="1048776" name="灯片编号占位符 6"/>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93" name=""/>
        <p:cNvGrpSpPr/>
        <p:nvPr/>
      </p:nvGrpSpPr>
      <p:grpSpPr>
        <a:xfrm>
          <a:off x="0" y="0"/>
          <a:ext cx="0" cy="0"/>
          <a:chOff x="0" y="0"/>
          <a:chExt cx="0" cy="0"/>
        </a:xfrm>
      </p:grpSpPr>
      <p:sp>
        <p:nvSpPr>
          <p:cNvPr id="1048777" name="标题 1"/>
          <p:cNvSpPr/>
          <p:nvPr>
            <p:ph type="title"/>
          </p:nvPr>
        </p:nvSpPr>
        <p:spPr/>
        <p:txBody>
          <a:bodyPr/>
          <a:p>
            <a:r>
              <a:rPr lang="zh-CN" altLang="en-US"/>
              <a:t>单击此处编辑母版标题样式</a:t>
            </a:r>
            <a:endParaRPr lang="zh-CN" altLang="en-US"/>
          </a:p>
        </p:txBody>
      </p:sp>
      <p:sp>
        <p:nvSpPr>
          <p:cNvPr id="1048778" name="竖排文字占位符 2"/>
          <p:cNvSpPr/>
          <p:nvPr>
            <p:ph type="body" orient="vert" idx="1"/>
          </p:nvPr>
        </p:nvSpPr>
        <p:spPr/>
        <p:txBody>
          <a:bodyPr vert="eaVert"/>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79" name="日期占位符 3"/>
          <p:cNvSpPr/>
          <p:nvPr>
            <p:ph type="dt" sz="half" idx="10"/>
          </p:nvPr>
        </p:nvSpPr>
        <p:spPr/>
        <p:txBody>
          <a:bodyPr/>
          <a:p>
            <a:fld id="{E24900CF-FBC4-4C9D-BACB-1565B1CAB4A8}" type="datetimeFigureOut">
              <a:rPr lang="zh-CN" altLang="en-US" smtClean="0"/>
            </a:fld>
            <a:endParaRPr lang="zh-CN" altLang="en-US"/>
          </a:p>
        </p:txBody>
      </p:sp>
      <p:sp>
        <p:nvSpPr>
          <p:cNvPr id="1048780" name="页脚占位符 4"/>
          <p:cNvSpPr/>
          <p:nvPr>
            <p:ph type="ftr" sz="quarter" idx="11"/>
          </p:nvPr>
        </p:nvSpPr>
        <p:spPr/>
        <p:txBody>
          <a:bodyPr/>
          <a:p>
            <a:endParaRPr lang="zh-CN" altLang="en-US"/>
          </a:p>
        </p:txBody>
      </p:sp>
      <p:sp>
        <p:nvSpPr>
          <p:cNvPr id="1048781" name="灯片编号占位符 5"/>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91" name=""/>
        <p:cNvGrpSpPr/>
        <p:nvPr/>
      </p:nvGrpSpPr>
      <p:grpSpPr>
        <a:xfrm>
          <a:off x="0" y="0"/>
          <a:ext cx="0" cy="0"/>
          <a:chOff x="0" y="0"/>
          <a:chExt cx="0" cy="0"/>
        </a:xfrm>
      </p:grpSpPr>
      <p:sp>
        <p:nvSpPr>
          <p:cNvPr id="1048766" name="竖排标题 1"/>
          <p:cNvSpPr/>
          <p:nvPr>
            <p:ph type="title" orient="vert"/>
          </p:nvPr>
        </p:nvSpPr>
        <p:spPr>
          <a:xfrm>
            <a:off x="8724900" y="365125"/>
            <a:ext cx="2628900" cy="5811838"/>
          </a:xfrm>
        </p:spPr>
        <p:txBody>
          <a:bodyPr vert="eaVert"/>
          <a:p>
            <a:r>
              <a:rPr lang="zh-CN" altLang="en-US"/>
              <a:t>单击此处编辑母版标题样式</a:t>
            </a:r>
            <a:endParaRPr lang="zh-CN" altLang="en-US"/>
          </a:p>
        </p:txBody>
      </p:sp>
      <p:sp>
        <p:nvSpPr>
          <p:cNvPr id="1048767" name="竖排文字占位符 2"/>
          <p:cNvSpPr/>
          <p:nvPr>
            <p:ph type="body" orient="vert" idx="1"/>
          </p:nvPr>
        </p:nvSpPr>
        <p:spPr>
          <a:xfrm>
            <a:off x="838200" y="365125"/>
            <a:ext cx="7734300" cy="5811838"/>
          </a:xfrm>
        </p:spPr>
        <p:txBody>
          <a:bodyPr vert="eaVert"/>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8" name="日期占位符 3"/>
          <p:cNvSpPr/>
          <p:nvPr>
            <p:ph type="dt" sz="half" idx="10"/>
          </p:nvPr>
        </p:nvSpPr>
        <p:spPr/>
        <p:txBody>
          <a:bodyPr/>
          <a:p>
            <a:fld id="{E24900CF-FBC4-4C9D-BACB-1565B1CAB4A8}" type="datetimeFigureOut">
              <a:rPr lang="zh-CN" altLang="en-US" smtClean="0"/>
            </a:fld>
            <a:endParaRPr lang="zh-CN" altLang="en-US"/>
          </a:p>
        </p:txBody>
      </p:sp>
      <p:sp>
        <p:nvSpPr>
          <p:cNvPr id="1048769" name="页脚占位符 4"/>
          <p:cNvSpPr/>
          <p:nvPr>
            <p:ph type="ftr" sz="quarter" idx="11"/>
          </p:nvPr>
        </p:nvSpPr>
        <p:spPr/>
        <p:txBody>
          <a:bodyPr/>
          <a:p>
            <a:endParaRPr lang="zh-CN" altLang="en-US"/>
          </a:p>
        </p:txBody>
      </p:sp>
      <p:sp>
        <p:nvSpPr>
          <p:cNvPr id="1048770" name="灯片编号占位符 5"/>
          <p:cNvSpPr/>
          <p:nvPr>
            <p:ph type="sldNum" sz="quarter" idx="12"/>
          </p:nvPr>
        </p:nvSpPr>
        <p:spPr/>
        <p:txBody>
          <a:bodyPr/>
          <a:p>
            <a:fld id="{A58C7E69-92D5-4984-B658-5122FEE5988D}"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3" name=""/>
        <p:cNvGrpSpPr/>
        <p:nvPr/>
      </p:nvGrpSpPr>
      <p:grpSpPr>
        <a:xfrm>
          <a:off x="0" y="0"/>
          <a:ext cx="0" cy="0"/>
          <a:chOff x="0" y="0"/>
          <a:chExt cx="0" cy="0"/>
        </a:xfrm>
      </p:grpSpPr>
      <p:sp>
        <p:nvSpPr>
          <p:cNvPr id="1048576" name="标题占位符 1"/>
          <p:cNvSpPr/>
          <p:nvPr>
            <p:ph type="title"/>
          </p:nvPr>
        </p:nvSpPr>
        <p:spPr>
          <a:xfrm>
            <a:off x="838200" y="365125"/>
            <a:ext cx="10515600" cy="1325563"/>
          </a:xfrm>
          <a:prstGeom prst="rect">
            <a:avLst/>
          </a:prstGeom>
        </p:spPr>
        <p:txBody>
          <a:bodyPr vert="horz" lIns="91440" tIns="45720" rIns="91440" bIns="45720" rtlCol="0" anchor="ctr">
            <a:normAutofit/>
          </a:bodyPr>
          <a:p>
            <a:r>
              <a:rPr lang="zh-CN" altLang="en-US"/>
              <a:t>单击此处编辑母版标题样式</a:t>
            </a:r>
            <a:endParaRPr lang="zh-CN" altLang="en-US"/>
          </a:p>
        </p:txBody>
      </p:sp>
      <p:sp>
        <p:nvSpPr>
          <p:cNvPr id="1048577" name="文本占位符 2"/>
          <p:cNvSpPr/>
          <p:nvPr>
            <p:ph type="body" idx="1"/>
          </p:nvPr>
        </p:nvSpPr>
        <p:spPr>
          <a:xfrm>
            <a:off x="838200" y="1825625"/>
            <a:ext cx="10515600" cy="4351338"/>
          </a:xfrm>
          <a:prstGeom prst="rect">
            <a:avLst/>
          </a:prstGeom>
        </p:spPr>
        <p:txBody>
          <a:bodyPr vert="horz" lIns="91440" tIns="45720" rIns="91440" bIns="45720" rtlCol="0">
            <a:normAutofit/>
          </a:bodyPr>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578" name="日期占位符 3"/>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4900CF-FBC4-4C9D-BACB-1565B1CAB4A8}" type="datetimeFigureOut">
              <a:rPr lang="zh-CN" altLang="en-US" smtClean="0"/>
            </a:fld>
            <a:endParaRPr lang="zh-CN" altLang="en-US"/>
          </a:p>
        </p:txBody>
      </p:sp>
      <p:sp>
        <p:nvSpPr>
          <p:cNvPr id="1048579" name="页脚占位符 4"/>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1048580" name="灯片编号占位符 5"/>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8C7E69-92D5-4984-B658-5122FEE5988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image" Target="../media/image2.png"/></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2.xml"/><Relationship Id="rId6"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image" Target="../media/image8.pn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14.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image" Target="../media/image16.png"/></Relationships>
</file>

<file path=ppt/slides/_rels/slide11.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2.xml"/><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slides/_rels/slide12.xml.rels><?xml version="1.0" encoding="UTF-8" standalone="yes"?>
<Relationships xmlns="http://schemas.openxmlformats.org/package/2006/relationships"><Relationship Id="rId5" Type="http://schemas.openxmlformats.org/officeDocument/2006/relationships/notesSlide" Target="../notesSlides/notesSlide10.xml"/><Relationship Id="rId4" Type="http://schemas.openxmlformats.org/officeDocument/2006/relationships/slideLayout" Target="../slideLayouts/slideLayout2.xml"/><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image" Target="../media/image2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4" Type="http://schemas.openxmlformats.org/officeDocument/2006/relationships/notesSlide" Target="../notesSlides/notesSlide12.xml"/><Relationship Id="rId3" Type="http://schemas.openxmlformats.org/officeDocument/2006/relationships/slideLayout" Target="../slideLayouts/slideLayout2.xml"/><Relationship Id="rId2" Type="http://schemas.openxmlformats.org/officeDocument/2006/relationships/image" Target="../media/image24.png"/><Relationship Id="rId1" Type="http://schemas.openxmlformats.org/officeDocument/2006/relationships/image" Target="../media/image2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58" name=""/>
        <p:cNvGrpSpPr/>
        <p:nvPr/>
      </p:nvGrpSpPr>
      <p:grpSpPr>
        <a:xfrm>
          <a:off x="0" y="0"/>
          <a:ext cx="0" cy="0"/>
          <a:chOff x="0" y="0"/>
          <a:chExt cx="0" cy="0"/>
        </a:xfrm>
      </p:grpSpPr>
      <p:sp>
        <p:nvSpPr>
          <p:cNvPr id="1048657" name="矩形 7"/>
          <p:cNvSpPr/>
          <p:nvPr/>
        </p:nvSpPr>
        <p:spPr>
          <a:xfrm>
            <a:off x="-110534" y="2618741"/>
            <a:ext cx="12313027" cy="4144946"/>
          </a:xfrm>
          <a:custGeom>
            <a:avLst/>
            <a:gdLst>
              <a:gd name="connsiteX0" fmla="*/ 0 w 12192000"/>
              <a:gd name="connsiteY0" fmla="*/ 0 h 3649850"/>
              <a:gd name="connsiteX1" fmla="*/ 12192000 w 12192000"/>
              <a:gd name="connsiteY1" fmla="*/ 0 h 3649850"/>
              <a:gd name="connsiteX2" fmla="*/ 12192000 w 12192000"/>
              <a:gd name="connsiteY2" fmla="*/ 3649850 h 3649850"/>
              <a:gd name="connsiteX3" fmla="*/ 0 w 12192000"/>
              <a:gd name="connsiteY3" fmla="*/ 3649850 h 3649850"/>
              <a:gd name="connsiteX4" fmla="*/ 0 w 12192000"/>
              <a:gd name="connsiteY4" fmla="*/ 0 h 3649850"/>
              <a:gd name="connsiteX0-1" fmla="*/ 2882685 w 12192000"/>
              <a:gd name="connsiteY0-2" fmla="*/ 46495 h 3649850"/>
              <a:gd name="connsiteX1-3" fmla="*/ 12192000 w 12192000"/>
              <a:gd name="connsiteY1-4" fmla="*/ 0 h 3649850"/>
              <a:gd name="connsiteX2-5" fmla="*/ 12192000 w 12192000"/>
              <a:gd name="connsiteY2-6" fmla="*/ 3649850 h 3649850"/>
              <a:gd name="connsiteX3-7" fmla="*/ 0 w 12192000"/>
              <a:gd name="connsiteY3-8" fmla="*/ 3649850 h 3649850"/>
              <a:gd name="connsiteX4-9" fmla="*/ 2882685 w 12192000"/>
              <a:gd name="connsiteY4-10" fmla="*/ 46495 h 3649850"/>
              <a:gd name="connsiteX0-11" fmla="*/ 5873858 w 12192000"/>
              <a:gd name="connsiteY0-12" fmla="*/ 123986 h 3649850"/>
              <a:gd name="connsiteX1-13" fmla="*/ 12192000 w 12192000"/>
              <a:gd name="connsiteY1-14" fmla="*/ 0 h 3649850"/>
              <a:gd name="connsiteX2-15" fmla="*/ 12192000 w 12192000"/>
              <a:gd name="connsiteY2-16" fmla="*/ 3649850 h 3649850"/>
              <a:gd name="connsiteX3-17" fmla="*/ 0 w 12192000"/>
              <a:gd name="connsiteY3-18" fmla="*/ 3649850 h 3649850"/>
              <a:gd name="connsiteX4-19" fmla="*/ 5873858 w 12192000"/>
              <a:gd name="connsiteY4-20" fmla="*/ 123986 h 3649850"/>
              <a:gd name="connsiteX0-21" fmla="*/ 5924100 w 12242242"/>
              <a:gd name="connsiteY0-22" fmla="*/ 123986 h 3649850"/>
              <a:gd name="connsiteX1-23" fmla="*/ 12242242 w 12242242"/>
              <a:gd name="connsiteY1-24" fmla="*/ 0 h 3649850"/>
              <a:gd name="connsiteX2-25" fmla="*/ 12242242 w 12242242"/>
              <a:gd name="connsiteY2-26" fmla="*/ 3649850 h 3649850"/>
              <a:gd name="connsiteX3-27" fmla="*/ 0 w 12242242"/>
              <a:gd name="connsiteY3-28" fmla="*/ 3649850 h 3649850"/>
              <a:gd name="connsiteX4-29" fmla="*/ 5924100 w 12242242"/>
              <a:gd name="connsiteY4-30" fmla="*/ 123986 h 3649850"/>
              <a:gd name="connsiteX0-31" fmla="*/ 5924100 w 12242242"/>
              <a:gd name="connsiteY0-32" fmla="*/ 123986 h 3676589"/>
              <a:gd name="connsiteX1-33" fmla="*/ 12242242 w 12242242"/>
              <a:gd name="connsiteY1-34" fmla="*/ 0 h 3676589"/>
              <a:gd name="connsiteX2-35" fmla="*/ 12232194 w 12242242"/>
              <a:gd name="connsiteY2-36" fmla="*/ 3676589 h 3676589"/>
              <a:gd name="connsiteX3-37" fmla="*/ 0 w 12242242"/>
              <a:gd name="connsiteY3-38" fmla="*/ 3649850 h 3676589"/>
              <a:gd name="connsiteX4-39" fmla="*/ 5924100 w 12242242"/>
              <a:gd name="connsiteY4-40" fmla="*/ 123986 h 3676589"/>
              <a:gd name="connsiteX0-41" fmla="*/ 5984391 w 12302533"/>
              <a:gd name="connsiteY0-42" fmla="*/ 123986 h 3694741"/>
              <a:gd name="connsiteX1-43" fmla="*/ 12302533 w 12302533"/>
              <a:gd name="connsiteY1-44" fmla="*/ 0 h 3694741"/>
              <a:gd name="connsiteX2-45" fmla="*/ 12292485 w 12302533"/>
              <a:gd name="connsiteY2-46" fmla="*/ 3676589 h 3694741"/>
              <a:gd name="connsiteX3-47" fmla="*/ 0 w 12302533"/>
              <a:gd name="connsiteY3-48" fmla="*/ 3694741 h 3694741"/>
              <a:gd name="connsiteX4-49" fmla="*/ 5984391 w 12302533"/>
              <a:gd name="connsiteY4-50" fmla="*/ 123986 h 3694741"/>
              <a:gd name="connsiteX0-51" fmla="*/ 5984391 w 12313027"/>
              <a:gd name="connsiteY0-52" fmla="*/ 123986 h 3703524"/>
              <a:gd name="connsiteX1-53" fmla="*/ 12302533 w 12313027"/>
              <a:gd name="connsiteY1-54" fmla="*/ 0 h 3703524"/>
              <a:gd name="connsiteX2-55" fmla="*/ 12312582 w 12313027"/>
              <a:gd name="connsiteY2-56" fmla="*/ 3703524 h 3703524"/>
              <a:gd name="connsiteX3-57" fmla="*/ 0 w 12313027"/>
              <a:gd name="connsiteY3-58" fmla="*/ 3694741 h 3703524"/>
              <a:gd name="connsiteX4-59" fmla="*/ 5984391 w 12313027"/>
              <a:gd name="connsiteY4-60" fmla="*/ 123986 h 3703524"/>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313027" h="3703524">
                <a:moveTo>
                  <a:pt x="5984391" y="123986"/>
                </a:moveTo>
                <a:lnTo>
                  <a:pt x="12302533" y="0"/>
                </a:lnTo>
                <a:cubicBezTo>
                  <a:pt x="12299184" y="1225530"/>
                  <a:pt x="12315931" y="2477994"/>
                  <a:pt x="12312582" y="3703524"/>
                </a:cubicBezTo>
                <a:lnTo>
                  <a:pt x="0" y="3694741"/>
                </a:lnTo>
                <a:lnTo>
                  <a:pt x="5984391" y="123986"/>
                </a:lnTo>
                <a:close/>
              </a:path>
            </a:pathLst>
          </a:custGeom>
          <a:gradFill>
            <a:gsLst>
              <a:gs pos="0">
                <a:srgbClr val="00587A">
                  <a:alpha val="77000"/>
                </a:srgbClr>
              </a:gs>
              <a:gs pos="100000">
                <a:srgbClr val="00587A"/>
              </a:gs>
            </a:gsLst>
            <a:lin ang="5400000" scaled="1"/>
          </a:gradFill>
          <a:ln>
            <a:noFill/>
          </a:ln>
          <a:effectLst>
            <a:outerShdw blurRad="50800" dist="38100" dir="10800000" algn="r" rotWithShape="0">
              <a:prstClr val="black">
                <a:alpha val="40000"/>
              </a:prstClr>
            </a:outerShdw>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b="1" dirty="0">
              <a:solidFill>
                <a:srgbClr val="E7E7DE"/>
              </a:solidFill>
              <a:latin typeface="AngsanaUPC" panose="02020603050405020304" pitchFamily="18" charset="-34"/>
              <a:cs typeface="AngsanaUPC" panose="02020603050405020304" pitchFamily="18" charset="-34"/>
            </a:endParaRPr>
          </a:p>
        </p:txBody>
      </p:sp>
      <p:grpSp>
        <p:nvGrpSpPr>
          <p:cNvPr id="59" name="组合 124"/>
          <p:cNvGrpSpPr/>
          <p:nvPr/>
        </p:nvGrpSpPr>
        <p:grpSpPr>
          <a:xfrm>
            <a:off x="5863526" y="2914327"/>
            <a:ext cx="6142495" cy="327293"/>
            <a:chOff x="5858359" y="3749755"/>
            <a:chExt cx="6142495" cy="449481"/>
          </a:xfrm>
          <a:effectLst>
            <a:outerShdw blurRad="50800" dist="38100" dir="2700000" algn="tl" rotWithShape="0">
              <a:prstClr val="black">
                <a:alpha val="40000"/>
              </a:prstClr>
            </a:outerShdw>
          </a:effectLst>
        </p:grpSpPr>
        <p:cxnSp>
          <p:nvCxnSpPr>
            <p:cNvPr id="3145783" name="直接连接符 67"/>
            <p:cNvCxnSpPr/>
            <p:nvPr/>
          </p:nvCxnSpPr>
          <p:spPr>
            <a:xfrm>
              <a:off x="5858359"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84" name="直接连接符 69"/>
            <p:cNvCxnSpPr/>
            <p:nvPr/>
          </p:nvCxnSpPr>
          <p:spPr>
            <a:xfrm>
              <a:off x="6001208"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85" name="直接连接符 70"/>
            <p:cNvCxnSpPr/>
            <p:nvPr/>
          </p:nvCxnSpPr>
          <p:spPr>
            <a:xfrm>
              <a:off x="6144057"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86" name="直接连接符 71"/>
            <p:cNvCxnSpPr/>
            <p:nvPr/>
          </p:nvCxnSpPr>
          <p:spPr>
            <a:xfrm>
              <a:off x="6286906" y="3910347"/>
              <a:ext cx="0" cy="128297"/>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87" name="直接连接符 72"/>
            <p:cNvCxnSpPr/>
            <p:nvPr/>
          </p:nvCxnSpPr>
          <p:spPr>
            <a:xfrm>
              <a:off x="6429755"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88" name="直接连接符 73"/>
            <p:cNvCxnSpPr/>
            <p:nvPr/>
          </p:nvCxnSpPr>
          <p:spPr>
            <a:xfrm>
              <a:off x="6572604"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89" name="直接连接符 74"/>
            <p:cNvCxnSpPr/>
            <p:nvPr/>
          </p:nvCxnSpPr>
          <p:spPr>
            <a:xfrm>
              <a:off x="6715453" y="3806088"/>
              <a:ext cx="0" cy="33681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0" name="直接连接符 75"/>
            <p:cNvCxnSpPr/>
            <p:nvPr/>
          </p:nvCxnSpPr>
          <p:spPr>
            <a:xfrm>
              <a:off x="6858302"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1" name="直接连接符 76"/>
            <p:cNvCxnSpPr/>
            <p:nvPr/>
          </p:nvCxnSpPr>
          <p:spPr>
            <a:xfrm>
              <a:off x="7001151"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2" name="直接连接符 77"/>
            <p:cNvCxnSpPr/>
            <p:nvPr/>
          </p:nvCxnSpPr>
          <p:spPr>
            <a:xfrm>
              <a:off x="7144000"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3" name="直接连接符 78"/>
            <p:cNvCxnSpPr/>
            <p:nvPr/>
          </p:nvCxnSpPr>
          <p:spPr>
            <a:xfrm>
              <a:off x="7286849"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4" name="直接连接符 79"/>
            <p:cNvCxnSpPr/>
            <p:nvPr/>
          </p:nvCxnSpPr>
          <p:spPr>
            <a:xfrm>
              <a:off x="7429698"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5" name="直接连接符 80"/>
            <p:cNvCxnSpPr/>
            <p:nvPr/>
          </p:nvCxnSpPr>
          <p:spPr>
            <a:xfrm>
              <a:off x="7572547"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6" name="直接连接符 81"/>
            <p:cNvCxnSpPr/>
            <p:nvPr/>
          </p:nvCxnSpPr>
          <p:spPr>
            <a:xfrm>
              <a:off x="7715396"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7" name="直接连接符 82"/>
            <p:cNvCxnSpPr/>
            <p:nvPr/>
          </p:nvCxnSpPr>
          <p:spPr>
            <a:xfrm>
              <a:off x="8143943"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8" name="直接连接符 83"/>
            <p:cNvCxnSpPr/>
            <p:nvPr/>
          </p:nvCxnSpPr>
          <p:spPr>
            <a:xfrm>
              <a:off x="7858245" y="3923974"/>
              <a:ext cx="0" cy="101042"/>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799" name="直接连接符 84"/>
            <p:cNvCxnSpPr/>
            <p:nvPr/>
          </p:nvCxnSpPr>
          <p:spPr>
            <a:xfrm>
              <a:off x="8286792" y="3915255"/>
              <a:ext cx="0" cy="118480"/>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0" name="直接连接符 85"/>
            <p:cNvCxnSpPr/>
            <p:nvPr/>
          </p:nvCxnSpPr>
          <p:spPr>
            <a:xfrm>
              <a:off x="8572490"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1" name="直接连接符 86"/>
            <p:cNvCxnSpPr/>
            <p:nvPr/>
          </p:nvCxnSpPr>
          <p:spPr>
            <a:xfrm>
              <a:off x="8001094"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2" name="直接连接符 87"/>
            <p:cNvCxnSpPr/>
            <p:nvPr/>
          </p:nvCxnSpPr>
          <p:spPr>
            <a:xfrm>
              <a:off x="8715339"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3" name="直接连接符 88"/>
            <p:cNvCxnSpPr/>
            <p:nvPr/>
          </p:nvCxnSpPr>
          <p:spPr>
            <a:xfrm>
              <a:off x="8858188"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4" name="直接连接符 89"/>
            <p:cNvCxnSpPr/>
            <p:nvPr/>
          </p:nvCxnSpPr>
          <p:spPr>
            <a:xfrm>
              <a:off x="8429641" y="3806088"/>
              <a:ext cx="0" cy="33681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5" name="直接连接符 90"/>
            <p:cNvCxnSpPr/>
            <p:nvPr/>
          </p:nvCxnSpPr>
          <p:spPr>
            <a:xfrm>
              <a:off x="9143886"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6" name="直接连接符 91"/>
            <p:cNvCxnSpPr/>
            <p:nvPr/>
          </p:nvCxnSpPr>
          <p:spPr>
            <a:xfrm>
              <a:off x="9286735" y="3855613"/>
              <a:ext cx="0" cy="237765"/>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7" name="直接连接符 92"/>
            <p:cNvCxnSpPr/>
            <p:nvPr/>
          </p:nvCxnSpPr>
          <p:spPr>
            <a:xfrm>
              <a:off x="9001037"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8" name="直接连接符 93"/>
            <p:cNvCxnSpPr/>
            <p:nvPr/>
          </p:nvCxnSpPr>
          <p:spPr>
            <a:xfrm>
              <a:off x="9572433"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09" name="直接连接符 94"/>
            <p:cNvCxnSpPr/>
            <p:nvPr/>
          </p:nvCxnSpPr>
          <p:spPr>
            <a:xfrm>
              <a:off x="9858131"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0" name="直接连接符 95"/>
            <p:cNvCxnSpPr/>
            <p:nvPr/>
          </p:nvCxnSpPr>
          <p:spPr>
            <a:xfrm>
              <a:off x="9429584" y="3835097"/>
              <a:ext cx="0" cy="278796"/>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1" name="直接连接符 96"/>
            <p:cNvCxnSpPr/>
            <p:nvPr/>
          </p:nvCxnSpPr>
          <p:spPr>
            <a:xfrm>
              <a:off x="10143829" y="3923974"/>
              <a:ext cx="0" cy="101042"/>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2" name="直接连接符 97"/>
            <p:cNvCxnSpPr/>
            <p:nvPr/>
          </p:nvCxnSpPr>
          <p:spPr>
            <a:xfrm>
              <a:off x="10286678"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3" name="直接连接符 98"/>
            <p:cNvCxnSpPr/>
            <p:nvPr/>
          </p:nvCxnSpPr>
          <p:spPr>
            <a:xfrm>
              <a:off x="9715282" y="3886295"/>
              <a:ext cx="0" cy="17640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4" name="直接连接符 99"/>
            <p:cNvCxnSpPr/>
            <p:nvPr/>
          </p:nvCxnSpPr>
          <p:spPr>
            <a:xfrm>
              <a:off x="10429527"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5" name="直接连接符 100"/>
            <p:cNvCxnSpPr/>
            <p:nvPr/>
          </p:nvCxnSpPr>
          <p:spPr>
            <a:xfrm>
              <a:off x="10572376" y="3830873"/>
              <a:ext cx="0" cy="287244"/>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6" name="直接连接符 101"/>
            <p:cNvCxnSpPr/>
            <p:nvPr/>
          </p:nvCxnSpPr>
          <p:spPr>
            <a:xfrm>
              <a:off x="10000980"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7" name="直接连接符 102"/>
            <p:cNvCxnSpPr/>
            <p:nvPr/>
          </p:nvCxnSpPr>
          <p:spPr>
            <a:xfrm>
              <a:off x="10858074"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8" name="直接连接符 103"/>
            <p:cNvCxnSpPr/>
            <p:nvPr/>
          </p:nvCxnSpPr>
          <p:spPr>
            <a:xfrm>
              <a:off x="11000923"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19" name="直接连接符 104"/>
            <p:cNvCxnSpPr/>
            <p:nvPr/>
          </p:nvCxnSpPr>
          <p:spPr>
            <a:xfrm>
              <a:off x="10715225" y="3852011"/>
              <a:ext cx="0" cy="244968"/>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20" name="直接连接符 105"/>
            <p:cNvCxnSpPr/>
            <p:nvPr/>
          </p:nvCxnSpPr>
          <p:spPr>
            <a:xfrm>
              <a:off x="11143772"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21" name="直接连接符 106"/>
            <p:cNvCxnSpPr/>
            <p:nvPr/>
          </p:nvCxnSpPr>
          <p:spPr>
            <a:xfrm>
              <a:off x="11572319" y="3910347"/>
              <a:ext cx="0" cy="128297"/>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22" name="直接连接符 107"/>
            <p:cNvCxnSpPr/>
            <p:nvPr/>
          </p:nvCxnSpPr>
          <p:spPr>
            <a:xfrm>
              <a:off x="11286621" y="3749755"/>
              <a:ext cx="0" cy="44948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23" name="直接连接符 108"/>
            <p:cNvCxnSpPr/>
            <p:nvPr/>
          </p:nvCxnSpPr>
          <p:spPr>
            <a:xfrm>
              <a:off x="11715168" y="3886295"/>
              <a:ext cx="0" cy="176401"/>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24" name="直接连接符 109"/>
            <p:cNvCxnSpPr/>
            <p:nvPr/>
          </p:nvCxnSpPr>
          <p:spPr>
            <a:xfrm>
              <a:off x="11858017"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25" name="直接连接符 110"/>
            <p:cNvCxnSpPr/>
            <p:nvPr/>
          </p:nvCxnSpPr>
          <p:spPr>
            <a:xfrm>
              <a:off x="11429470" y="3852011"/>
              <a:ext cx="0" cy="244968"/>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cxnSp>
          <p:nvCxnSpPr>
            <p:cNvPr id="3145826" name="直接连接符 111"/>
            <p:cNvCxnSpPr/>
            <p:nvPr/>
          </p:nvCxnSpPr>
          <p:spPr>
            <a:xfrm>
              <a:off x="12000854" y="3905031"/>
              <a:ext cx="0" cy="138929"/>
            </a:xfrm>
            <a:prstGeom prst="line">
              <a:avLst/>
            </a:prstGeom>
            <a:ln w="28575" cap="rnd">
              <a:solidFill>
                <a:srgbClr val="E7E7DE"/>
              </a:solidFill>
            </a:ln>
          </p:spPr>
          <p:style>
            <a:lnRef idx="1">
              <a:schemeClr val="accent1"/>
            </a:lnRef>
            <a:fillRef idx="0">
              <a:schemeClr val="accent1"/>
            </a:fillRef>
            <a:effectRef idx="0">
              <a:schemeClr val="accent1"/>
            </a:effectRef>
            <a:fontRef idx="minor">
              <a:schemeClr val="tx1"/>
            </a:fontRef>
          </p:style>
        </p:cxnSp>
      </p:grpSp>
      <p:sp>
        <p:nvSpPr>
          <p:cNvPr id="1048658" name="文本框 125"/>
          <p:cNvSpPr txBox="1"/>
          <p:nvPr/>
        </p:nvSpPr>
        <p:spPr>
          <a:xfrm>
            <a:off x="2816009" y="3241814"/>
            <a:ext cx="9522079" cy="706755"/>
          </a:xfrm>
          <a:prstGeom prst="rect">
            <a:avLst/>
          </a:prstGeom>
          <a:noFill/>
          <a:effectLst>
            <a:outerShdw blurRad="50800" dist="38100" dir="2700000" algn="tl" rotWithShape="0">
              <a:prstClr val="black">
                <a:alpha val="40000"/>
              </a:prstClr>
            </a:outerShdw>
          </a:effectLst>
        </p:spPr>
        <p:txBody>
          <a:bodyPr wrap="square" rtlCol="0">
            <a:spAutoFit/>
          </a:bodyPr>
          <a:p>
            <a:pPr algn="ctr"/>
            <a:r>
              <a:rPr lang="en-US" altLang="zh-CN" sz="2000" b="1" dirty="0">
                <a:solidFill>
                  <a:srgbClr val="E7E7DE"/>
                </a:solidFill>
                <a:latin typeface="思源宋体 CN SemiBold" pitchFamily="18" charset="-122"/>
                <a:ea typeface="思源宋体 CN SemiBold" pitchFamily="18" charset="-122"/>
                <a:cs typeface="AngsanaUPC" panose="02020603050405020304" pitchFamily="18" charset="-34"/>
              </a:rPr>
              <a:t>Enterprise organizational reform and stability management</a:t>
            </a:r>
            <a:r>
              <a:rPr lang="en-US" altLang="zh-CN" sz="4000" b="1" dirty="0">
                <a:solidFill>
                  <a:srgbClr val="E7E7DE"/>
                </a:solidFill>
                <a:latin typeface="思源宋体 CN SemiBold" pitchFamily="18" charset="-122"/>
                <a:ea typeface="思源宋体 CN SemiBold" pitchFamily="18" charset="-122"/>
                <a:cs typeface="AngsanaUPC" panose="02020603050405020304" pitchFamily="18" charset="-34"/>
              </a:rPr>
              <a:t>   </a:t>
            </a:r>
            <a:endParaRPr lang="en-US" altLang="zh-CN" sz="40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659" name="矩形 126"/>
          <p:cNvSpPr/>
          <p:nvPr/>
        </p:nvSpPr>
        <p:spPr>
          <a:xfrm>
            <a:off x="6773829" y="4061620"/>
            <a:ext cx="3879850" cy="306705"/>
          </a:xfrm>
          <a:prstGeom prst="rect">
            <a:avLst/>
          </a:prstGeom>
          <a:effectLst>
            <a:outerShdw blurRad="50800" dist="38100" dir="2700000" algn="tl" rotWithShape="0">
              <a:prstClr val="black">
                <a:alpha val="40000"/>
              </a:prstClr>
            </a:outerShdw>
          </a:effectLst>
        </p:spPr>
        <p:txBody>
          <a:bodyPr wrap="none">
            <a:spAutoFit/>
          </a:bodyPr>
          <a:p>
            <a:pPr algn="ctr"/>
            <a:r>
              <a:rPr lang="en-US" altLang="zh-CN" sz="1400" b="1" dirty="0">
                <a:solidFill>
                  <a:srgbClr val="E7E7DE"/>
                </a:solidFill>
                <a:latin typeface="思源宋体 CN SemiBold" pitchFamily="18" charset="-122"/>
                <a:ea typeface="思源宋体 CN SemiBold" pitchFamily="18" charset="-122"/>
                <a:cs typeface="AngsanaUPC" panose="02020603050405020304" pitchFamily="18" charset="-34"/>
                <a:sym typeface="+mn-ea"/>
              </a:rPr>
              <a:t> About  the </a:t>
            </a:r>
            <a:r>
              <a:rPr lang="zh-CN" altLang="en-US" sz="1400" b="1" dirty="0">
                <a:solidFill>
                  <a:srgbClr val="E7E7DE"/>
                </a:solidFill>
                <a:latin typeface="思源宋体 CN SemiBold" pitchFamily="18" charset="-122"/>
                <a:ea typeface="思源宋体 CN SemiBold" pitchFamily="18" charset="-122"/>
                <a:cs typeface="AngsanaUPC" panose="02020603050405020304" pitchFamily="18" charset="-34"/>
              </a:rPr>
              <a:t>Banu Tripe Hotpot Co., Ltd</a:t>
            </a:r>
            <a:r>
              <a:rPr lang="en-US" altLang="zh-CN" sz="1400" b="1" dirty="0">
                <a:solidFill>
                  <a:srgbClr val="E7E7DE"/>
                </a:solidFill>
                <a:latin typeface="思源宋体 CN SemiBold" pitchFamily="18" charset="-122"/>
                <a:ea typeface="思源宋体 CN SemiBold" pitchFamily="18" charset="-122"/>
                <a:cs typeface="AngsanaUPC" panose="02020603050405020304" pitchFamily="18" charset="-34"/>
              </a:rPr>
              <a:t>   </a:t>
            </a:r>
            <a:endParaRPr lang="en-US" altLang="zh-CN" sz="14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660" name="流程图: 数据 6"/>
          <p:cNvSpPr/>
          <p:nvPr/>
        </p:nvSpPr>
        <p:spPr>
          <a:xfrm flipV="1">
            <a:off x="0" y="-15775"/>
            <a:ext cx="4460756" cy="6873773"/>
          </a:xfrm>
          <a:custGeom>
            <a:avLst/>
            <a:gdLst>
              <a:gd name="connsiteX0" fmla="*/ 0 w 10000"/>
              <a:gd name="connsiteY0" fmla="*/ 10000 h 10000"/>
              <a:gd name="connsiteX1" fmla="*/ 2000 w 10000"/>
              <a:gd name="connsiteY1" fmla="*/ 0 h 10000"/>
              <a:gd name="connsiteX2" fmla="*/ 10000 w 10000"/>
              <a:gd name="connsiteY2" fmla="*/ 0 h 10000"/>
              <a:gd name="connsiteX3" fmla="*/ 8000 w 10000"/>
              <a:gd name="connsiteY3" fmla="*/ 10000 h 10000"/>
              <a:gd name="connsiteX4" fmla="*/ 0 w 10000"/>
              <a:gd name="connsiteY4" fmla="*/ 10000 h 10000"/>
              <a:gd name="connsiteX0-1" fmla="*/ 0 w 13776"/>
              <a:gd name="connsiteY0-2" fmla="*/ 10000 h 10000"/>
              <a:gd name="connsiteX1-3" fmla="*/ 2000 w 13776"/>
              <a:gd name="connsiteY1-4" fmla="*/ 0 h 10000"/>
              <a:gd name="connsiteX2-5" fmla="*/ 13776 w 13776"/>
              <a:gd name="connsiteY2-6" fmla="*/ 0 h 10000"/>
              <a:gd name="connsiteX3-7" fmla="*/ 8000 w 13776"/>
              <a:gd name="connsiteY3-8" fmla="*/ 10000 h 10000"/>
              <a:gd name="connsiteX4-9" fmla="*/ 0 w 13776"/>
              <a:gd name="connsiteY4-10" fmla="*/ 10000 h 10000"/>
              <a:gd name="connsiteX0-11" fmla="*/ 0 w 13776"/>
              <a:gd name="connsiteY0-12" fmla="*/ 10000 h 10000"/>
              <a:gd name="connsiteX1-13" fmla="*/ 5497 w 13776"/>
              <a:gd name="connsiteY1-14" fmla="*/ 0 h 10000"/>
              <a:gd name="connsiteX2-15" fmla="*/ 13776 w 13776"/>
              <a:gd name="connsiteY2-16" fmla="*/ 0 h 10000"/>
              <a:gd name="connsiteX3-17" fmla="*/ 8000 w 13776"/>
              <a:gd name="connsiteY3-18" fmla="*/ 10000 h 10000"/>
              <a:gd name="connsiteX4-19" fmla="*/ 0 w 13776"/>
              <a:gd name="connsiteY4-20" fmla="*/ 10000 h 10000"/>
              <a:gd name="connsiteX0-21" fmla="*/ 0 w 13776"/>
              <a:gd name="connsiteY0-22" fmla="*/ 10000 h 10000"/>
              <a:gd name="connsiteX1-23" fmla="*/ 2775 w 13776"/>
              <a:gd name="connsiteY1-24" fmla="*/ 0 h 10000"/>
              <a:gd name="connsiteX2-25" fmla="*/ 13776 w 13776"/>
              <a:gd name="connsiteY2-26" fmla="*/ 0 h 10000"/>
              <a:gd name="connsiteX3-27" fmla="*/ 8000 w 13776"/>
              <a:gd name="connsiteY3-28" fmla="*/ 10000 h 10000"/>
              <a:gd name="connsiteX4-29" fmla="*/ 0 w 13776"/>
              <a:gd name="connsiteY4-30" fmla="*/ 10000 h 10000"/>
              <a:gd name="connsiteX0-31" fmla="*/ 0 w 13776"/>
              <a:gd name="connsiteY0-32" fmla="*/ 10000 h 10000"/>
              <a:gd name="connsiteX1-33" fmla="*/ 9 w 13776"/>
              <a:gd name="connsiteY1-34" fmla="*/ 0 h 10000"/>
              <a:gd name="connsiteX2-35" fmla="*/ 13776 w 13776"/>
              <a:gd name="connsiteY2-36" fmla="*/ 0 h 10000"/>
              <a:gd name="connsiteX3-37" fmla="*/ 8000 w 13776"/>
              <a:gd name="connsiteY3-38" fmla="*/ 10000 h 10000"/>
              <a:gd name="connsiteX4-39" fmla="*/ 0 w 13776"/>
              <a:gd name="connsiteY4-40" fmla="*/ 10000 h 10000"/>
              <a:gd name="connsiteX0-41" fmla="*/ 0 w 13776"/>
              <a:gd name="connsiteY0-42" fmla="*/ 10000 h 10023"/>
              <a:gd name="connsiteX1-43" fmla="*/ 9 w 13776"/>
              <a:gd name="connsiteY1-44" fmla="*/ 0 h 10023"/>
              <a:gd name="connsiteX2-45" fmla="*/ 13776 w 13776"/>
              <a:gd name="connsiteY2-46" fmla="*/ 0 h 10023"/>
              <a:gd name="connsiteX3-47" fmla="*/ 5147 w 13776"/>
              <a:gd name="connsiteY3-48" fmla="*/ 10023 h 10023"/>
              <a:gd name="connsiteX4-49" fmla="*/ 0 w 13776"/>
              <a:gd name="connsiteY4-50" fmla="*/ 10000 h 10023"/>
              <a:gd name="connsiteX0-51" fmla="*/ 0 w 12635"/>
              <a:gd name="connsiteY0-52" fmla="*/ 10000 h 10023"/>
              <a:gd name="connsiteX1-53" fmla="*/ 9 w 12635"/>
              <a:gd name="connsiteY1-54" fmla="*/ 0 h 10023"/>
              <a:gd name="connsiteX2-55" fmla="*/ 12635 w 12635"/>
              <a:gd name="connsiteY2-56" fmla="*/ 0 h 10023"/>
              <a:gd name="connsiteX3-57" fmla="*/ 5147 w 12635"/>
              <a:gd name="connsiteY3-58" fmla="*/ 10023 h 10023"/>
              <a:gd name="connsiteX4-59" fmla="*/ 0 w 12635"/>
              <a:gd name="connsiteY4-60" fmla="*/ 10000 h 1002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635" h="10023">
                <a:moveTo>
                  <a:pt x="0" y="10000"/>
                </a:moveTo>
                <a:cubicBezTo>
                  <a:pt x="3" y="6667"/>
                  <a:pt x="6" y="3333"/>
                  <a:pt x="9" y="0"/>
                </a:cubicBezTo>
                <a:lnTo>
                  <a:pt x="12635" y="0"/>
                </a:lnTo>
                <a:lnTo>
                  <a:pt x="5147" y="10023"/>
                </a:lnTo>
                <a:lnTo>
                  <a:pt x="0" y="10000"/>
                </a:lnTo>
                <a:close/>
              </a:path>
            </a:pathLst>
          </a:custGeom>
          <a:solidFill>
            <a:srgbClr val="0F3057">
              <a:alpha val="80000"/>
            </a:srgb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 name="文本框 1"/>
          <p:cNvSpPr txBox="1"/>
          <p:nvPr/>
        </p:nvSpPr>
        <p:spPr>
          <a:xfrm>
            <a:off x="5799455" y="5088170"/>
            <a:ext cx="4064000" cy="1076325"/>
          </a:xfrm>
          <a:prstGeom prst="rect">
            <a:avLst/>
          </a:prstGeom>
        </p:spPr>
        <p:txBody>
          <a:bodyPr>
            <a:spAutoFit/>
            <a:extLst>
              <a:ext uri="{4A0BC546-FE56-4ADE-93B0-CB8AF2F6F144}">
                <wpsdc:textFrameExt xmlns:wpsdc="http://www.wps.cn/officeDocument/2022/drawingmlCustomData" type="text"/>
              </a:ext>
            </a:extLst>
          </a:bodyPr>
          <a:p>
            <a:pPr algn="l"/>
            <a:r>
              <a:rPr lang="zh-CN" altLang="en-US" sz="1600" b="1">
                <a:solidFill>
                  <a:schemeClr val="bg1"/>
                </a:solidFill>
                <a:latin typeface="思源宋体 CN SemiBold" charset="0"/>
                <a:ea typeface="微软雅黑" panose="020B0503020204020204" charset="-122"/>
                <a:cs typeface="思源宋体 CN SemiBold" charset="0"/>
              </a:rPr>
              <a:t>Module:Change &amp; Stability Management</a:t>
            </a:r>
            <a:endParaRPr lang="zh-CN" altLang="en-US" sz="1600" b="1">
              <a:solidFill>
                <a:schemeClr val="bg1"/>
              </a:solidFill>
              <a:latin typeface="思源宋体 CN SemiBold" charset="0"/>
              <a:ea typeface="微软雅黑" panose="020B0503020204020204" charset="-122"/>
              <a:cs typeface="思源宋体 CN SemiBold" charset="0"/>
            </a:endParaRPr>
          </a:p>
          <a:p>
            <a:pPr algn="l"/>
            <a:r>
              <a:rPr lang="zh-CN" altLang="en-US" sz="1600" b="1">
                <a:solidFill>
                  <a:schemeClr val="bg1"/>
                </a:solidFill>
                <a:latin typeface="思源宋体 CN SemiBold" charset="0"/>
                <a:ea typeface="微软雅黑" panose="020B0503020204020204" charset="-122"/>
                <a:cs typeface="思源宋体 CN SemiBold" charset="0"/>
              </a:rPr>
              <a:t>Module code:BMMB7000</a:t>
            </a:r>
            <a:endParaRPr lang="zh-CN" altLang="en-US" sz="1600" b="1">
              <a:solidFill>
                <a:schemeClr val="bg1"/>
              </a:solidFill>
              <a:latin typeface="思源宋体 CN SemiBold" charset="0"/>
              <a:ea typeface="微软雅黑" panose="020B0503020204020204" charset="-122"/>
              <a:cs typeface="思源宋体 CN SemiBold" charset="0"/>
            </a:endParaRPr>
          </a:p>
          <a:p>
            <a:pPr algn="l"/>
            <a:r>
              <a:rPr lang="zh-CN" altLang="en-US" sz="1600" b="1">
                <a:solidFill>
                  <a:schemeClr val="bg1"/>
                </a:solidFill>
                <a:latin typeface="思源宋体 CN SemiBold" charset="0"/>
                <a:ea typeface="微软雅黑" panose="020B0503020204020204" charset="-122"/>
                <a:cs typeface="思源宋体 CN SemiBold" charset="0"/>
              </a:rPr>
              <a:t>Student name:Jiaoxiu Liu</a:t>
            </a:r>
            <a:endParaRPr lang="zh-CN" altLang="en-US" sz="1600" b="1">
              <a:solidFill>
                <a:schemeClr val="bg1"/>
              </a:solidFill>
              <a:latin typeface="思源宋体 CN SemiBold" charset="0"/>
              <a:ea typeface="微软雅黑" panose="020B0503020204020204" charset="-122"/>
              <a:cs typeface="思源宋体 CN SemiBold" charset="0"/>
            </a:endParaRPr>
          </a:p>
          <a:p>
            <a:pPr algn="l"/>
            <a:r>
              <a:rPr lang="zh-CN" altLang="en-US" sz="1600" b="1">
                <a:solidFill>
                  <a:schemeClr val="bg1"/>
                </a:solidFill>
                <a:latin typeface="思源宋体 CN SemiBold" charset="0"/>
                <a:ea typeface="微软雅黑" panose="020B0503020204020204" charset="-122"/>
                <a:cs typeface="思源宋体 CN SemiBold" charset="0"/>
              </a:rPr>
              <a:t>Student ID number:2234155</a:t>
            </a:r>
            <a:endParaRPr lang="zh-CN" altLang="en-US" sz="1600" b="1">
              <a:solidFill>
                <a:schemeClr val="bg1"/>
              </a:solidFill>
              <a:latin typeface="思源宋体 CN SemiBold" charset="0"/>
              <a:ea typeface="微软雅黑" panose="020B0503020204020204" charset="-122"/>
              <a:cs typeface="思源宋体 CN SemiBold"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62" name=""/>
        <p:cNvGrpSpPr/>
        <p:nvPr/>
      </p:nvGrpSpPr>
      <p:grpSpPr>
        <a:xfrm>
          <a:off x="0" y="0"/>
          <a:ext cx="0" cy="0"/>
          <a:chOff x="0" y="0"/>
          <a:chExt cx="0" cy="0"/>
        </a:xfrm>
      </p:grpSpPr>
      <p:sp>
        <p:nvSpPr>
          <p:cNvPr id="1048663" name="矩形 5"/>
          <p:cNvSpPr/>
          <p:nvPr/>
        </p:nvSpPr>
        <p:spPr>
          <a:xfrm>
            <a:off x="-320090" y="0"/>
            <a:ext cx="12192000" cy="6858000"/>
          </a:xfrm>
          <a:prstGeom prst="rect">
            <a:avLst/>
          </a:prstGeom>
          <a:solidFill>
            <a:srgbClr val="E7E7DE">
              <a:alpha val="7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p>
        </p:txBody>
      </p:sp>
      <p:sp>
        <p:nvSpPr>
          <p:cNvPr id="1048664" name="矩形 6"/>
          <p:cNvSpPr/>
          <p:nvPr/>
        </p:nvSpPr>
        <p:spPr>
          <a:xfrm>
            <a:off x="4033895" y="520862"/>
            <a:ext cx="4107599" cy="923330"/>
          </a:xfrm>
          <a:prstGeom prst="rect">
            <a:avLst/>
          </a:prstGeom>
          <a:effectLst>
            <a:outerShdw blurRad="50800" dist="38100" dir="2700000" algn="tl" rotWithShape="0">
              <a:prstClr val="black">
                <a:alpha val="40000"/>
              </a:prstClr>
            </a:outerShdw>
          </a:effectLst>
        </p:spPr>
        <p:txBody>
          <a:bodyPr wrap="none">
            <a:spAutoFit/>
          </a:bodyPr>
          <a:p>
            <a:pPr algn="ctr"/>
            <a:r>
              <a:rPr lang="en-US" altLang="zh-CN" sz="5400" b="1" dirty="0">
                <a:solidFill>
                  <a:srgbClr val="0F3057"/>
                </a:solidFill>
                <a:latin typeface="思源宋体 CN SemiBold" pitchFamily="18" charset="-122"/>
                <a:ea typeface="思源宋体 CN SemiBold" pitchFamily="18" charset="-122"/>
                <a:cs typeface="AngsanaUPC" panose="02020603050405020304" pitchFamily="18" charset="-34"/>
              </a:rPr>
              <a:t>CONTENTS</a:t>
            </a:r>
            <a:endParaRPr lang="zh-CN" altLang="en-US" sz="1028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827" name="直接连接符 8"/>
          <p:cNvCxnSpPr/>
          <p:nvPr/>
        </p:nvCxnSpPr>
        <p:spPr>
          <a:xfrm>
            <a:off x="4724400" y="1472339"/>
            <a:ext cx="2743200" cy="0"/>
          </a:xfrm>
          <a:prstGeom prst="line">
            <a:avLst/>
          </a:prstGeom>
          <a:ln w="25400" cap="rnd">
            <a:solidFill>
              <a:srgbClr val="0F3057"/>
            </a:solidFill>
          </a:ln>
          <a:effectLst>
            <a:outerShdw blurRad="50800" dist="38100" dir="2700000" algn="tl" rotWithShape="0">
              <a:prstClr val="black">
                <a:alpha val="40000"/>
              </a:prstClr>
            </a:outerShdw>
          </a:effectLst>
        </p:spPr>
        <p:style>
          <a:lnRef idx="3">
            <a:schemeClr val="accent1"/>
          </a:lnRef>
          <a:fillRef idx="0">
            <a:schemeClr val="accent1"/>
          </a:fillRef>
          <a:effectRef idx="2">
            <a:schemeClr val="accent1"/>
          </a:effectRef>
          <a:fontRef idx="minor">
            <a:schemeClr val="tx1"/>
          </a:fontRef>
        </p:style>
      </p:cxnSp>
      <p:sp>
        <p:nvSpPr>
          <p:cNvPr id="1048665" name="等腰三角形 19"/>
          <p:cNvSpPr/>
          <p:nvPr/>
        </p:nvSpPr>
        <p:spPr>
          <a:xfrm flipV="1">
            <a:off x="5922380" y="1472339"/>
            <a:ext cx="347240" cy="93804"/>
          </a:xfrm>
          <a:prstGeom prst="triangle">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nvGrpSpPr>
          <p:cNvPr id="63" name="组合 24"/>
          <p:cNvGrpSpPr/>
          <p:nvPr/>
        </p:nvGrpSpPr>
        <p:grpSpPr>
          <a:xfrm>
            <a:off x="1716438" y="2676019"/>
            <a:ext cx="8759124" cy="1696472"/>
            <a:chOff x="1828799" y="3392488"/>
            <a:chExt cx="8759124" cy="1696472"/>
          </a:xfrm>
        </p:grpSpPr>
        <p:sp>
          <p:nvSpPr>
            <p:cNvPr id="1048666" name="流程图: 接点 10"/>
            <p:cNvSpPr/>
            <p:nvPr/>
          </p:nvSpPr>
          <p:spPr>
            <a:xfrm>
              <a:off x="1828799" y="3392488"/>
              <a:ext cx="1720313" cy="1659960"/>
            </a:xfrm>
            <a:prstGeom prst="flowChartConnector">
              <a:avLst/>
            </a:prstGeom>
            <a:solidFill>
              <a:srgbClr val="0058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67" name="流程图: 接点 12"/>
            <p:cNvSpPr/>
            <p:nvPr/>
          </p:nvSpPr>
          <p:spPr>
            <a:xfrm>
              <a:off x="4175069" y="3429000"/>
              <a:ext cx="1720313" cy="1659960"/>
            </a:xfrm>
            <a:prstGeom prst="flowChartConnector">
              <a:avLst/>
            </a:prstGeom>
            <a:solidFill>
              <a:srgbClr val="0088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68" name="流程图: 接点 13"/>
            <p:cNvSpPr/>
            <p:nvPr/>
          </p:nvSpPr>
          <p:spPr>
            <a:xfrm>
              <a:off x="6521339" y="3414915"/>
              <a:ext cx="1720313" cy="1659960"/>
            </a:xfrm>
            <a:prstGeom prst="flowChartConnector">
              <a:avLst/>
            </a:prstGeom>
            <a:solidFill>
              <a:srgbClr val="006B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p>
          </p:txBody>
        </p:sp>
        <p:sp>
          <p:nvSpPr>
            <p:cNvPr id="1048669" name="流程图: 接点 14"/>
            <p:cNvSpPr/>
            <p:nvPr/>
          </p:nvSpPr>
          <p:spPr>
            <a:xfrm>
              <a:off x="8867610" y="3414915"/>
              <a:ext cx="1720313" cy="1659960"/>
            </a:xfrm>
            <a:prstGeom prst="flowChartConnector">
              <a:avLst/>
            </a:prstGeom>
            <a:solidFill>
              <a:srgbClr val="0093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2097160" name="图形 16" descr="研究"/>
            <p:cNvPicPr>
              <a:picLocks noChangeAspect="1"/>
            </p:cNvPicPr>
            <p:nvPr/>
          </p:nvPicPr>
          <p:blipFill>
            <a:blip r:embed="rId2"/>
            <a:stretch>
              <a:fillRect/>
            </a:stretch>
          </p:blipFill>
          <p:spPr>
            <a:xfrm>
              <a:off x="2305807" y="3801780"/>
              <a:ext cx="914400" cy="914400"/>
            </a:xfrm>
            <a:prstGeom prst="rect">
              <a:avLst/>
            </a:prstGeom>
          </p:spPr>
        </p:pic>
        <p:pic>
          <p:nvPicPr>
            <p:cNvPr id="2097161" name="图形 18" descr="条形图演示文稿"/>
            <p:cNvPicPr>
              <a:picLocks noChangeAspect="1"/>
            </p:cNvPicPr>
            <p:nvPr/>
          </p:nvPicPr>
          <p:blipFill>
            <a:blip r:embed="rId3"/>
            <a:stretch>
              <a:fillRect/>
            </a:stretch>
          </p:blipFill>
          <p:spPr>
            <a:xfrm>
              <a:off x="4566835" y="3801780"/>
              <a:ext cx="914400" cy="914400"/>
            </a:xfrm>
            <a:prstGeom prst="rect">
              <a:avLst/>
            </a:prstGeom>
          </p:spPr>
        </p:pic>
        <p:pic>
          <p:nvPicPr>
            <p:cNvPr id="2097162" name="图形 21" descr="教室"/>
            <p:cNvPicPr>
              <a:picLocks noChangeAspect="1"/>
            </p:cNvPicPr>
            <p:nvPr/>
          </p:nvPicPr>
          <p:blipFill>
            <a:blip r:embed="rId4"/>
            <a:stretch>
              <a:fillRect/>
            </a:stretch>
          </p:blipFill>
          <p:spPr>
            <a:xfrm>
              <a:off x="6924296" y="3771286"/>
              <a:ext cx="914400" cy="914400"/>
            </a:xfrm>
            <a:prstGeom prst="rect">
              <a:avLst/>
            </a:prstGeom>
          </p:spPr>
        </p:pic>
        <p:pic>
          <p:nvPicPr>
            <p:cNvPr id="2097163" name="图形 23" descr="连接"/>
            <p:cNvPicPr>
              <a:picLocks noChangeAspect="1"/>
            </p:cNvPicPr>
            <p:nvPr/>
          </p:nvPicPr>
          <p:blipFill>
            <a:blip r:embed="rId5"/>
            <a:stretch>
              <a:fillRect/>
            </a:stretch>
          </p:blipFill>
          <p:spPr>
            <a:xfrm>
              <a:off x="9270566" y="3801780"/>
              <a:ext cx="914400" cy="914400"/>
            </a:xfrm>
            <a:prstGeom prst="rect">
              <a:avLst/>
            </a:prstGeom>
          </p:spPr>
        </p:pic>
      </p:grpSp>
      <p:sp>
        <p:nvSpPr>
          <p:cNvPr id="1048670" name="文本框 25"/>
          <p:cNvSpPr txBox="1"/>
          <p:nvPr/>
        </p:nvSpPr>
        <p:spPr>
          <a:xfrm>
            <a:off x="1284340" y="4403770"/>
            <a:ext cx="2013009" cy="461665"/>
          </a:xfrm>
          <a:prstGeom prst="rect">
            <a:avLst/>
          </a:prstGeom>
          <a:noFill/>
          <a:effectLst>
            <a:outerShdw blurRad="50800" dist="38100" dir="2700000" algn="tl" rotWithShape="0">
              <a:prstClr val="black">
                <a:alpha val="40000"/>
              </a:prstClr>
            </a:outerShdw>
          </a:effectLst>
        </p:spPr>
        <p:txBody>
          <a:bodyPr wrap="square" rtlCol="0">
            <a:spAutoFit/>
          </a:bodyPr>
          <a:p>
            <a:pPr algn="ctr"/>
            <a:r>
              <a:rPr lang="en-US" altLang="zh-CN" sz="2400" b="1" dirty="0">
                <a:solidFill>
                  <a:srgbClr val="0F3057"/>
                </a:solidFill>
                <a:latin typeface="思源宋体 CN SemiBold" pitchFamily="18" charset="-122"/>
                <a:ea typeface="思源宋体 CN SemiBold" pitchFamily="18" charset="-122"/>
                <a:cs typeface="AngsanaUPC" panose="02020603050405020304" pitchFamily="18" charset="-34"/>
              </a:rPr>
              <a:t>overview</a:t>
            </a:r>
            <a:endParaRPr lang="zh-CN" altLang="en-US" sz="2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71" name="矩形 26"/>
          <p:cNvSpPr/>
          <p:nvPr/>
        </p:nvSpPr>
        <p:spPr>
          <a:xfrm>
            <a:off x="3953426" y="4347254"/>
            <a:ext cx="1902187" cy="461665"/>
          </a:xfrm>
          <a:prstGeom prst="rect">
            <a:avLst/>
          </a:prstGeom>
          <a:effectLst>
            <a:outerShdw blurRad="50800" dist="38100" dir="2700000" algn="tl" rotWithShape="0">
              <a:prstClr val="black">
                <a:alpha val="40000"/>
              </a:prstClr>
            </a:outerShdw>
          </a:effectLst>
        </p:spPr>
        <p:txBody>
          <a:bodyPr wrap="none">
            <a:spAutoFit/>
          </a:bodyPr>
          <a:p>
            <a:r>
              <a:rPr lang="zh-CN" altLang="en-US" sz="2400" b="1" dirty="0">
                <a:solidFill>
                  <a:srgbClr val="0F3057"/>
                </a:solidFill>
                <a:latin typeface="思源宋体 CN SemiBold" pitchFamily="18" charset="-122"/>
                <a:ea typeface="思源宋体 CN SemiBold" pitchFamily="18" charset="-122"/>
                <a:cs typeface="AngsanaUPC" panose="02020603050405020304" pitchFamily="18" charset="-34"/>
              </a:rPr>
              <a:t>summarize</a:t>
            </a:r>
            <a:endParaRPr lang="zh-CN" altLang="en-US" sz="2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72" name="矩形 27"/>
          <p:cNvSpPr/>
          <p:nvPr/>
        </p:nvSpPr>
        <p:spPr>
          <a:xfrm>
            <a:off x="6511170" y="4342472"/>
            <a:ext cx="1515928" cy="461665"/>
          </a:xfrm>
          <a:prstGeom prst="rect">
            <a:avLst/>
          </a:prstGeom>
          <a:effectLst>
            <a:outerShdw blurRad="50800" dist="38100" dir="2700000" algn="tl" rotWithShape="0">
              <a:prstClr val="black">
                <a:alpha val="40000"/>
              </a:prstClr>
            </a:outerShdw>
          </a:effectLst>
        </p:spPr>
        <p:txBody>
          <a:bodyPr wrap="none">
            <a:spAutoFit/>
          </a:bodyPr>
          <a:p>
            <a:r>
              <a:rPr lang="en-US" altLang="zh-CN" sz="2400" b="1" dirty="0">
                <a:solidFill>
                  <a:srgbClr val="0F3057"/>
                </a:solidFill>
                <a:latin typeface="思源宋体 CN SemiBold" pitchFamily="18" charset="-122"/>
                <a:ea typeface="思源宋体 CN SemiBold" pitchFamily="18" charset="-122"/>
                <a:cs typeface="AngsanaUPC" panose="02020603050405020304" pitchFamily="18" charset="-34"/>
              </a:rPr>
              <a:t>program</a:t>
            </a:r>
            <a:endParaRPr lang="zh-CN" altLang="en-US" sz="2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73" name="矩形 28"/>
          <p:cNvSpPr/>
          <p:nvPr/>
        </p:nvSpPr>
        <p:spPr>
          <a:xfrm>
            <a:off x="8648948" y="4347253"/>
            <a:ext cx="1974195" cy="461665"/>
          </a:xfrm>
          <a:prstGeom prst="rect">
            <a:avLst/>
          </a:prstGeom>
          <a:effectLst>
            <a:outerShdw blurRad="50800" dist="38100" dir="2700000" algn="tl" rotWithShape="0">
              <a:prstClr val="black">
                <a:alpha val="40000"/>
              </a:prstClr>
            </a:outerShdw>
          </a:effectLst>
        </p:spPr>
        <p:txBody>
          <a:bodyPr wrap="none">
            <a:spAutoFit/>
          </a:bodyPr>
          <a:p>
            <a:pPr algn="ctr"/>
            <a:r>
              <a:rPr lang="en-US" altLang="zh-CN" sz="2400" b="1" dirty="0">
                <a:solidFill>
                  <a:srgbClr val="0F3057"/>
                </a:solidFill>
                <a:latin typeface="思源宋体 CN SemiBold" pitchFamily="18" charset="-122"/>
                <a:ea typeface="思源宋体 CN SemiBold" pitchFamily="18" charset="-122"/>
                <a:cs typeface="AngsanaUPC" panose="02020603050405020304" pitchFamily="18" charset="-34"/>
              </a:rPr>
              <a:t>expectation</a:t>
            </a:r>
            <a:endParaRPr lang="zh-CN" altLang="en-US" sz="2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74" name="矩形 1"/>
          <p:cNvSpPr/>
          <p:nvPr/>
        </p:nvSpPr>
        <p:spPr>
          <a:xfrm>
            <a:off x="1139825" y="4933950"/>
            <a:ext cx="2296795" cy="583565"/>
          </a:xfrm>
          <a:prstGeom prst="rect">
            <a:avLst/>
          </a:prstGeom>
        </p:spPr>
        <p:txBody>
          <a:bodyPr wrap="square">
            <a:spAutoFit/>
          </a:bodyPr>
          <a:p>
            <a:pPr algn="just"/>
            <a:r>
              <a:rPr lang="en-US" altLang="zh-CN" sz="1600" b="1" dirty="0">
                <a:solidFill>
                  <a:schemeClr val="tx1"/>
                </a:solidFill>
                <a:latin typeface="思源宋体 CN SemiBold" pitchFamily="18" charset="-122"/>
                <a:ea typeface="思源宋体 CN SemiBold" pitchFamily="18" charset="-122"/>
                <a:cs typeface="AngsanaUPC" panose="02020603050405020304" pitchFamily="18" charset="-34"/>
                <a:sym typeface="+mn-ea"/>
              </a:rPr>
              <a:t>Major organizational changes flowchart</a:t>
            </a:r>
            <a:endParaRPr lang="en-US" altLang="zh-CN" sz="1600" b="1" dirty="0">
              <a:solidFill>
                <a:schemeClr val="tx1"/>
              </a:solidFill>
              <a:latin typeface="思源宋体 CN SemiBold" pitchFamily="18" charset="-122"/>
              <a:ea typeface="思源宋体 CN SemiBold" pitchFamily="18" charset="-122"/>
              <a:cs typeface="AngsanaUPC" panose="02020603050405020304" pitchFamily="18" charset="-34"/>
              <a:sym typeface="+mn-ea"/>
            </a:endParaRPr>
          </a:p>
        </p:txBody>
      </p:sp>
      <p:sp>
        <p:nvSpPr>
          <p:cNvPr id="1048675" name="矩形 20"/>
          <p:cNvSpPr/>
          <p:nvPr/>
        </p:nvSpPr>
        <p:spPr>
          <a:xfrm>
            <a:off x="3928745" y="4933950"/>
            <a:ext cx="1917065" cy="1212850"/>
          </a:xfrm>
          <a:prstGeom prst="rect">
            <a:avLst/>
          </a:prstGeom>
        </p:spPr>
        <p:txBody>
          <a:bodyPr wrap="square">
            <a:noAutofit/>
          </a:bodyPr>
          <a:p>
            <a:pPr algn="just"/>
            <a:r>
              <a:rPr lang="en-US" altLang="zh-CN" sz="1600" b="1" dirty="0">
                <a:solidFill>
                  <a:schemeClr val="tx1"/>
                </a:solidFill>
                <a:latin typeface="思源宋体 CN SemiBold" pitchFamily="18" charset="-122"/>
                <a:ea typeface="思源宋体 CN SemiBold" pitchFamily="18" charset="-122"/>
                <a:cs typeface="AngsanaUPC" panose="02020603050405020304" pitchFamily="18" charset="-34"/>
                <a:sym typeface="+mn-ea"/>
              </a:rPr>
              <a:t>Summarize past strengths and weaknesses</a:t>
            </a:r>
            <a:endParaRPr lang="en-US" altLang="zh-CN" sz="1600" b="1" dirty="0">
              <a:solidFill>
                <a:schemeClr val="tx1"/>
              </a:solidFill>
              <a:latin typeface="思源宋体 CN SemiBold" pitchFamily="18" charset="-122"/>
              <a:ea typeface="思源宋体 CN SemiBold" pitchFamily="18" charset="-122"/>
              <a:cs typeface="AngsanaUPC" panose="02020603050405020304" pitchFamily="18" charset="-34"/>
              <a:sym typeface="+mn-ea"/>
            </a:endParaRPr>
          </a:p>
        </p:txBody>
      </p:sp>
      <p:sp>
        <p:nvSpPr>
          <p:cNvPr id="1048676" name="矩形 22"/>
          <p:cNvSpPr/>
          <p:nvPr/>
        </p:nvSpPr>
        <p:spPr>
          <a:xfrm>
            <a:off x="6096000" y="4933950"/>
            <a:ext cx="2434590" cy="1525270"/>
          </a:xfrm>
          <a:prstGeom prst="rect">
            <a:avLst/>
          </a:prstGeom>
        </p:spPr>
        <p:txBody>
          <a:bodyPr wrap="square">
            <a:noAutofit/>
          </a:bodyPr>
          <a:p>
            <a:pPr algn="just"/>
            <a:r>
              <a:rPr lang="en-US" altLang="zh-CN" sz="1600" b="1" dirty="0">
                <a:solidFill>
                  <a:schemeClr val="tx1"/>
                </a:solidFill>
                <a:latin typeface="思源宋体 CN SemiBold" pitchFamily="18" charset="-122"/>
                <a:ea typeface="思源宋体 CN SemiBold" pitchFamily="18" charset="-122"/>
                <a:cs typeface="Arial" panose="020B0604020202020204" pitchFamily="34" charset="0"/>
              </a:rPr>
              <a:t>Methods and effects of organizational change</a:t>
            </a:r>
            <a:endParaRPr lang="en-US" altLang="zh-CN" sz="1600" b="1" dirty="0">
              <a:solidFill>
                <a:schemeClr val="tx1"/>
              </a:solidFill>
              <a:latin typeface="思源宋体 CN SemiBold" pitchFamily="18" charset="-122"/>
              <a:ea typeface="思源宋体 CN SemiBold" pitchFamily="18" charset="-122"/>
              <a:cs typeface="Arial" panose="020B0604020202020204" pitchFamily="34" charset="0"/>
            </a:endParaRPr>
          </a:p>
          <a:p>
            <a:pPr algn="just"/>
            <a:r>
              <a:rPr lang="en-US" altLang="zh-CN" sz="1600" b="1" dirty="0">
                <a:solidFill>
                  <a:schemeClr val="tx1"/>
                </a:solidFill>
                <a:latin typeface="思源宋体 CN SemiBold" pitchFamily="18" charset="-122"/>
                <a:ea typeface="思源宋体 CN SemiBold" pitchFamily="18" charset="-122"/>
                <a:cs typeface="AngsanaUPC" panose="02020603050405020304" pitchFamily="18" charset="-34"/>
                <a:sym typeface="+mn-ea"/>
              </a:rPr>
              <a:t>Lewin's Force Field Analysis</a:t>
            </a:r>
            <a:endParaRPr lang="en-US" altLang="zh-CN" sz="1600" b="1" dirty="0">
              <a:solidFill>
                <a:schemeClr val="tx1"/>
              </a:solidFill>
              <a:latin typeface="思源宋体 CN SemiBold" pitchFamily="18" charset="-122"/>
              <a:ea typeface="思源宋体 CN SemiBold" pitchFamily="18" charset="-122"/>
              <a:cs typeface="AngsanaUPC" panose="02020603050405020304" pitchFamily="18" charset="-34"/>
            </a:endParaRPr>
          </a:p>
          <a:p>
            <a:pPr algn="just"/>
            <a:endParaRPr lang="en-US" altLang="zh-CN" sz="1600" b="1" dirty="0">
              <a:solidFill>
                <a:schemeClr val="tx1"/>
              </a:solidFill>
              <a:latin typeface="思源宋体 CN SemiBold" pitchFamily="18" charset="-122"/>
              <a:ea typeface="思源宋体 CN SemiBold" pitchFamily="18" charset="-122"/>
              <a:cs typeface="AngsanaUPC" panose="02020603050405020304" pitchFamily="18" charset="-34"/>
            </a:endParaRPr>
          </a:p>
        </p:txBody>
      </p:sp>
      <p:sp>
        <p:nvSpPr>
          <p:cNvPr id="1048677" name="矩形 29"/>
          <p:cNvSpPr/>
          <p:nvPr/>
        </p:nvSpPr>
        <p:spPr>
          <a:xfrm>
            <a:off x="8800465" y="4865370"/>
            <a:ext cx="2051685" cy="1076325"/>
          </a:xfrm>
          <a:prstGeom prst="rect">
            <a:avLst/>
          </a:prstGeom>
        </p:spPr>
        <p:txBody>
          <a:bodyPr wrap="square">
            <a:spAutoFit/>
          </a:bodyPr>
          <a:p>
            <a:pPr algn="l"/>
            <a:r>
              <a:rPr lang="en-US" altLang="zh-CN" sz="1600" b="1" dirty="0">
                <a:solidFill>
                  <a:schemeClr val="tx1"/>
                </a:solidFill>
                <a:latin typeface="思源宋体 CN SemiBold" pitchFamily="18" charset="-122"/>
                <a:ea typeface="思源宋体 CN SemiBold" pitchFamily="18" charset="-122"/>
                <a:cs typeface="Arial" panose="020B0604020202020204" pitchFamily="34" charset="0"/>
              </a:rPr>
              <a:t>Stability management and development planning</a:t>
            </a:r>
            <a:endParaRPr lang="en-US" altLang="zh-CN" sz="1600" b="1" dirty="0">
              <a:solidFill>
                <a:schemeClr val="tx1"/>
              </a:solidFill>
              <a:latin typeface="思源宋体 CN SemiBold" pitchFamily="18" charset="-122"/>
              <a:ea typeface="思源宋体 CN SemiBold" pitchFamily="18" charset="-122"/>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t="-9000" b="-9000"/>
          </a:stretch>
        </a:blipFill>
        <a:effectLst/>
      </p:bgPr>
    </p:bg>
    <p:spTree>
      <p:nvGrpSpPr>
        <p:cNvPr id="66" name=""/>
        <p:cNvGrpSpPr/>
        <p:nvPr/>
      </p:nvGrpSpPr>
      <p:grpSpPr>
        <a:xfrm>
          <a:off x="0" y="0"/>
          <a:ext cx="0" cy="0"/>
          <a:chOff x="0" y="0"/>
          <a:chExt cx="0" cy="0"/>
        </a:xfrm>
      </p:grpSpPr>
      <p:sp>
        <p:nvSpPr>
          <p:cNvPr id="1048680" name="矩形 8"/>
          <p:cNvSpPr/>
          <p:nvPr/>
        </p:nvSpPr>
        <p:spPr>
          <a:xfrm rot="16200000">
            <a:off x="-509658" y="2104541"/>
            <a:ext cx="6857999" cy="2648917"/>
          </a:xfrm>
          <a:prstGeom prst="rect">
            <a:avLst/>
          </a:prstGeom>
          <a:solidFill>
            <a:srgbClr val="0F3057">
              <a:alpha val="9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81" name="矩形 7"/>
          <p:cNvSpPr/>
          <p:nvPr/>
        </p:nvSpPr>
        <p:spPr>
          <a:xfrm>
            <a:off x="0" y="2051821"/>
            <a:ext cx="12202160" cy="2408213"/>
          </a:xfrm>
          <a:custGeom>
            <a:avLst/>
            <a:gdLst>
              <a:gd name="connsiteX0" fmla="*/ 0 w 12192000"/>
              <a:gd name="connsiteY0" fmla="*/ 0 h 3029918"/>
              <a:gd name="connsiteX1" fmla="*/ 12192000 w 12192000"/>
              <a:gd name="connsiteY1" fmla="*/ 0 h 3029918"/>
              <a:gd name="connsiteX2" fmla="*/ 12192000 w 12192000"/>
              <a:gd name="connsiteY2" fmla="*/ 3029918 h 3029918"/>
              <a:gd name="connsiteX3" fmla="*/ 0 w 12192000"/>
              <a:gd name="connsiteY3" fmla="*/ 3029918 h 3029918"/>
              <a:gd name="connsiteX4" fmla="*/ 0 w 12192000"/>
              <a:gd name="connsiteY4" fmla="*/ 0 h 3029918"/>
              <a:gd name="connsiteX0-1" fmla="*/ 4463512 w 12192000"/>
              <a:gd name="connsiteY0-2" fmla="*/ 0 h 3045416"/>
              <a:gd name="connsiteX1-3" fmla="*/ 12192000 w 12192000"/>
              <a:gd name="connsiteY1-4" fmla="*/ 15498 h 3045416"/>
              <a:gd name="connsiteX2-5" fmla="*/ 12192000 w 12192000"/>
              <a:gd name="connsiteY2-6" fmla="*/ 3045416 h 3045416"/>
              <a:gd name="connsiteX3-7" fmla="*/ 0 w 12192000"/>
              <a:gd name="connsiteY3-8" fmla="*/ 3045416 h 3045416"/>
              <a:gd name="connsiteX4-9" fmla="*/ 4463512 w 12192000"/>
              <a:gd name="connsiteY4-10" fmla="*/ 0 h 3045416"/>
              <a:gd name="connsiteX0-11" fmla="*/ 4277532 w 12192000"/>
              <a:gd name="connsiteY0-12" fmla="*/ 0 h 3045416"/>
              <a:gd name="connsiteX1-13" fmla="*/ 12192000 w 12192000"/>
              <a:gd name="connsiteY1-14" fmla="*/ 15498 h 3045416"/>
              <a:gd name="connsiteX2-15" fmla="*/ 12192000 w 12192000"/>
              <a:gd name="connsiteY2-16" fmla="*/ 3045416 h 3045416"/>
              <a:gd name="connsiteX3-17" fmla="*/ 0 w 12192000"/>
              <a:gd name="connsiteY3-18" fmla="*/ 3045416 h 3045416"/>
              <a:gd name="connsiteX4-19" fmla="*/ 4277532 w 12192000"/>
              <a:gd name="connsiteY4-20" fmla="*/ 0 h 3045416"/>
              <a:gd name="connsiteX0-21" fmla="*/ 4231037 w 12192000"/>
              <a:gd name="connsiteY0-22" fmla="*/ 0 h 3030227"/>
              <a:gd name="connsiteX1-23" fmla="*/ 12192000 w 12192000"/>
              <a:gd name="connsiteY1-24" fmla="*/ 309 h 3030227"/>
              <a:gd name="connsiteX2-25" fmla="*/ 12192000 w 12192000"/>
              <a:gd name="connsiteY2-26" fmla="*/ 3030227 h 3030227"/>
              <a:gd name="connsiteX3-27" fmla="*/ 0 w 12192000"/>
              <a:gd name="connsiteY3-28" fmla="*/ 3030227 h 3030227"/>
              <a:gd name="connsiteX4-29" fmla="*/ 4231037 w 12192000"/>
              <a:gd name="connsiteY4-30" fmla="*/ 0 h 3030227"/>
              <a:gd name="connsiteX0-31" fmla="*/ 4301744 w 12192000"/>
              <a:gd name="connsiteY0-32" fmla="*/ 0 h 3041720"/>
              <a:gd name="connsiteX1-33" fmla="*/ 12192000 w 12192000"/>
              <a:gd name="connsiteY1-34" fmla="*/ 11802 h 3041720"/>
              <a:gd name="connsiteX2-35" fmla="*/ 12192000 w 12192000"/>
              <a:gd name="connsiteY2-36" fmla="*/ 3041720 h 3041720"/>
              <a:gd name="connsiteX3-37" fmla="*/ 0 w 12192000"/>
              <a:gd name="connsiteY3-38" fmla="*/ 3041720 h 3041720"/>
              <a:gd name="connsiteX4-39" fmla="*/ 4301744 w 12192000"/>
              <a:gd name="connsiteY4-40" fmla="*/ 0 h 3041720"/>
              <a:gd name="connsiteX0-41" fmla="*/ 79494 w 12192000"/>
              <a:gd name="connsiteY0-42" fmla="*/ 0 h 3064789"/>
              <a:gd name="connsiteX1-43" fmla="*/ 12192000 w 12192000"/>
              <a:gd name="connsiteY1-44" fmla="*/ 34871 h 3064789"/>
              <a:gd name="connsiteX2-45" fmla="*/ 12192000 w 12192000"/>
              <a:gd name="connsiteY2-46" fmla="*/ 3064789 h 3064789"/>
              <a:gd name="connsiteX3-47" fmla="*/ 0 w 12192000"/>
              <a:gd name="connsiteY3-48" fmla="*/ 3064789 h 3064789"/>
              <a:gd name="connsiteX4-49" fmla="*/ 79494 w 12192000"/>
              <a:gd name="connsiteY4-50" fmla="*/ 0 h 3064789"/>
              <a:gd name="connsiteX0-51" fmla="*/ 18888 w 12131394"/>
              <a:gd name="connsiteY0-52" fmla="*/ 0 h 3064789"/>
              <a:gd name="connsiteX1-53" fmla="*/ 12131394 w 12131394"/>
              <a:gd name="connsiteY1-54" fmla="*/ 34871 h 3064789"/>
              <a:gd name="connsiteX2-55" fmla="*/ 12131394 w 12131394"/>
              <a:gd name="connsiteY2-56" fmla="*/ 3064789 h 3064789"/>
              <a:gd name="connsiteX3-57" fmla="*/ 0 w 12131394"/>
              <a:gd name="connsiteY3-58" fmla="*/ 3064789 h 3064789"/>
              <a:gd name="connsiteX4-59" fmla="*/ 18888 w 12131394"/>
              <a:gd name="connsiteY4-60" fmla="*/ 0 h 3064789"/>
              <a:gd name="connsiteX0-61" fmla="*/ 1629570 w 12131394"/>
              <a:gd name="connsiteY0-62" fmla="*/ 0 h 3039697"/>
              <a:gd name="connsiteX1-63" fmla="*/ 12131394 w 12131394"/>
              <a:gd name="connsiteY1-64" fmla="*/ 9779 h 3039697"/>
              <a:gd name="connsiteX2-65" fmla="*/ 12131394 w 12131394"/>
              <a:gd name="connsiteY2-66" fmla="*/ 3039697 h 3039697"/>
              <a:gd name="connsiteX3-67" fmla="*/ 0 w 12131394"/>
              <a:gd name="connsiteY3-68" fmla="*/ 3039697 h 3039697"/>
              <a:gd name="connsiteX4-69" fmla="*/ 1629570 w 12131394"/>
              <a:gd name="connsiteY4-70" fmla="*/ 0 h 3039697"/>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131394" h="3039697">
                <a:moveTo>
                  <a:pt x="1629570" y="0"/>
                </a:moveTo>
                <a:lnTo>
                  <a:pt x="12131394" y="9779"/>
                </a:lnTo>
                <a:lnTo>
                  <a:pt x="12131394" y="3039697"/>
                </a:lnTo>
                <a:lnTo>
                  <a:pt x="0" y="3039697"/>
                </a:lnTo>
                <a:lnTo>
                  <a:pt x="1629570" y="0"/>
                </a:lnTo>
                <a:close/>
              </a:path>
            </a:pathLst>
          </a:custGeom>
          <a:solidFill>
            <a:srgbClr val="E7E7DE">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82" name="文本框 10"/>
          <p:cNvSpPr txBox="1"/>
          <p:nvPr/>
        </p:nvSpPr>
        <p:spPr>
          <a:xfrm>
            <a:off x="2324745" y="2488340"/>
            <a:ext cx="1658319" cy="1323439"/>
          </a:xfrm>
          <a:prstGeom prst="rect">
            <a:avLst/>
          </a:prstGeom>
          <a:noFill/>
        </p:spPr>
        <p:txBody>
          <a:bodyPr wrap="square" rtlCol="0">
            <a:spAutoFit/>
          </a:bodyPr>
          <a:p>
            <a:r>
              <a:rPr lang="en-US" altLang="zh-CN" sz="8000" b="1" dirty="0">
                <a:solidFill>
                  <a:srgbClr val="008891"/>
                </a:solidFill>
                <a:latin typeface="思源宋体 CN SemiBold" pitchFamily="18" charset="-122"/>
                <a:ea typeface="思源宋体 CN SemiBold" pitchFamily="18" charset="-122"/>
                <a:cs typeface="AngsanaUPC" panose="02020603050405020304" pitchFamily="18" charset="-34"/>
              </a:rPr>
              <a:t>01</a:t>
            </a:r>
            <a:endParaRPr lang="zh-CN" altLang="en-US" sz="8000" b="1" dirty="0">
              <a:solidFill>
                <a:srgbClr val="008891"/>
              </a:solidFill>
              <a:latin typeface="思源宋体 CN SemiBold" pitchFamily="18" charset="-122"/>
              <a:ea typeface="思源宋体 CN SemiBold" pitchFamily="18" charset="-122"/>
              <a:cs typeface="AngsanaUPC" panose="02020603050405020304" pitchFamily="18" charset="-34"/>
            </a:endParaRPr>
          </a:p>
        </p:txBody>
      </p:sp>
      <p:sp>
        <p:nvSpPr>
          <p:cNvPr id="1048683" name="文本框 12"/>
          <p:cNvSpPr txBox="1"/>
          <p:nvPr/>
        </p:nvSpPr>
        <p:spPr>
          <a:xfrm>
            <a:off x="2324745" y="3659188"/>
            <a:ext cx="1441341" cy="523220"/>
          </a:xfrm>
          <a:prstGeom prst="rect">
            <a:avLst/>
          </a:prstGeom>
          <a:noFill/>
        </p:spPr>
        <p:txBody>
          <a:bodyPr wrap="square" rtlCol="0">
            <a:spAutoFit/>
          </a:bodyPr>
          <a:p>
            <a:r>
              <a:rPr lang="en-US" altLang="zh-CN" sz="2800" b="1" dirty="0">
                <a:solidFill>
                  <a:srgbClr val="008891"/>
                </a:solidFill>
                <a:latin typeface="AngsanaUPC" panose="02020603050405020304" pitchFamily="18" charset="-34"/>
                <a:cs typeface="AngsanaUPC" panose="02020603050405020304" pitchFamily="18" charset="-34"/>
              </a:rPr>
              <a:t>PORTION</a:t>
            </a:r>
            <a:endParaRPr lang="zh-CN" altLang="en-US" sz="2800" b="1" dirty="0">
              <a:solidFill>
                <a:srgbClr val="008891"/>
              </a:solidFill>
              <a:latin typeface="AngsanaUPC" panose="02020603050405020304" pitchFamily="18" charset="-34"/>
              <a:cs typeface="AngsanaUPC" panose="02020603050405020304" pitchFamily="18" charset="-34"/>
            </a:endParaRPr>
          </a:p>
        </p:txBody>
      </p:sp>
      <p:sp>
        <p:nvSpPr>
          <p:cNvPr id="1048684" name="矩形 13"/>
          <p:cNvSpPr/>
          <p:nvPr/>
        </p:nvSpPr>
        <p:spPr>
          <a:xfrm>
            <a:off x="7209318" y="2358932"/>
            <a:ext cx="4509248" cy="1200329"/>
          </a:xfrm>
          <a:prstGeom prst="rect">
            <a:avLst/>
          </a:prstGeom>
        </p:spPr>
        <p:txBody>
          <a:bodyPr wrap="none">
            <a:spAutoFit/>
          </a:bodyPr>
          <a:p>
            <a:r>
              <a:rPr lang="en-US" altLang="zh-CN" sz="7200" b="1" dirty="0">
                <a:solidFill>
                  <a:srgbClr val="008891"/>
                </a:solidFill>
                <a:latin typeface="思源宋体 CN SemiBold" pitchFamily="18" charset="-122"/>
                <a:ea typeface="思源宋体 CN SemiBold" pitchFamily="18" charset="-122"/>
                <a:cs typeface="AngsanaUPC" panose="02020603050405020304" pitchFamily="18" charset="-34"/>
              </a:rPr>
              <a:t>O</a:t>
            </a:r>
            <a:r>
              <a:rPr lang="zh-CN" altLang="en-US" sz="7200" b="1" dirty="0">
                <a:solidFill>
                  <a:srgbClr val="008891"/>
                </a:solidFill>
                <a:latin typeface="思源宋体 CN SemiBold" pitchFamily="18" charset="-122"/>
                <a:ea typeface="思源宋体 CN SemiBold" pitchFamily="18" charset="-122"/>
                <a:cs typeface="AngsanaUPC" panose="02020603050405020304" pitchFamily="18" charset="-34"/>
              </a:rPr>
              <a:t>verview</a:t>
            </a:r>
            <a:endParaRPr lang="zh-CN" altLang="en-US" sz="7200" b="1" dirty="0">
              <a:solidFill>
                <a:srgbClr val="008891"/>
              </a:solidFill>
              <a:latin typeface="思源宋体 CN SemiBold" pitchFamily="18" charset="-122"/>
              <a:ea typeface="思源宋体 CN SemiBold" pitchFamily="18" charset="-122"/>
              <a:cs typeface="AngsanaUPC" panose="02020603050405020304" pitchFamily="18" charset="-34"/>
            </a:endParaRPr>
          </a:p>
        </p:txBody>
      </p:sp>
      <p:sp>
        <p:nvSpPr>
          <p:cNvPr id="1048685" name="矩形 14"/>
          <p:cNvSpPr/>
          <p:nvPr/>
        </p:nvSpPr>
        <p:spPr>
          <a:xfrm>
            <a:off x="9055056" y="3811779"/>
            <a:ext cx="2384307" cy="369332"/>
          </a:xfrm>
          <a:prstGeom prst="rect">
            <a:avLst/>
          </a:prstGeom>
        </p:spPr>
        <p:txBody>
          <a:bodyPr wrap="none">
            <a:spAutoFit/>
          </a:bodyPr>
          <a:p>
            <a:r>
              <a:rPr lang="en-US" altLang="zh-CN" dirty="0">
                <a:solidFill>
                  <a:srgbClr val="008891"/>
                </a:solidFill>
                <a:latin typeface="思源宋体 CN SemiBold" pitchFamily="18" charset="-122"/>
                <a:ea typeface="思源宋体 CN SemiBold" pitchFamily="18" charset="-122"/>
                <a:cs typeface="AngsanaUPC" panose="02020603050405020304" pitchFamily="18" charset="-34"/>
              </a:rPr>
              <a:t>Review past results</a:t>
            </a:r>
            <a:endParaRPr lang="zh-CN" altLang="en-US" dirty="0">
              <a:solidFill>
                <a:srgbClr val="008891"/>
              </a:solidFill>
              <a:latin typeface="思源宋体 CN SemiBold" pitchFamily="18" charset="-122"/>
              <a:ea typeface="思源宋体 CN SemiBold" pitchFamily="18" charset="-122"/>
              <a:cs typeface="AngsanaUPC" panose="02020603050405020304" pitchFamily="18" charset="-34"/>
            </a:endParaRPr>
          </a:p>
        </p:txBody>
      </p:sp>
      <p:cxnSp>
        <p:nvCxnSpPr>
          <p:cNvPr id="3145828" name="直接连接符 16"/>
          <p:cNvCxnSpPr/>
          <p:nvPr/>
        </p:nvCxnSpPr>
        <p:spPr>
          <a:xfrm>
            <a:off x="9024284" y="3511596"/>
            <a:ext cx="2398472" cy="0"/>
          </a:xfrm>
          <a:prstGeom prst="line">
            <a:avLst/>
          </a:prstGeom>
          <a:ln w="28575">
            <a:solidFill>
              <a:srgbClr val="008891"/>
            </a:solidFill>
          </a:ln>
        </p:spPr>
        <p:style>
          <a:lnRef idx="3">
            <a:schemeClr val="accent1"/>
          </a:lnRef>
          <a:fillRef idx="0">
            <a:schemeClr val="accent1"/>
          </a:fillRef>
          <a:effectRef idx="2">
            <a:schemeClr val="accent1"/>
          </a:effectRef>
          <a:fontRef idx="minor">
            <a:schemeClr val="tx1"/>
          </a:fontRef>
        </p:style>
      </p:cxnSp>
      <p:sp>
        <p:nvSpPr>
          <p:cNvPr id="1048686" name="矩形 1"/>
          <p:cNvSpPr/>
          <p:nvPr/>
        </p:nvSpPr>
        <p:spPr>
          <a:xfrm>
            <a:off x="2216257" y="2382168"/>
            <a:ext cx="1549829" cy="1747520"/>
          </a:xfrm>
          <a:prstGeom prst="rect">
            <a:avLst/>
          </a:prstGeom>
          <a:noFill/>
          <a:ln w="19050">
            <a:solidFill>
              <a:srgbClr val="00889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69" name=""/>
        <p:cNvGrpSpPr/>
        <p:nvPr/>
      </p:nvGrpSpPr>
      <p:grpSpPr>
        <a:xfrm>
          <a:off x="0" y="0"/>
          <a:ext cx="0" cy="0"/>
          <a:chOff x="0" y="0"/>
          <a:chExt cx="0" cy="0"/>
        </a:xfrm>
      </p:grpSpPr>
      <p:grpSp>
        <p:nvGrpSpPr>
          <p:cNvPr id="70" name="组合 1"/>
          <p:cNvGrpSpPr/>
          <p:nvPr/>
        </p:nvGrpSpPr>
        <p:grpSpPr>
          <a:xfrm>
            <a:off x="2491882" y="1077264"/>
            <a:ext cx="9305925" cy="5441950"/>
            <a:chOff x="2491882" y="1077264"/>
            <a:chExt cx="9305925" cy="5441950"/>
          </a:xfrm>
        </p:grpSpPr>
        <p:sp>
          <p:nvSpPr>
            <p:cNvPr id="1048690" name="箭头: 五边形 2"/>
            <p:cNvSpPr/>
            <p:nvPr/>
          </p:nvSpPr>
          <p:spPr>
            <a:xfrm>
              <a:off x="2491882" y="2920373"/>
              <a:ext cx="2004393" cy="1620078"/>
            </a:xfrm>
            <a:prstGeom prst="homePlate">
              <a:avLst/>
            </a:prstGeom>
            <a:noFill/>
            <a:ln w="19050">
              <a:solidFill>
                <a:srgbClr val="0F30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691" name="箭头: V 形 3"/>
            <p:cNvSpPr/>
            <p:nvPr/>
          </p:nvSpPr>
          <p:spPr>
            <a:xfrm>
              <a:off x="3995017" y="2920380"/>
              <a:ext cx="2342839" cy="1620078"/>
            </a:xfrm>
            <a:prstGeom prst="chevron">
              <a:avLst/>
            </a:prstGeom>
            <a:noFill/>
            <a:ln w="19050">
              <a:solidFill>
                <a:srgbClr val="006B96"/>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solidFill>
                  <a:schemeClr val="tx1"/>
                </a:solidFill>
                <a:latin typeface="思源宋体 CN SemiBold" pitchFamily="18" charset="-122"/>
                <a:ea typeface="思源宋体 CN SemiBold" pitchFamily="18" charset="-122"/>
              </a:endParaRPr>
            </a:p>
          </p:txBody>
        </p:sp>
        <p:sp>
          <p:nvSpPr>
            <p:cNvPr id="1048692" name="箭头: V 形 4"/>
            <p:cNvSpPr/>
            <p:nvPr/>
          </p:nvSpPr>
          <p:spPr>
            <a:xfrm>
              <a:off x="5841775" y="2920373"/>
              <a:ext cx="2342839" cy="1620078"/>
            </a:xfrm>
            <a:prstGeom prst="chevron">
              <a:avLst/>
            </a:prstGeom>
            <a:noFill/>
            <a:ln w="19050">
              <a:solidFill>
                <a:srgbClr val="00889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solidFill>
                  <a:schemeClr val="tx1"/>
                </a:solidFill>
                <a:latin typeface="思源宋体 CN SemiBold" pitchFamily="18" charset="-122"/>
                <a:ea typeface="思源宋体 CN SemiBold" pitchFamily="18" charset="-122"/>
              </a:endParaRPr>
            </a:p>
          </p:txBody>
        </p:sp>
        <p:sp>
          <p:nvSpPr>
            <p:cNvPr id="1048693" name="箭头: V 形 5"/>
            <p:cNvSpPr/>
            <p:nvPr/>
          </p:nvSpPr>
          <p:spPr>
            <a:xfrm>
              <a:off x="7683356" y="2920380"/>
              <a:ext cx="2342839" cy="1620078"/>
            </a:xfrm>
            <a:prstGeom prst="chevron">
              <a:avLst/>
            </a:prstGeom>
            <a:noFill/>
            <a:ln w="19050">
              <a:solidFill>
                <a:srgbClr val="00C1D0"/>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solidFill>
                  <a:schemeClr val="tx1"/>
                </a:solidFill>
                <a:latin typeface="思源宋体 CN SemiBold" pitchFamily="18" charset="-122"/>
                <a:ea typeface="思源宋体 CN SemiBold" pitchFamily="18" charset="-122"/>
              </a:endParaRPr>
            </a:p>
          </p:txBody>
        </p:sp>
        <p:sp>
          <p:nvSpPr>
            <p:cNvPr id="1048694" name="等腰三角形 6"/>
            <p:cNvSpPr/>
            <p:nvPr/>
          </p:nvSpPr>
          <p:spPr>
            <a:xfrm rot="5400000">
              <a:off x="3489108" y="2824701"/>
              <a:ext cx="201269" cy="191330"/>
            </a:xfrm>
            <a:prstGeom prst="triangle">
              <a:avLst/>
            </a:prstGeom>
            <a:solidFill>
              <a:srgbClr val="0F3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695" name="等腰三角形 7"/>
            <p:cNvSpPr/>
            <p:nvPr/>
          </p:nvSpPr>
          <p:spPr>
            <a:xfrm rot="5400000">
              <a:off x="5344311" y="2824702"/>
              <a:ext cx="201269" cy="191330"/>
            </a:xfrm>
            <a:prstGeom prst="triangle">
              <a:avLst/>
            </a:prstGeom>
            <a:solidFill>
              <a:srgbClr val="0058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696" name="等腰三角形 8"/>
            <p:cNvSpPr/>
            <p:nvPr/>
          </p:nvSpPr>
          <p:spPr>
            <a:xfrm rot="5400000">
              <a:off x="7199554" y="2824702"/>
              <a:ext cx="201269" cy="191330"/>
            </a:xfrm>
            <a:prstGeom prst="triangle">
              <a:avLst/>
            </a:prstGeom>
            <a:solidFill>
              <a:srgbClr val="006B9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697" name="等腰三角形 9"/>
            <p:cNvSpPr/>
            <p:nvPr/>
          </p:nvSpPr>
          <p:spPr>
            <a:xfrm rot="5400000">
              <a:off x="9036941" y="2824702"/>
              <a:ext cx="201269" cy="191330"/>
            </a:xfrm>
            <a:prstGeom prst="triangle">
              <a:avLst/>
            </a:prstGeom>
            <a:solidFill>
              <a:srgbClr val="00C1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698" name="文本框 10"/>
            <p:cNvSpPr txBox="1"/>
            <p:nvPr/>
          </p:nvSpPr>
          <p:spPr>
            <a:xfrm>
              <a:off x="2569352" y="3480739"/>
              <a:ext cx="1598295" cy="398780"/>
            </a:xfrm>
            <a:prstGeom prst="rect">
              <a:avLst/>
            </a:prstGeom>
            <a:noFill/>
          </p:spPr>
          <p:txBody>
            <a:bodyPr wrap="square" rtlCol="0">
              <a:spAutoFit/>
            </a:bodyPr>
            <a:p>
              <a:r>
                <a:rPr lang="en-US" altLang="zh-CN" sz="2000" b="1" i="1" dirty="0">
                  <a:latin typeface="思源宋体 CN SemiBold" pitchFamily="18" charset="-122"/>
                  <a:ea typeface="思源宋体 CN SemiBold" pitchFamily="18" charset="-122"/>
                  <a:cs typeface="AngsanaUPC" panose="02020603050405020304" pitchFamily="18" charset="-34"/>
                </a:rPr>
                <a:t>2001-2009</a:t>
              </a:r>
              <a:endParaRPr lang="en-US" altLang="zh-CN" sz="2000" b="1" i="1" dirty="0">
                <a:latin typeface="思源宋体 CN SemiBold" pitchFamily="18" charset="-122"/>
                <a:ea typeface="思源宋体 CN SemiBold" pitchFamily="18" charset="-122"/>
                <a:cs typeface="AngsanaUPC" panose="02020603050405020304" pitchFamily="18" charset="-34"/>
              </a:endParaRPr>
            </a:p>
          </p:txBody>
        </p:sp>
        <p:sp>
          <p:nvSpPr>
            <p:cNvPr id="1048699" name="文本框 11"/>
            <p:cNvSpPr txBox="1"/>
            <p:nvPr/>
          </p:nvSpPr>
          <p:spPr>
            <a:xfrm>
              <a:off x="4861702" y="3480739"/>
              <a:ext cx="1531620" cy="751840"/>
            </a:xfrm>
            <a:prstGeom prst="rect">
              <a:avLst/>
            </a:prstGeom>
            <a:noFill/>
          </p:spPr>
          <p:txBody>
            <a:bodyPr wrap="square" rtlCol="0">
              <a:spAutoFit/>
            </a:bodyPr>
            <a:p>
              <a:r>
                <a:rPr lang="en-US" altLang="zh-CN" sz="2000" b="1" i="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rPr>
                <a:t>2009-2013</a:t>
              </a:r>
              <a:endParaRPr lang="en-US" altLang="zh-CN" sz="2000" b="1" i="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endParaRPr>
            </a:p>
          </p:txBody>
        </p:sp>
        <p:sp>
          <p:nvSpPr>
            <p:cNvPr id="1048700" name="文本框 12"/>
            <p:cNvSpPr txBox="1"/>
            <p:nvPr/>
          </p:nvSpPr>
          <p:spPr>
            <a:xfrm>
              <a:off x="8606297" y="3480739"/>
              <a:ext cx="1310640" cy="751840"/>
            </a:xfrm>
            <a:prstGeom prst="rect">
              <a:avLst/>
            </a:prstGeom>
            <a:noFill/>
          </p:spPr>
          <p:txBody>
            <a:bodyPr wrap="square" rtlCol="0">
              <a:spAutoFit/>
            </a:bodyPr>
            <a:p>
              <a:r>
                <a:rPr lang="en-US" altLang="zh-CN" sz="2000" b="1" i="1" dirty="0">
                  <a:solidFill>
                    <a:srgbClr val="00C1D0"/>
                  </a:solidFill>
                  <a:latin typeface="思源宋体 CN SemiBold" pitchFamily="18" charset="-122"/>
                  <a:ea typeface="思源宋体 CN SemiBold" pitchFamily="18" charset="-122"/>
                  <a:cs typeface="AngsanaUPC" panose="02020603050405020304" pitchFamily="18" charset="-34"/>
                </a:rPr>
                <a:t>2018-NOW</a:t>
              </a:r>
              <a:endParaRPr lang="zh-CN" altLang="en-US" sz="2000" b="1" i="1" dirty="0">
                <a:solidFill>
                  <a:srgbClr val="00C1D0"/>
                </a:solidFill>
                <a:latin typeface="思源宋体 CN SemiBold" pitchFamily="18" charset="-122"/>
                <a:ea typeface="思源宋体 CN SemiBold" pitchFamily="18" charset="-122"/>
                <a:cs typeface="AngsanaUPC" panose="02020603050405020304" pitchFamily="18" charset="-34"/>
              </a:endParaRPr>
            </a:p>
          </p:txBody>
        </p:sp>
        <p:sp>
          <p:nvSpPr>
            <p:cNvPr id="1048701" name="文本框 13"/>
            <p:cNvSpPr txBox="1"/>
            <p:nvPr/>
          </p:nvSpPr>
          <p:spPr>
            <a:xfrm>
              <a:off x="6759717" y="3480739"/>
              <a:ext cx="1501140" cy="398780"/>
            </a:xfrm>
            <a:prstGeom prst="rect">
              <a:avLst/>
            </a:prstGeom>
            <a:noFill/>
          </p:spPr>
          <p:txBody>
            <a:bodyPr wrap="square" rtlCol="0">
              <a:spAutoFit/>
            </a:bodyPr>
            <a:p>
              <a:r>
                <a:rPr lang="en-US" altLang="zh-CN" sz="2000" b="1" i="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rPr>
                <a:t>2013-2018</a:t>
              </a:r>
              <a:endParaRPr lang="en-US" altLang="zh-CN" sz="2000" b="1" i="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endParaRPr>
            </a:p>
          </p:txBody>
        </p:sp>
        <p:cxnSp>
          <p:nvCxnSpPr>
            <p:cNvPr id="3145829" name="连接符: 肘形 14"/>
            <p:cNvCxnSpPr/>
            <p:nvPr/>
          </p:nvCxnSpPr>
          <p:spPr>
            <a:xfrm rot="16200000" flipH="1">
              <a:off x="3080264" y="4680464"/>
              <a:ext cx="637836" cy="357809"/>
            </a:xfrm>
            <a:prstGeom prst="bentConnector3">
              <a:avLst/>
            </a:prstGeom>
            <a:ln>
              <a:solidFill>
                <a:schemeClr val="tx1">
                  <a:lumMod val="65000"/>
                  <a:lumOff val="35000"/>
                </a:schemeClr>
              </a:solidFill>
            </a:ln>
          </p:spPr>
          <p:style>
            <a:lnRef idx="3">
              <a:schemeClr val="accent3"/>
            </a:lnRef>
            <a:fillRef idx="0">
              <a:schemeClr val="accent3"/>
            </a:fillRef>
            <a:effectRef idx="2">
              <a:schemeClr val="accent3"/>
            </a:effectRef>
            <a:fontRef idx="minor">
              <a:schemeClr val="tx1"/>
            </a:fontRef>
          </p:style>
        </p:cxnSp>
        <p:sp>
          <p:nvSpPr>
            <p:cNvPr id="1048702" name="文本框 15"/>
            <p:cNvSpPr txBox="1"/>
            <p:nvPr/>
          </p:nvSpPr>
          <p:spPr>
            <a:xfrm>
              <a:off x="2963052" y="5221274"/>
              <a:ext cx="2757805" cy="1297940"/>
            </a:xfrm>
            <a:prstGeom prst="rect">
              <a:avLst/>
            </a:prstGeom>
            <a:noFill/>
          </p:spPr>
          <p:txBody>
            <a:bodyPr wrap="square" rtlCol="0">
              <a:spAutoFit/>
            </a:bodyPr>
            <a:p>
              <a:r>
                <a:rPr lang="en-US" altLang="zh-CN" sz="1400" b="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rPr>
                <a:t>From "the first ordinary hot pot shop" to "more focused on food safety and meeting the public's requirements"</a:t>
              </a:r>
              <a:endParaRPr lang="en-US" altLang="zh-CN" sz="1400" b="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endParaRPr>
            </a:p>
            <a:p>
              <a:endParaRPr lang="en-US" altLang="zh-CN" sz="1400" b="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endParaRPr>
            </a:p>
          </p:txBody>
        </p:sp>
        <p:cxnSp>
          <p:nvCxnSpPr>
            <p:cNvPr id="3145830" name="连接符: 肘形 16"/>
            <p:cNvCxnSpPr/>
            <p:nvPr/>
          </p:nvCxnSpPr>
          <p:spPr>
            <a:xfrm rot="5400000" flipH="1" flipV="1">
              <a:off x="4631496" y="2316954"/>
              <a:ext cx="722574" cy="452183"/>
            </a:xfrm>
            <a:prstGeom prst="bentConnector3">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048703" name="文本框 17"/>
            <p:cNvSpPr txBox="1"/>
            <p:nvPr/>
          </p:nvSpPr>
          <p:spPr>
            <a:xfrm>
              <a:off x="4496577" y="1451914"/>
              <a:ext cx="2899410" cy="815340"/>
            </a:xfrm>
            <a:prstGeom prst="rect">
              <a:avLst/>
            </a:prstGeom>
            <a:noFill/>
          </p:spPr>
          <p:txBody>
            <a:bodyPr wrap="square" rtlCol="0">
              <a:spAutoFit/>
            </a:bodyPr>
            <a:p>
              <a:r>
                <a:rPr lang="en-US" altLang="zh-CN" sz="1400" b="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rPr>
                <a:t>It was officially renamed "Banu Hot Pot Shop" and settled in China's first-tier cities.</a:t>
              </a:r>
              <a:endParaRPr lang="en-US" altLang="zh-CN" sz="1400" b="1" dirty="0">
                <a:solidFill>
                  <a:schemeClr val="tx1">
                    <a:lumMod val="95000"/>
                    <a:lumOff val="5000"/>
                  </a:schemeClr>
                </a:solidFill>
                <a:latin typeface="思源宋体 CN SemiBold" pitchFamily="18" charset="-122"/>
                <a:ea typeface="思源宋体 CN SemiBold" pitchFamily="18" charset="-122"/>
                <a:cs typeface="AngsanaUPC" panose="02020603050405020304" pitchFamily="18" charset="-34"/>
              </a:endParaRPr>
            </a:p>
          </p:txBody>
        </p:sp>
        <p:cxnSp>
          <p:nvCxnSpPr>
            <p:cNvPr id="3145831" name="连接符: 肘形 18"/>
            <p:cNvCxnSpPr/>
            <p:nvPr/>
          </p:nvCxnSpPr>
          <p:spPr>
            <a:xfrm rot="16200000" flipH="1">
              <a:off x="6581920" y="4680465"/>
              <a:ext cx="637836" cy="357809"/>
            </a:xfrm>
            <a:prstGeom prst="bentConnector3">
              <a:avLst/>
            </a:prstGeom>
            <a:ln>
              <a:solidFill>
                <a:schemeClr val="tx1">
                  <a:lumMod val="65000"/>
                  <a:lumOff val="35000"/>
                </a:schemeClr>
              </a:solidFill>
            </a:ln>
          </p:spPr>
          <p:style>
            <a:lnRef idx="3">
              <a:schemeClr val="accent3"/>
            </a:lnRef>
            <a:fillRef idx="0">
              <a:schemeClr val="accent3"/>
            </a:fillRef>
            <a:effectRef idx="2">
              <a:schemeClr val="accent3"/>
            </a:effectRef>
            <a:fontRef idx="minor">
              <a:schemeClr val="tx1"/>
            </a:fontRef>
          </p:style>
        </p:cxnSp>
        <p:sp>
          <p:nvSpPr>
            <p:cNvPr id="1048704" name="文本框 19"/>
            <p:cNvSpPr txBox="1"/>
            <p:nvPr/>
          </p:nvSpPr>
          <p:spPr>
            <a:xfrm>
              <a:off x="6375542" y="5221274"/>
              <a:ext cx="3804285" cy="815339"/>
            </a:xfrm>
            <a:prstGeom prst="rect">
              <a:avLst/>
            </a:prstGeom>
            <a:noFill/>
          </p:spPr>
          <p:txBody>
            <a:bodyPr wrap="square" rtlCol="0">
              <a:spAutoFit/>
            </a:bodyPr>
            <a:p>
              <a:r>
                <a:rPr lang="en-US" altLang="zh-CN" sz="1400" b="1"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rPr>
                <a:t>Banu Hot Pot Restaurant put forward the corporate culture of "productism" for the first time</a:t>
              </a:r>
              <a:endParaRPr lang="en-US" altLang="zh-CN" sz="1400" b="1"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endParaRPr>
            </a:p>
          </p:txBody>
        </p:sp>
        <p:sp>
          <p:nvSpPr>
            <p:cNvPr id="1048705" name="文本框 20"/>
            <p:cNvSpPr txBox="1"/>
            <p:nvPr/>
          </p:nvSpPr>
          <p:spPr>
            <a:xfrm>
              <a:off x="8088772" y="1077264"/>
              <a:ext cx="3709035" cy="1320800"/>
            </a:xfrm>
            <a:prstGeom prst="rect">
              <a:avLst/>
            </a:prstGeom>
            <a:noFill/>
          </p:spPr>
          <p:txBody>
            <a:bodyPr wrap="square" rtlCol="0">
              <a:noAutofit/>
            </a:bodyPr>
            <a:p>
              <a:r>
                <a:rPr lang="en-US" altLang="zh-CN" sz="1400" b="1"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rPr>
                <a:t>Lead the catering supply chain revolution, stabilize its own supply chain and build a strong central kitchen.</a:t>
              </a:r>
              <a:endParaRPr lang="en-US" altLang="zh-CN" sz="1400" b="1"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endParaRPr>
            </a:p>
          </p:txBody>
        </p:sp>
        <p:cxnSp>
          <p:nvCxnSpPr>
            <p:cNvPr id="3145832" name="连接符: 肘形 21"/>
            <p:cNvCxnSpPr/>
            <p:nvPr/>
          </p:nvCxnSpPr>
          <p:spPr>
            <a:xfrm rot="5400000" flipH="1" flipV="1">
              <a:off x="8221397" y="2316954"/>
              <a:ext cx="722574" cy="452183"/>
            </a:xfrm>
            <a:prstGeom prst="bentConnector3">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2097164" name="图形 22" descr="从云中下载"/>
            <p:cNvPicPr>
              <a:picLocks noChangeAspect="1"/>
            </p:cNvPicPr>
            <p:nvPr/>
          </p:nvPicPr>
          <p:blipFill>
            <a:blip r:embed="rId1"/>
            <a:stretch>
              <a:fillRect/>
            </a:stretch>
          </p:blipFill>
          <p:spPr>
            <a:xfrm>
              <a:off x="2510513" y="5180130"/>
              <a:ext cx="391612" cy="391612"/>
            </a:xfrm>
            <a:prstGeom prst="rect">
              <a:avLst/>
            </a:prstGeom>
          </p:spPr>
        </p:pic>
        <p:pic>
          <p:nvPicPr>
            <p:cNvPr id="2097165" name="图形 23" descr="回收标志"/>
            <p:cNvPicPr>
              <a:picLocks noChangeAspect="1"/>
            </p:cNvPicPr>
            <p:nvPr/>
          </p:nvPicPr>
          <p:blipFill>
            <a:blip r:embed="rId2"/>
            <a:stretch>
              <a:fillRect/>
            </a:stretch>
          </p:blipFill>
          <p:spPr>
            <a:xfrm>
              <a:off x="4102394" y="1447260"/>
              <a:ext cx="322745" cy="322745"/>
            </a:xfrm>
            <a:prstGeom prst="rect">
              <a:avLst/>
            </a:prstGeom>
          </p:spPr>
        </p:pic>
        <p:pic>
          <p:nvPicPr>
            <p:cNvPr id="2097166" name="图形 24" descr="云计算"/>
            <p:cNvPicPr>
              <a:picLocks noChangeAspect="1"/>
            </p:cNvPicPr>
            <p:nvPr/>
          </p:nvPicPr>
          <p:blipFill>
            <a:blip r:embed="rId3"/>
            <a:stretch>
              <a:fillRect/>
            </a:stretch>
          </p:blipFill>
          <p:spPr>
            <a:xfrm>
              <a:off x="5985810" y="5211384"/>
              <a:ext cx="360358" cy="360358"/>
            </a:xfrm>
            <a:prstGeom prst="rect">
              <a:avLst/>
            </a:prstGeom>
          </p:spPr>
        </p:pic>
        <p:pic>
          <p:nvPicPr>
            <p:cNvPr id="2097167" name="图形 25" descr="自行车与人"/>
            <p:cNvPicPr>
              <a:picLocks noChangeAspect="1"/>
            </p:cNvPicPr>
            <p:nvPr/>
          </p:nvPicPr>
          <p:blipFill>
            <a:blip r:embed="rId4"/>
            <a:stretch>
              <a:fillRect/>
            </a:stretch>
          </p:blipFill>
          <p:spPr>
            <a:xfrm>
              <a:off x="7695727" y="1402384"/>
              <a:ext cx="413085" cy="413085"/>
            </a:xfrm>
            <a:prstGeom prst="rect">
              <a:avLst/>
            </a:prstGeom>
          </p:spPr>
        </p:pic>
      </p:grpSp>
      <p:sp>
        <p:nvSpPr>
          <p:cNvPr id="1048706" name="矩形 26"/>
          <p:cNvSpPr/>
          <p:nvPr/>
        </p:nvSpPr>
        <p:spPr>
          <a:xfrm>
            <a:off x="413675" y="371325"/>
            <a:ext cx="4760345" cy="712922"/>
          </a:xfrm>
          <a:prstGeom prst="rect">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b="1" dirty="0">
                <a:latin typeface="思源宋体 CN SemiBold" pitchFamily="18" charset="-122"/>
                <a:ea typeface="思源宋体 CN SemiBold" pitchFamily="18" charset="-122"/>
                <a:cs typeface="AngsanaUPC" panose="02020603050405020304" pitchFamily="18" charset="-34"/>
              </a:rPr>
              <a:t>Major organizational changes flowchart</a:t>
            </a:r>
            <a:endParaRPr lang="en-US" altLang="zh-CN" b="1" dirty="0">
              <a:latin typeface="思源宋体 CN SemiBold" pitchFamily="18" charset="-122"/>
              <a:ea typeface="思源宋体 CN SemiBold" pitchFamily="18" charset="-122"/>
              <a:cs typeface="AngsanaUPC" panose="02020603050405020304" pitchFamily="18" charset="-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0"/>
                                        </p:tgtEl>
                                        <p:attrNameLst>
                                          <p:attrName>style.visibility</p:attrName>
                                        </p:attrNameLst>
                                      </p:cBhvr>
                                      <p:to>
                                        <p:strVal val="visible"/>
                                      </p:to>
                                    </p:set>
                                    <p:animEffect transition="in" filter="fade">
                                      <p:cBhvr>
                                        <p:cTn id="7" dur="1000"/>
                                        <p:tgtEl>
                                          <p:spTgt spid="70"/>
                                        </p:tgtEl>
                                      </p:cBhvr>
                                    </p:animEffect>
                                    <p:anim calcmode="lin" valueType="num">
                                      <p:cBhvr>
                                        <p:cTn id="8" dur="1000" fill="hold"/>
                                        <p:tgtEl>
                                          <p:spTgt spid="70"/>
                                        </p:tgtEl>
                                        <p:attrNameLst>
                                          <p:attrName>ppt_x</p:attrName>
                                        </p:attrNameLst>
                                      </p:cBhvr>
                                      <p:tavLst>
                                        <p:tav tm="0">
                                          <p:val>
                                            <p:strVal val="#ppt_x"/>
                                          </p:val>
                                        </p:tav>
                                        <p:tav tm="100000">
                                          <p:val>
                                            <p:strVal val="#ppt_x"/>
                                          </p:val>
                                        </p:tav>
                                      </p:tavLst>
                                    </p:anim>
                                    <p:anim calcmode="lin" valueType="num">
                                      <p:cBhvr>
                                        <p:cTn id="9" dur="1000" fill="hold"/>
                                        <p:tgtEl>
                                          <p:spTgt spid="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t="-11000" b="-11000"/>
          </a:stretch>
        </a:blipFill>
        <a:effectLst/>
      </p:bgPr>
    </p:bg>
    <p:spTree>
      <p:nvGrpSpPr>
        <p:cNvPr id="73" name=""/>
        <p:cNvGrpSpPr/>
        <p:nvPr/>
      </p:nvGrpSpPr>
      <p:grpSpPr>
        <a:xfrm>
          <a:off x="0" y="0"/>
          <a:ext cx="0" cy="0"/>
          <a:chOff x="0" y="0"/>
          <a:chExt cx="0" cy="0"/>
        </a:xfrm>
      </p:grpSpPr>
      <p:sp>
        <p:nvSpPr>
          <p:cNvPr id="1048709" name="矩形 7"/>
          <p:cNvSpPr/>
          <p:nvPr/>
        </p:nvSpPr>
        <p:spPr>
          <a:xfrm rot="16200000">
            <a:off x="-468309" y="2104541"/>
            <a:ext cx="6857999" cy="2648917"/>
          </a:xfrm>
          <a:prstGeom prst="rect">
            <a:avLst/>
          </a:prstGeom>
          <a:solidFill>
            <a:srgbClr val="0058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rgbClr val="00587A"/>
              </a:solidFill>
            </a:endParaRPr>
          </a:p>
        </p:txBody>
      </p:sp>
      <p:sp>
        <p:nvSpPr>
          <p:cNvPr id="1048710" name="矩形 7"/>
          <p:cNvSpPr/>
          <p:nvPr/>
        </p:nvSpPr>
        <p:spPr>
          <a:xfrm>
            <a:off x="-10160" y="2265239"/>
            <a:ext cx="12202160" cy="2408213"/>
          </a:xfrm>
          <a:custGeom>
            <a:avLst/>
            <a:gdLst>
              <a:gd name="connsiteX0" fmla="*/ 0 w 12192000"/>
              <a:gd name="connsiteY0" fmla="*/ 0 h 3029918"/>
              <a:gd name="connsiteX1" fmla="*/ 12192000 w 12192000"/>
              <a:gd name="connsiteY1" fmla="*/ 0 h 3029918"/>
              <a:gd name="connsiteX2" fmla="*/ 12192000 w 12192000"/>
              <a:gd name="connsiteY2" fmla="*/ 3029918 h 3029918"/>
              <a:gd name="connsiteX3" fmla="*/ 0 w 12192000"/>
              <a:gd name="connsiteY3" fmla="*/ 3029918 h 3029918"/>
              <a:gd name="connsiteX4" fmla="*/ 0 w 12192000"/>
              <a:gd name="connsiteY4" fmla="*/ 0 h 3029918"/>
              <a:gd name="connsiteX0-1" fmla="*/ 4463512 w 12192000"/>
              <a:gd name="connsiteY0-2" fmla="*/ 0 h 3045416"/>
              <a:gd name="connsiteX1-3" fmla="*/ 12192000 w 12192000"/>
              <a:gd name="connsiteY1-4" fmla="*/ 15498 h 3045416"/>
              <a:gd name="connsiteX2-5" fmla="*/ 12192000 w 12192000"/>
              <a:gd name="connsiteY2-6" fmla="*/ 3045416 h 3045416"/>
              <a:gd name="connsiteX3-7" fmla="*/ 0 w 12192000"/>
              <a:gd name="connsiteY3-8" fmla="*/ 3045416 h 3045416"/>
              <a:gd name="connsiteX4-9" fmla="*/ 4463512 w 12192000"/>
              <a:gd name="connsiteY4-10" fmla="*/ 0 h 3045416"/>
              <a:gd name="connsiteX0-11" fmla="*/ 4277532 w 12192000"/>
              <a:gd name="connsiteY0-12" fmla="*/ 0 h 3045416"/>
              <a:gd name="connsiteX1-13" fmla="*/ 12192000 w 12192000"/>
              <a:gd name="connsiteY1-14" fmla="*/ 15498 h 3045416"/>
              <a:gd name="connsiteX2-15" fmla="*/ 12192000 w 12192000"/>
              <a:gd name="connsiteY2-16" fmla="*/ 3045416 h 3045416"/>
              <a:gd name="connsiteX3-17" fmla="*/ 0 w 12192000"/>
              <a:gd name="connsiteY3-18" fmla="*/ 3045416 h 3045416"/>
              <a:gd name="connsiteX4-19" fmla="*/ 4277532 w 12192000"/>
              <a:gd name="connsiteY4-20" fmla="*/ 0 h 3045416"/>
              <a:gd name="connsiteX0-21" fmla="*/ 4231037 w 12192000"/>
              <a:gd name="connsiteY0-22" fmla="*/ 0 h 3030227"/>
              <a:gd name="connsiteX1-23" fmla="*/ 12192000 w 12192000"/>
              <a:gd name="connsiteY1-24" fmla="*/ 309 h 3030227"/>
              <a:gd name="connsiteX2-25" fmla="*/ 12192000 w 12192000"/>
              <a:gd name="connsiteY2-26" fmla="*/ 3030227 h 3030227"/>
              <a:gd name="connsiteX3-27" fmla="*/ 0 w 12192000"/>
              <a:gd name="connsiteY3-28" fmla="*/ 3030227 h 3030227"/>
              <a:gd name="connsiteX4-29" fmla="*/ 4231037 w 12192000"/>
              <a:gd name="connsiteY4-30" fmla="*/ 0 h 3030227"/>
              <a:gd name="connsiteX0-31" fmla="*/ 4301744 w 12192000"/>
              <a:gd name="connsiteY0-32" fmla="*/ 0 h 3041720"/>
              <a:gd name="connsiteX1-33" fmla="*/ 12192000 w 12192000"/>
              <a:gd name="connsiteY1-34" fmla="*/ 11802 h 3041720"/>
              <a:gd name="connsiteX2-35" fmla="*/ 12192000 w 12192000"/>
              <a:gd name="connsiteY2-36" fmla="*/ 3041720 h 3041720"/>
              <a:gd name="connsiteX3-37" fmla="*/ 0 w 12192000"/>
              <a:gd name="connsiteY3-38" fmla="*/ 3041720 h 3041720"/>
              <a:gd name="connsiteX4-39" fmla="*/ 4301744 w 12192000"/>
              <a:gd name="connsiteY4-40" fmla="*/ 0 h 3041720"/>
              <a:gd name="connsiteX0-41" fmla="*/ 79494 w 12192000"/>
              <a:gd name="connsiteY0-42" fmla="*/ 0 h 3064789"/>
              <a:gd name="connsiteX1-43" fmla="*/ 12192000 w 12192000"/>
              <a:gd name="connsiteY1-44" fmla="*/ 34871 h 3064789"/>
              <a:gd name="connsiteX2-45" fmla="*/ 12192000 w 12192000"/>
              <a:gd name="connsiteY2-46" fmla="*/ 3064789 h 3064789"/>
              <a:gd name="connsiteX3-47" fmla="*/ 0 w 12192000"/>
              <a:gd name="connsiteY3-48" fmla="*/ 3064789 h 3064789"/>
              <a:gd name="connsiteX4-49" fmla="*/ 79494 w 12192000"/>
              <a:gd name="connsiteY4-50" fmla="*/ 0 h 3064789"/>
              <a:gd name="connsiteX0-51" fmla="*/ 18888 w 12131394"/>
              <a:gd name="connsiteY0-52" fmla="*/ 0 h 3064789"/>
              <a:gd name="connsiteX1-53" fmla="*/ 12131394 w 12131394"/>
              <a:gd name="connsiteY1-54" fmla="*/ 34871 h 3064789"/>
              <a:gd name="connsiteX2-55" fmla="*/ 12131394 w 12131394"/>
              <a:gd name="connsiteY2-56" fmla="*/ 3064789 h 3064789"/>
              <a:gd name="connsiteX3-57" fmla="*/ 0 w 12131394"/>
              <a:gd name="connsiteY3-58" fmla="*/ 3064789 h 3064789"/>
              <a:gd name="connsiteX4-59" fmla="*/ 18888 w 12131394"/>
              <a:gd name="connsiteY4-60" fmla="*/ 0 h 3064789"/>
              <a:gd name="connsiteX0-61" fmla="*/ 1629570 w 12131394"/>
              <a:gd name="connsiteY0-62" fmla="*/ 0 h 3039697"/>
              <a:gd name="connsiteX1-63" fmla="*/ 12131394 w 12131394"/>
              <a:gd name="connsiteY1-64" fmla="*/ 9779 h 3039697"/>
              <a:gd name="connsiteX2-65" fmla="*/ 12131394 w 12131394"/>
              <a:gd name="connsiteY2-66" fmla="*/ 3039697 h 3039697"/>
              <a:gd name="connsiteX3-67" fmla="*/ 0 w 12131394"/>
              <a:gd name="connsiteY3-68" fmla="*/ 3039697 h 3039697"/>
              <a:gd name="connsiteX4-69" fmla="*/ 1629570 w 12131394"/>
              <a:gd name="connsiteY4-70" fmla="*/ 0 h 3039697"/>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131394" h="3039697">
                <a:moveTo>
                  <a:pt x="1629570" y="0"/>
                </a:moveTo>
                <a:lnTo>
                  <a:pt x="12131394" y="9779"/>
                </a:lnTo>
                <a:lnTo>
                  <a:pt x="12131394" y="3039697"/>
                </a:lnTo>
                <a:lnTo>
                  <a:pt x="0" y="3039697"/>
                </a:lnTo>
                <a:lnTo>
                  <a:pt x="1629570" y="0"/>
                </a:lnTo>
                <a:close/>
              </a:path>
            </a:pathLst>
          </a:custGeom>
          <a:solidFill>
            <a:srgbClr val="E7E7DE">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11" name="文本框 4"/>
          <p:cNvSpPr txBox="1"/>
          <p:nvPr/>
        </p:nvSpPr>
        <p:spPr>
          <a:xfrm>
            <a:off x="2185777" y="2670373"/>
            <a:ext cx="1658319" cy="1564639"/>
          </a:xfrm>
          <a:prstGeom prst="rect">
            <a:avLst/>
          </a:prstGeom>
          <a:noFill/>
        </p:spPr>
        <p:txBody>
          <a:bodyPr wrap="square" rtlCol="0">
            <a:spAutoFit/>
          </a:bodyPr>
          <a:p>
            <a:r>
              <a:rPr lang="en-US" altLang="zh-CN" sz="8800" b="1" dirty="0">
                <a:solidFill>
                  <a:srgbClr val="0F3057"/>
                </a:solidFill>
                <a:latin typeface="思源宋体 CN SemiBold" pitchFamily="18" charset="-122"/>
                <a:ea typeface="思源宋体 CN SemiBold" pitchFamily="18" charset="-122"/>
                <a:cs typeface="AngsanaUPC" panose="02020603050405020304" pitchFamily="18" charset="-34"/>
              </a:rPr>
              <a:t>02</a:t>
            </a:r>
            <a:endParaRPr lang="zh-CN" altLang="en-US" sz="88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712" name="文本框 5"/>
          <p:cNvSpPr txBox="1"/>
          <p:nvPr/>
        </p:nvSpPr>
        <p:spPr>
          <a:xfrm>
            <a:off x="2294265" y="3983997"/>
            <a:ext cx="1441341" cy="1031240"/>
          </a:xfrm>
          <a:prstGeom prst="rect">
            <a:avLst/>
          </a:prstGeom>
          <a:noFill/>
        </p:spPr>
        <p:txBody>
          <a:bodyPr wrap="square" rtlCol="0">
            <a:spAutoFit/>
          </a:bodyPr>
          <a:p>
            <a:r>
              <a:rPr lang="en-US" altLang="zh-CN" sz="2800" b="1" dirty="0">
                <a:solidFill>
                  <a:srgbClr val="0F3057"/>
                </a:solidFill>
                <a:latin typeface="AngsanaUPC" panose="02020603050405020304" pitchFamily="18" charset="-34"/>
                <a:cs typeface="AngsanaUPC" panose="02020603050405020304" pitchFamily="18" charset="-34"/>
              </a:rPr>
              <a:t>PORTION</a:t>
            </a:r>
            <a:endParaRPr lang="zh-CN" altLang="en-US" sz="2800" b="1" dirty="0">
              <a:solidFill>
                <a:srgbClr val="0F3057"/>
              </a:solidFill>
              <a:latin typeface="AngsanaUPC" panose="02020603050405020304" pitchFamily="18" charset="-34"/>
              <a:cs typeface="AngsanaUPC" panose="02020603050405020304" pitchFamily="18" charset="-34"/>
            </a:endParaRPr>
          </a:p>
        </p:txBody>
      </p:sp>
      <p:sp>
        <p:nvSpPr>
          <p:cNvPr id="1048713" name="矩形 6"/>
          <p:cNvSpPr/>
          <p:nvPr/>
        </p:nvSpPr>
        <p:spPr>
          <a:xfrm>
            <a:off x="7058314" y="2752890"/>
            <a:ext cx="4388515" cy="1196339"/>
          </a:xfrm>
          <a:prstGeom prst="rect">
            <a:avLst/>
          </a:prstGeom>
        </p:spPr>
        <p:txBody>
          <a:bodyPr wrap="none">
            <a:spAutoFit/>
          </a:bodyPr>
          <a:p>
            <a:r>
              <a:rPr lang="en-US" altLang="zh-CN" sz="6600" b="1" dirty="0">
                <a:solidFill>
                  <a:srgbClr val="0F3057"/>
                </a:solidFill>
                <a:latin typeface="思源宋体 CN SemiBold" pitchFamily="18" charset="-122"/>
                <a:ea typeface="思源宋体 CN SemiBold" pitchFamily="18" charset="-122"/>
                <a:cs typeface="AngsanaUPC" panose="02020603050405020304" pitchFamily="18" charset="-34"/>
              </a:rPr>
              <a:t>S</a:t>
            </a:r>
            <a:r>
              <a:rPr lang="zh-CN" altLang="en-US" sz="6600" b="1" dirty="0">
                <a:solidFill>
                  <a:srgbClr val="0F3057"/>
                </a:solidFill>
                <a:latin typeface="思源宋体 CN SemiBold" pitchFamily="18" charset="-122"/>
                <a:ea typeface="思源宋体 CN SemiBold" pitchFamily="18" charset="-122"/>
                <a:cs typeface="AngsanaUPC" panose="02020603050405020304" pitchFamily="18" charset="-34"/>
              </a:rPr>
              <a:t>ummarize</a:t>
            </a:r>
            <a:endParaRPr lang="zh-CN" altLang="en-US" sz="66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833" name="直接连接符 10"/>
          <p:cNvCxnSpPr/>
          <p:nvPr/>
        </p:nvCxnSpPr>
        <p:spPr>
          <a:xfrm>
            <a:off x="9356533" y="3868758"/>
            <a:ext cx="2398472" cy="0"/>
          </a:xfrm>
          <a:prstGeom prst="line">
            <a:avLst/>
          </a:prstGeom>
          <a:ln w="28575">
            <a:solidFill>
              <a:srgbClr val="0F3057"/>
            </a:solidFill>
          </a:ln>
        </p:spPr>
        <p:style>
          <a:lnRef idx="3">
            <a:schemeClr val="accent1"/>
          </a:lnRef>
          <a:fillRef idx="0">
            <a:schemeClr val="accent1"/>
          </a:fillRef>
          <a:effectRef idx="2">
            <a:schemeClr val="accent1"/>
          </a:effectRef>
          <a:fontRef idx="minor">
            <a:schemeClr val="tx1"/>
          </a:fontRef>
        </p:style>
      </p:cxnSp>
      <p:sp>
        <p:nvSpPr>
          <p:cNvPr id="1048714" name="矩形 11"/>
          <p:cNvSpPr/>
          <p:nvPr/>
        </p:nvSpPr>
        <p:spPr>
          <a:xfrm>
            <a:off x="2185777" y="2670373"/>
            <a:ext cx="1549829" cy="1747520"/>
          </a:xfrm>
          <a:prstGeom prst="rect">
            <a:avLst/>
          </a:prstGeom>
          <a:noFill/>
          <a:ln w="19050">
            <a:solidFill>
              <a:srgbClr val="0F30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15" name="矩形 1"/>
          <p:cNvSpPr/>
          <p:nvPr/>
        </p:nvSpPr>
        <p:spPr>
          <a:xfrm>
            <a:off x="6430514" y="3860886"/>
            <a:ext cx="5123925" cy="421639"/>
          </a:xfrm>
          <a:prstGeom prst="rect">
            <a:avLst/>
          </a:prstGeom>
        </p:spPr>
        <p:txBody>
          <a:bodyPr wrap="none">
            <a:spAutoFit/>
          </a:bodyPr>
          <a:p>
            <a:r>
              <a:rPr lang="en-US" altLang="zh-CN" sz="2000" dirty="0">
                <a:solidFill>
                  <a:srgbClr val="0F3057"/>
                </a:solidFill>
                <a:latin typeface="思源宋体 CN SemiBold" pitchFamily="18" charset="-122"/>
                <a:ea typeface="思源宋体 CN SemiBold" pitchFamily="18" charset="-122"/>
                <a:cs typeface="AngsanaUPC" panose="02020603050405020304" pitchFamily="18" charset="-34"/>
              </a:rPr>
              <a:t>Summarize past strengths and weaknesses</a:t>
            </a:r>
            <a:endParaRPr lang="en-US" altLang="zh-CN" sz="2000" b="0" i="0" dirty="0">
              <a:solidFill>
                <a:srgbClr val="0F3057"/>
              </a:solidFill>
              <a:effectLst/>
              <a:latin typeface="思源宋体 CN SemiBold" pitchFamily="18" charset="-122"/>
              <a:ea typeface="思源宋体 CN SemiBold" pitchFamily="18" charset="-122"/>
              <a:cs typeface="AngsanaUPC" panose="02020603050405020304" pitchFamily="18" charset="-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sp>
        <p:nvSpPr>
          <p:cNvPr id="1048652" name="矩形 13"/>
          <p:cNvSpPr/>
          <p:nvPr/>
        </p:nvSpPr>
        <p:spPr>
          <a:xfrm>
            <a:off x="0" y="0"/>
            <a:ext cx="4137466" cy="4590951"/>
          </a:xfrm>
          <a:prstGeom prst="rect">
            <a:avLst/>
          </a:prstGeom>
          <a:solidFill>
            <a:srgbClr val="00587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53" name="矩形 22"/>
          <p:cNvSpPr/>
          <p:nvPr/>
        </p:nvSpPr>
        <p:spPr>
          <a:xfrm>
            <a:off x="5244524" y="290048"/>
            <a:ext cx="6643558" cy="764539"/>
          </a:xfrm>
          <a:prstGeom prst="rect">
            <a:avLst/>
          </a:prstGeom>
        </p:spPr>
        <p:txBody>
          <a:bodyPr wrap="none">
            <a:spAutoFit/>
          </a:bodyPr>
          <a:p>
            <a:pPr algn="l"/>
            <a:r>
              <a:rPr lang="en-US" altLang="zh-CN" sz="4000" b="1" dirty="0">
                <a:solidFill>
                  <a:srgbClr val="0F3057"/>
                </a:solidFill>
                <a:latin typeface="思源宋体 CN SemiBold" pitchFamily="18" charset="-122"/>
                <a:ea typeface="思源宋体 CN SemiBold" pitchFamily="18" charset="-122"/>
                <a:cs typeface="AngsanaUPC" panose="02020603050405020304" pitchFamily="18" charset="-34"/>
              </a:rPr>
              <a:t>Market changes since 2020</a:t>
            </a:r>
            <a:endParaRPr lang="en-US" altLang="zh-CN" sz="40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738" name="直接连接符 24"/>
          <p:cNvCxnSpPr/>
          <p:nvPr/>
        </p:nvCxnSpPr>
        <p:spPr>
          <a:xfrm>
            <a:off x="6623286" y="1097997"/>
            <a:ext cx="4482547" cy="0"/>
          </a:xfrm>
          <a:prstGeom prst="line">
            <a:avLst/>
          </a:prstGeom>
          <a:ln w="25400">
            <a:solidFill>
              <a:srgbClr val="0F3057"/>
            </a:solidFill>
          </a:ln>
        </p:spPr>
        <p:style>
          <a:lnRef idx="1">
            <a:schemeClr val="accent1"/>
          </a:lnRef>
          <a:fillRef idx="0">
            <a:schemeClr val="accent1"/>
          </a:fillRef>
          <a:effectRef idx="0">
            <a:schemeClr val="accent1"/>
          </a:effectRef>
          <a:fontRef idx="minor">
            <a:schemeClr val="tx1"/>
          </a:fontRef>
        </p:style>
      </p:cxnSp>
      <p:grpSp>
        <p:nvGrpSpPr>
          <p:cNvPr id="55" name="组合 33"/>
          <p:cNvGrpSpPr/>
          <p:nvPr/>
        </p:nvGrpSpPr>
        <p:grpSpPr>
          <a:xfrm flipV="1">
            <a:off x="5744817" y="5937970"/>
            <a:ext cx="5361016" cy="133911"/>
            <a:chOff x="5858359" y="3749755"/>
            <a:chExt cx="6142495" cy="449481"/>
          </a:xfrm>
        </p:grpSpPr>
        <p:cxnSp>
          <p:nvCxnSpPr>
            <p:cNvPr id="3145739" name="直接连接符 34"/>
            <p:cNvCxnSpPr/>
            <p:nvPr/>
          </p:nvCxnSpPr>
          <p:spPr>
            <a:xfrm>
              <a:off x="5858359"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0" name="直接连接符 35"/>
            <p:cNvCxnSpPr/>
            <p:nvPr/>
          </p:nvCxnSpPr>
          <p:spPr>
            <a:xfrm>
              <a:off x="6001208"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1" name="直接连接符 36"/>
            <p:cNvCxnSpPr/>
            <p:nvPr/>
          </p:nvCxnSpPr>
          <p:spPr>
            <a:xfrm>
              <a:off x="6144057"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2" name="直接连接符 37"/>
            <p:cNvCxnSpPr/>
            <p:nvPr/>
          </p:nvCxnSpPr>
          <p:spPr>
            <a:xfrm>
              <a:off x="6286906" y="3910347"/>
              <a:ext cx="0" cy="128297"/>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3" name="直接连接符 38"/>
            <p:cNvCxnSpPr/>
            <p:nvPr/>
          </p:nvCxnSpPr>
          <p:spPr>
            <a:xfrm>
              <a:off x="6429755"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4" name="直接连接符 39"/>
            <p:cNvCxnSpPr/>
            <p:nvPr/>
          </p:nvCxnSpPr>
          <p:spPr>
            <a:xfrm>
              <a:off x="6572604"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5" name="直接连接符 40"/>
            <p:cNvCxnSpPr/>
            <p:nvPr/>
          </p:nvCxnSpPr>
          <p:spPr>
            <a:xfrm>
              <a:off x="6715453" y="3806088"/>
              <a:ext cx="0" cy="33681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6" name="直接连接符 41"/>
            <p:cNvCxnSpPr/>
            <p:nvPr/>
          </p:nvCxnSpPr>
          <p:spPr>
            <a:xfrm>
              <a:off x="6858302"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7" name="直接连接符 42"/>
            <p:cNvCxnSpPr/>
            <p:nvPr/>
          </p:nvCxnSpPr>
          <p:spPr>
            <a:xfrm>
              <a:off x="7001151"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8" name="直接连接符 43"/>
            <p:cNvCxnSpPr/>
            <p:nvPr/>
          </p:nvCxnSpPr>
          <p:spPr>
            <a:xfrm>
              <a:off x="7144000"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49" name="直接连接符 44"/>
            <p:cNvCxnSpPr/>
            <p:nvPr/>
          </p:nvCxnSpPr>
          <p:spPr>
            <a:xfrm>
              <a:off x="7286849"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0" name="直接连接符 45"/>
            <p:cNvCxnSpPr/>
            <p:nvPr/>
          </p:nvCxnSpPr>
          <p:spPr>
            <a:xfrm>
              <a:off x="7429698"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1" name="直接连接符 46"/>
            <p:cNvCxnSpPr/>
            <p:nvPr/>
          </p:nvCxnSpPr>
          <p:spPr>
            <a:xfrm>
              <a:off x="7572547"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2" name="直接连接符 47"/>
            <p:cNvCxnSpPr/>
            <p:nvPr/>
          </p:nvCxnSpPr>
          <p:spPr>
            <a:xfrm>
              <a:off x="7715396"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3" name="直接连接符 48"/>
            <p:cNvCxnSpPr/>
            <p:nvPr/>
          </p:nvCxnSpPr>
          <p:spPr>
            <a:xfrm>
              <a:off x="8143943"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4" name="直接连接符 49"/>
            <p:cNvCxnSpPr/>
            <p:nvPr/>
          </p:nvCxnSpPr>
          <p:spPr>
            <a:xfrm>
              <a:off x="7858245" y="3923974"/>
              <a:ext cx="0" cy="101042"/>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5" name="直接连接符 50"/>
            <p:cNvCxnSpPr/>
            <p:nvPr/>
          </p:nvCxnSpPr>
          <p:spPr>
            <a:xfrm>
              <a:off x="8286792" y="3915255"/>
              <a:ext cx="0" cy="118480"/>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6" name="直接连接符 51"/>
            <p:cNvCxnSpPr/>
            <p:nvPr/>
          </p:nvCxnSpPr>
          <p:spPr>
            <a:xfrm>
              <a:off x="8572490"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7" name="直接连接符 52"/>
            <p:cNvCxnSpPr/>
            <p:nvPr/>
          </p:nvCxnSpPr>
          <p:spPr>
            <a:xfrm>
              <a:off x="8001094"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8" name="直接连接符 53"/>
            <p:cNvCxnSpPr/>
            <p:nvPr/>
          </p:nvCxnSpPr>
          <p:spPr>
            <a:xfrm>
              <a:off x="8715339"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59" name="直接连接符 54"/>
            <p:cNvCxnSpPr/>
            <p:nvPr/>
          </p:nvCxnSpPr>
          <p:spPr>
            <a:xfrm>
              <a:off x="8858188"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0" name="直接连接符 55"/>
            <p:cNvCxnSpPr/>
            <p:nvPr/>
          </p:nvCxnSpPr>
          <p:spPr>
            <a:xfrm>
              <a:off x="8429641" y="3806088"/>
              <a:ext cx="0" cy="33681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1" name="直接连接符 56"/>
            <p:cNvCxnSpPr/>
            <p:nvPr/>
          </p:nvCxnSpPr>
          <p:spPr>
            <a:xfrm>
              <a:off x="9143886"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2" name="直接连接符 57"/>
            <p:cNvCxnSpPr/>
            <p:nvPr/>
          </p:nvCxnSpPr>
          <p:spPr>
            <a:xfrm>
              <a:off x="9286735" y="3855613"/>
              <a:ext cx="0" cy="237765"/>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3" name="直接连接符 58"/>
            <p:cNvCxnSpPr/>
            <p:nvPr/>
          </p:nvCxnSpPr>
          <p:spPr>
            <a:xfrm>
              <a:off x="9001037"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4" name="直接连接符 59"/>
            <p:cNvCxnSpPr/>
            <p:nvPr/>
          </p:nvCxnSpPr>
          <p:spPr>
            <a:xfrm>
              <a:off x="9572433"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5" name="直接连接符 60"/>
            <p:cNvCxnSpPr/>
            <p:nvPr/>
          </p:nvCxnSpPr>
          <p:spPr>
            <a:xfrm>
              <a:off x="9858131"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6" name="直接连接符 61"/>
            <p:cNvCxnSpPr/>
            <p:nvPr/>
          </p:nvCxnSpPr>
          <p:spPr>
            <a:xfrm>
              <a:off x="9429584" y="3835097"/>
              <a:ext cx="0" cy="278796"/>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7" name="直接连接符 62"/>
            <p:cNvCxnSpPr/>
            <p:nvPr/>
          </p:nvCxnSpPr>
          <p:spPr>
            <a:xfrm>
              <a:off x="10143829" y="3923974"/>
              <a:ext cx="0" cy="101042"/>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8" name="直接连接符 63"/>
            <p:cNvCxnSpPr/>
            <p:nvPr/>
          </p:nvCxnSpPr>
          <p:spPr>
            <a:xfrm>
              <a:off x="10286678"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69" name="直接连接符 64"/>
            <p:cNvCxnSpPr/>
            <p:nvPr/>
          </p:nvCxnSpPr>
          <p:spPr>
            <a:xfrm>
              <a:off x="9715282" y="3886295"/>
              <a:ext cx="0" cy="17640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0" name="直接连接符 65"/>
            <p:cNvCxnSpPr/>
            <p:nvPr/>
          </p:nvCxnSpPr>
          <p:spPr>
            <a:xfrm>
              <a:off x="10429527"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1" name="直接连接符 66"/>
            <p:cNvCxnSpPr/>
            <p:nvPr/>
          </p:nvCxnSpPr>
          <p:spPr>
            <a:xfrm>
              <a:off x="10572376" y="3830873"/>
              <a:ext cx="0" cy="287244"/>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2" name="直接连接符 67"/>
            <p:cNvCxnSpPr/>
            <p:nvPr/>
          </p:nvCxnSpPr>
          <p:spPr>
            <a:xfrm>
              <a:off x="10000980"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3" name="直接连接符 68"/>
            <p:cNvCxnSpPr/>
            <p:nvPr/>
          </p:nvCxnSpPr>
          <p:spPr>
            <a:xfrm>
              <a:off x="10858074"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4" name="直接连接符 69"/>
            <p:cNvCxnSpPr/>
            <p:nvPr/>
          </p:nvCxnSpPr>
          <p:spPr>
            <a:xfrm>
              <a:off x="11000923"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5" name="直接连接符 70"/>
            <p:cNvCxnSpPr/>
            <p:nvPr/>
          </p:nvCxnSpPr>
          <p:spPr>
            <a:xfrm>
              <a:off x="10715225" y="3852011"/>
              <a:ext cx="0" cy="244968"/>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6" name="直接连接符 71"/>
            <p:cNvCxnSpPr/>
            <p:nvPr/>
          </p:nvCxnSpPr>
          <p:spPr>
            <a:xfrm>
              <a:off x="11143772"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7" name="直接连接符 72"/>
            <p:cNvCxnSpPr/>
            <p:nvPr/>
          </p:nvCxnSpPr>
          <p:spPr>
            <a:xfrm>
              <a:off x="11572319" y="3910347"/>
              <a:ext cx="0" cy="128297"/>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8" name="直接连接符 73"/>
            <p:cNvCxnSpPr/>
            <p:nvPr/>
          </p:nvCxnSpPr>
          <p:spPr>
            <a:xfrm>
              <a:off x="11286621" y="3749755"/>
              <a:ext cx="0" cy="44948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79" name="直接连接符 74"/>
            <p:cNvCxnSpPr/>
            <p:nvPr/>
          </p:nvCxnSpPr>
          <p:spPr>
            <a:xfrm>
              <a:off x="11715168" y="3886295"/>
              <a:ext cx="0" cy="176401"/>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80" name="直接连接符 75"/>
            <p:cNvCxnSpPr/>
            <p:nvPr/>
          </p:nvCxnSpPr>
          <p:spPr>
            <a:xfrm>
              <a:off x="11858017"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81" name="直接连接符 76"/>
            <p:cNvCxnSpPr/>
            <p:nvPr/>
          </p:nvCxnSpPr>
          <p:spPr>
            <a:xfrm>
              <a:off x="11429470" y="3852011"/>
              <a:ext cx="0" cy="244968"/>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cxnSp>
          <p:nvCxnSpPr>
            <p:cNvPr id="3145782" name="直接连接符 77"/>
            <p:cNvCxnSpPr/>
            <p:nvPr/>
          </p:nvCxnSpPr>
          <p:spPr>
            <a:xfrm>
              <a:off x="12000854" y="3905031"/>
              <a:ext cx="0" cy="138929"/>
            </a:xfrm>
            <a:prstGeom prst="line">
              <a:avLst/>
            </a:prstGeom>
            <a:ln w="28575" cap="rnd">
              <a:solidFill>
                <a:srgbClr val="00939E"/>
              </a:solidFill>
            </a:ln>
          </p:spPr>
          <p:style>
            <a:lnRef idx="1">
              <a:schemeClr val="accent1"/>
            </a:lnRef>
            <a:fillRef idx="0">
              <a:schemeClr val="accent1"/>
            </a:fillRef>
            <a:effectRef idx="0">
              <a:schemeClr val="accent1"/>
            </a:effectRef>
            <a:fontRef idx="minor">
              <a:schemeClr val="tx1"/>
            </a:fontRef>
          </p:style>
        </p:cxnSp>
      </p:grpSp>
      <p:pic>
        <p:nvPicPr>
          <p:cNvPr id="2097159" name="图片 79" descr="图片包含 游戏机, 围栏, 标志, 房间&#10;&#10;描述已自动生成"/>
          <p:cNvPicPr>
            <a:picLocks noChangeAspect="1"/>
          </p:cNvPicPr>
          <p:nvPr/>
        </p:nvPicPr>
        <p:blipFill>
          <a:blip r:embed="rId1"/>
          <a:stretch>
            <a:fillRect/>
          </a:stretch>
        </p:blipFill>
        <p:spPr>
          <a:xfrm>
            <a:off x="455773" y="1961313"/>
            <a:ext cx="5232197" cy="3699327"/>
          </a:xfrm>
          <a:prstGeom prst="rect">
            <a:avLst/>
          </a:prstGeom>
          <a:solidFill>
            <a:srgbClr val="008891"/>
          </a:solidFill>
          <a:ln>
            <a:noFill/>
          </a:ln>
          <a:effectLst>
            <a:outerShdw blurRad="50800" dist="38100" dir="2700000" algn="tl" rotWithShape="0">
              <a:prstClr val="black">
                <a:alpha val="40000"/>
              </a:prstClr>
            </a:outerShdw>
          </a:effectLst>
        </p:spPr>
      </p:pic>
      <p:sp>
        <p:nvSpPr>
          <p:cNvPr id="1048654" name="文本框 1"/>
          <p:cNvSpPr txBox="1"/>
          <p:nvPr/>
        </p:nvSpPr>
        <p:spPr>
          <a:xfrm>
            <a:off x="5744845" y="1161415"/>
            <a:ext cx="6096000" cy="4523105"/>
          </a:xfrm>
          <a:prstGeom prst="rect">
            <a:avLst/>
          </a:prstGeom>
          <a:noFill/>
        </p:spPr>
        <p:txBody>
          <a:bodyPr wrap="square" rtlCol="0" anchor="t">
            <a:spAutoFit/>
          </a:bodyPr>
          <a:p>
            <a:r>
              <a:rPr lang="en-US" altLang="zh-CN"/>
              <a:t>   </a:t>
            </a:r>
            <a:r>
              <a:rPr lang="zh-CN" altLang="en-US"/>
              <a:t>During the rising period of market economy development, many businesses took expanding stores as a necessary means for the reform and development of a class of catering brand organizations, and the arrival of the epidemic made most of the leading enterprises think that this is the window period for the development of new stores. So Haidilao was afraid to expand 530 stores by taking advantage of the low rent and low cost during the epidemic, but the epidemic repeated and Haidilao failed. In 2021, Haidilao lost nearly 4.5 billion yuan, and closed nearly 3.9 billion yuan of its stores alone.</a:t>
            </a:r>
            <a:endParaRPr lang="zh-CN" altLang="en-US"/>
          </a:p>
          <a:p>
            <a:r>
              <a:rPr lang="en-US" altLang="zh-CN"/>
              <a:t>   </a:t>
            </a:r>
            <a:r>
              <a:rPr lang="zh-CN" altLang="en-US"/>
              <a:t>In the face of a dynamic and challenging landscape marked by the global impact of the COVID-19 pandemic, geopolitical tensions, and economic uncertainties, Banu Hot Pot, a stalwart in China's hot pot industry, stands poised for strategic evolution.</a:t>
            </a:r>
            <a:endParaRPr lang="zh-CN"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t="-9000" b="-9000"/>
          </a:stretch>
        </a:blipFill>
        <a:effectLst/>
      </p:bgPr>
    </p:bg>
    <p:spTree>
      <p:nvGrpSpPr>
        <p:cNvPr id="47" name=""/>
        <p:cNvGrpSpPr/>
        <p:nvPr/>
      </p:nvGrpSpPr>
      <p:grpSpPr>
        <a:xfrm>
          <a:off x="0" y="0"/>
          <a:ext cx="0" cy="0"/>
          <a:chOff x="0" y="0"/>
          <a:chExt cx="0" cy="0"/>
        </a:xfrm>
      </p:grpSpPr>
      <p:sp>
        <p:nvSpPr>
          <p:cNvPr id="1048635" name="矩形 5"/>
          <p:cNvSpPr/>
          <p:nvPr/>
        </p:nvSpPr>
        <p:spPr>
          <a:xfrm rot="16200000">
            <a:off x="-506922" y="2104539"/>
            <a:ext cx="6857999" cy="2648917"/>
          </a:xfrm>
          <a:prstGeom prst="rect">
            <a:avLst/>
          </a:prstGeom>
          <a:solidFill>
            <a:srgbClr val="0088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36" name="矩形 7"/>
          <p:cNvSpPr/>
          <p:nvPr/>
        </p:nvSpPr>
        <p:spPr>
          <a:xfrm flipV="1">
            <a:off x="0" y="2451165"/>
            <a:ext cx="12202160" cy="2408213"/>
          </a:xfrm>
          <a:custGeom>
            <a:avLst/>
            <a:gdLst>
              <a:gd name="connsiteX0" fmla="*/ 0 w 12192000"/>
              <a:gd name="connsiteY0" fmla="*/ 0 h 3029918"/>
              <a:gd name="connsiteX1" fmla="*/ 12192000 w 12192000"/>
              <a:gd name="connsiteY1" fmla="*/ 0 h 3029918"/>
              <a:gd name="connsiteX2" fmla="*/ 12192000 w 12192000"/>
              <a:gd name="connsiteY2" fmla="*/ 3029918 h 3029918"/>
              <a:gd name="connsiteX3" fmla="*/ 0 w 12192000"/>
              <a:gd name="connsiteY3" fmla="*/ 3029918 h 3029918"/>
              <a:gd name="connsiteX4" fmla="*/ 0 w 12192000"/>
              <a:gd name="connsiteY4" fmla="*/ 0 h 3029918"/>
              <a:gd name="connsiteX0-1" fmla="*/ 4463512 w 12192000"/>
              <a:gd name="connsiteY0-2" fmla="*/ 0 h 3045416"/>
              <a:gd name="connsiteX1-3" fmla="*/ 12192000 w 12192000"/>
              <a:gd name="connsiteY1-4" fmla="*/ 15498 h 3045416"/>
              <a:gd name="connsiteX2-5" fmla="*/ 12192000 w 12192000"/>
              <a:gd name="connsiteY2-6" fmla="*/ 3045416 h 3045416"/>
              <a:gd name="connsiteX3-7" fmla="*/ 0 w 12192000"/>
              <a:gd name="connsiteY3-8" fmla="*/ 3045416 h 3045416"/>
              <a:gd name="connsiteX4-9" fmla="*/ 4463512 w 12192000"/>
              <a:gd name="connsiteY4-10" fmla="*/ 0 h 3045416"/>
              <a:gd name="connsiteX0-11" fmla="*/ 4277532 w 12192000"/>
              <a:gd name="connsiteY0-12" fmla="*/ 0 h 3045416"/>
              <a:gd name="connsiteX1-13" fmla="*/ 12192000 w 12192000"/>
              <a:gd name="connsiteY1-14" fmla="*/ 15498 h 3045416"/>
              <a:gd name="connsiteX2-15" fmla="*/ 12192000 w 12192000"/>
              <a:gd name="connsiteY2-16" fmla="*/ 3045416 h 3045416"/>
              <a:gd name="connsiteX3-17" fmla="*/ 0 w 12192000"/>
              <a:gd name="connsiteY3-18" fmla="*/ 3045416 h 3045416"/>
              <a:gd name="connsiteX4-19" fmla="*/ 4277532 w 12192000"/>
              <a:gd name="connsiteY4-20" fmla="*/ 0 h 3045416"/>
              <a:gd name="connsiteX0-21" fmla="*/ 4231037 w 12192000"/>
              <a:gd name="connsiteY0-22" fmla="*/ 0 h 3030227"/>
              <a:gd name="connsiteX1-23" fmla="*/ 12192000 w 12192000"/>
              <a:gd name="connsiteY1-24" fmla="*/ 309 h 3030227"/>
              <a:gd name="connsiteX2-25" fmla="*/ 12192000 w 12192000"/>
              <a:gd name="connsiteY2-26" fmla="*/ 3030227 h 3030227"/>
              <a:gd name="connsiteX3-27" fmla="*/ 0 w 12192000"/>
              <a:gd name="connsiteY3-28" fmla="*/ 3030227 h 3030227"/>
              <a:gd name="connsiteX4-29" fmla="*/ 4231037 w 12192000"/>
              <a:gd name="connsiteY4-30" fmla="*/ 0 h 3030227"/>
              <a:gd name="connsiteX0-31" fmla="*/ 4301744 w 12192000"/>
              <a:gd name="connsiteY0-32" fmla="*/ 0 h 3041720"/>
              <a:gd name="connsiteX1-33" fmla="*/ 12192000 w 12192000"/>
              <a:gd name="connsiteY1-34" fmla="*/ 11802 h 3041720"/>
              <a:gd name="connsiteX2-35" fmla="*/ 12192000 w 12192000"/>
              <a:gd name="connsiteY2-36" fmla="*/ 3041720 h 3041720"/>
              <a:gd name="connsiteX3-37" fmla="*/ 0 w 12192000"/>
              <a:gd name="connsiteY3-38" fmla="*/ 3041720 h 3041720"/>
              <a:gd name="connsiteX4-39" fmla="*/ 4301744 w 12192000"/>
              <a:gd name="connsiteY4-40" fmla="*/ 0 h 3041720"/>
              <a:gd name="connsiteX0-41" fmla="*/ 79494 w 12192000"/>
              <a:gd name="connsiteY0-42" fmla="*/ 0 h 3064789"/>
              <a:gd name="connsiteX1-43" fmla="*/ 12192000 w 12192000"/>
              <a:gd name="connsiteY1-44" fmla="*/ 34871 h 3064789"/>
              <a:gd name="connsiteX2-45" fmla="*/ 12192000 w 12192000"/>
              <a:gd name="connsiteY2-46" fmla="*/ 3064789 h 3064789"/>
              <a:gd name="connsiteX3-47" fmla="*/ 0 w 12192000"/>
              <a:gd name="connsiteY3-48" fmla="*/ 3064789 h 3064789"/>
              <a:gd name="connsiteX4-49" fmla="*/ 79494 w 12192000"/>
              <a:gd name="connsiteY4-50" fmla="*/ 0 h 3064789"/>
              <a:gd name="connsiteX0-51" fmla="*/ 18888 w 12131394"/>
              <a:gd name="connsiteY0-52" fmla="*/ 0 h 3064789"/>
              <a:gd name="connsiteX1-53" fmla="*/ 12131394 w 12131394"/>
              <a:gd name="connsiteY1-54" fmla="*/ 34871 h 3064789"/>
              <a:gd name="connsiteX2-55" fmla="*/ 12131394 w 12131394"/>
              <a:gd name="connsiteY2-56" fmla="*/ 3064789 h 3064789"/>
              <a:gd name="connsiteX3-57" fmla="*/ 0 w 12131394"/>
              <a:gd name="connsiteY3-58" fmla="*/ 3064789 h 3064789"/>
              <a:gd name="connsiteX4-59" fmla="*/ 18888 w 12131394"/>
              <a:gd name="connsiteY4-60" fmla="*/ 0 h 3064789"/>
              <a:gd name="connsiteX0-61" fmla="*/ 1629570 w 12131394"/>
              <a:gd name="connsiteY0-62" fmla="*/ 0 h 3039697"/>
              <a:gd name="connsiteX1-63" fmla="*/ 12131394 w 12131394"/>
              <a:gd name="connsiteY1-64" fmla="*/ 9779 h 3039697"/>
              <a:gd name="connsiteX2-65" fmla="*/ 12131394 w 12131394"/>
              <a:gd name="connsiteY2-66" fmla="*/ 3039697 h 3039697"/>
              <a:gd name="connsiteX3-67" fmla="*/ 0 w 12131394"/>
              <a:gd name="connsiteY3-68" fmla="*/ 3039697 h 3039697"/>
              <a:gd name="connsiteX4-69" fmla="*/ 1629570 w 12131394"/>
              <a:gd name="connsiteY4-70" fmla="*/ 0 h 3039697"/>
              <a:gd name="connsiteX0-71" fmla="*/ 1599267 w 12131394"/>
              <a:gd name="connsiteY0-72" fmla="*/ 0 h 3039697"/>
              <a:gd name="connsiteX1-73" fmla="*/ 12131394 w 12131394"/>
              <a:gd name="connsiteY1-74" fmla="*/ 9779 h 3039697"/>
              <a:gd name="connsiteX2-75" fmla="*/ 12131394 w 12131394"/>
              <a:gd name="connsiteY2-76" fmla="*/ 3039697 h 3039697"/>
              <a:gd name="connsiteX3-77" fmla="*/ 0 w 12131394"/>
              <a:gd name="connsiteY3-78" fmla="*/ 3039697 h 3039697"/>
              <a:gd name="connsiteX4-79" fmla="*/ 1599267 w 12131394"/>
              <a:gd name="connsiteY4-80" fmla="*/ 0 h 3039697"/>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131394" h="3039697">
                <a:moveTo>
                  <a:pt x="1599267" y="0"/>
                </a:moveTo>
                <a:lnTo>
                  <a:pt x="12131394" y="9779"/>
                </a:lnTo>
                <a:lnTo>
                  <a:pt x="12131394" y="3039697"/>
                </a:lnTo>
                <a:lnTo>
                  <a:pt x="0" y="3039697"/>
                </a:lnTo>
                <a:lnTo>
                  <a:pt x="1599267" y="0"/>
                </a:lnTo>
                <a:close/>
              </a:path>
            </a:pathLst>
          </a:custGeom>
          <a:solidFill>
            <a:srgbClr val="E7E7DE">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nvGrpSpPr>
          <p:cNvPr id="48" name="组合 15"/>
          <p:cNvGrpSpPr/>
          <p:nvPr/>
        </p:nvGrpSpPr>
        <p:grpSpPr>
          <a:xfrm>
            <a:off x="2167212" y="2822769"/>
            <a:ext cx="1658319" cy="1813983"/>
            <a:chOff x="2185777" y="2603910"/>
            <a:chExt cx="1658319" cy="1813983"/>
          </a:xfrm>
        </p:grpSpPr>
        <p:sp>
          <p:nvSpPr>
            <p:cNvPr id="1048637" name="文本框 9"/>
            <p:cNvSpPr txBox="1"/>
            <p:nvPr/>
          </p:nvSpPr>
          <p:spPr>
            <a:xfrm>
              <a:off x="2367837" y="3891664"/>
              <a:ext cx="1441341" cy="338554"/>
            </a:xfrm>
            <a:prstGeom prst="rect">
              <a:avLst/>
            </a:prstGeom>
            <a:noFill/>
          </p:spPr>
          <p:txBody>
            <a:bodyPr wrap="square" rtlCol="0">
              <a:spAutoFit/>
            </a:bodyPr>
            <a:p>
              <a:r>
                <a:rPr lang="en-US" altLang="zh-CN" sz="1600" b="1" dirty="0">
                  <a:solidFill>
                    <a:srgbClr val="0F3057"/>
                  </a:solidFill>
                  <a:latin typeface="思源宋体 CN SemiBold" pitchFamily="18" charset="-122"/>
                  <a:ea typeface="思源宋体 CN SemiBold" pitchFamily="18" charset="-122"/>
                  <a:cs typeface="AngsanaUPC" panose="02020603050405020304" pitchFamily="18" charset="-34"/>
                </a:rPr>
                <a:t>PORTION</a:t>
              </a:r>
              <a:endParaRPr lang="zh-CN" altLang="en-US" sz="16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38" name="矩形 11"/>
            <p:cNvSpPr/>
            <p:nvPr/>
          </p:nvSpPr>
          <p:spPr>
            <a:xfrm>
              <a:off x="2185777" y="2670373"/>
              <a:ext cx="1549829" cy="1747520"/>
            </a:xfrm>
            <a:prstGeom prst="rect">
              <a:avLst/>
            </a:prstGeom>
            <a:noFill/>
            <a:ln w="19050">
              <a:solidFill>
                <a:srgbClr val="0F30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639" name="文本框 8"/>
            <p:cNvSpPr txBox="1"/>
            <p:nvPr/>
          </p:nvSpPr>
          <p:spPr>
            <a:xfrm>
              <a:off x="2185777" y="2603910"/>
              <a:ext cx="1658319" cy="1564640"/>
            </a:xfrm>
            <a:prstGeom prst="rect">
              <a:avLst/>
            </a:prstGeom>
            <a:noFill/>
          </p:spPr>
          <p:txBody>
            <a:bodyPr wrap="square" rtlCol="0">
              <a:spAutoFit/>
            </a:bodyPr>
            <a:p>
              <a:r>
                <a:rPr lang="en-US" altLang="zh-CN" sz="8800" b="1" dirty="0">
                  <a:solidFill>
                    <a:srgbClr val="0F3057"/>
                  </a:solidFill>
                  <a:latin typeface="思源宋体 CN SemiBold" pitchFamily="18" charset="-122"/>
                  <a:ea typeface="思源宋体 CN SemiBold" pitchFamily="18" charset="-122"/>
                  <a:cs typeface="AngsanaUPC" panose="02020603050405020304" pitchFamily="18" charset="-34"/>
                </a:rPr>
                <a:t>03</a:t>
              </a:r>
              <a:endParaRPr lang="zh-CN" altLang="en-US" sz="88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grpSp>
      <p:sp>
        <p:nvSpPr>
          <p:cNvPr id="1048640" name="矩形 10"/>
          <p:cNvSpPr/>
          <p:nvPr/>
        </p:nvSpPr>
        <p:spPr>
          <a:xfrm>
            <a:off x="7847925" y="2711457"/>
            <a:ext cx="3427185" cy="1196340"/>
          </a:xfrm>
          <a:prstGeom prst="rect">
            <a:avLst/>
          </a:prstGeom>
        </p:spPr>
        <p:txBody>
          <a:bodyPr wrap="none">
            <a:spAutoFit/>
          </a:bodyPr>
          <a:p>
            <a:r>
              <a:rPr lang="en-US" altLang="zh-CN" sz="6600" b="1" dirty="0">
                <a:solidFill>
                  <a:srgbClr val="0F3057"/>
                </a:solidFill>
                <a:latin typeface="思源宋体 CN SemiBold" pitchFamily="18" charset="-122"/>
                <a:ea typeface="思源宋体 CN SemiBold" pitchFamily="18" charset="-122"/>
                <a:cs typeface="AngsanaUPC" panose="02020603050405020304" pitchFamily="18" charset="-34"/>
              </a:rPr>
              <a:t>Program</a:t>
            </a:r>
            <a:endParaRPr lang="zh-CN" altLang="en-US" sz="66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41" name="矩形 12"/>
          <p:cNvSpPr/>
          <p:nvPr/>
        </p:nvSpPr>
        <p:spPr>
          <a:xfrm>
            <a:off x="6032848" y="4049900"/>
            <a:ext cx="5407442" cy="421640"/>
          </a:xfrm>
          <a:prstGeom prst="rect">
            <a:avLst/>
          </a:prstGeom>
        </p:spPr>
        <p:txBody>
          <a:bodyPr wrap="none">
            <a:spAutoFit/>
          </a:bodyPr>
          <a:p>
            <a:pPr algn="l"/>
            <a:r>
              <a:rPr lang="en-US" altLang="zh-CN" sz="2000" dirty="0">
                <a:solidFill>
                  <a:srgbClr val="0F3057"/>
                </a:solidFill>
                <a:latin typeface="思源宋体 CN SemiBold" pitchFamily="18" charset="-122"/>
                <a:ea typeface="思源宋体 CN SemiBold" pitchFamily="18" charset="-122"/>
                <a:cs typeface="AngsanaUPC" panose="02020603050405020304" pitchFamily="18" charset="-34"/>
              </a:rPr>
              <a:t>Methods and effects of organizational change</a:t>
            </a:r>
            <a:endParaRPr lang="en-US" altLang="zh-CN" sz="20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734" name="直接连接符 17"/>
          <p:cNvCxnSpPr/>
          <p:nvPr/>
        </p:nvCxnSpPr>
        <p:spPr>
          <a:xfrm>
            <a:off x="9080605" y="3950536"/>
            <a:ext cx="2398472" cy="0"/>
          </a:xfrm>
          <a:prstGeom prst="line">
            <a:avLst/>
          </a:prstGeom>
          <a:ln w="28575">
            <a:solidFill>
              <a:srgbClr val="0F3057"/>
            </a:solidFill>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11" name="矩形 3"/>
          <p:cNvSpPr/>
          <p:nvPr/>
        </p:nvSpPr>
        <p:spPr>
          <a:xfrm>
            <a:off x="281305" y="372110"/>
            <a:ext cx="8482965" cy="713105"/>
          </a:xfrm>
          <a:prstGeom prst="rect">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en-US" altLang="zh-CN" sz="2400" b="1" dirty="0">
                <a:latin typeface="思源宋体 CN SemiBold" pitchFamily="18" charset="-122"/>
                <a:ea typeface="思源宋体 CN SemiBold" pitchFamily="18" charset="-122"/>
                <a:cs typeface="AngsanaUPC" panose="02020603050405020304" pitchFamily="18" charset="-34"/>
              </a:rPr>
              <a:t>Motivation and resistance of organizational change</a:t>
            </a:r>
            <a:endParaRPr lang="en-US" altLang="zh-CN" sz="2400" b="1" dirty="0">
              <a:latin typeface="思源宋体 CN SemiBold" pitchFamily="18" charset="-122"/>
              <a:ea typeface="思源宋体 CN SemiBold" pitchFamily="18" charset="-122"/>
              <a:cs typeface="AngsanaUPC" panose="02020603050405020304" pitchFamily="18" charset="-34"/>
            </a:endParaRPr>
          </a:p>
        </p:txBody>
      </p:sp>
      <p:sp>
        <p:nvSpPr>
          <p:cNvPr id="1048612" name="矩形: 圆角 4"/>
          <p:cNvSpPr/>
          <p:nvPr/>
        </p:nvSpPr>
        <p:spPr>
          <a:xfrm>
            <a:off x="2297230" y="1862070"/>
            <a:ext cx="3476786" cy="1974433"/>
          </a:xfrm>
          <a:prstGeom prst="roundRect">
            <a:avLst/>
          </a:prstGeom>
          <a:solidFill>
            <a:srgbClr val="00889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p>
        </p:txBody>
      </p:sp>
      <p:sp>
        <p:nvSpPr>
          <p:cNvPr id="1048613" name="矩形: 圆角 5"/>
          <p:cNvSpPr/>
          <p:nvPr/>
        </p:nvSpPr>
        <p:spPr>
          <a:xfrm>
            <a:off x="6334539" y="1882328"/>
            <a:ext cx="3476786" cy="1972976"/>
          </a:xfrm>
          <a:prstGeom prst="roundRect">
            <a:avLst/>
          </a:prstGeom>
          <a:solidFill>
            <a:srgbClr val="006B9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14" name="矩形: 圆角 6"/>
          <p:cNvSpPr/>
          <p:nvPr/>
        </p:nvSpPr>
        <p:spPr>
          <a:xfrm>
            <a:off x="2312374" y="4219767"/>
            <a:ext cx="3476786" cy="2051823"/>
          </a:xfrm>
          <a:prstGeom prst="roundRect">
            <a:avLst/>
          </a:prstGeom>
          <a:solidFill>
            <a:srgbClr val="006B9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5400" b="1" dirty="0">
              <a:solidFill>
                <a:srgbClr val="E7E7DE"/>
              </a:solidFill>
              <a:latin typeface="AngsanaUPC" panose="02020603050405020304" pitchFamily="18" charset="-34"/>
              <a:cs typeface="AngsanaUPC" panose="02020603050405020304" pitchFamily="18" charset="-34"/>
            </a:endParaRPr>
          </a:p>
        </p:txBody>
      </p:sp>
      <p:sp>
        <p:nvSpPr>
          <p:cNvPr id="1048615" name="矩形: 圆角 7"/>
          <p:cNvSpPr/>
          <p:nvPr/>
        </p:nvSpPr>
        <p:spPr>
          <a:xfrm>
            <a:off x="6352673" y="4219766"/>
            <a:ext cx="3476786" cy="2051823"/>
          </a:xfrm>
          <a:prstGeom prst="roundRect">
            <a:avLst/>
          </a:prstGeom>
          <a:solidFill>
            <a:srgbClr val="00889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5400" b="1" dirty="0">
              <a:solidFill>
                <a:srgbClr val="E7E7DE"/>
              </a:solidFill>
              <a:latin typeface="AngsanaUPC" panose="02020603050405020304" pitchFamily="18" charset="-34"/>
              <a:cs typeface="AngsanaUPC" panose="02020603050405020304" pitchFamily="18" charset="-34"/>
            </a:endParaRPr>
          </a:p>
        </p:txBody>
      </p:sp>
      <p:sp>
        <p:nvSpPr>
          <p:cNvPr id="1048616" name="文本框 8"/>
          <p:cNvSpPr txBox="1"/>
          <p:nvPr/>
        </p:nvSpPr>
        <p:spPr>
          <a:xfrm>
            <a:off x="2297230" y="1497607"/>
            <a:ext cx="529526" cy="828039"/>
          </a:xfrm>
          <a:prstGeom prst="rect">
            <a:avLst/>
          </a:prstGeom>
          <a:noFill/>
        </p:spPr>
        <p:txBody>
          <a:bodyPr wrap="square" rtlCol="0">
            <a:spAutoFit/>
          </a:bodyPr>
          <a:p>
            <a:r>
              <a:rPr lang="en-US" altLang="zh-CN" sz="4400" b="1" dirty="0">
                <a:solidFill>
                  <a:srgbClr val="0F3057"/>
                </a:solidFill>
                <a:latin typeface="思源宋体 CN SemiBold" pitchFamily="18" charset="-122"/>
                <a:ea typeface="思源宋体 CN SemiBold" pitchFamily="18" charset="-122"/>
                <a:cs typeface="AngsanaUPC" panose="02020603050405020304" pitchFamily="18" charset="-34"/>
              </a:rPr>
              <a:t>1</a:t>
            </a:r>
            <a:endParaRPr lang="zh-CN" altLang="en-US" sz="4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17" name="文本框 10"/>
          <p:cNvSpPr txBox="1"/>
          <p:nvPr/>
        </p:nvSpPr>
        <p:spPr>
          <a:xfrm>
            <a:off x="6414280" y="1517864"/>
            <a:ext cx="529526" cy="828040"/>
          </a:xfrm>
          <a:prstGeom prst="rect">
            <a:avLst/>
          </a:prstGeom>
          <a:noFill/>
        </p:spPr>
        <p:txBody>
          <a:bodyPr wrap="square" rtlCol="0">
            <a:spAutoFit/>
          </a:bodyPr>
          <a:p>
            <a:r>
              <a:rPr lang="en-US" altLang="zh-CN" sz="4400" b="1" dirty="0">
                <a:solidFill>
                  <a:srgbClr val="0F3057"/>
                </a:solidFill>
                <a:latin typeface="思源宋体 CN SemiBold" pitchFamily="18" charset="-122"/>
                <a:ea typeface="思源宋体 CN SemiBold" pitchFamily="18" charset="-122"/>
                <a:cs typeface="AngsanaUPC" panose="02020603050405020304" pitchFamily="18" charset="-34"/>
              </a:rPr>
              <a:t>2</a:t>
            </a:r>
            <a:endParaRPr lang="zh-CN" altLang="en-US" sz="4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18" name="文本框 11"/>
          <p:cNvSpPr txBox="1"/>
          <p:nvPr/>
        </p:nvSpPr>
        <p:spPr>
          <a:xfrm>
            <a:off x="2312374" y="3855304"/>
            <a:ext cx="529526" cy="1564640"/>
          </a:xfrm>
          <a:prstGeom prst="rect">
            <a:avLst/>
          </a:prstGeom>
          <a:noFill/>
          <a:effectLst>
            <a:outerShdw blurRad="50800" dist="38100" dir="2700000" algn="tl" rotWithShape="0">
              <a:prstClr val="black">
                <a:alpha val="40000"/>
              </a:prstClr>
            </a:outerShdw>
          </a:effectLst>
        </p:spPr>
        <p:txBody>
          <a:bodyPr wrap="square" rtlCol="0">
            <a:spAutoFit/>
          </a:bodyPr>
          <a:p>
            <a:r>
              <a:rPr lang="en-US" altLang="zh-CN" sz="4400" b="1" dirty="0">
                <a:solidFill>
                  <a:srgbClr val="0F3057"/>
                </a:solidFill>
                <a:latin typeface="思源宋体 CN SemiBold" pitchFamily="18" charset="-122"/>
                <a:ea typeface="思源宋体 CN SemiBold" pitchFamily="18" charset="-122"/>
                <a:cs typeface="AngsanaUPC" panose="02020603050405020304" pitchFamily="18" charset="-34"/>
              </a:rPr>
              <a:t>3</a:t>
            </a:r>
            <a:endParaRPr lang="zh-CN" altLang="en-US" sz="4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19" name="文本框 12"/>
          <p:cNvSpPr txBox="1"/>
          <p:nvPr/>
        </p:nvSpPr>
        <p:spPr>
          <a:xfrm>
            <a:off x="6391583" y="3906252"/>
            <a:ext cx="449657" cy="1564640"/>
          </a:xfrm>
          <a:prstGeom prst="rect">
            <a:avLst/>
          </a:prstGeom>
          <a:noFill/>
          <a:effectLst>
            <a:outerShdw blurRad="50800" dist="38100" dir="2700000" algn="tl" rotWithShape="0">
              <a:prstClr val="black">
                <a:alpha val="40000"/>
              </a:prstClr>
            </a:outerShdw>
          </a:effectLst>
        </p:spPr>
        <p:txBody>
          <a:bodyPr wrap="square" rtlCol="0">
            <a:spAutoFit/>
          </a:bodyPr>
          <a:p>
            <a:r>
              <a:rPr lang="en-US" altLang="zh-CN" sz="4400" b="1" dirty="0">
                <a:solidFill>
                  <a:srgbClr val="0F3057"/>
                </a:solidFill>
                <a:latin typeface="思源宋体 CN SemiBold" pitchFamily="18" charset="-122"/>
                <a:ea typeface="思源宋体 CN SemiBold" pitchFamily="18" charset="-122"/>
                <a:cs typeface="AngsanaUPC" panose="02020603050405020304" pitchFamily="18" charset="-34"/>
              </a:rPr>
              <a:t>4</a:t>
            </a:r>
            <a:endParaRPr lang="zh-CN" altLang="en-US" sz="4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729" name="直接连接符 61"/>
          <p:cNvCxnSpPr/>
          <p:nvPr/>
        </p:nvCxnSpPr>
        <p:spPr>
          <a:xfrm flipH="1">
            <a:off x="2612029" y="1647176"/>
            <a:ext cx="337422" cy="707177"/>
          </a:xfrm>
          <a:prstGeom prst="line">
            <a:avLst/>
          </a:prstGeom>
          <a:ln w="28575">
            <a:solidFill>
              <a:srgbClr val="0F3057"/>
            </a:solidFill>
          </a:ln>
          <a:effectLst>
            <a:outerShdw blurRad="50800" dist="38100" dir="2700000" algn="tl" rotWithShape="0">
              <a:prstClr val="black">
                <a:alpha val="40000"/>
              </a:prstClr>
            </a:outerShdw>
          </a:effectLst>
        </p:spPr>
        <p:style>
          <a:lnRef idx="3">
            <a:schemeClr val="accent3"/>
          </a:lnRef>
          <a:fillRef idx="0">
            <a:schemeClr val="accent3"/>
          </a:fillRef>
          <a:effectRef idx="2">
            <a:schemeClr val="accent3"/>
          </a:effectRef>
          <a:fontRef idx="minor">
            <a:schemeClr val="tx1"/>
          </a:fontRef>
        </p:style>
      </p:cxnSp>
      <p:cxnSp>
        <p:nvCxnSpPr>
          <p:cNvPr id="3145730" name="直接连接符 63"/>
          <p:cNvCxnSpPr/>
          <p:nvPr/>
        </p:nvCxnSpPr>
        <p:spPr>
          <a:xfrm flipH="1">
            <a:off x="6775095" y="1647175"/>
            <a:ext cx="337422" cy="707177"/>
          </a:xfrm>
          <a:prstGeom prst="line">
            <a:avLst/>
          </a:prstGeom>
          <a:ln w="28575">
            <a:solidFill>
              <a:srgbClr val="0F3057"/>
            </a:solidFill>
          </a:ln>
          <a:effectLst>
            <a:outerShdw blurRad="50800" dist="38100" dir="2700000" algn="tl" rotWithShape="0">
              <a:prstClr val="black">
                <a:alpha val="40000"/>
              </a:prstClr>
            </a:outerShdw>
          </a:effectLst>
        </p:spPr>
        <p:style>
          <a:lnRef idx="3">
            <a:schemeClr val="accent3"/>
          </a:lnRef>
          <a:fillRef idx="0">
            <a:schemeClr val="accent3"/>
          </a:fillRef>
          <a:effectRef idx="2">
            <a:schemeClr val="accent3"/>
          </a:effectRef>
          <a:fontRef idx="minor">
            <a:schemeClr val="tx1"/>
          </a:fontRef>
        </p:style>
      </p:cxnSp>
      <p:cxnSp>
        <p:nvCxnSpPr>
          <p:cNvPr id="3145731" name="直接连接符 64"/>
          <p:cNvCxnSpPr/>
          <p:nvPr/>
        </p:nvCxnSpPr>
        <p:spPr>
          <a:xfrm flipH="1">
            <a:off x="2673189" y="3963294"/>
            <a:ext cx="337422" cy="707177"/>
          </a:xfrm>
          <a:prstGeom prst="line">
            <a:avLst/>
          </a:prstGeom>
          <a:ln w="28575">
            <a:solidFill>
              <a:srgbClr val="0F3057"/>
            </a:solidFill>
          </a:ln>
          <a:effectLst>
            <a:outerShdw blurRad="50800" dist="38100" dir="2700000" algn="tl" rotWithShape="0">
              <a:prstClr val="black">
                <a:alpha val="40000"/>
              </a:prstClr>
            </a:outerShdw>
          </a:effectLst>
        </p:spPr>
        <p:style>
          <a:lnRef idx="3">
            <a:schemeClr val="accent3"/>
          </a:lnRef>
          <a:fillRef idx="0">
            <a:schemeClr val="accent3"/>
          </a:fillRef>
          <a:effectRef idx="2">
            <a:schemeClr val="accent3"/>
          </a:effectRef>
          <a:fontRef idx="minor">
            <a:schemeClr val="tx1"/>
          </a:fontRef>
        </p:style>
      </p:cxnSp>
      <p:cxnSp>
        <p:nvCxnSpPr>
          <p:cNvPr id="3145732" name="直接连接符 65"/>
          <p:cNvCxnSpPr/>
          <p:nvPr/>
        </p:nvCxnSpPr>
        <p:spPr>
          <a:xfrm flipH="1">
            <a:off x="6810545" y="3972575"/>
            <a:ext cx="337422" cy="707177"/>
          </a:xfrm>
          <a:prstGeom prst="line">
            <a:avLst/>
          </a:prstGeom>
          <a:ln w="28575">
            <a:solidFill>
              <a:srgbClr val="0F3057"/>
            </a:solidFill>
          </a:ln>
          <a:effectLst>
            <a:outerShdw blurRad="50800" dist="38100" dir="2700000" algn="tl" rotWithShape="0">
              <a:prstClr val="black">
                <a:alpha val="40000"/>
              </a:prstClr>
            </a:outerShdw>
          </a:effectLst>
        </p:spPr>
        <p:style>
          <a:lnRef idx="3">
            <a:schemeClr val="accent3"/>
          </a:lnRef>
          <a:fillRef idx="0">
            <a:schemeClr val="accent3"/>
          </a:fillRef>
          <a:effectRef idx="2">
            <a:schemeClr val="accent3"/>
          </a:effectRef>
          <a:fontRef idx="minor">
            <a:schemeClr val="tx1"/>
          </a:fontRef>
        </p:style>
      </p:cxnSp>
      <p:sp>
        <p:nvSpPr>
          <p:cNvPr id="1048620" name="文本框 66"/>
          <p:cNvSpPr txBox="1"/>
          <p:nvPr/>
        </p:nvSpPr>
        <p:spPr>
          <a:xfrm>
            <a:off x="2611755" y="1892300"/>
            <a:ext cx="3227705" cy="491490"/>
          </a:xfrm>
          <a:prstGeom prst="rect">
            <a:avLst/>
          </a:prstGeom>
          <a:noFill/>
          <a:effectLst>
            <a:outerShdw blurRad="50800" dist="38100" dir="2700000" algn="tl" rotWithShape="0">
              <a:prstClr val="black">
                <a:alpha val="40000"/>
              </a:prstClr>
            </a:outerShdw>
          </a:effectLst>
        </p:spPr>
        <p:txBody>
          <a:bodyPr wrap="square" rtlCol="0">
            <a:noAutofit/>
          </a:bodyPr>
          <a:p>
            <a:pPr algn="l"/>
            <a:r>
              <a:rPr lang="en-US" altLang="zh-CN" sz="2400" b="1" dirty="0">
                <a:solidFill>
                  <a:srgbClr val="E7E7DE"/>
                </a:solidFill>
                <a:latin typeface="思源宋体 CN SemiBold" pitchFamily="18" charset="-122"/>
                <a:ea typeface="思源宋体 CN SemiBold" pitchFamily="18" charset="-122"/>
                <a:cs typeface="AngsanaUPC" panose="02020603050405020304" pitchFamily="18" charset="-34"/>
              </a:rPr>
              <a:t>Culture,</a:t>
            </a:r>
            <a:r>
              <a:rPr lang="en-US" altLang="zh-CN" sz="2800" b="1" dirty="0">
                <a:solidFill>
                  <a:srgbClr val="E7E7DE"/>
                </a:solidFill>
                <a:latin typeface="思源宋体 CN SemiBold" pitchFamily="18" charset="-122"/>
                <a:ea typeface="思源宋体 CN SemiBold" pitchFamily="18" charset="-122"/>
                <a:cs typeface="AngsanaUPC" panose="02020603050405020304" pitchFamily="18" charset="-34"/>
              </a:rPr>
              <a:t>Leadership</a:t>
            </a:r>
            <a:endParaRPr lang="en-US" altLang="zh-CN" sz="24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621" name="文本框 68"/>
          <p:cNvSpPr txBox="1"/>
          <p:nvPr/>
        </p:nvSpPr>
        <p:spPr>
          <a:xfrm>
            <a:off x="5839460" y="1882140"/>
            <a:ext cx="5080635" cy="789940"/>
          </a:xfrm>
          <a:prstGeom prst="rect">
            <a:avLst/>
          </a:prstGeom>
          <a:noFill/>
          <a:effectLst>
            <a:outerShdw blurRad="50800" dist="38100" dir="2700000" algn="tl" rotWithShape="0">
              <a:prstClr val="black">
                <a:alpha val="40000"/>
              </a:prstClr>
            </a:outerShdw>
          </a:effectLst>
        </p:spPr>
        <p:txBody>
          <a:bodyPr wrap="square" rtlCol="0">
            <a:noAutofit/>
          </a:bodyPr>
          <a:p>
            <a:pPr algn="ctr"/>
            <a:r>
              <a:rPr lang="en-US" altLang="zh-CN" sz="2800" b="1" dirty="0">
                <a:solidFill>
                  <a:srgbClr val="E7E7DE"/>
                </a:solidFill>
                <a:latin typeface="思源宋体 CN SemiBold" pitchFamily="18" charset="-122"/>
                <a:ea typeface="思源宋体 CN SemiBold" pitchFamily="18" charset="-122"/>
                <a:cs typeface="AngsanaUPC" panose="02020603050405020304" pitchFamily="18" charset="-34"/>
              </a:rPr>
              <a:t>Digitalisation</a:t>
            </a:r>
            <a:endParaRPr lang="en-US" altLang="zh-CN" sz="28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622" name="文本框 69"/>
          <p:cNvSpPr txBox="1"/>
          <p:nvPr/>
        </p:nvSpPr>
        <p:spPr>
          <a:xfrm>
            <a:off x="2789555" y="4207510"/>
            <a:ext cx="2776855" cy="637539"/>
          </a:xfrm>
          <a:prstGeom prst="rect">
            <a:avLst/>
          </a:prstGeom>
          <a:noFill/>
          <a:effectLst>
            <a:outerShdw blurRad="50800" dist="38100" dir="2700000" algn="tl" rotWithShape="0">
              <a:prstClr val="black">
                <a:alpha val="40000"/>
              </a:prstClr>
            </a:outerShdw>
          </a:effectLst>
        </p:spPr>
        <p:txBody>
          <a:bodyPr wrap="square" rtlCol="0">
            <a:spAutoFit/>
          </a:bodyPr>
          <a:p>
            <a:pPr algn="l"/>
            <a:r>
              <a:rPr lang="en-US" altLang="zh-CN" sz="3200" b="1" dirty="0">
                <a:solidFill>
                  <a:srgbClr val="E7E7DE"/>
                </a:solidFill>
                <a:latin typeface="思源宋体 CN SemiBold" pitchFamily="18" charset="-122"/>
                <a:ea typeface="思源宋体 CN SemiBold" pitchFamily="18" charset="-122"/>
                <a:cs typeface="AngsanaUPC" panose="02020603050405020304" pitchFamily="18" charset="-34"/>
              </a:rPr>
              <a:t>Competition</a:t>
            </a:r>
            <a:endParaRPr lang="en-US" altLang="zh-CN" sz="32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623" name="文本框 70"/>
          <p:cNvSpPr txBox="1"/>
          <p:nvPr/>
        </p:nvSpPr>
        <p:spPr>
          <a:xfrm>
            <a:off x="6943725" y="4330700"/>
            <a:ext cx="3434715" cy="497839"/>
          </a:xfrm>
          <a:prstGeom prst="rect">
            <a:avLst/>
          </a:prstGeom>
          <a:noFill/>
          <a:effectLst>
            <a:outerShdw blurRad="50800" dist="38100" dir="2700000" algn="tl" rotWithShape="0">
              <a:prstClr val="black">
                <a:alpha val="40000"/>
              </a:prstClr>
            </a:outerShdw>
          </a:effectLst>
        </p:spPr>
        <p:txBody>
          <a:bodyPr wrap="square" rtlCol="0">
            <a:spAutoFit/>
          </a:bodyPr>
          <a:p>
            <a:pPr algn="l"/>
            <a:r>
              <a:rPr lang="en-US" altLang="zh-CN" sz="2400" b="1" dirty="0">
                <a:solidFill>
                  <a:srgbClr val="E7E7DE"/>
                </a:solidFill>
                <a:latin typeface="思源宋体 CN SemiBold" pitchFamily="18" charset="-122"/>
                <a:ea typeface="思源宋体 CN SemiBold" pitchFamily="18" charset="-122"/>
                <a:cs typeface="AngsanaUPC" panose="02020603050405020304" pitchFamily="18" charset="-34"/>
              </a:rPr>
              <a:t>Stability management</a:t>
            </a:r>
            <a:endParaRPr lang="en-US" altLang="zh-CN" sz="24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624" name="文本框 1"/>
          <p:cNvSpPr txBox="1"/>
          <p:nvPr/>
        </p:nvSpPr>
        <p:spPr>
          <a:xfrm>
            <a:off x="2611755" y="2469515"/>
            <a:ext cx="3305810" cy="1158239"/>
          </a:xfrm>
          <a:prstGeom prst="rect">
            <a:avLst/>
          </a:prstGeom>
          <a:noFill/>
        </p:spPr>
        <p:txBody>
          <a:bodyPr wrap="square" rtlCol="0">
            <a:spAutoFit/>
          </a:bodyPr>
          <a:p>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Pay attention to the needs of humanistic development, and organize reform with </a:t>
            </a:r>
            <a:r>
              <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sym typeface="+mn-ea"/>
              </a:rPr>
              <a:t>Culture and Leadership</a:t>
            </a:r>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 as the center.</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625" name="文本框 19"/>
          <p:cNvSpPr txBox="1"/>
          <p:nvPr/>
        </p:nvSpPr>
        <p:spPr>
          <a:xfrm>
            <a:off x="2548890" y="4727575"/>
            <a:ext cx="3225165" cy="1691640"/>
          </a:xfrm>
          <a:prstGeom prst="rect">
            <a:avLst/>
          </a:prstGeom>
          <a:noFill/>
        </p:spPr>
        <p:txBody>
          <a:bodyPr wrap="square" rtlCol="0">
            <a:spAutoFit/>
          </a:bodyPr>
          <a:p>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It has its own research and development and processing base for food materials, and it is the "third generation supply chain" that stands out in the competition.</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626" name="文本框 20"/>
          <p:cNvSpPr txBox="1"/>
          <p:nvPr/>
        </p:nvSpPr>
        <p:spPr>
          <a:xfrm>
            <a:off x="6556375" y="2312670"/>
            <a:ext cx="3159125" cy="1424940"/>
          </a:xfrm>
          <a:prstGeom prst="rect">
            <a:avLst/>
          </a:prstGeom>
          <a:noFill/>
        </p:spPr>
        <p:txBody>
          <a:bodyPr wrap="square" rtlCol="0">
            <a:spAutoFit/>
          </a:bodyPr>
          <a:p>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Open stores in major cities at home and abroad, and increase the supply of online and offline stores, such as Taobao, hungry and Meituan app.</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627" name="文本框 22"/>
          <p:cNvSpPr txBox="1"/>
          <p:nvPr/>
        </p:nvSpPr>
        <p:spPr>
          <a:xfrm>
            <a:off x="6556375" y="4797425"/>
            <a:ext cx="3272790" cy="1691640"/>
          </a:xfrm>
          <a:prstGeom prst="rect">
            <a:avLst/>
          </a:prstGeom>
          <a:noFill/>
        </p:spPr>
        <p:txBody>
          <a:bodyPr wrap="square" rtlCol="0">
            <a:spAutoFit/>
          </a:bodyPr>
          <a:p>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Continuously upgrade products according to market consumer demand,Focus on corporate culture and employee growth incentives.</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a:p>
            <a:pPr algn="ctr"/>
            <a:endParaRPr lang="zh-CN"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145729"/>
                                        </p:tgtEl>
                                        <p:attrNameLst>
                                          <p:attrName>style.visibility</p:attrName>
                                        </p:attrNameLst>
                                      </p:cBhvr>
                                      <p:to>
                                        <p:strVal val="visible"/>
                                      </p:to>
                                    </p:set>
                                    <p:animEffect transition="in" filter="wipe(down)">
                                      <p:cBhvr>
                                        <p:cTn id="7" dur="580">
                                          <p:stCondLst>
                                            <p:cond delay="0"/>
                                          </p:stCondLst>
                                        </p:cTn>
                                        <p:tgtEl>
                                          <p:spTgt spid="3145729"/>
                                        </p:tgtEl>
                                      </p:cBhvr>
                                    </p:animEffect>
                                    <p:anim calcmode="lin" valueType="num">
                                      <p:cBhvr>
                                        <p:cTn id="8" dur="1822" tmFilter="0,0; 0.14,0.36; 0.43,0.73; 0.71,0.91; 1.0,1.0">
                                          <p:stCondLst>
                                            <p:cond delay="0"/>
                                          </p:stCondLst>
                                        </p:cTn>
                                        <p:tgtEl>
                                          <p:spTgt spid="314572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145729"/>
                                        </p:tgtEl>
                                        <p:attrNameLst>
                                          <p:attrName>ppt_y</p:attrName>
                                        </p:attrNameLst>
                                      </p:cBhvr>
                                      <p:tavLst>
                                        <p:tav tm="0" fmla="#ppt_y-sin(pi*$)/3">
                                          <p:val>
                                            <p:fltVal val="0.5"/>
                                          </p:val>
                                        </p:tav>
                                        <p:tav tm="100000">
                                          <p:val>
                                            <p:fltVal val="1.0"/>
                                          </p:val>
                                        </p:tav>
                                      </p:tavLst>
                                    </p:anim>
                                    <p:anim calcmode="lin" valueType="num">
                                      <p:cBhvr>
                                        <p:cTn id="10" dur="664" tmFilter="0, 0; 0.125,0.2665; 0.25,0.4; 0.375,0.465; 0.5,0.5;  0.625,0.535; 0.75,0.6; 0.875,0.7335; 1,1">
                                          <p:stCondLst>
                                            <p:cond delay="664"/>
                                          </p:stCondLst>
                                        </p:cTn>
                                        <p:tgtEl>
                                          <p:spTgt spid="3145729"/>
                                        </p:tgtEl>
                                        <p:attrNameLst>
                                          <p:attrName>ppt_y</p:attrName>
                                        </p:attrNameLst>
                                      </p:cBhvr>
                                      <p:tavLst>
                                        <p:tav tm="0" fmla="#ppt_y-sin(pi*$)/9">
                                          <p:val>
                                            <p:fltVal val="0.0"/>
                                          </p:val>
                                        </p:tav>
                                        <p:tav tm="100000">
                                          <p:val>
                                            <p:fltVal val="1.0"/>
                                          </p:val>
                                        </p:tav>
                                      </p:tavLst>
                                    </p:anim>
                                    <p:anim calcmode="lin" valueType="num">
                                      <p:cBhvr>
                                        <p:cTn id="11" dur="332" tmFilter="0, 0; 0.125,0.2665; 0.25,0.4; 0.375,0.465; 0.5,0.5;  0.625,0.535; 0.75,0.6; 0.875,0.7335; 1,1">
                                          <p:stCondLst>
                                            <p:cond delay="1324"/>
                                          </p:stCondLst>
                                        </p:cTn>
                                        <p:tgtEl>
                                          <p:spTgt spid="3145729"/>
                                        </p:tgtEl>
                                        <p:attrNameLst>
                                          <p:attrName>ppt_y</p:attrName>
                                        </p:attrNameLst>
                                      </p:cBhvr>
                                      <p:tavLst>
                                        <p:tav tm="0" fmla="#ppt_y-sin(pi*$)/27">
                                          <p:val>
                                            <p:fltVal val="0.0"/>
                                          </p:val>
                                        </p:tav>
                                        <p:tav tm="100000">
                                          <p:val>
                                            <p:fltVal val="1.0"/>
                                          </p:val>
                                        </p:tav>
                                      </p:tavLst>
                                    </p:anim>
                                    <p:anim calcmode="lin" valueType="num">
                                      <p:cBhvr>
                                        <p:cTn id="12" dur="164" tmFilter="0, 0; 0.125,0.2665; 0.25,0.4; 0.375,0.465; 0.5,0.5;  0.625,0.535; 0.75,0.6; 0.875,0.7335; 1,1">
                                          <p:stCondLst>
                                            <p:cond delay="1656"/>
                                          </p:stCondLst>
                                        </p:cTn>
                                        <p:tgtEl>
                                          <p:spTgt spid="3145729"/>
                                        </p:tgtEl>
                                        <p:attrNameLst>
                                          <p:attrName>ppt_y</p:attrName>
                                        </p:attrNameLst>
                                      </p:cBhvr>
                                      <p:tavLst>
                                        <p:tav tm="0" fmla="#ppt_y-sin(pi*$)/81">
                                          <p:val>
                                            <p:fltVal val="0.0"/>
                                          </p:val>
                                        </p:tav>
                                        <p:tav tm="100000">
                                          <p:val>
                                            <p:fltVal val="1.0"/>
                                          </p:val>
                                        </p:tav>
                                      </p:tavLst>
                                    </p:anim>
                                    <p:animScale>
                                      <p:cBhvr>
                                        <p:cTn id="13" dur="26">
                                          <p:stCondLst>
                                            <p:cond delay="650"/>
                                          </p:stCondLst>
                                        </p:cTn>
                                        <p:tgtEl>
                                          <p:spTgt spid="3145729"/>
                                        </p:tgtEl>
                                      </p:cBhvr>
                                      <p:to x="100000" y="60000"/>
                                    </p:animScale>
                                    <p:animScale>
                                      <p:cBhvr>
                                        <p:cTn id="14" dur="166" decel="50000">
                                          <p:stCondLst>
                                            <p:cond delay="676"/>
                                          </p:stCondLst>
                                        </p:cTn>
                                        <p:tgtEl>
                                          <p:spTgt spid="3145729"/>
                                        </p:tgtEl>
                                      </p:cBhvr>
                                      <p:to x="100000" y="100000"/>
                                    </p:animScale>
                                    <p:animScale>
                                      <p:cBhvr>
                                        <p:cTn id="15" dur="26">
                                          <p:stCondLst>
                                            <p:cond delay="1312"/>
                                          </p:stCondLst>
                                        </p:cTn>
                                        <p:tgtEl>
                                          <p:spTgt spid="3145729"/>
                                        </p:tgtEl>
                                      </p:cBhvr>
                                      <p:to x="100000" y="80000"/>
                                    </p:animScale>
                                    <p:animScale>
                                      <p:cBhvr>
                                        <p:cTn id="16" dur="166" decel="50000">
                                          <p:stCondLst>
                                            <p:cond delay="1338"/>
                                          </p:stCondLst>
                                        </p:cTn>
                                        <p:tgtEl>
                                          <p:spTgt spid="3145729"/>
                                        </p:tgtEl>
                                      </p:cBhvr>
                                      <p:to x="100000" y="100000"/>
                                    </p:animScale>
                                    <p:animScale>
                                      <p:cBhvr>
                                        <p:cTn id="17" dur="26">
                                          <p:stCondLst>
                                            <p:cond delay="1642"/>
                                          </p:stCondLst>
                                        </p:cTn>
                                        <p:tgtEl>
                                          <p:spTgt spid="3145729"/>
                                        </p:tgtEl>
                                      </p:cBhvr>
                                      <p:to x="100000" y="90000"/>
                                    </p:animScale>
                                    <p:animScale>
                                      <p:cBhvr>
                                        <p:cTn id="18" dur="166" decel="50000">
                                          <p:stCondLst>
                                            <p:cond delay="1668"/>
                                          </p:stCondLst>
                                        </p:cTn>
                                        <p:tgtEl>
                                          <p:spTgt spid="3145729"/>
                                        </p:tgtEl>
                                      </p:cBhvr>
                                      <p:to x="100000" y="100000"/>
                                    </p:animScale>
                                    <p:animScale>
                                      <p:cBhvr>
                                        <p:cTn id="19" dur="26">
                                          <p:stCondLst>
                                            <p:cond delay="1808"/>
                                          </p:stCondLst>
                                        </p:cTn>
                                        <p:tgtEl>
                                          <p:spTgt spid="3145729"/>
                                        </p:tgtEl>
                                      </p:cBhvr>
                                      <p:to x="100000" y="95000"/>
                                    </p:animScale>
                                    <p:animScale>
                                      <p:cBhvr>
                                        <p:cTn id="20" dur="166" decel="50000">
                                          <p:stCondLst>
                                            <p:cond delay="1834"/>
                                          </p:stCondLst>
                                        </p:cTn>
                                        <p:tgtEl>
                                          <p:spTgt spid="3145729"/>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048616"/>
                                        </p:tgtEl>
                                        <p:attrNameLst>
                                          <p:attrName>style.visibility</p:attrName>
                                        </p:attrNameLst>
                                      </p:cBhvr>
                                      <p:to>
                                        <p:strVal val="visible"/>
                                      </p:to>
                                    </p:set>
                                    <p:animEffect transition="in" filter="wipe(down)">
                                      <p:cBhvr>
                                        <p:cTn id="23" dur="580">
                                          <p:stCondLst>
                                            <p:cond delay="0"/>
                                          </p:stCondLst>
                                        </p:cTn>
                                        <p:tgtEl>
                                          <p:spTgt spid="1048616"/>
                                        </p:tgtEl>
                                      </p:cBhvr>
                                    </p:animEffect>
                                    <p:anim calcmode="lin" valueType="num">
                                      <p:cBhvr>
                                        <p:cTn id="24" dur="1822" tmFilter="0,0; 0.14,0.36; 0.43,0.73; 0.71,0.91; 1.0,1.0">
                                          <p:stCondLst>
                                            <p:cond delay="0"/>
                                          </p:stCondLst>
                                        </p:cTn>
                                        <p:tgtEl>
                                          <p:spTgt spid="1048616"/>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048616"/>
                                        </p:tgtEl>
                                        <p:attrNameLst>
                                          <p:attrName>ppt_y</p:attrName>
                                        </p:attrNameLst>
                                      </p:cBhvr>
                                      <p:tavLst>
                                        <p:tav tm="0" fmla="#ppt_y-sin(pi*$)/3">
                                          <p:val>
                                            <p:fltVal val="0.5"/>
                                          </p:val>
                                        </p:tav>
                                        <p:tav tm="100000">
                                          <p:val>
                                            <p:fltVal val="1.0"/>
                                          </p:val>
                                        </p:tav>
                                      </p:tavLst>
                                    </p:anim>
                                    <p:anim calcmode="lin" valueType="num">
                                      <p:cBhvr>
                                        <p:cTn id="26" dur="664" tmFilter="0, 0; 0.125,0.2665; 0.25,0.4; 0.375,0.465; 0.5,0.5;  0.625,0.535; 0.75,0.6; 0.875,0.7335; 1,1">
                                          <p:stCondLst>
                                            <p:cond delay="664"/>
                                          </p:stCondLst>
                                        </p:cTn>
                                        <p:tgtEl>
                                          <p:spTgt spid="1048616"/>
                                        </p:tgtEl>
                                        <p:attrNameLst>
                                          <p:attrName>ppt_y</p:attrName>
                                        </p:attrNameLst>
                                      </p:cBhvr>
                                      <p:tavLst>
                                        <p:tav tm="0" fmla="#ppt_y-sin(pi*$)/9">
                                          <p:val>
                                            <p:fltVal val="0.0"/>
                                          </p:val>
                                        </p:tav>
                                        <p:tav tm="100000">
                                          <p:val>
                                            <p:fltVal val="1.0"/>
                                          </p:val>
                                        </p:tav>
                                      </p:tavLst>
                                    </p:anim>
                                    <p:anim calcmode="lin" valueType="num">
                                      <p:cBhvr>
                                        <p:cTn id="27" dur="332" tmFilter="0, 0; 0.125,0.2665; 0.25,0.4; 0.375,0.465; 0.5,0.5;  0.625,0.535; 0.75,0.6; 0.875,0.7335; 1,1">
                                          <p:stCondLst>
                                            <p:cond delay="1324"/>
                                          </p:stCondLst>
                                        </p:cTn>
                                        <p:tgtEl>
                                          <p:spTgt spid="1048616"/>
                                        </p:tgtEl>
                                        <p:attrNameLst>
                                          <p:attrName>ppt_y</p:attrName>
                                        </p:attrNameLst>
                                      </p:cBhvr>
                                      <p:tavLst>
                                        <p:tav tm="0" fmla="#ppt_y-sin(pi*$)/27">
                                          <p:val>
                                            <p:fltVal val="0.0"/>
                                          </p:val>
                                        </p:tav>
                                        <p:tav tm="100000">
                                          <p:val>
                                            <p:fltVal val="1.0"/>
                                          </p:val>
                                        </p:tav>
                                      </p:tavLst>
                                    </p:anim>
                                    <p:anim calcmode="lin" valueType="num">
                                      <p:cBhvr>
                                        <p:cTn id="28" dur="164" tmFilter="0, 0; 0.125,0.2665; 0.25,0.4; 0.375,0.465; 0.5,0.5;  0.625,0.535; 0.75,0.6; 0.875,0.7335; 1,1">
                                          <p:stCondLst>
                                            <p:cond delay="1656"/>
                                          </p:stCondLst>
                                        </p:cTn>
                                        <p:tgtEl>
                                          <p:spTgt spid="1048616"/>
                                        </p:tgtEl>
                                        <p:attrNameLst>
                                          <p:attrName>ppt_y</p:attrName>
                                        </p:attrNameLst>
                                      </p:cBhvr>
                                      <p:tavLst>
                                        <p:tav tm="0" fmla="#ppt_y-sin(pi*$)/81">
                                          <p:val>
                                            <p:fltVal val="0.0"/>
                                          </p:val>
                                        </p:tav>
                                        <p:tav tm="100000">
                                          <p:val>
                                            <p:fltVal val="1.0"/>
                                          </p:val>
                                        </p:tav>
                                      </p:tavLst>
                                    </p:anim>
                                    <p:animScale>
                                      <p:cBhvr>
                                        <p:cTn id="29" dur="26">
                                          <p:stCondLst>
                                            <p:cond delay="650"/>
                                          </p:stCondLst>
                                        </p:cTn>
                                        <p:tgtEl>
                                          <p:spTgt spid="1048616"/>
                                        </p:tgtEl>
                                      </p:cBhvr>
                                      <p:to x="100000" y="60000"/>
                                    </p:animScale>
                                    <p:animScale>
                                      <p:cBhvr>
                                        <p:cTn id="30" dur="166" decel="50000">
                                          <p:stCondLst>
                                            <p:cond delay="676"/>
                                          </p:stCondLst>
                                        </p:cTn>
                                        <p:tgtEl>
                                          <p:spTgt spid="1048616"/>
                                        </p:tgtEl>
                                      </p:cBhvr>
                                      <p:to x="100000" y="100000"/>
                                    </p:animScale>
                                    <p:animScale>
                                      <p:cBhvr>
                                        <p:cTn id="31" dur="26">
                                          <p:stCondLst>
                                            <p:cond delay="1312"/>
                                          </p:stCondLst>
                                        </p:cTn>
                                        <p:tgtEl>
                                          <p:spTgt spid="1048616"/>
                                        </p:tgtEl>
                                      </p:cBhvr>
                                      <p:to x="100000" y="80000"/>
                                    </p:animScale>
                                    <p:animScale>
                                      <p:cBhvr>
                                        <p:cTn id="32" dur="166" decel="50000">
                                          <p:stCondLst>
                                            <p:cond delay="1338"/>
                                          </p:stCondLst>
                                        </p:cTn>
                                        <p:tgtEl>
                                          <p:spTgt spid="1048616"/>
                                        </p:tgtEl>
                                      </p:cBhvr>
                                      <p:to x="100000" y="100000"/>
                                    </p:animScale>
                                    <p:animScale>
                                      <p:cBhvr>
                                        <p:cTn id="33" dur="26">
                                          <p:stCondLst>
                                            <p:cond delay="1642"/>
                                          </p:stCondLst>
                                        </p:cTn>
                                        <p:tgtEl>
                                          <p:spTgt spid="1048616"/>
                                        </p:tgtEl>
                                      </p:cBhvr>
                                      <p:to x="100000" y="90000"/>
                                    </p:animScale>
                                    <p:animScale>
                                      <p:cBhvr>
                                        <p:cTn id="34" dur="166" decel="50000">
                                          <p:stCondLst>
                                            <p:cond delay="1668"/>
                                          </p:stCondLst>
                                        </p:cTn>
                                        <p:tgtEl>
                                          <p:spTgt spid="1048616"/>
                                        </p:tgtEl>
                                      </p:cBhvr>
                                      <p:to x="100000" y="100000"/>
                                    </p:animScale>
                                    <p:animScale>
                                      <p:cBhvr>
                                        <p:cTn id="35" dur="26">
                                          <p:stCondLst>
                                            <p:cond delay="1808"/>
                                          </p:stCondLst>
                                        </p:cTn>
                                        <p:tgtEl>
                                          <p:spTgt spid="1048616"/>
                                        </p:tgtEl>
                                      </p:cBhvr>
                                      <p:to x="100000" y="95000"/>
                                    </p:animScale>
                                    <p:animScale>
                                      <p:cBhvr>
                                        <p:cTn id="36" dur="166" decel="50000">
                                          <p:stCondLst>
                                            <p:cond delay="1834"/>
                                          </p:stCondLst>
                                        </p:cTn>
                                        <p:tgtEl>
                                          <p:spTgt spid="1048616"/>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1048612"/>
                                        </p:tgtEl>
                                        <p:attrNameLst>
                                          <p:attrName>style.visibility</p:attrName>
                                        </p:attrNameLst>
                                      </p:cBhvr>
                                      <p:to>
                                        <p:strVal val="visible"/>
                                      </p:to>
                                    </p:set>
                                    <p:animEffect transition="in" filter="fade">
                                      <p:cBhvr>
                                        <p:cTn id="41" dur="1000"/>
                                        <p:tgtEl>
                                          <p:spTgt spid="1048612"/>
                                        </p:tgtEl>
                                      </p:cBhvr>
                                    </p:animEffect>
                                    <p:anim calcmode="lin" valueType="num">
                                      <p:cBhvr>
                                        <p:cTn id="42" dur="1000" fill="hold"/>
                                        <p:tgtEl>
                                          <p:spTgt spid="1048612"/>
                                        </p:tgtEl>
                                        <p:attrNameLst>
                                          <p:attrName>ppt_x</p:attrName>
                                        </p:attrNameLst>
                                      </p:cBhvr>
                                      <p:tavLst>
                                        <p:tav tm="0">
                                          <p:val>
                                            <p:strVal val="#ppt_x"/>
                                          </p:val>
                                        </p:tav>
                                        <p:tav tm="100000">
                                          <p:val>
                                            <p:strVal val="#ppt_x"/>
                                          </p:val>
                                        </p:tav>
                                      </p:tavLst>
                                    </p:anim>
                                    <p:anim calcmode="lin" valueType="num">
                                      <p:cBhvr>
                                        <p:cTn id="43" dur="1000" fill="hold"/>
                                        <p:tgtEl>
                                          <p:spTgt spid="1048612"/>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1048620"/>
                                        </p:tgtEl>
                                        <p:attrNameLst>
                                          <p:attrName>style.visibility</p:attrName>
                                        </p:attrNameLst>
                                      </p:cBhvr>
                                      <p:to>
                                        <p:strVal val="visible"/>
                                      </p:to>
                                    </p:set>
                                    <p:animEffect transition="in" filter="fade">
                                      <p:cBhvr>
                                        <p:cTn id="46" dur="1000"/>
                                        <p:tgtEl>
                                          <p:spTgt spid="1048620"/>
                                        </p:tgtEl>
                                      </p:cBhvr>
                                    </p:animEffect>
                                    <p:anim calcmode="lin" valueType="num">
                                      <p:cBhvr>
                                        <p:cTn id="47" dur="1000" fill="hold"/>
                                        <p:tgtEl>
                                          <p:spTgt spid="1048620"/>
                                        </p:tgtEl>
                                        <p:attrNameLst>
                                          <p:attrName>ppt_x</p:attrName>
                                        </p:attrNameLst>
                                      </p:cBhvr>
                                      <p:tavLst>
                                        <p:tav tm="0">
                                          <p:val>
                                            <p:strVal val="#ppt_x"/>
                                          </p:val>
                                        </p:tav>
                                        <p:tav tm="100000">
                                          <p:val>
                                            <p:strVal val="#ppt_x"/>
                                          </p:val>
                                        </p:tav>
                                      </p:tavLst>
                                    </p:anim>
                                    <p:anim calcmode="lin" valueType="num">
                                      <p:cBhvr>
                                        <p:cTn id="48" dur="1000" fill="hold"/>
                                        <p:tgtEl>
                                          <p:spTgt spid="1048620"/>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048624"/>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grpId="0" nodeType="clickEffect">
                                  <p:stCondLst>
                                    <p:cond delay="0"/>
                                  </p:stCondLst>
                                  <p:childTnLst>
                                    <p:set>
                                      <p:cBhvr>
                                        <p:cTn id="56" dur="1" fill="hold">
                                          <p:stCondLst>
                                            <p:cond delay="0"/>
                                          </p:stCondLst>
                                        </p:cTn>
                                        <p:tgtEl>
                                          <p:spTgt spid="1048617"/>
                                        </p:tgtEl>
                                        <p:attrNameLst>
                                          <p:attrName>style.visibility</p:attrName>
                                        </p:attrNameLst>
                                      </p:cBhvr>
                                      <p:to>
                                        <p:strVal val="visible"/>
                                      </p:to>
                                    </p:set>
                                    <p:animEffect transition="in" filter="wipe(down)">
                                      <p:cBhvr>
                                        <p:cTn id="57" dur="580">
                                          <p:stCondLst>
                                            <p:cond delay="0"/>
                                          </p:stCondLst>
                                        </p:cTn>
                                        <p:tgtEl>
                                          <p:spTgt spid="1048617"/>
                                        </p:tgtEl>
                                      </p:cBhvr>
                                    </p:animEffect>
                                    <p:anim calcmode="lin" valueType="num">
                                      <p:cBhvr>
                                        <p:cTn id="58" dur="1822" tmFilter="0,0; 0.14,0.36; 0.43,0.73; 0.71,0.91; 1.0,1.0">
                                          <p:stCondLst>
                                            <p:cond delay="0"/>
                                          </p:stCondLst>
                                        </p:cTn>
                                        <p:tgtEl>
                                          <p:spTgt spid="1048617"/>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1048617"/>
                                        </p:tgtEl>
                                        <p:attrNameLst>
                                          <p:attrName>ppt_y</p:attrName>
                                        </p:attrNameLst>
                                      </p:cBhvr>
                                      <p:tavLst>
                                        <p:tav tm="0" fmla="#ppt_y-sin(pi*$)/3">
                                          <p:val>
                                            <p:fltVal val="0.5"/>
                                          </p:val>
                                        </p:tav>
                                        <p:tav tm="100000">
                                          <p:val>
                                            <p:fltVal val="1.0"/>
                                          </p:val>
                                        </p:tav>
                                      </p:tavLst>
                                    </p:anim>
                                    <p:anim calcmode="lin" valueType="num">
                                      <p:cBhvr>
                                        <p:cTn id="60" dur="664" tmFilter="0, 0; 0.125,0.2665; 0.25,0.4; 0.375,0.465; 0.5,0.5;  0.625,0.535; 0.75,0.6; 0.875,0.7335; 1,1">
                                          <p:stCondLst>
                                            <p:cond delay="664"/>
                                          </p:stCondLst>
                                        </p:cTn>
                                        <p:tgtEl>
                                          <p:spTgt spid="1048617"/>
                                        </p:tgtEl>
                                        <p:attrNameLst>
                                          <p:attrName>ppt_y</p:attrName>
                                        </p:attrNameLst>
                                      </p:cBhvr>
                                      <p:tavLst>
                                        <p:tav tm="0" fmla="#ppt_y-sin(pi*$)/9">
                                          <p:val>
                                            <p:fltVal val="0.0"/>
                                          </p:val>
                                        </p:tav>
                                        <p:tav tm="100000">
                                          <p:val>
                                            <p:fltVal val="1.0"/>
                                          </p:val>
                                        </p:tav>
                                      </p:tavLst>
                                    </p:anim>
                                    <p:anim calcmode="lin" valueType="num">
                                      <p:cBhvr>
                                        <p:cTn id="61" dur="332" tmFilter="0, 0; 0.125,0.2665; 0.25,0.4; 0.375,0.465; 0.5,0.5;  0.625,0.535; 0.75,0.6; 0.875,0.7335; 1,1">
                                          <p:stCondLst>
                                            <p:cond delay="1324"/>
                                          </p:stCondLst>
                                        </p:cTn>
                                        <p:tgtEl>
                                          <p:spTgt spid="1048617"/>
                                        </p:tgtEl>
                                        <p:attrNameLst>
                                          <p:attrName>ppt_y</p:attrName>
                                        </p:attrNameLst>
                                      </p:cBhvr>
                                      <p:tavLst>
                                        <p:tav tm="0" fmla="#ppt_y-sin(pi*$)/27">
                                          <p:val>
                                            <p:fltVal val="0.0"/>
                                          </p:val>
                                        </p:tav>
                                        <p:tav tm="100000">
                                          <p:val>
                                            <p:fltVal val="1.0"/>
                                          </p:val>
                                        </p:tav>
                                      </p:tavLst>
                                    </p:anim>
                                    <p:anim calcmode="lin" valueType="num">
                                      <p:cBhvr>
                                        <p:cTn id="62" dur="164" tmFilter="0, 0; 0.125,0.2665; 0.25,0.4; 0.375,0.465; 0.5,0.5;  0.625,0.535; 0.75,0.6; 0.875,0.7335; 1,1">
                                          <p:stCondLst>
                                            <p:cond delay="1656"/>
                                          </p:stCondLst>
                                        </p:cTn>
                                        <p:tgtEl>
                                          <p:spTgt spid="1048617"/>
                                        </p:tgtEl>
                                        <p:attrNameLst>
                                          <p:attrName>ppt_y</p:attrName>
                                        </p:attrNameLst>
                                      </p:cBhvr>
                                      <p:tavLst>
                                        <p:tav tm="0" fmla="#ppt_y-sin(pi*$)/81">
                                          <p:val>
                                            <p:fltVal val="0.0"/>
                                          </p:val>
                                        </p:tav>
                                        <p:tav tm="100000">
                                          <p:val>
                                            <p:fltVal val="1.0"/>
                                          </p:val>
                                        </p:tav>
                                      </p:tavLst>
                                    </p:anim>
                                    <p:animScale>
                                      <p:cBhvr>
                                        <p:cTn id="63" dur="26">
                                          <p:stCondLst>
                                            <p:cond delay="650"/>
                                          </p:stCondLst>
                                        </p:cTn>
                                        <p:tgtEl>
                                          <p:spTgt spid="1048617"/>
                                        </p:tgtEl>
                                      </p:cBhvr>
                                      <p:to x="100000" y="60000"/>
                                    </p:animScale>
                                    <p:animScale>
                                      <p:cBhvr>
                                        <p:cTn id="64" dur="166" decel="50000">
                                          <p:stCondLst>
                                            <p:cond delay="676"/>
                                          </p:stCondLst>
                                        </p:cTn>
                                        <p:tgtEl>
                                          <p:spTgt spid="1048617"/>
                                        </p:tgtEl>
                                      </p:cBhvr>
                                      <p:to x="100000" y="100000"/>
                                    </p:animScale>
                                    <p:animScale>
                                      <p:cBhvr>
                                        <p:cTn id="65" dur="26">
                                          <p:stCondLst>
                                            <p:cond delay="1312"/>
                                          </p:stCondLst>
                                        </p:cTn>
                                        <p:tgtEl>
                                          <p:spTgt spid="1048617"/>
                                        </p:tgtEl>
                                      </p:cBhvr>
                                      <p:to x="100000" y="80000"/>
                                    </p:animScale>
                                    <p:animScale>
                                      <p:cBhvr>
                                        <p:cTn id="66" dur="166" decel="50000">
                                          <p:stCondLst>
                                            <p:cond delay="1338"/>
                                          </p:stCondLst>
                                        </p:cTn>
                                        <p:tgtEl>
                                          <p:spTgt spid="1048617"/>
                                        </p:tgtEl>
                                      </p:cBhvr>
                                      <p:to x="100000" y="100000"/>
                                    </p:animScale>
                                    <p:animScale>
                                      <p:cBhvr>
                                        <p:cTn id="67" dur="26">
                                          <p:stCondLst>
                                            <p:cond delay="1642"/>
                                          </p:stCondLst>
                                        </p:cTn>
                                        <p:tgtEl>
                                          <p:spTgt spid="1048617"/>
                                        </p:tgtEl>
                                      </p:cBhvr>
                                      <p:to x="100000" y="90000"/>
                                    </p:animScale>
                                    <p:animScale>
                                      <p:cBhvr>
                                        <p:cTn id="68" dur="166" decel="50000">
                                          <p:stCondLst>
                                            <p:cond delay="1668"/>
                                          </p:stCondLst>
                                        </p:cTn>
                                        <p:tgtEl>
                                          <p:spTgt spid="1048617"/>
                                        </p:tgtEl>
                                      </p:cBhvr>
                                      <p:to x="100000" y="100000"/>
                                    </p:animScale>
                                    <p:animScale>
                                      <p:cBhvr>
                                        <p:cTn id="69" dur="26">
                                          <p:stCondLst>
                                            <p:cond delay="1808"/>
                                          </p:stCondLst>
                                        </p:cTn>
                                        <p:tgtEl>
                                          <p:spTgt spid="1048617"/>
                                        </p:tgtEl>
                                      </p:cBhvr>
                                      <p:to x="100000" y="95000"/>
                                    </p:animScale>
                                    <p:animScale>
                                      <p:cBhvr>
                                        <p:cTn id="70" dur="166" decel="50000">
                                          <p:stCondLst>
                                            <p:cond delay="1834"/>
                                          </p:stCondLst>
                                        </p:cTn>
                                        <p:tgtEl>
                                          <p:spTgt spid="1048617"/>
                                        </p:tgtEl>
                                      </p:cBhvr>
                                      <p:to x="100000" y="100000"/>
                                    </p:animScale>
                                  </p:childTnLst>
                                </p:cTn>
                              </p:par>
                              <p:par>
                                <p:cTn id="71" presetID="26" presetClass="entr" presetSubtype="0" fill="hold" nodeType="withEffect">
                                  <p:stCondLst>
                                    <p:cond delay="0"/>
                                  </p:stCondLst>
                                  <p:childTnLst>
                                    <p:set>
                                      <p:cBhvr>
                                        <p:cTn id="72" dur="1" fill="hold">
                                          <p:stCondLst>
                                            <p:cond delay="0"/>
                                          </p:stCondLst>
                                        </p:cTn>
                                        <p:tgtEl>
                                          <p:spTgt spid="3145730"/>
                                        </p:tgtEl>
                                        <p:attrNameLst>
                                          <p:attrName>style.visibility</p:attrName>
                                        </p:attrNameLst>
                                      </p:cBhvr>
                                      <p:to>
                                        <p:strVal val="visible"/>
                                      </p:to>
                                    </p:set>
                                    <p:animEffect transition="in" filter="wipe(down)">
                                      <p:cBhvr>
                                        <p:cTn id="73" dur="580">
                                          <p:stCondLst>
                                            <p:cond delay="0"/>
                                          </p:stCondLst>
                                        </p:cTn>
                                        <p:tgtEl>
                                          <p:spTgt spid="3145730"/>
                                        </p:tgtEl>
                                      </p:cBhvr>
                                    </p:animEffect>
                                    <p:anim calcmode="lin" valueType="num">
                                      <p:cBhvr>
                                        <p:cTn id="74" dur="1822" tmFilter="0,0; 0.14,0.36; 0.43,0.73; 0.71,0.91; 1.0,1.0">
                                          <p:stCondLst>
                                            <p:cond delay="0"/>
                                          </p:stCondLst>
                                        </p:cTn>
                                        <p:tgtEl>
                                          <p:spTgt spid="3145730"/>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3145730"/>
                                        </p:tgtEl>
                                        <p:attrNameLst>
                                          <p:attrName>ppt_y</p:attrName>
                                        </p:attrNameLst>
                                      </p:cBhvr>
                                      <p:tavLst>
                                        <p:tav tm="0" fmla="#ppt_y-sin(pi*$)/3">
                                          <p:val>
                                            <p:fltVal val="0.5"/>
                                          </p:val>
                                        </p:tav>
                                        <p:tav tm="100000">
                                          <p:val>
                                            <p:fltVal val="1.0"/>
                                          </p:val>
                                        </p:tav>
                                      </p:tavLst>
                                    </p:anim>
                                    <p:anim calcmode="lin" valueType="num">
                                      <p:cBhvr>
                                        <p:cTn id="76" dur="664" tmFilter="0, 0; 0.125,0.2665; 0.25,0.4; 0.375,0.465; 0.5,0.5;  0.625,0.535; 0.75,0.6; 0.875,0.7335; 1,1">
                                          <p:stCondLst>
                                            <p:cond delay="664"/>
                                          </p:stCondLst>
                                        </p:cTn>
                                        <p:tgtEl>
                                          <p:spTgt spid="3145730"/>
                                        </p:tgtEl>
                                        <p:attrNameLst>
                                          <p:attrName>ppt_y</p:attrName>
                                        </p:attrNameLst>
                                      </p:cBhvr>
                                      <p:tavLst>
                                        <p:tav tm="0" fmla="#ppt_y-sin(pi*$)/9">
                                          <p:val>
                                            <p:fltVal val="0.0"/>
                                          </p:val>
                                        </p:tav>
                                        <p:tav tm="100000">
                                          <p:val>
                                            <p:fltVal val="1.0"/>
                                          </p:val>
                                        </p:tav>
                                      </p:tavLst>
                                    </p:anim>
                                    <p:anim calcmode="lin" valueType="num">
                                      <p:cBhvr>
                                        <p:cTn id="77" dur="332" tmFilter="0, 0; 0.125,0.2665; 0.25,0.4; 0.375,0.465; 0.5,0.5;  0.625,0.535; 0.75,0.6; 0.875,0.7335; 1,1">
                                          <p:stCondLst>
                                            <p:cond delay="1324"/>
                                          </p:stCondLst>
                                        </p:cTn>
                                        <p:tgtEl>
                                          <p:spTgt spid="3145730"/>
                                        </p:tgtEl>
                                        <p:attrNameLst>
                                          <p:attrName>ppt_y</p:attrName>
                                        </p:attrNameLst>
                                      </p:cBhvr>
                                      <p:tavLst>
                                        <p:tav tm="0" fmla="#ppt_y-sin(pi*$)/27">
                                          <p:val>
                                            <p:fltVal val="0.0"/>
                                          </p:val>
                                        </p:tav>
                                        <p:tav tm="100000">
                                          <p:val>
                                            <p:fltVal val="1.0"/>
                                          </p:val>
                                        </p:tav>
                                      </p:tavLst>
                                    </p:anim>
                                    <p:anim calcmode="lin" valueType="num">
                                      <p:cBhvr>
                                        <p:cTn id="78" dur="164" tmFilter="0, 0; 0.125,0.2665; 0.25,0.4; 0.375,0.465; 0.5,0.5;  0.625,0.535; 0.75,0.6; 0.875,0.7335; 1,1">
                                          <p:stCondLst>
                                            <p:cond delay="1656"/>
                                          </p:stCondLst>
                                        </p:cTn>
                                        <p:tgtEl>
                                          <p:spTgt spid="3145730"/>
                                        </p:tgtEl>
                                        <p:attrNameLst>
                                          <p:attrName>ppt_y</p:attrName>
                                        </p:attrNameLst>
                                      </p:cBhvr>
                                      <p:tavLst>
                                        <p:tav tm="0" fmla="#ppt_y-sin(pi*$)/81">
                                          <p:val>
                                            <p:fltVal val="0.0"/>
                                          </p:val>
                                        </p:tav>
                                        <p:tav tm="100000">
                                          <p:val>
                                            <p:fltVal val="1.0"/>
                                          </p:val>
                                        </p:tav>
                                      </p:tavLst>
                                    </p:anim>
                                    <p:animScale>
                                      <p:cBhvr>
                                        <p:cTn id="79" dur="26">
                                          <p:stCondLst>
                                            <p:cond delay="650"/>
                                          </p:stCondLst>
                                        </p:cTn>
                                        <p:tgtEl>
                                          <p:spTgt spid="3145730"/>
                                        </p:tgtEl>
                                      </p:cBhvr>
                                      <p:to x="100000" y="60000"/>
                                    </p:animScale>
                                    <p:animScale>
                                      <p:cBhvr>
                                        <p:cTn id="80" dur="166" decel="50000">
                                          <p:stCondLst>
                                            <p:cond delay="676"/>
                                          </p:stCondLst>
                                        </p:cTn>
                                        <p:tgtEl>
                                          <p:spTgt spid="3145730"/>
                                        </p:tgtEl>
                                      </p:cBhvr>
                                      <p:to x="100000" y="100000"/>
                                    </p:animScale>
                                    <p:animScale>
                                      <p:cBhvr>
                                        <p:cTn id="81" dur="26">
                                          <p:stCondLst>
                                            <p:cond delay="1312"/>
                                          </p:stCondLst>
                                        </p:cTn>
                                        <p:tgtEl>
                                          <p:spTgt spid="3145730"/>
                                        </p:tgtEl>
                                      </p:cBhvr>
                                      <p:to x="100000" y="80000"/>
                                    </p:animScale>
                                    <p:animScale>
                                      <p:cBhvr>
                                        <p:cTn id="82" dur="166" decel="50000">
                                          <p:stCondLst>
                                            <p:cond delay="1338"/>
                                          </p:stCondLst>
                                        </p:cTn>
                                        <p:tgtEl>
                                          <p:spTgt spid="3145730"/>
                                        </p:tgtEl>
                                      </p:cBhvr>
                                      <p:to x="100000" y="100000"/>
                                    </p:animScale>
                                    <p:animScale>
                                      <p:cBhvr>
                                        <p:cTn id="83" dur="26">
                                          <p:stCondLst>
                                            <p:cond delay="1642"/>
                                          </p:stCondLst>
                                        </p:cTn>
                                        <p:tgtEl>
                                          <p:spTgt spid="3145730"/>
                                        </p:tgtEl>
                                      </p:cBhvr>
                                      <p:to x="100000" y="90000"/>
                                    </p:animScale>
                                    <p:animScale>
                                      <p:cBhvr>
                                        <p:cTn id="84" dur="166" decel="50000">
                                          <p:stCondLst>
                                            <p:cond delay="1668"/>
                                          </p:stCondLst>
                                        </p:cTn>
                                        <p:tgtEl>
                                          <p:spTgt spid="3145730"/>
                                        </p:tgtEl>
                                      </p:cBhvr>
                                      <p:to x="100000" y="100000"/>
                                    </p:animScale>
                                    <p:animScale>
                                      <p:cBhvr>
                                        <p:cTn id="85" dur="26">
                                          <p:stCondLst>
                                            <p:cond delay="1808"/>
                                          </p:stCondLst>
                                        </p:cTn>
                                        <p:tgtEl>
                                          <p:spTgt spid="3145730"/>
                                        </p:tgtEl>
                                      </p:cBhvr>
                                      <p:to x="100000" y="95000"/>
                                    </p:animScale>
                                    <p:animScale>
                                      <p:cBhvr>
                                        <p:cTn id="86" dur="166" decel="50000">
                                          <p:stCondLst>
                                            <p:cond delay="1834"/>
                                          </p:stCondLst>
                                        </p:cTn>
                                        <p:tgtEl>
                                          <p:spTgt spid="3145730"/>
                                        </p:tgtEl>
                                      </p:cBhvr>
                                      <p:to x="100000" y="100000"/>
                                    </p:animScale>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1048621"/>
                                        </p:tgtEl>
                                        <p:attrNameLst>
                                          <p:attrName>style.visibility</p:attrName>
                                        </p:attrNameLst>
                                      </p:cBhvr>
                                      <p:to>
                                        <p:strVal val="visible"/>
                                      </p:to>
                                    </p:set>
                                    <p:animEffect transition="in" filter="fade">
                                      <p:cBhvr>
                                        <p:cTn id="91" dur="1000"/>
                                        <p:tgtEl>
                                          <p:spTgt spid="1048621"/>
                                        </p:tgtEl>
                                      </p:cBhvr>
                                    </p:animEffect>
                                    <p:anim calcmode="lin" valueType="num">
                                      <p:cBhvr>
                                        <p:cTn id="92" dur="1000" fill="hold"/>
                                        <p:tgtEl>
                                          <p:spTgt spid="1048621"/>
                                        </p:tgtEl>
                                        <p:attrNameLst>
                                          <p:attrName>ppt_x</p:attrName>
                                        </p:attrNameLst>
                                      </p:cBhvr>
                                      <p:tavLst>
                                        <p:tav tm="0">
                                          <p:val>
                                            <p:strVal val="#ppt_x"/>
                                          </p:val>
                                        </p:tav>
                                        <p:tav tm="100000">
                                          <p:val>
                                            <p:strVal val="#ppt_x"/>
                                          </p:val>
                                        </p:tav>
                                      </p:tavLst>
                                    </p:anim>
                                    <p:anim calcmode="lin" valueType="num">
                                      <p:cBhvr>
                                        <p:cTn id="93" dur="1000" fill="hold"/>
                                        <p:tgtEl>
                                          <p:spTgt spid="1048621"/>
                                        </p:tgtEl>
                                        <p:attrNameLst>
                                          <p:attrName>ppt_y</p:attrName>
                                        </p:attrNameLst>
                                      </p:cBhvr>
                                      <p:tavLst>
                                        <p:tav tm="0">
                                          <p:val>
                                            <p:strVal val="#ppt_y+.1"/>
                                          </p:val>
                                        </p:tav>
                                        <p:tav tm="100000">
                                          <p:val>
                                            <p:strVal val="#ppt_y"/>
                                          </p:val>
                                        </p:tav>
                                      </p:tavLst>
                                    </p:anim>
                                  </p:childTnLst>
                                </p:cTn>
                              </p:par>
                              <p:par>
                                <p:cTn id="94" presetID="42" presetClass="entr" presetSubtype="0" fill="hold" grpId="0" nodeType="withEffect">
                                  <p:stCondLst>
                                    <p:cond delay="0"/>
                                  </p:stCondLst>
                                  <p:childTnLst>
                                    <p:set>
                                      <p:cBhvr>
                                        <p:cTn id="95" dur="1" fill="hold">
                                          <p:stCondLst>
                                            <p:cond delay="0"/>
                                          </p:stCondLst>
                                        </p:cTn>
                                        <p:tgtEl>
                                          <p:spTgt spid="1048613"/>
                                        </p:tgtEl>
                                        <p:attrNameLst>
                                          <p:attrName>style.visibility</p:attrName>
                                        </p:attrNameLst>
                                      </p:cBhvr>
                                      <p:to>
                                        <p:strVal val="visible"/>
                                      </p:to>
                                    </p:set>
                                    <p:animEffect transition="in" filter="fade">
                                      <p:cBhvr>
                                        <p:cTn id="96" dur="1000"/>
                                        <p:tgtEl>
                                          <p:spTgt spid="1048613"/>
                                        </p:tgtEl>
                                      </p:cBhvr>
                                    </p:animEffect>
                                    <p:anim calcmode="lin" valueType="num">
                                      <p:cBhvr>
                                        <p:cTn id="97" dur="1000" fill="hold"/>
                                        <p:tgtEl>
                                          <p:spTgt spid="1048613"/>
                                        </p:tgtEl>
                                        <p:attrNameLst>
                                          <p:attrName>ppt_x</p:attrName>
                                        </p:attrNameLst>
                                      </p:cBhvr>
                                      <p:tavLst>
                                        <p:tav tm="0">
                                          <p:val>
                                            <p:strVal val="#ppt_x"/>
                                          </p:val>
                                        </p:tav>
                                        <p:tav tm="100000">
                                          <p:val>
                                            <p:strVal val="#ppt_x"/>
                                          </p:val>
                                        </p:tav>
                                      </p:tavLst>
                                    </p:anim>
                                    <p:anim calcmode="lin" valueType="num">
                                      <p:cBhvr>
                                        <p:cTn id="98" dur="1000" fill="hold"/>
                                        <p:tgtEl>
                                          <p:spTgt spid="1048613"/>
                                        </p:tgtEl>
                                        <p:attrNameLst>
                                          <p:attrName>ppt_y</p:attrName>
                                        </p:attrNameLst>
                                      </p:cBhvr>
                                      <p:tavLst>
                                        <p:tav tm="0">
                                          <p:val>
                                            <p:strVal val="#ppt_y+.1"/>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1048626"/>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26" presetClass="entr" presetSubtype="0" fill="hold" grpId="0" nodeType="clickEffect">
                                  <p:stCondLst>
                                    <p:cond delay="0"/>
                                  </p:stCondLst>
                                  <p:childTnLst>
                                    <p:set>
                                      <p:cBhvr>
                                        <p:cTn id="106" dur="1" fill="hold">
                                          <p:stCondLst>
                                            <p:cond delay="0"/>
                                          </p:stCondLst>
                                        </p:cTn>
                                        <p:tgtEl>
                                          <p:spTgt spid="1048618"/>
                                        </p:tgtEl>
                                        <p:attrNameLst>
                                          <p:attrName>style.visibility</p:attrName>
                                        </p:attrNameLst>
                                      </p:cBhvr>
                                      <p:to>
                                        <p:strVal val="visible"/>
                                      </p:to>
                                    </p:set>
                                    <p:animEffect transition="in" filter="wipe(down)">
                                      <p:cBhvr>
                                        <p:cTn id="107" dur="580">
                                          <p:stCondLst>
                                            <p:cond delay="0"/>
                                          </p:stCondLst>
                                        </p:cTn>
                                        <p:tgtEl>
                                          <p:spTgt spid="1048618"/>
                                        </p:tgtEl>
                                      </p:cBhvr>
                                    </p:animEffect>
                                    <p:anim calcmode="lin" valueType="num">
                                      <p:cBhvr>
                                        <p:cTn id="108" dur="1822" tmFilter="0,0; 0.14,0.36; 0.43,0.73; 0.71,0.91; 1.0,1.0">
                                          <p:stCondLst>
                                            <p:cond delay="0"/>
                                          </p:stCondLst>
                                        </p:cTn>
                                        <p:tgtEl>
                                          <p:spTgt spid="1048618"/>
                                        </p:tgtEl>
                                        <p:attrNameLst>
                                          <p:attrName>ppt_x</p:attrName>
                                        </p:attrNameLst>
                                      </p:cBhvr>
                                      <p:tavLst>
                                        <p:tav tm="0">
                                          <p:val>
                                            <p:strVal val="#ppt_x-0.25"/>
                                          </p:val>
                                        </p:tav>
                                        <p:tav tm="100000">
                                          <p:val>
                                            <p:strVal val="#ppt_x"/>
                                          </p:val>
                                        </p:tav>
                                      </p:tavLst>
                                    </p:anim>
                                    <p:anim calcmode="lin" valueType="num">
                                      <p:cBhvr>
                                        <p:cTn id="109" dur="664" tmFilter="0.0,0.0; 0.25,0.07; 0.50,0.2; 0.75,0.467; 1.0,1.0">
                                          <p:stCondLst>
                                            <p:cond delay="0"/>
                                          </p:stCondLst>
                                        </p:cTn>
                                        <p:tgtEl>
                                          <p:spTgt spid="1048618"/>
                                        </p:tgtEl>
                                        <p:attrNameLst>
                                          <p:attrName>ppt_y</p:attrName>
                                        </p:attrNameLst>
                                      </p:cBhvr>
                                      <p:tavLst>
                                        <p:tav tm="0" fmla="#ppt_y-sin(pi*$)/3">
                                          <p:val>
                                            <p:fltVal val="0.5"/>
                                          </p:val>
                                        </p:tav>
                                        <p:tav tm="100000">
                                          <p:val>
                                            <p:fltVal val="1.0"/>
                                          </p:val>
                                        </p:tav>
                                      </p:tavLst>
                                    </p:anim>
                                    <p:anim calcmode="lin" valueType="num">
                                      <p:cBhvr>
                                        <p:cTn id="110" dur="664" tmFilter="0, 0; 0.125,0.2665; 0.25,0.4; 0.375,0.465; 0.5,0.5;  0.625,0.535; 0.75,0.6; 0.875,0.7335; 1,1">
                                          <p:stCondLst>
                                            <p:cond delay="664"/>
                                          </p:stCondLst>
                                        </p:cTn>
                                        <p:tgtEl>
                                          <p:spTgt spid="1048618"/>
                                        </p:tgtEl>
                                        <p:attrNameLst>
                                          <p:attrName>ppt_y</p:attrName>
                                        </p:attrNameLst>
                                      </p:cBhvr>
                                      <p:tavLst>
                                        <p:tav tm="0" fmla="#ppt_y-sin(pi*$)/9">
                                          <p:val>
                                            <p:fltVal val="0.0"/>
                                          </p:val>
                                        </p:tav>
                                        <p:tav tm="100000">
                                          <p:val>
                                            <p:fltVal val="1.0"/>
                                          </p:val>
                                        </p:tav>
                                      </p:tavLst>
                                    </p:anim>
                                    <p:anim calcmode="lin" valueType="num">
                                      <p:cBhvr>
                                        <p:cTn id="111" dur="332" tmFilter="0, 0; 0.125,0.2665; 0.25,0.4; 0.375,0.465; 0.5,0.5;  0.625,0.535; 0.75,0.6; 0.875,0.7335; 1,1">
                                          <p:stCondLst>
                                            <p:cond delay="1324"/>
                                          </p:stCondLst>
                                        </p:cTn>
                                        <p:tgtEl>
                                          <p:spTgt spid="1048618"/>
                                        </p:tgtEl>
                                        <p:attrNameLst>
                                          <p:attrName>ppt_y</p:attrName>
                                        </p:attrNameLst>
                                      </p:cBhvr>
                                      <p:tavLst>
                                        <p:tav tm="0" fmla="#ppt_y-sin(pi*$)/27">
                                          <p:val>
                                            <p:fltVal val="0.0"/>
                                          </p:val>
                                        </p:tav>
                                        <p:tav tm="100000">
                                          <p:val>
                                            <p:fltVal val="1.0"/>
                                          </p:val>
                                        </p:tav>
                                      </p:tavLst>
                                    </p:anim>
                                    <p:anim calcmode="lin" valueType="num">
                                      <p:cBhvr>
                                        <p:cTn id="112" dur="164" tmFilter="0, 0; 0.125,0.2665; 0.25,0.4; 0.375,0.465; 0.5,0.5;  0.625,0.535; 0.75,0.6; 0.875,0.7335; 1,1">
                                          <p:stCondLst>
                                            <p:cond delay="1656"/>
                                          </p:stCondLst>
                                        </p:cTn>
                                        <p:tgtEl>
                                          <p:spTgt spid="1048618"/>
                                        </p:tgtEl>
                                        <p:attrNameLst>
                                          <p:attrName>ppt_y</p:attrName>
                                        </p:attrNameLst>
                                      </p:cBhvr>
                                      <p:tavLst>
                                        <p:tav tm="0" fmla="#ppt_y-sin(pi*$)/81">
                                          <p:val>
                                            <p:fltVal val="0.0"/>
                                          </p:val>
                                        </p:tav>
                                        <p:tav tm="100000">
                                          <p:val>
                                            <p:fltVal val="1.0"/>
                                          </p:val>
                                        </p:tav>
                                      </p:tavLst>
                                    </p:anim>
                                    <p:animScale>
                                      <p:cBhvr>
                                        <p:cTn id="113" dur="26">
                                          <p:stCondLst>
                                            <p:cond delay="650"/>
                                          </p:stCondLst>
                                        </p:cTn>
                                        <p:tgtEl>
                                          <p:spTgt spid="1048618"/>
                                        </p:tgtEl>
                                      </p:cBhvr>
                                      <p:to x="100000" y="60000"/>
                                    </p:animScale>
                                    <p:animScale>
                                      <p:cBhvr>
                                        <p:cTn id="114" dur="166" decel="50000">
                                          <p:stCondLst>
                                            <p:cond delay="676"/>
                                          </p:stCondLst>
                                        </p:cTn>
                                        <p:tgtEl>
                                          <p:spTgt spid="1048618"/>
                                        </p:tgtEl>
                                      </p:cBhvr>
                                      <p:to x="100000" y="100000"/>
                                    </p:animScale>
                                    <p:animScale>
                                      <p:cBhvr>
                                        <p:cTn id="115" dur="26">
                                          <p:stCondLst>
                                            <p:cond delay="1312"/>
                                          </p:stCondLst>
                                        </p:cTn>
                                        <p:tgtEl>
                                          <p:spTgt spid="1048618"/>
                                        </p:tgtEl>
                                      </p:cBhvr>
                                      <p:to x="100000" y="80000"/>
                                    </p:animScale>
                                    <p:animScale>
                                      <p:cBhvr>
                                        <p:cTn id="116" dur="166" decel="50000">
                                          <p:stCondLst>
                                            <p:cond delay="1338"/>
                                          </p:stCondLst>
                                        </p:cTn>
                                        <p:tgtEl>
                                          <p:spTgt spid="1048618"/>
                                        </p:tgtEl>
                                      </p:cBhvr>
                                      <p:to x="100000" y="100000"/>
                                    </p:animScale>
                                    <p:animScale>
                                      <p:cBhvr>
                                        <p:cTn id="117" dur="26">
                                          <p:stCondLst>
                                            <p:cond delay="1642"/>
                                          </p:stCondLst>
                                        </p:cTn>
                                        <p:tgtEl>
                                          <p:spTgt spid="1048618"/>
                                        </p:tgtEl>
                                      </p:cBhvr>
                                      <p:to x="100000" y="90000"/>
                                    </p:animScale>
                                    <p:animScale>
                                      <p:cBhvr>
                                        <p:cTn id="118" dur="166" decel="50000">
                                          <p:stCondLst>
                                            <p:cond delay="1668"/>
                                          </p:stCondLst>
                                        </p:cTn>
                                        <p:tgtEl>
                                          <p:spTgt spid="1048618"/>
                                        </p:tgtEl>
                                      </p:cBhvr>
                                      <p:to x="100000" y="100000"/>
                                    </p:animScale>
                                    <p:animScale>
                                      <p:cBhvr>
                                        <p:cTn id="119" dur="26">
                                          <p:stCondLst>
                                            <p:cond delay="1808"/>
                                          </p:stCondLst>
                                        </p:cTn>
                                        <p:tgtEl>
                                          <p:spTgt spid="1048618"/>
                                        </p:tgtEl>
                                      </p:cBhvr>
                                      <p:to x="100000" y="95000"/>
                                    </p:animScale>
                                    <p:animScale>
                                      <p:cBhvr>
                                        <p:cTn id="120" dur="166" decel="50000">
                                          <p:stCondLst>
                                            <p:cond delay="1834"/>
                                          </p:stCondLst>
                                        </p:cTn>
                                        <p:tgtEl>
                                          <p:spTgt spid="1048618"/>
                                        </p:tgtEl>
                                      </p:cBhvr>
                                      <p:to x="100000" y="100000"/>
                                    </p:animScale>
                                  </p:childTnLst>
                                </p:cTn>
                              </p:par>
                              <p:par>
                                <p:cTn id="121" presetID="26" presetClass="entr" presetSubtype="0" fill="hold" nodeType="withEffect">
                                  <p:stCondLst>
                                    <p:cond delay="0"/>
                                  </p:stCondLst>
                                  <p:childTnLst>
                                    <p:set>
                                      <p:cBhvr>
                                        <p:cTn id="122" dur="1" fill="hold">
                                          <p:stCondLst>
                                            <p:cond delay="0"/>
                                          </p:stCondLst>
                                        </p:cTn>
                                        <p:tgtEl>
                                          <p:spTgt spid="3145731"/>
                                        </p:tgtEl>
                                        <p:attrNameLst>
                                          <p:attrName>style.visibility</p:attrName>
                                        </p:attrNameLst>
                                      </p:cBhvr>
                                      <p:to>
                                        <p:strVal val="visible"/>
                                      </p:to>
                                    </p:set>
                                    <p:animEffect transition="in" filter="wipe(down)">
                                      <p:cBhvr>
                                        <p:cTn id="123" dur="580">
                                          <p:stCondLst>
                                            <p:cond delay="0"/>
                                          </p:stCondLst>
                                        </p:cTn>
                                        <p:tgtEl>
                                          <p:spTgt spid="3145731"/>
                                        </p:tgtEl>
                                      </p:cBhvr>
                                    </p:animEffect>
                                    <p:anim calcmode="lin" valueType="num">
                                      <p:cBhvr>
                                        <p:cTn id="124" dur="1822" tmFilter="0,0; 0.14,0.36; 0.43,0.73; 0.71,0.91; 1.0,1.0">
                                          <p:stCondLst>
                                            <p:cond delay="0"/>
                                          </p:stCondLst>
                                        </p:cTn>
                                        <p:tgtEl>
                                          <p:spTgt spid="3145731"/>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3145731"/>
                                        </p:tgtEl>
                                        <p:attrNameLst>
                                          <p:attrName>ppt_y</p:attrName>
                                        </p:attrNameLst>
                                      </p:cBhvr>
                                      <p:tavLst>
                                        <p:tav tm="0" fmla="#ppt_y-sin(pi*$)/3">
                                          <p:val>
                                            <p:fltVal val="0.5"/>
                                          </p:val>
                                        </p:tav>
                                        <p:tav tm="100000">
                                          <p:val>
                                            <p:fltVal val="1.0"/>
                                          </p:val>
                                        </p:tav>
                                      </p:tavLst>
                                    </p:anim>
                                    <p:anim calcmode="lin" valueType="num">
                                      <p:cBhvr>
                                        <p:cTn id="126" dur="664" tmFilter="0, 0; 0.125,0.2665; 0.25,0.4; 0.375,0.465; 0.5,0.5;  0.625,0.535; 0.75,0.6; 0.875,0.7335; 1,1">
                                          <p:stCondLst>
                                            <p:cond delay="664"/>
                                          </p:stCondLst>
                                        </p:cTn>
                                        <p:tgtEl>
                                          <p:spTgt spid="3145731"/>
                                        </p:tgtEl>
                                        <p:attrNameLst>
                                          <p:attrName>ppt_y</p:attrName>
                                        </p:attrNameLst>
                                      </p:cBhvr>
                                      <p:tavLst>
                                        <p:tav tm="0" fmla="#ppt_y-sin(pi*$)/9">
                                          <p:val>
                                            <p:fltVal val="0.0"/>
                                          </p:val>
                                        </p:tav>
                                        <p:tav tm="100000">
                                          <p:val>
                                            <p:fltVal val="1.0"/>
                                          </p:val>
                                        </p:tav>
                                      </p:tavLst>
                                    </p:anim>
                                    <p:anim calcmode="lin" valueType="num">
                                      <p:cBhvr>
                                        <p:cTn id="127" dur="332" tmFilter="0, 0; 0.125,0.2665; 0.25,0.4; 0.375,0.465; 0.5,0.5;  0.625,0.535; 0.75,0.6; 0.875,0.7335; 1,1">
                                          <p:stCondLst>
                                            <p:cond delay="1324"/>
                                          </p:stCondLst>
                                        </p:cTn>
                                        <p:tgtEl>
                                          <p:spTgt spid="3145731"/>
                                        </p:tgtEl>
                                        <p:attrNameLst>
                                          <p:attrName>ppt_y</p:attrName>
                                        </p:attrNameLst>
                                      </p:cBhvr>
                                      <p:tavLst>
                                        <p:tav tm="0" fmla="#ppt_y-sin(pi*$)/27">
                                          <p:val>
                                            <p:fltVal val="0.0"/>
                                          </p:val>
                                        </p:tav>
                                        <p:tav tm="100000">
                                          <p:val>
                                            <p:fltVal val="1.0"/>
                                          </p:val>
                                        </p:tav>
                                      </p:tavLst>
                                    </p:anim>
                                    <p:anim calcmode="lin" valueType="num">
                                      <p:cBhvr>
                                        <p:cTn id="128" dur="164" tmFilter="0, 0; 0.125,0.2665; 0.25,0.4; 0.375,0.465; 0.5,0.5;  0.625,0.535; 0.75,0.6; 0.875,0.7335; 1,1">
                                          <p:stCondLst>
                                            <p:cond delay="1656"/>
                                          </p:stCondLst>
                                        </p:cTn>
                                        <p:tgtEl>
                                          <p:spTgt spid="3145731"/>
                                        </p:tgtEl>
                                        <p:attrNameLst>
                                          <p:attrName>ppt_y</p:attrName>
                                        </p:attrNameLst>
                                      </p:cBhvr>
                                      <p:tavLst>
                                        <p:tav tm="0" fmla="#ppt_y-sin(pi*$)/81">
                                          <p:val>
                                            <p:fltVal val="0.0"/>
                                          </p:val>
                                        </p:tav>
                                        <p:tav tm="100000">
                                          <p:val>
                                            <p:fltVal val="1.0"/>
                                          </p:val>
                                        </p:tav>
                                      </p:tavLst>
                                    </p:anim>
                                    <p:animScale>
                                      <p:cBhvr>
                                        <p:cTn id="129" dur="26">
                                          <p:stCondLst>
                                            <p:cond delay="650"/>
                                          </p:stCondLst>
                                        </p:cTn>
                                        <p:tgtEl>
                                          <p:spTgt spid="3145731"/>
                                        </p:tgtEl>
                                      </p:cBhvr>
                                      <p:to x="100000" y="60000"/>
                                    </p:animScale>
                                    <p:animScale>
                                      <p:cBhvr>
                                        <p:cTn id="130" dur="166" decel="50000">
                                          <p:stCondLst>
                                            <p:cond delay="676"/>
                                          </p:stCondLst>
                                        </p:cTn>
                                        <p:tgtEl>
                                          <p:spTgt spid="3145731"/>
                                        </p:tgtEl>
                                      </p:cBhvr>
                                      <p:to x="100000" y="100000"/>
                                    </p:animScale>
                                    <p:animScale>
                                      <p:cBhvr>
                                        <p:cTn id="131" dur="26">
                                          <p:stCondLst>
                                            <p:cond delay="1312"/>
                                          </p:stCondLst>
                                        </p:cTn>
                                        <p:tgtEl>
                                          <p:spTgt spid="3145731"/>
                                        </p:tgtEl>
                                      </p:cBhvr>
                                      <p:to x="100000" y="80000"/>
                                    </p:animScale>
                                    <p:animScale>
                                      <p:cBhvr>
                                        <p:cTn id="132" dur="166" decel="50000">
                                          <p:stCondLst>
                                            <p:cond delay="1338"/>
                                          </p:stCondLst>
                                        </p:cTn>
                                        <p:tgtEl>
                                          <p:spTgt spid="3145731"/>
                                        </p:tgtEl>
                                      </p:cBhvr>
                                      <p:to x="100000" y="100000"/>
                                    </p:animScale>
                                    <p:animScale>
                                      <p:cBhvr>
                                        <p:cTn id="133" dur="26">
                                          <p:stCondLst>
                                            <p:cond delay="1642"/>
                                          </p:stCondLst>
                                        </p:cTn>
                                        <p:tgtEl>
                                          <p:spTgt spid="3145731"/>
                                        </p:tgtEl>
                                      </p:cBhvr>
                                      <p:to x="100000" y="90000"/>
                                    </p:animScale>
                                    <p:animScale>
                                      <p:cBhvr>
                                        <p:cTn id="134" dur="166" decel="50000">
                                          <p:stCondLst>
                                            <p:cond delay="1668"/>
                                          </p:stCondLst>
                                        </p:cTn>
                                        <p:tgtEl>
                                          <p:spTgt spid="3145731"/>
                                        </p:tgtEl>
                                      </p:cBhvr>
                                      <p:to x="100000" y="100000"/>
                                    </p:animScale>
                                    <p:animScale>
                                      <p:cBhvr>
                                        <p:cTn id="135" dur="26">
                                          <p:stCondLst>
                                            <p:cond delay="1808"/>
                                          </p:stCondLst>
                                        </p:cTn>
                                        <p:tgtEl>
                                          <p:spTgt spid="3145731"/>
                                        </p:tgtEl>
                                      </p:cBhvr>
                                      <p:to x="100000" y="95000"/>
                                    </p:animScale>
                                    <p:animScale>
                                      <p:cBhvr>
                                        <p:cTn id="136" dur="166" decel="50000">
                                          <p:stCondLst>
                                            <p:cond delay="1834"/>
                                          </p:stCondLst>
                                        </p:cTn>
                                        <p:tgtEl>
                                          <p:spTgt spid="3145731"/>
                                        </p:tgtEl>
                                      </p:cBhvr>
                                      <p:to x="100000" y="100000"/>
                                    </p:animScale>
                                  </p:childTnLst>
                                </p:cTn>
                              </p:par>
                            </p:childTnLst>
                          </p:cTn>
                        </p:par>
                      </p:childTnLst>
                    </p:cTn>
                  </p:par>
                  <p:par>
                    <p:cTn id="137" fill="hold">
                      <p:stCondLst>
                        <p:cond delay="indefinite"/>
                      </p:stCondLst>
                      <p:childTnLst>
                        <p:par>
                          <p:cTn id="138" fill="hold">
                            <p:stCondLst>
                              <p:cond delay="0"/>
                            </p:stCondLst>
                            <p:childTnLst>
                              <p:par>
                                <p:cTn id="139" presetID="42" presetClass="entr" presetSubtype="0" fill="hold" grpId="0" nodeType="clickEffect">
                                  <p:stCondLst>
                                    <p:cond delay="0"/>
                                  </p:stCondLst>
                                  <p:childTnLst>
                                    <p:set>
                                      <p:cBhvr>
                                        <p:cTn id="140" dur="1" fill="hold">
                                          <p:stCondLst>
                                            <p:cond delay="0"/>
                                          </p:stCondLst>
                                        </p:cTn>
                                        <p:tgtEl>
                                          <p:spTgt spid="1048622"/>
                                        </p:tgtEl>
                                        <p:attrNameLst>
                                          <p:attrName>style.visibility</p:attrName>
                                        </p:attrNameLst>
                                      </p:cBhvr>
                                      <p:to>
                                        <p:strVal val="visible"/>
                                      </p:to>
                                    </p:set>
                                    <p:animEffect transition="in" filter="fade">
                                      <p:cBhvr>
                                        <p:cTn id="141" dur="1000"/>
                                        <p:tgtEl>
                                          <p:spTgt spid="1048622"/>
                                        </p:tgtEl>
                                      </p:cBhvr>
                                    </p:animEffect>
                                    <p:anim calcmode="lin" valueType="num">
                                      <p:cBhvr>
                                        <p:cTn id="142" dur="1000" fill="hold"/>
                                        <p:tgtEl>
                                          <p:spTgt spid="1048622"/>
                                        </p:tgtEl>
                                        <p:attrNameLst>
                                          <p:attrName>ppt_x</p:attrName>
                                        </p:attrNameLst>
                                      </p:cBhvr>
                                      <p:tavLst>
                                        <p:tav tm="0">
                                          <p:val>
                                            <p:strVal val="#ppt_x"/>
                                          </p:val>
                                        </p:tav>
                                        <p:tav tm="100000">
                                          <p:val>
                                            <p:strVal val="#ppt_x"/>
                                          </p:val>
                                        </p:tav>
                                      </p:tavLst>
                                    </p:anim>
                                    <p:anim calcmode="lin" valueType="num">
                                      <p:cBhvr>
                                        <p:cTn id="143" dur="1000" fill="hold"/>
                                        <p:tgtEl>
                                          <p:spTgt spid="1048622"/>
                                        </p:tgtEl>
                                        <p:attrNameLst>
                                          <p:attrName>ppt_y</p:attrName>
                                        </p:attrNameLst>
                                      </p:cBhvr>
                                      <p:tavLst>
                                        <p:tav tm="0">
                                          <p:val>
                                            <p:strVal val="#ppt_y+.1"/>
                                          </p:val>
                                        </p:tav>
                                        <p:tav tm="100000">
                                          <p:val>
                                            <p:strVal val="#ppt_y"/>
                                          </p:val>
                                        </p:tav>
                                      </p:tavLst>
                                    </p:anim>
                                  </p:childTnLst>
                                </p:cTn>
                              </p:par>
                              <p:par>
                                <p:cTn id="144" presetID="42" presetClass="entr" presetSubtype="0" fill="hold" grpId="0" nodeType="withEffect">
                                  <p:stCondLst>
                                    <p:cond delay="0"/>
                                  </p:stCondLst>
                                  <p:childTnLst>
                                    <p:set>
                                      <p:cBhvr>
                                        <p:cTn id="145" dur="1" fill="hold">
                                          <p:stCondLst>
                                            <p:cond delay="0"/>
                                          </p:stCondLst>
                                        </p:cTn>
                                        <p:tgtEl>
                                          <p:spTgt spid="1048614"/>
                                        </p:tgtEl>
                                        <p:attrNameLst>
                                          <p:attrName>style.visibility</p:attrName>
                                        </p:attrNameLst>
                                      </p:cBhvr>
                                      <p:to>
                                        <p:strVal val="visible"/>
                                      </p:to>
                                    </p:set>
                                    <p:animEffect transition="in" filter="fade">
                                      <p:cBhvr>
                                        <p:cTn id="146" dur="1000"/>
                                        <p:tgtEl>
                                          <p:spTgt spid="1048614"/>
                                        </p:tgtEl>
                                      </p:cBhvr>
                                    </p:animEffect>
                                    <p:anim calcmode="lin" valueType="num">
                                      <p:cBhvr>
                                        <p:cTn id="147" dur="1000" fill="hold"/>
                                        <p:tgtEl>
                                          <p:spTgt spid="1048614"/>
                                        </p:tgtEl>
                                        <p:attrNameLst>
                                          <p:attrName>ppt_x</p:attrName>
                                        </p:attrNameLst>
                                      </p:cBhvr>
                                      <p:tavLst>
                                        <p:tav tm="0">
                                          <p:val>
                                            <p:strVal val="#ppt_x"/>
                                          </p:val>
                                        </p:tav>
                                        <p:tav tm="100000">
                                          <p:val>
                                            <p:strVal val="#ppt_x"/>
                                          </p:val>
                                        </p:tav>
                                      </p:tavLst>
                                    </p:anim>
                                    <p:anim calcmode="lin" valueType="num">
                                      <p:cBhvr>
                                        <p:cTn id="148" dur="1000" fill="hold"/>
                                        <p:tgtEl>
                                          <p:spTgt spid="1048614"/>
                                        </p:tgtEl>
                                        <p:attrNameLst>
                                          <p:attrName>ppt_y</p:attrName>
                                        </p:attrNameLst>
                                      </p:cBhvr>
                                      <p:tavLst>
                                        <p:tav tm="0">
                                          <p:val>
                                            <p:strVal val="#ppt_y+.1"/>
                                          </p:val>
                                        </p:tav>
                                        <p:tav tm="100000">
                                          <p:val>
                                            <p:strVal val="#ppt_y"/>
                                          </p:val>
                                        </p:tav>
                                      </p:tavLst>
                                    </p:anim>
                                  </p:childTnLst>
                                </p:cTn>
                              </p:par>
                            </p:childTnLst>
                          </p:cTn>
                        </p:par>
                      </p:childTnLst>
                    </p:cTn>
                  </p:par>
                  <p:par>
                    <p:cTn id="149" fill="hold">
                      <p:stCondLst>
                        <p:cond delay="indefinite"/>
                      </p:stCondLst>
                      <p:childTnLst>
                        <p:par>
                          <p:cTn id="150" fill="hold">
                            <p:stCondLst>
                              <p:cond delay="0"/>
                            </p:stCondLst>
                            <p:childTnLst>
                              <p:par>
                                <p:cTn id="151" presetID="1" presetClass="entr" presetSubtype="0" fill="hold" grpId="0" nodeType="clickEffect">
                                  <p:stCondLst>
                                    <p:cond delay="0"/>
                                  </p:stCondLst>
                                  <p:childTnLst>
                                    <p:set>
                                      <p:cBhvr>
                                        <p:cTn id="152" dur="1" fill="hold">
                                          <p:stCondLst>
                                            <p:cond delay="0"/>
                                          </p:stCondLst>
                                        </p:cTn>
                                        <p:tgtEl>
                                          <p:spTgt spid="1048625"/>
                                        </p:tgtEl>
                                        <p:attrNameLst>
                                          <p:attrName>style.visibility</p:attrName>
                                        </p:attrNameLst>
                                      </p:cBhvr>
                                      <p:to>
                                        <p:strVal val="visible"/>
                                      </p:to>
                                    </p:set>
                                  </p:childTnLst>
                                </p:cTn>
                              </p:par>
                            </p:childTnLst>
                          </p:cTn>
                        </p:par>
                      </p:childTnLst>
                    </p:cTn>
                  </p:par>
                  <p:par>
                    <p:cTn id="153" fill="hold">
                      <p:stCondLst>
                        <p:cond delay="indefinite"/>
                      </p:stCondLst>
                      <p:childTnLst>
                        <p:par>
                          <p:cTn id="154" fill="hold">
                            <p:stCondLst>
                              <p:cond delay="0"/>
                            </p:stCondLst>
                            <p:childTnLst>
                              <p:par>
                                <p:cTn id="155" presetID="26" presetClass="entr" presetSubtype="0" fill="hold" grpId="0" nodeType="clickEffect">
                                  <p:stCondLst>
                                    <p:cond delay="0"/>
                                  </p:stCondLst>
                                  <p:childTnLst>
                                    <p:set>
                                      <p:cBhvr>
                                        <p:cTn id="156" dur="1" fill="hold">
                                          <p:stCondLst>
                                            <p:cond delay="0"/>
                                          </p:stCondLst>
                                        </p:cTn>
                                        <p:tgtEl>
                                          <p:spTgt spid="1048619"/>
                                        </p:tgtEl>
                                        <p:attrNameLst>
                                          <p:attrName>style.visibility</p:attrName>
                                        </p:attrNameLst>
                                      </p:cBhvr>
                                      <p:to>
                                        <p:strVal val="visible"/>
                                      </p:to>
                                    </p:set>
                                    <p:animEffect transition="in" filter="wipe(down)">
                                      <p:cBhvr>
                                        <p:cTn id="157" dur="580">
                                          <p:stCondLst>
                                            <p:cond delay="0"/>
                                          </p:stCondLst>
                                        </p:cTn>
                                        <p:tgtEl>
                                          <p:spTgt spid="1048619"/>
                                        </p:tgtEl>
                                      </p:cBhvr>
                                    </p:animEffect>
                                    <p:anim calcmode="lin" valueType="num">
                                      <p:cBhvr>
                                        <p:cTn id="158" dur="1822" tmFilter="0,0; 0.14,0.36; 0.43,0.73; 0.71,0.91; 1.0,1.0">
                                          <p:stCondLst>
                                            <p:cond delay="0"/>
                                          </p:stCondLst>
                                        </p:cTn>
                                        <p:tgtEl>
                                          <p:spTgt spid="1048619"/>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1048619"/>
                                        </p:tgtEl>
                                        <p:attrNameLst>
                                          <p:attrName>ppt_y</p:attrName>
                                        </p:attrNameLst>
                                      </p:cBhvr>
                                      <p:tavLst>
                                        <p:tav tm="0" fmla="#ppt_y-sin(pi*$)/3">
                                          <p:val>
                                            <p:fltVal val="0.5"/>
                                          </p:val>
                                        </p:tav>
                                        <p:tav tm="100000">
                                          <p:val>
                                            <p:fltVal val="1.0"/>
                                          </p:val>
                                        </p:tav>
                                      </p:tavLst>
                                    </p:anim>
                                    <p:anim calcmode="lin" valueType="num">
                                      <p:cBhvr>
                                        <p:cTn id="160" dur="664" tmFilter="0, 0; 0.125,0.2665; 0.25,0.4; 0.375,0.465; 0.5,0.5;  0.625,0.535; 0.75,0.6; 0.875,0.7335; 1,1">
                                          <p:stCondLst>
                                            <p:cond delay="664"/>
                                          </p:stCondLst>
                                        </p:cTn>
                                        <p:tgtEl>
                                          <p:spTgt spid="1048619"/>
                                        </p:tgtEl>
                                        <p:attrNameLst>
                                          <p:attrName>ppt_y</p:attrName>
                                        </p:attrNameLst>
                                      </p:cBhvr>
                                      <p:tavLst>
                                        <p:tav tm="0" fmla="#ppt_y-sin(pi*$)/9">
                                          <p:val>
                                            <p:fltVal val="0.0"/>
                                          </p:val>
                                        </p:tav>
                                        <p:tav tm="100000">
                                          <p:val>
                                            <p:fltVal val="1.0"/>
                                          </p:val>
                                        </p:tav>
                                      </p:tavLst>
                                    </p:anim>
                                    <p:anim calcmode="lin" valueType="num">
                                      <p:cBhvr>
                                        <p:cTn id="161" dur="332" tmFilter="0, 0; 0.125,0.2665; 0.25,0.4; 0.375,0.465; 0.5,0.5;  0.625,0.535; 0.75,0.6; 0.875,0.7335; 1,1">
                                          <p:stCondLst>
                                            <p:cond delay="1324"/>
                                          </p:stCondLst>
                                        </p:cTn>
                                        <p:tgtEl>
                                          <p:spTgt spid="1048619"/>
                                        </p:tgtEl>
                                        <p:attrNameLst>
                                          <p:attrName>ppt_y</p:attrName>
                                        </p:attrNameLst>
                                      </p:cBhvr>
                                      <p:tavLst>
                                        <p:tav tm="0" fmla="#ppt_y-sin(pi*$)/27">
                                          <p:val>
                                            <p:fltVal val="0.0"/>
                                          </p:val>
                                        </p:tav>
                                        <p:tav tm="100000">
                                          <p:val>
                                            <p:fltVal val="1.0"/>
                                          </p:val>
                                        </p:tav>
                                      </p:tavLst>
                                    </p:anim>
                                    <p:anim calcmode="lin" valueType="num">
                                      <p:cBhvr>
                                        <p:cTn id="162" dur="164" tmFilter="0, 0; 0.125,0.2665; 0.25,0.4; 0.375,0.465; 0.5,0.5;  0.625,0.535; 0.75,0.6; 0.875,0.7335; 1,1">
                                          <p:stCondLst>
                                            <p:cond delay="1656"/>
                                          </p:stCondLst>
                                        </p:cTn>
                                        <p:tgtEl>
                                          <p:spTgt spid="1048619"/>
                                        </p:tgtEl>
                                        <p:attrNameLst>
                                          <p:attrName>ppt_y</p:attrName>
                                        </p:attrNameLst>
                                      </p:cBhvr>
                                      <p:tavLst>
                                        <p:tav tm="0" fmla="#ppt_y-sin(pi*$)/81">
                                          <p:val>
                                            <p:fltVal val="0.0"/>
                                          </p:val>
                                        </p:tav>
                                        <p:tav tm="100000">
                                          <p:val>
                                            <p:fltVal val="1.0"/>
                                          </p:val>
                                        </p:tav>
                                      </p:tavLst>
                                    </p:anim>
                                    <p:animScale>
                                      <p:cBhvr>
                                        <p:cTn id="163" dur="26">
                                          <p:stCondLst>
                                            <p:cond delay="650"/>
                                          </p:stCondLst>
                                        </p:cTn>
                                        <p:tgtEl>
                                          <p:spTgt spid="1048619"/>
                                        </p:tgtEl>
                                      </p:cBhvr>
                                      <p:to x="100000" y="60000"/>
                                    </p:animScale>
                                    <p:animScale>
                                      <p:cBhvr>
                                        <p:cTn id="164" dur="166" decel="50000">
                                          <p:stCondLst>
                                            <p:cond delay="676"/>
                                          </p:stCondLst>
                                        </p:cTn>
                                        <p:tgtEl>
                                          <p:spTgt spid="1048619"/>
                                        </p:tgtEl>
                                      </p:cBhvr>
                                      <p:to x="100000" y="100000"/>
                                    </p:animScale>
                                    <p:animScale>
                                      <p:cBhvr>
                                        <p:cTn id="165" dur="26">
                                          <p:stCondLst>
                                            <p:cond delay="1312"/>
                                          </p:stCondLst>
                                        </p:cTn>
                                        <p:tgtEl>
                                          <p:spTgt spid="1048619"/>
                                        </p:tgtEl>
                                      </p:cBhvr>
                                      <p:to x="100000" y="80000"/>
                                    </p:animScale>
                                    <p:animScale>
                                      <p:cBhvr>
                                        <p:cTn id="166" dur="166" decel="50000">
                                          <p:stCondLst>
                                            <p:cond delay="1338"/>
                                          </p:stCondLst>
                                        </p:cTn>
                                        <p:tgtEl>
                                          <p:spTgt spid="1048619"/>
                                        </p:tgtEl>
                                      </p:cBhvr>
                                      <p:to x="100000" y="100000"/>
                                    </p:animScale>
                                    <p:animScale>
                                      <p:cBhvr>
                                        <p:cTn id="167" dur="26">
                                          <p:stCondLst>
                                            <p:cond delay="1642"/>
                                          </p:stCondLst>
                                        </p:cTn>
                                        <p:tgtEl>
                                          <p:spTgt spid="1048619"/>
                                        </p:tgtEl>
                                      </p:cBhvr>
                                      <p:to x="100000" y="90000"/>
                                    </p:animScale>
                                    <p:animScale>
                                      <p:cBhvr>
                                        <p:cTn id="168" dur="166" decel="50000">
                                          <p:stCondLst>
                                            <p:cond delay="1668"/>
                                          </p:stCondLst>
                                        </p:cTn>
                                        <p:tgtEl>
                                          <p:spTgt spid="1048619"/>
                                        </p:tgtEl>
                                      </p:cBhvr>
                                      <p:to x="100000" y="100000"/>
                                    </p:animScale>
                                    <p:animScale>
                                      <p:cBhvr>
                                        <p:cTn id="169" dur="26">
                                          <p:stCondLst>
                                            <p:cond delay="1808"/>
                                          </p:stCondLst>
                                        </p:cTn>
                                        <p:tgtEl>
                                          <p:spTgt spid="1048619"/>
                                        </p:tgtEl>
                                      </p:cBhvr>
                                      <p:to x="100000" y="95000"/>
                                    </p:animScale>
                                    <p:animScale>
                                      <p:cBhvr>
                                        <p:cTn id="170" dur="166" decel="50000">
                                          <p:stCondLst>
                                            <p:cond delay="1834"/>
                                          </p:stCondLst>
                                        </p:cTn>
                                        <p:tgtEl>
                                          <p:spTgt spid="1048619"/>
                                        </p:tgtEl>
                                      </p:cBhvr>
                                      <p:to x="100000" y="100000"/>
                                    </p:animScale>
                                  </p:childTnLst>
                                </p:cTn>
                              </p:par>
                              <p:par>
                                <p:cTn id="171" presetID="26" presetClass="entr" presetSubtype="0" fill="hold" nodeType="withEffect">
                                  <p:stCondLst>
                                    <p:cond delay="0"/>
                                  </p:stCondLst>
                                  <p:childTnLst>
                                    <p:set>
                                      <p:cBhvr>
                                        <p:cTn id="172" dur="1" fill="hold">
                                          <p:stCondLst>
                                            <p:cond delay="0"/>
                                          </p:stCondLst>
                                        </p:cTn>
                                        <p:tgtEl>
                                          <p:spTgt spid="3145732"/>
                                        </p:tgtEl>
                                        <p:attrNameLst>
                                          <p:attrName>style.visibility</p:attrName>
                                        </p:attrNameLst>
                                      </p:cBhvr>
                                      <p:to>
                                        <p:strVal val="visible"/>
                                      </p:to>
                                    </p:set>
                                    <p:animEffect transition="in" filter="wipe(down)">
                                      <p:cBhvr>
                                        <p:cTn id="173" dur="580">
                                          <p:stCondLst>
                                            <p:cond delay="0"/>
                                          </p:stCondLst>
                                        </p:cTn>
                                        <p:tgtEl>
                                          <p:spTgt spid="3145732"/>
                                        </p:tgtEl>
                                      </p:cBhvr>
                                    </p:animEffect>
                                    <p:anim calcmode="lin" valueType="num">
                                      <p:cBhvr>
                                        <p:cTn id="174" dur="1822" tmFilter="0,0; 0.14,0.36; 0.43,0.73; 0.71,0.91; 1.0,1.0">
                                          <p:stCondLst>
                                            <p:cond delay="0"/>
                                          </p:stCondLst>
                                        </p:cTn>
                                        <p:tgtEl>
                                          <p:spTgt spid="3145732"/>
                                        </p:tgtEl>
                                        <p:attrNameLst>
                                          <p:attrName>ppt_x</p:attrName>
                                        </p:attrNameLst>
                                      </p:cBhvr>
                                      <p:tavLst>
                                        <p:tav tm="0">
                                          <p:val>
                                            <p:strVal val="#ppt_x-0.25"/>
                                          </p:val>
                                        </p:tav>
                                        <p:tav tm="100000">
                                          <p:val>
                                            <p:strVal val="#ppt_x"/>
                                          </p:val>
                                        </p:tav>
                                      </p:tavLst>
                                    </p:anim>
                                    <p:anim calcmode="lin" valueType="num">
                                      <p:cBhvr>
                                        <p:cTn id="175" dur="664" tmFilter="0.0,0.0; 0.25,0.07; 0.50,0.2; 0.75,0.467; 1.0,1.0">
                                          <p:stCondLst>
                                            <p:cond delay="0"/>
                                          </p:stCondLst>
                                        </p:cTn>
                                        <p:tgtEl>
                                          <p:spTgt spid="3145732"/>
                                        </p:tgtEl>
                                        <p:attrNameLst>
                                          <p:attrName>ppt_y</p:attrName>
                                        </p:attrNameLst>
                                      </p:cBhvr>
                                      <p:tavLst>
                                        <p:tav tm="0" fmla="#ppt_y-sin(pi*$)/3">
                                          <p:val>
                                            <p:fltVal val="0.5"/>
                                          </p:val>
                                        </p:tav>
                                        <p:tav tm="100000">
                                          <p:val>
                                            <p:fltVal val="1.0"/>
                                          </p:val>
                                        </p:tav>
                                      </p:tavLst>
                                    </p:anim>
                                    <p:anim calcmode="lin" valueType="num">
                                      <p:cBhvr>
                                        <p:cTn id="176" dur="664" tmFilter="0, 0; 0.125,0.2665; 0.25,0.4; 0.375,0.465; 0.5,0.5;  0.625,0.535; 0.75,0.6; 0.875,0.7335; 1,1">
                                          <p:stCondLst>
                                            <p:cond delay="664"/>
                                          </p:stCondLst>
                                        </p:cTn>
                                        <p:tgtEl>
                                          <p:spTgt spid="3145732"/>
                                        </p:tgtEl>
                                        <p:attrNameLst>
                                          <p:attrName>ppt_y</p:attrName>
                                        </p:attrNameLst>
                                      </p:cBhvr>
                                      <p:tavLst>
                                        <p:tav tm="0" fmla="#ppt_y-sin(pi*$)/9">
                                          <p:val>
                                            <p:fltVal val="0.0"/>
                                          </p:val>
                                        </p:tav>
                                        <p:tav tm="100000">
                                          <p:val>
                                            <p:fltVal val="1.0"/>
                                          </p:val>
                                        </p:tav>
                                      </p:tavLst>
                                    </p:anim>
                                    <p:anim calcmode="lin" valueType="num">
                                      <p:cBhvr>
                                        <p:cTn id="177" dur="332" tmFilter="0, 0; 0.125,0.2665; 0.25,0.4; 0.375,0.465; 0.5,0.5;  0.625,0.535; 0.75,0.6; 0.875,0.7335; 1,1">
                                          <p:stCondLst>
                                            <p:cond delay="1324"/>
                                          </p:stCondLst>
                                        </p:cTn>
                                        <p:tgtEl>
                                          <p:spTgt spid="3145732"/>
                                        </p:tgtEl>
                                        <p:attrNameLst>
                                          <p:attrName>ppt_y</p:attrName>
                                        </p:attrNameLst>
                                      </p:cBhvr>
                                      <p:tavLst>
                                        <p:tav tm="0" fmla="#ppt_y-sin(pi*$)/27">
                                          <p:val>
                                            <p:fltVal val="0.0"/>
                                          </p:val>
                                        </p:tav>
                                        <p:tav tm="100000">
                                          <p:val>
                                            <p:fltVal val="1.0"/>
                                          </p:val>
                                        </p:tav>
                                      </p:tavLst>
                                    </p:anim>
                                    <p:anim calcmode="lin" valueType="num">
                                      <p:cBhvr>
                                        <p:cTn id="178" dur="164" tmFilter="0, 0; 0.125,0.2665; 0.25,0.4; 0.375,0.465; 0.5,0.5;  0.625,0.535; 0.75,0.6; 0.875,0.7335; 1,1">
                                          <p:stCondLst>
                                            <p:cond delay="1656"/>
                                          </p:stCondLst>
                                        </p:cTn>
                                        <p:tgtEl>
                                          <p:spTgt spid="3145732"/>
                                        </p:tgtEl>
                                        <p:attrNameLst>
                                          <p:attrName>ppt_y</p:attrName>
                                        </p:attrNameLst>
                                      </p:cBhvr>
                                      <p:tavLst>
                                        <p:tav tm="0" fmla="#ppt_y-sin(pi*$)/81">
                                          <p:val>
                                            <p:fltVal val="0.0"/>
                                          </p:val>
                                        </p:tav>
                                        <p:tav tm="100000">
                                          <p:val>
                                            <p:fltVal val="1.0"/>
                                          </p:val>
                                        </p:tav>
                                      </p:tavLst>
                                    </p:anim>
                                    <p:animScale>
                                      <p:cBhvr>
                                        <p:cTn id="179" dur="26">
                                          <p:stCondLst>
                                            <p:cond delay="650"/>
                                          </p:stCondLst>
                                        </p:cTn>
                                        <p:tgtEl>
                                          <p:spTgt spid="3145732"/>
                                        </p:tgtEl>
                                      </p:cBhvr>
                                      <p:to x="100000" y="60000"/>
                                    </p:animScale>
                                    <p:animScale>
                                      <p:cBhvr>
                                        <p:cTn id="180" dur="166" decel="50000">
                                          <p:stCondLst>
                                            <p:cond delay="676"/>
                                          </p:stCondLst>
                                        </p:cTn>
                                        <p:tgtEl>
                                          <p:spTgt spid="3145732"/>
                                        </p:tgtEl>
                                      </p:cBhvr>
                                      <p:to x="100000" y="100000"/>
                                    </p:animScale>
                                    <p:animScale>
                                      <p:cBhvr>
                                        <p:cTn id="181" dur="26">
                                          <p:stCondLst>
                                            <p:cond delay="1312"/>
                                          </p:stCondLst>
                                        </p:cTn>
                                        <p:tgtEl>
                                          <p:spTgt spid="3145732"/>
                                        </p:tgtEl>
                                      </p:cBhvr>
                                      <p:to x="100000" y="80000"/>
                                    </p:animScale>
                                    <p:animScale>
                                      <p:cBhvr>
                                        <p:cTn id="182" dur="166" decel="50000">
                                          <p:stCondLst>
                                            <p:cond delay="1338"/>
                                          </p:stCondLst>
                                        </p:cTn>
                                        <p:tgtEl>
                                          <p:spTgt spid="3145732"/>
                                        </p:tgtEl>
                                      </p:cBhvr>
                                      <p:to x="100000" y="100000"/>
                                    </p:animScale>
                                    <p:animScale>
                                      <p:cBhvr>
                                        <p:cTn id="183" dur="26">
                                          <p:stCondLst>
                                            <p:cond delay="1642"/>
                                          </p:stCondLst>
                                        </p:cTn>
                                        <p:tgtEl>
                                          <p:spTgt spid="3145732"/>
                                        </p:tgtEl>
                                      </p:cBhvr>
                                      <p:to x="100000" y="90000"/>
                                    </p:animScale>
                                    <p:animScale>
                                      <p:cBhvr>
                                        <p:cTn id="184" dur="166" decel="50000">
                                          <p:stCondLst>
                                            <p:cond delay="1668"/>
                                          </p:stCondLst>
                                        </p:cTn>
                                        <p:tgtEl>
                                          <p:spTgt spid="3145732"/>
                                        </p:tgtEl>
                                      </p:cBhvr>
                                      <p:to x="100000" y="100000"/>
                                    </p:animScale>
                                    <p:animScale>
                                      <p:cBhvr>
                                        <p:cTn id="185" dur="26">
                                          <p:stCondLst>
                                            <p:cond delay="1808"/>
                                          </p:stCondLst>
                                        </p:cTn>
                                        <p:tgtEl>
                                          <p:spTgt spid="3145732"/>
                                        </p:tgtEl>
                                      </p:cBhvr>
                                      <p:to x="100000" y="95000"/>
                                    </p:animScale>
                                    <p:animScale>
                                      <p:cBhvr>
                                        <p:cTn id="186" dur="166" decel="50000">
                                          <p:stCondLst>
                                            <p:cond delay="1834"/>
                                          </p:stCondLst>
                                        </p:cTn>
                                        <p:tgtEl>
                                          <p:spTgt spid="3145732"/>
                                        </p:tgtEl>
                                      </p:cBhvr>
                                      <p:to x="100000" y="100000"/>
                                    </p:animScale>
                                  </p:childTnLst>
                                </p:cTn>
                              </p:par>
                            </p:childTnLst>
                          </p:cTn>
                        </p:par>
                      </p:childTnLst>
                    </p:cTn>
                  </p:par>
                  <p:par>
                    <p:cTn id="187" fill="hold">
                      <p:stCondLst>
                        <p:cond delay="indefinite"/>
                      </p:stCondLst>
                      <p:childTnLst>
                        <p:par>
                          <p:cTn id="188" fill="hold">
                            <p:stCondLst>
                              <p:cond delay="0"/>
                            </p:stCondLst>
                            <p:childTnLst>
                              <p:par>
                                <p:cTn id="189" presetID="42" presetClass="entr" presetSubtype="0" fill="hold" grpId="0" nodeType="clickEffect">
                                  <p:stCondLst>
                                    <p:cond delay="0"/>
                                  </p:stCondLst>
                                  <p:childTnLst>
                                    <p:set>
                                      <p:cBhvr>
                                        <p:cTn id="190" dur="1" fill="hold">
                                          <p:stCondLst>
                                            <p:cond delay="0"/>
                                          </p:stCondLst>
                                        </p:cTn>
                                        <p:tgtEl>
                                          <p:spTgt spid="1048623"/>
                                        </p:tgtEl>
                                        <p:attrNameLst>
                                          <p:attrName>style.visibility</p:attrName>
                                        </p:attrNameLst>
                                      </p:cBhvr>
                                      <p:to>
                                        <p:strVal val="visible"/>
                                      </p:to>
                                    </p:set>
                                    <p:animEffect transition="in" filter="fade">
                                      <p:cBhvr>
                                        <p:cTn id="191" dur="1000"/>
                                        <p:tgtEl>
                                          <p:spTgt spid="1048623"/>
                                        </p:tgtEl>
                                      </p:cBhvr>
                                    </p:animEffect>
                                    <p:anim calcmode="lin" valueType="num">
                                      <p:cBhvr>
                                        <p:cTn id="192" dur="1000" fill="hold"/>
                                        <p:tgtEl>
                                          <p:spTgt spid="1048623"/>
                                        </p:tgtEl>
                                        <p:attrNameLst>
                                          <p:attrName>ppt_x</p:attrName>
                                        </p:attrNameLst>
                                      </p:cBhvr>
                                      <p:tavLst>
                                        <p:tav tm="0">
                                          <p:val>
                                            <p:strVal val="#ppt_x"/>
                                          </p:val>
                                        </p:tav>
                                        <p:tav tm="100000">
                                          <p:val>
                                            <p:strVal val="#ppt_x"/>
                                          </p:val>
                                        </p:tav>
                                      </p:tavLst>
                                    </p:anim>
                                    <p:anim calcmode="lin" valueType="num">
                                      <p:cBhvr>
                                        <p:cTn id="193" dur="1000" fill="hold"/>
                                        <p:tgtEl>
                                          <p:spTgt spid="1048623"/>
                                        </p:tgtEl>
                                        <p:attrNameLst>
                                          <p:attrName>ppt_y</p:attrName>
                                        </p:attrNameLst>
                                      </p:cBhvr>
                                      <p:tavLst>
                                        <p:tav tm="0">
                                          <p:val>
                                            <p:strVal val="#ppt_y+.1"/>
                                          </p:val>
                                        </p:tav>
                                        <p:tav tm="100000">
                                          <p:val>
                                            <p:strVal val="#ppt_y"/>
                                          </p:val>
                                        </p:tav>
                                      </p:tavLst>
                                    </p:anim>
                                  </p:childTnLst>
                                </p:cTn>
                              </p:par>
                              <p:par>
                                <p:cTn id="194" presetID="42" presetClass="entr" presetSubtype="0" fill="hold" grpId="0" nodeType="withEffect">
                                  <p:stCondLst>
                                    <p:cond delay="0"/>
                                  </p:stCondLst>
                                  <p:childTnLst>
                                    <p:set>
                                      <p:cBhvr>
                                        <p:cTn id="195" dur="1" fill="hold">
                                          <p:stCondLst>
                                            <p:cond delay="0"/>
                                          </p:stCondLst>
                                        </p:cTn>
                                        <p:tgtEl>
                                          <p:spTgt spid="1048615"/>
                                        </p:tgtEl>
                                        <p:attrNameLst>
                                          <p:attrName>style.visibility</p:attrName>
                                        </p:attrNameLst>
                                      </p:cBhvr>
                                      <p:to>
                                        <p:strVal val="visible"/>
                                      </p:to>
                                    </p:set>
                                    <p:animEffect transition="in" filter="fade">
                                      <p:cBhvr>
                                        <p:cTn id="196" dur="1000"/>
                                        <p:tgtEl>
                                          <p:spTgt spid="1048615"/>
                                        </p:tgtEl>
                                      </p:cBhvr>
                                    </p:animEffect>
                                    <p:anim calcmode="lin" valueType="num">
                                      <p:cBhvr>
                                        <p:cTn id="197" dur="1000" fill="hold"/>
                                        <p:tgtEl>
                                          <p:spTgt spid="1048615"/>
                                        </p:tgtEl>
                                        <p:attrNameLst>
                                          <p:attrName>ppt_x</p:attrName>
                                        </p:attrNameLst>
                                      </p:cBhvr>
                                      <p:tavLst>
                                        <p:tav tm="0">
                                          <p:val>
                                            <p:strVal val="#ppt_x"/>
                                          </p:val>
                                        </p:tav>
                                        <p:tav tm="100000">
                                          <p:val>
                                            <p:strVal val="#ppt_x"/>
                                          </p:val>
                                        </p:tav>
                                      </p:tavLst>
                                    </p:anim>
                                    <p:anim calcmode="lin" valueType="num">
                                      <p:cBhvr>
                                        <p:cTn id="198" dur="1000" fill="hold"/>
                                        <p:tgtEl>
                                          <p:spTgt spid="1048615"/>
                                        </p:tgtEl>
                                        <p:attrNameLst>
                                          <p:attrName>ppt_y</p:attrName>
                                        </p:attrNameLst>
                                      </p:cBhvr>
                                      <p:tavLst>
                                        <p:tav tm="0">
                                          <p:val>
                                            <p:strVal val="#ppt_y+.1"/>
                                          </p:val>
                                        </p:tav>
                                        <p:tav tm="100000">
                                          <p:val>
                                            <p:strVal val="#ppt_y"/>
                                          </p:val>
                                        </p:tav>
                                      </p:tavLst>
                                    </p:anim>
                                  </p:childTnLst>
                                </p:cTn>
                              </p:par>
                            </p:childTnLst>
                          </p:cTn>
                        </p:par>
                      </p:childTnLst>
                    </p:cTn>
                  </p:par>
                  <p:par>
                    <p:cTn id="199" fill="hold">
                      <p:stCondLst>
                        <p:cond delay="indefinite"/>
                      </p:stCondLst>
                      <p:childTnLst>
                        <p:par>
                          <p:cTn id="200" fill="hold">
                            <p:stCondLst>
                              <p:cond delay="0"/>
                            </p:stCondLst>
                            <p:childTnLst>
                              <p:par>
                                <p:cTn id="201" presetID="1" presetClass="entr" presetSubtype="0" fill="hold" grpId="0" nodeType="clickEffect">
                                  <p:stCondLst>
                                    <p:cond delay="0"/>
                                  </p:stCondLst>
                                  <p:childTnLst>
                                    <p:set>
                                      <p:cBhvr>
                                        <p:cTn id="202" dur="1" fill="hold">
                                          <p:stCondLst>
                                            <p:cond delay="0"/>
                                          </p:stCondLst>
                                        </p:cTn>
                                        <p:tgtEl>
                                          <p:spTgt spid="1048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12" grpId="0" animBg="1"/>
      <p:bldP spid="1048613" grpId="0" animBg="1"/>
      <p:bldP spid="1048614" grpId="0" animBg="1"/>
      <p:bldP spid="1048615" grpId="0" animBg="1"/>
      <p:bldP spid="1048616" grpId="0"/>
      <p:bldP spid="1048617" grpId="0"/>
      <p:bldP spid="1048618" grpId="0"/>
      <p:bldP spid="1048619" grpId="0"/>
      <p:bldP spid="1048620" grpId="0" bldLvl="0" animBg="1"/>
      <p:bldP spid="1048621" grpId="0" bldLvl="0" animBg="1"/>
      <p:bldP spid="1048622" grpId="0" bldLvl="0" animBg="1"/>
      <p:bldP spid="1048623" grpId="0" bldLvl="0" animBg="1"/>
      <p:bldP spid="1048624" grpId="0"/>
      <p:bldP spid="1048625" grpId="0"/>
      <p:bldP spid="1048626" grpId="0"/>
      <p:bldP spid="104862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26" name=""/>
        <p:cNvGrpSpPr/>
        <p:nvPr/>
      </p:nvGrpSpPr>
      <p:grpSpPr>
        <a:xfrm>
          <a:off x="0" y="0"/>
          <a:ext cx="0" cy="0"/>
          <a:chOff x="0" y="0"/>
          <a:chExt cx="0" cy="0"/>
        </a:xfrm>
      </p:grpSpPr>
      <p:sp>
        <p:nvSpPr>
          <p:cNvPr id="1048582" name="矩形 3"/>
          <p:cNvSpPr/>
          <p:nvPr/>
        </p:nvSpPr>
        <p:spPr>
          <a:xfrm>
            <a:off x="281305" y="372110"/>
            <a:ext cx="4540885" cy="713105"/>
          </a:xfrm>
          <a:prstGeom prst="rect">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l"/>
            <a:r>
              <a:rPr lang="en-US" altLang="zh-CN" sz="2400" b="1" dirty="0">
                <a:latin typeface="思源宋体 CN SemiBold" pitchFamily="18" charset="-122"/>
                <a:ea typeface="思源宋体 CN SemiBold" pitchFamily="18" charset="-122"/>
                <a:cs typeface="AngsanaUPC" panose="02020603050405020304" pitchFamily="18" charset="-34"/>
              </a:rPr>
              <a:t>Lewin's Force Field Analysis</a:t>
            </a:r>
            <a:endParaRPr lang="en-US" altLang="zh-CN" sz="2400" b="1" dirty="0">
              <a:latin typeface="思源宋体 CN SemiBold" pitchFamily="18" charset="-122"/>
              <a:ea typeface="思源宋体 CN SemiBold" pitchFamily="18" charset="-122"/>
              <a:cs typeface="AngsanaUPC" panose="02020603050405020304" pitchFamily="18" charset="-34"/>
            </a:endParaRPr>
          </a:p>
        </p:txBody>
      </p:sp>
      <p:sp>
        <p:nvSpPr>
          <p:cNvPr id="1048583" name="矩形: 圆角 4"/>
          <p:cNvSpPr/>
          <p:nvPr/>
        </p:nvSpPr>
        <p:spPr>
          <a:xfrm>
            <a:off x="281305" y="1803400"/>
            <a:ext cx="3482340" cy="1974215"/>
          </a:xfrm>
          <a:prstGeom prst="roundRect">
            <a:avLst/>
          </a:prstGeom>
          <a:solidFill>
            <a:srgbClr val="00889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p>
        </p:txBody>
      </p:sp>
      <p:sp>
        <p:nvSpPr>
          <p:cNvPr id="1048584" name="矩形: 圆角 5"/>
          <p:cNvSpPr/>
          <p:nvPr/>
        </p:nvSpPr>
        <p:spPr>
          <a:xfrm>
            <a:off x="3870960" y="1809750"/>
            <a:ext cx="4288790" cy="1972945"/>
          </a:xfrm>
          <a:prstGeom prst="roundRect">
            <a:avLst/>
          </a:prstGeom>
          <a:solidFill>
            <a:srgbClr val="006B9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585" name="矩形: 圆角 6"/>
          <p:cNvSpPr/>
          <p:nvPr/>
        </p:nvSpPr>
        <p:spPr>
          <a:xfrm>
            <a:off x="281305" y="4427855"/>
            <a:ext cx="3590290" cy="2265045"/>
          </a:xfrm>
          <a:prstGeom prst="roundRect">
            <a:avLst/>
          </a:prstGeom>
          <a:solidFill>
            <a:srgbClr val="006B9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5400" b="1" dirty="0">
              <a:solidFill>
                <a:srgbClr val="E7E7DE"/>
              </a:solidFill>
              <a:latin typeface="AngsanaUPC" panose="02020603050405020304" pitchFamily="18" charset="-34"/>
              <a:cs typeface="AngsanaUPC" panose="02020603050405020304" pitchFamily="18" charset="-34"/>
            </a:endParaRPr>
          </a:p>
        </p:txBody>
      </p:sp>
      <p:sp>
        <p:nvSpPr>
          <p:cNvPr id="1048586" name="矩形: 圆角 7"/>
          <p:cNvSpPr/>
          <p:nvPr/>
        </p:nvSpPr>
        <p:spPr>
          <a:xfrm>
            <a:off x="8266430" y="1809750"/>
            <a:ext cx="3752215" cy="1967865"/>
          </a:xfrm>
          <a:prstGeom prst="roundRect">
            <a:avLst/>
          </a:prstGeom>
          <a:solidFill>
            <a:srgbClr val="00889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5400" b="1" dirty="0">
              <a:solidFill>
                <a:srgbClr val="E7E7DE"/>
              </a:solidFill>
              <a:latin typeface="AngsanaUPC" panose="02020603050405020304" pitchFamily="18" charset="-34"/>
              <a:cs typeface="AngsanaUPC" panose="02020603050405020304" pitchFamily="18" charset="-34"/>
            </a:endParaRPr>
          </a:p>
        </p:txBody>
      </p:sp>
      <p:sp>
        <p:nvSpPr>
          <p:cNvPr id="1048587" name="文本框 66"/>
          <p:cNvSpPr txBox="1"/>
          <p:nvPr/>
        </p:nvSpPr>
        <p:spPr>
          <a:xfrm>
            <a:off x="281305" y="1315085"/>
            <a:ext cx="3227705" cy="491490"/>
          </a:xfrm>
          <a:prstGeom prst="rect">
            <a:avLst/>
          </a:prstGeom>
          <a:noFill/>
          <a:effectLst>
            <a:outerShdw blurRad="50800" dist="38100" dir="2700000" algn="tl" rotWithShape="0">
              <a:prstClr val="black">
                <a:alpha val="40000"/>
              </a:prstClr>
            </a:outerShdw>
          </a:effectLst>
        </p:spPr>
        <p:txBody>
          <a:bodyPr wrap="square" rtlCol="0">
            <a:noAutofit/>
          </a:bodyPr>
          <a:p>
            <a:pPr algn="l"/>
            <a:r>
              <a:rPr lang="en-US" altLang="zh-CN" b="1" dirty="0">
                <a:solidFill>
                  <a:schemeClr val="tx1"/>
                </a:solidFill>
                <a:effectLst>
                  <a:outerShdw blurRad="38100" dist="19050" dir="2700000" algn="tl" rotWithShape="0">
                    <a:schemeClr val="dk1">
                      <a:alpha val="40000"/>
                    </a:schemeClr>
                  </a:outerShdw>
                </a:effectLst>
                <a:latin typeface="思源宋体 CN SemiBold" pitchFamily="18" charset="-122"/>
                <a:ea typeface="思源宋体 CN SemiBold" pitchFamily="18" charset="-122"/>
                <a:cs typeface="AngsanaUPC" panose="02020603050405020304" pitchFamily="18" charset="-34"/>
              </a:rPr>
              <a:t>Driving Forces for Change:</a:t>
            </a:r>
            <a:endParaRPr lang="en-US" altLang="zh-CN" b="1" dirty="0">
              <a:solidFill>
                <a:schemeClr val="tx1"/>
              </a:solidFill>
              <a:effectLst>
                <a:outerShdw blurRad="38100" dist="19050" dir="2700000" algn="tl" rotWithShape="0">
                  <a:schemeClr val="dk1">
                    <a:alpha val="40000"/>
                  </a:schemeClr>
                </a:outerShdw>
              </a:effectLst>
              <a:latin typeface="思源宋体 CN SemiBold" pitchFamily="18" charset="-122"/>
              <a:ea typeface="思源宋体 CN SemiBold" pitchFamily="18" charset="-122"/>
              <a:cs typeface="AngsanaUPC" panose="02020603050405020304" pitchFamily="18" charset="-34"/>
            </a:endParaRPr>
          </a:p>
        </p:txBody>
      </p:sp>
      <p:sp>
        <p:nvSpPr>
          <p:cNvPr id="1048588" name="文本框 1"/>
          <p:cNvSpPr txBox="1"/>
          <p:nvPr/>
        </p:nvSpPr>
        <p:spPr>
          <a:xfrm>
            <a:off x="401320" y="1876425"/>
            <a:ext cx="3362960" cy="1958340"/>
          </a:xfrm>
          <a:prstGeom prst="rect">
            <a:avLst/>
          </a:prstGeom>
          <a:noFill/>
        </p:spPr>
        <p:txBody>
          <a:bodyPr wrap="square" rtlCol="0">
            <a:spAutoFit/>
          </a:bodyPr>
          <a:p>
            <a:pPr algn="just"/>
            <a:r>
              <a:rPr lang="en-US" altLang="zh-CN" sz="1600" b="1" dirty="0">
                <a:solidFill>
                  <a:schemeClr val="bg1"/>
                </a:solidFill>
                <a:latin typeface="思源宋体 CN SemiBold" pitchFamily="18" charset="-122"/>
                <a:ea typeface="思源宋体 CN SemiBold" pitchFamily="18" charset="-122"/>
                <a:cs typeface="AngsanaUPC" panose="02020603050405020304" pitchFamily="18" charset="-34"/>
              </a:rPr>
              <a:t>Market Growth and Expansion Opportunities: </a:t>
            </a:r>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Banu Hot Pot can leverage its strong brand and product offerings to explore new markets and capitalize on the growing demand for hot pot experiences globally.</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589" name="文本框 19"/>
          <p:cNvSpPr txBox="1"/>
          <p:nvPr/>
        </p:nvSpPr>
        <p:spPr>
          <a:xfrm>
            <a:off x="480695" y="4495800"/>
            <a:ext cx="3283585" cy="2293620"/>
          </a:xfrm>
          <a:prstGeom prst="rect">
            <a:avLst/>
          </a:prstGeom>
          <a:noFill/>
        </p:spPr>
        <p:txBody>
          <a:bodyPr wrap="square" rtlCol="0">
            <a:noAutofit/>
          </a:bodyPr>
          <a:p>
            <a:pPr algn="just"/>
            <a:r>
              <a:rPr lang="en-US" altLang="zh-CN" sz="1600" b="1" dirty="0">
                <a:solidFill>
                  <a:schemeClr val="bg1"/>
                </a:solidFill>
                <a:latin typeface="思源宋体 CN SemiBold" pitchFamily="18" charset="-122"/>
                <a:ea typeface="思源宋体 CN SemiBold" pitchFamily="18" charset="-122"/>
                <a:cs typeface="AngsanaUPC" panose="02020603050405020304" pitchFamily="18" charset="-34"/>
              </a:rPr>
              <a:t>Economic Challenges and Inflation:</a:t>
            </a:r>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 The escalation of gas prices, inflation, and economic uncertainties pose significant challenges. These factors can restrain Banu Hot Pot's ability to invest in technological advancements and expand its operations.</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590" name="文本框 20"/>
          <p:cNvSpPr txBox="1"/>
          <p:nvPr/>
        </p:nvSpPr>
        <p:spPr>
          <a:xfrm>
            <a:off x="3870960" y="1882140"/>
            <a:ext cx="4289425" cy="1958340"/>
          </a:xfrm>
          <a:prstGeom prst="rect">
            <a:avLst/>
          </a:prstGeom>
          <a:noFill/>
        </p:spPr>
        <p:txBody>
          <a:bodyPr wrap="square" rtlCol="0">
            <a:spAutoFit/>
          </a:bodyPr>
          <a:p>
            <a:pPr algn="just"/>
            <a:r>
              <a:rPr lang="en-US" altLang="zh-CN" sz="1600" b="1" dirty="0">
                <a:solidFill>
                  <a:schemeClr val="bg1"/>
                </a:solidFill>
                <a:latin typeface="思源宋体 CN SemiBold" pitchFamily="18" charset="-122"/>
                <a:ea typeface="思源宋体 CN SemiBold" pitchFamily="18" charset="-122"/>
                <a:cs typeface="AngsanaUPC" panose="02020603050405020304" pitchFamily="18" charset="-34"/>
              </a:rPr>
              <a:t>Technological Advancements: </a:t>
            </a:r>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Embracing artificial intelligence and technology can enhance Banu's service network, providing a more immersive and efficient customer experience, especially in a post-COVID-19 era where digital interactions play a significant role.</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591" name="文本框 22"/>
          <p:cNvSpPr txBox="1"/>
          <p:nvPr/>
        </p:nvSpPr>
        <p:spPr>
          <a:xfrm>
            <a:off x="8368030" y="1876425"/>
            <a:ext cx="3547745" cy="1901190"/>
          </a:xfrm>
          <a:prstGeom prst="rect">
            <a:avLst/>
          </a:prstGeom>
          <a:noFill/>
        </p:spPr>
        <p:txBody>
          <a:bodyPr wrap="square" rtlCol="0">
            <a:noAutofit/>
          </a:bodyPr>
          <a:p>
            <a:pPr algn="just"/>
            <a:r>
              <a:rPr lang="en-US" altLang="zh-CN" sz="1600" b="1" dirty="0">
                <a:solidFill>
                  <a:schemeClr val="bg1"/>
                </a:solidFill>
                <a:latin typeface="思源宋体 CN SemiBold" pitchFamily="18" charset="-122"/>
                <a:ea typeface="思源宋体 CN SemiBold" pitchFamily="18" charset="-122"/>
                <a:cs typeface="AngsanaUPC" panose="02020603050405020304" pitchFamily="18" charset="-34"/>
              </a:rPr>
              <a:t>Customer Expectations:</a:t>
            </a:r>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 Adapting to evolving customer preferences and expectations is a driving force. Banu Hot Pot's commitment to productism and quality can be leveraged to meet and exceed customer demands.</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592" name="文本框 66"/>
          <p:cNvSpPr txBox="1"/>
          <p:nvPr/>
        </p:nvSpPr>
        <p:spPr>
          <a:xfrm>
            <a:off x="281305" y="3963670"/>
            <a:ext cx="3227705" cy="491490"/>
          </a:xfrm>
          <a:prstGeom prst="rect">
            <a:avLst/>
          </a:prstGeom>
          <a:noFill/>
          <a:effectLst>
            <a:outerShdw blurRad="50800" dist="38100" dir="2700000" algn="tl" rotWithShape="0">
              <a:prstClr val="black">
                <a:alpha val="40000"/>
              </a:prstClr>
            </a:outerShdw>
          </a:effectLst>
        </p:spPr>
        <p:txBody>
          <a:bodyPr wrap="square" rtlCol="0">
            <a:noAutofit/>
          </a:bodyPr>
          <a:p>
            <a:pPr algn="l"/>
            <a:r>
              <a:rPr lang="en-US" altLang="zh-CN" b="1" dirty="0">
                <a:solidFill>
                  <a:schemeClr val="tx1"/>
                </a:solidFill>
                <a:effectLst>
                  <a:outerShdw blurRad="38100" dist="19050" dir="2700000" algn="tl" rotWithShape="0">
                    <a:schemeClr val="dk1">
                      <a:alpha val="40000"/>
                    </a:schemeClr>
                  </a:outerShdw>
                </a:effectLst>
                <a:latin typeface="思源宋体 CN SemiBold" pitchFamily="18" charset="-122"/>
                <a:ea typeface="思源宋体 CN SemiBold" pitchFamily="18" charset="-122"/>
                <a:cs typeface="AngsanaUPC" panose="02020603050405020304" pitchFamily="18" charset="-34"/>
              </a:rPr>
              <a:t>Driving Forces for Change:</a:t>
            </a:r>
            <a:endParaRPr lang="en-US" altLang="zh-CN" b="1" dirty="0">
              <a:solidFill>
                <a:schemeClr val="tx1"/>
              </a:solidFill>
              <a:effectLst>
                <a:outerShdw blurRad="38100" dist="19050" dir="2700000" algn="tl" rotWithShape="0">
                  <a:schemeClr val="dk1">
                    <a:alpha val="40000"/>
                  </a:schemeClr>
                </a:outerShdw>
              </a:effectLst>
              <a:latin typeface="思源宋体 CN SemiBold" pitchFamily="18" charset="-122"/>
              <a:ea typeface="思源宋体 CN SemiBold" pitchFamily="18" charset="-122"/>
              <a:cs typeface="AngsanaUPC" panose="02020603050405020304" pitchFamily="18" charset="-34"/>
            </a:endParaRPr>
          </a:p>
        </p:txBody>
      </p:sp>
      <p:sp>
        <p:nvSpPr>
          <p:cNvPr id="1048593" name="矩形: 圆角 4"/>
          <p:cNvSpPr/>
          <p:nvPr/>
        </p:nvSpPr>
        <p:spPr>
          <a:xfrm>
            <a:off x="3977640" y="4427855"/>
            <a:ext cx="4095750" cy="2307590"/>
          </a:xfrm>
          <a:prstGeom prst="roundRect">
            <a:avLst/>
          </a:prstGeom>
          <a:solidFill>
            <a:srgbClr val="00889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p>
        </p:txBody>
      </p:sp>
      <p:sp>
        <p:nvSpPr>
          <p:cNvPr id="1048594" name="矩形: 圆角 5"/>
          <p:cNvSpPr/>
          <p:nvPr/>
        </p:nvSpPr>
        <p:spPr>
          <a:xfrm>
            <a:off x="8170545" y="4427855"/>
            <a:ext cx="3825240" cy="2265045"/>
          </a:xfrm>
          <a:prstGeom prst="roundRect">
            <a:avLst/>
          </a:prstGeom>
          <a:solidFill>
            <a:srgbClr val="006B9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595" name="文本框 19"/>
          <p:cNvSpPr txBox="1"/>
          <p:nvPr/>
        </p:nvSpPr>
        <p:spPr>
          <a:xfrm>
            <a:off x="4144010" y="4507230"/>
            <a:ext cx="3754120" cy="2033270"/>
          </a:xfrm>
          <a:prstGeom prst="rect">
            <a:avLst/>
          </a:prstGeom>
          <a:noFill/>
        </p:spPr>
        <p:txBody>
          <a:bodyPr wrap="square" rtlCol="0">
            <a:noAutofit/>
          </a:bodyPr>
          <a:p>
            <a:pPr algn="just"/>
            <a:r>
              <a:rPr lang="en-US" altLang="zh-CN" sz="1600" b="1" dirty="0">
                <a:solidFill>
                  <a:schemeClr val="bg1"/>
                </a:solidFill>
                <a:latin typeface="思源宋体 CN SemiBold" pitchFamily="18" charset="-122"/>
                <a:ea typeface="思源宋体 CN SemiBold" pitchFamily="18" charset="-122"/>
                <a:cs typeface="AngsanaUPC" panose="02020603050405020304" pitchFamily="18" charset="-34"/>
              </a:rPr>
              <a:t>Geopolitical Tensions and Supply Chain Risks:</a:t>
            </a:r>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 The conflicts between Russia and Ukraine, coupled with China's zero-COVID policy, create geopolitical uncertainties. Banu Hot Pot needs to navigate these challenges to maintain a stable and diversified supply chain.</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
        <p:nvSpPr>
          <p:cNvPr id="1048596" name="文本框 19"/>
          <p:cNvSpPr txBox="1"/>
          <p:nvPr/>
        </p:nvSpPr>
        <p:spPr>
          <a:xfrm>
            <a:off x="8242935" y="4507230"/>
            <a:ext cx="3754120" cy="2033270"/>
          </a:xfrm>
          <a:prstGeom prst="rect">
            <a:avLst/>
          </a:prstGeom>
          <a:noFill/>
        </p:spPr>
        <p:txBody>
          <a:bodyPr wrap="square" rtlCol="0">
            <a:noAutofit/>
          </a:bodyPr>
          <a:p>
            <a:pPr algn="just"/>
            <a:r>
              <a:rPr lang="en-US" altLang="zh-CN" sz="1600" b="1" dirty="0">
                <a:solidFill>
                  <a:schemeClr val="bg1"/>
                </a:solidFill>
                <a:latin typeface="思源宋体 CN SemiBold" pitchFamily="18" charset="-122"/>
                <a:ea typeface="思源宋体 CN SemiBold" pitchFamily="18" charset="-122"/>
                <a:cs typeface="AngsanaUPC" panose="02020603050405020304" pitchFamily="18" charset="-34"/>
              </a:rPr>
              <a:t>Resistance to Cultural Adaptation: </a:t>
            </a:r>
            <a:r>
              <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rPr>
              <a:t>Expanding globally requires adapting to diverse cultures. Resistance from employees and management may hinder the successful localization of the menu and implementation of language and cultural sensitivity training.</a:t>
            </a:r>
            <a:endParaRPr lang="en-US" altLang="zh-CN" sz="1600" dirty="0">
              <a:solidFill>
                <a:schemeClr val="bg1"/>
              </a:solidFill>
              <a:latin typeface="思源宋体 CN SemiBold" pitchFamily="18" charset="-122"/>
              <a:ea typeface="思源宋体 CN SemiBold" pitchFamily="18" charset="-122"/>
              <a:cs typeface="AngsanaUPC" panose="02020603050405020304" pitchFamily="18" charset="-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48583"/>
                                        </p:tgtEl>
                                        <p:attrNameLst>
                                          <p:attrName>style.visibility</p:attrName>
                                        </p:attrNameLst>
                                      </p:cBhvr>
                                      <p:to>
                                        <p:strVal val="visible"/>
                                      </p:to>
                                    </p:set>
                                    <p:animEffect transition="in" filter="fade">
                                      <p:cBhvr>
                                        <p:cTn id="7" dur="1000"/>
                                        <p:tgtEl>
                                          <p:spTgt spid="1048583"/>
                                        </p:tgtEl>
                                      </p:cBhvr>
                                    </p:animEffect>
                                    <p:anim calcmode="lin" valueType="num">
                                      <p:cBhvr>
                                        <p:cTn id="8" dur="1000" fill="hold"/>
                                        <p:tgtEl>
                                          <p:spTgt spid="1048583"/>
                                        </p:tgtEl>
                                        <p:attrNameLst>
                                          <p:attrName>ppt_x</p:attrName>
                                        </p:attrNameLst>
                                      </p:cBhvr>
                                      <p:tavLst>
                                        <p:tav tm="0">
                                          <p:val>
                                            <p:strVal val="#ppt_x"/>
                                          </p:val>
                                        </p:tav>
                                        <p:tav tm="100000">
                                          <p:val>
                                            <p:strVal val="#ppt_x"/>
                                          </p:val>
                                        </p:tav>
                                      </p:tavLst>
                                    </p:anim>
                                    <p:anim calcmode="lin" valueType="num">
                                      <p:cBhvr>
                                        <p:cTn id="9" dur="1000" fill="hold"/>
                                        <p:tgtEl>
                                          <p:spTgt spid="104858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48587"/>
                                        </p:tgtEl>
                                        <p:attrNameLst>
                                          <p:attrName>style.visibility</p:attrName>
                                        </p:attrNameLst>
                                      </p:cBhvr>
                                      <p:to>
                                        <p:strVal val="visible"/>
                                      </p:to>
                                    </p:set>
                                    <p:animEffect transition="in" filter="fade">
                                      <p:cBhvr>
                                        <p:cTn id="12" dur="1000"/>
                                        <p:tgtEl>
                                          <p:spTgt spid="1048587"/>
                                        </p:tgtEl>
                                      </p:cBhvr>
                                    </p:animEffect>
                                    <p:anim calcmode="lin" valueType="num">
                                      <p:cBhvr>
                                        <p:cTn id="13" dur="1000" fill="hold"/>
                                        <p:tgtEl>
                                          <p:spTgt spid="1048587"/>
                                        </p:tgtEl>
                                        <p:attrNameLst>
                                          <p:attrName>ppt_x</p:attrName>
                                        </p:attrNameLst>
                                      </p:cBhvr>
                                      <p:tavLst>
                                        <p:tav tm="0">
                                          <p:val>
                                            <p:strVal val="#ppt_x"/>
                                          </p:val>
                                        </p:tav>
                                        <p:tav tm="100000">
                                          <p:val>
                                            <p:strVal val="#ppt_x"/>
                                          </p:val>
                                        </p:tav>
                                      </p:tavLst>
                                    </p:anim>
                                    <p:anim calcmode="lin" valueType="num">
                                      <p:cBhvr>
                                        <p:cTn id="14" dur="1000" fill="hold"/>
                                        <p:tgtEl>
                                          <p:spTgt spid="104858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48588"/>
                                        </p:tgtEl>
                                        <p:attrNameLst>
                                          <p:attrName>style.visibility</p:attrName>
                                        </p:attrNameLst>
                                      </p:cBhvr>
                                      <p:to>
                                        <p:strVal val="visible"/>
                                      </p:to>
                                    </p:set>
                                  </p:childTnLst>
                                </p:cTn>
                              </p:par>
                              <p:par>
                                <p:cTn id="19" presetID="42" presetClass="entr" presetSubtype="0" fill="hold" grpId="0" nodeType="withEffect">
                                  <p:stCondLst>
                                    <p:cond delay="0"/>
                                  </p:stCondLst>
                                  <p:childTnLst>
                                    <p:set>
                                      <p:cBhvr>
                                        <p:cTn id="20" dur="1" fill="hold">
                                          <p:stCondLst>
                                            <p:cond delay="0"/>
                                          </p:stCondLst>
                                        </p:cTn>
                                        <p:tgtEl>
                                          <p:spTgt spid="1048584"/>
                                        </p:tgtEl>
                                        <p:attrNameLst>
                                          <p:attrName>style.visibility</p:attrName>
                                        </p:attrNameLst>
                                      </p:cBhvr>
                                      <p:to>
                                        <p:strVal val="visible"/>
                                      </p:to>
                                    </p:set>
                                    <p:animEffect transition="in" filter="fade">
                                      <p:cBhvr>
                                        <p:cTn id="21" dur="1000"/>
                                        <p:tgtEl>
                                          <p:spTgt spid="1048584"/>
                                        </p:tgtEl>
                                      </p:cBhvr>
                                    </p:animEffect>
                                    <p:anim calcmode="lin" valueType="num">
                                      <p:cBhvr>
                                        <p:cTn id="22" dur="1000" fill="hold"/>
                                        <p:tgtEl>
                                          <p:spTgt spid="1048584"/>
                                        </p:tgtEl>
                                        <p:attrNameLst>
                                          <p:attrName>ppt_x</p:attrName>
                                        </p:attrNameLst>
                                      </p:cBhvr>
                                      <p:tavLst>
                                        <p:tav tm="0">
                                          <p:val>
                                            <p:strVal val="#ppt_x"/>
                                          </p:val>
                                        </p:tav>
                                        <p:tav tm="100000">
                                          <p:val>
                                            <p:strVal val="#ppt_x"/>
                                          </p:val>
                                        </p:tav>
                                      </p:tavLst>
                                    </p:anim>
                                    <p:anim calcmode="lin" valueType="num">
                                      <p:cBhvr>
                                        <p:cTn id="23" dur="1000" fill="hold"/>
                                        <p:tgtEl>
                                          <p:spTgt spid="104858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048590"/>
                                        </p:tgtEl>
                                        <p:attrNameLst>
                                          <p:attrName>style.visibility</p:attrName>
                                        </p:attrNameLst>
                                      </p:cBhvr>
                                      <p:to>
                                        <p:strVal val="visible"/>
                                      </p:to>
                                    </p:set>
                                  </p:childTnLst>
                                </p:cTn>
                              </p:par>
                              <p:par>
                                <p:cTn id="28" presetID="42" presetClass="entr" presetSubtype="0" fill="hold" grpId="0" nodeType="withEffect">
                                  <p:stCondLst>
                                    <p:cond delay="0"/>
                                  </p:stCondLst>
                                  <p:childTnLst>
                                    <p:set>
                                      <p:cBhvr>
                                        <p:cTn id="29" dur="1" fill="hold">
                                          <p:stCondLst>
                                            <p:cond delay="0"/>
                                          </p:stCondLst>
                                        </p:cTn>
                                        <p:tgtEl>
                                          <p:spTgt spid="1048585"/>
                                        </p:tgtEl>
                                        <p:attrNameLst>
                                          <p:attrName>style.visibility</p:attrName>
                                        </p:attrNameLst>
                                      </p:cBhvr>
                                      <p:to>
                                        <p:strVal val="visible"/>
                                      </p:to>
                                    </p:set>
                                    <p:animEffect transition="in" filter="fade">
                                      <p:cBhvr>
                                        <p:cTn id="30" dur="1000"/>
                                        <p:tgtEl>
                                          <p:spTgt spid="1048585"/>
                                        </p:tgtEl>
                                      </p:cBhvr>
                                    </p:animEffect>
                                    <p:anim calcmode="lin" valueType="num">
                                      <p:cBhvr>
                                        <p:cTn id="31" dur="1000" fill="hold"/>
                                        <p:tgtEl>
                                          <p:spTgt spid="1048585"/>
                                        </p:tgtEl>
                                        <p:attrNameLst>
                                          <p:attrName>ppt_x</p:attrName>
                                        </p:attrNameLst>
                                      </p:cBhvr>
                                      <p:tavLst>
                                        <p:tav tm="0">
                                          <p:val>
                                            <p:strVal val="#ppt_x"/>
                                          </p:val>
                                        </p:tav>
                                        <p:tav tm="100000">
                                          <p:val>
                                            <p:strVal val="#ppt_x"/>
                                          </p:val>
                                        </p:tav>
                                      </p:tavLst>
                                    </p:anim>
                                    <p:anim calcmode="lin" valueType="num">
                                      <p:cBhvr>
                                        <p:cTn id="32" dur="1000" fill="hold"/>
                                        <p:tgtEl>
                                          <p:spTgt spid="1048585"/>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48589"/>
                                        </p:tgtEl>
                                        <p:attrNameLst>
                                          <p:attrName>style.visibility</p:attrName>
                                        </p:attrNameLst>
                                      </p:cBhvr>
                                      <p:to>
                                        <p:strVal val="visible"/>
                                      </p:to>
                                    </p:set>
                                  </p:childTnLst>
                                </p:cTn>
                              </p:par>
                              <p:par>
                                <p:cTn id="37" presetID="42" presetClass="entr" presetSubtype="0" fill="hold" grpId="0" nodeType="withEffect">
                                  <p:stCondLst>
                                    <p:cond delay="0"/>
                                  </p:stCondLst>
                                  <p:childTnLst>
                                    <p:set>
                                      <p:cBhvr>
                                        <p:cTn id="38" dur="1" fill="hold">
                                          <p:stCondLst>
                                            <p:cond delay="0"/>
                                          </p:stCondLst>
                                        </p:cTn>
                                        <p:tgtEl>
                                          <p:spTgt spid="1048586"/>
                                        </p:tgtEl>
                                        <p:attrNameLst>
                                          <p:attrName>style.visibility</p:attrName>
                                        </p:attrNameLst>
                                      </p:cBhvr>
                                      <p:to>
                                        <p:strVal val="visible"/>
                                      </p:to>
                                    </p:set>
                                    <p:animEffect transition="in" filter="fade">
                                      <p:cBhvr>
                                        <p:cTn id="39" dur="1000"/>
                                        <p:tgtEl>
                                          <p:spTgt spid="1048586"/>
                                        </p:tgtEl>
                                      </p:cBhvr>
                                    </p:animEffect>
                                    <p:anim calcmode="lin" valueType="num">
                                      <p:cBhvr>
                                        <p:cTn id="40" dur="1000" fill="hold"/>
                                        <p:tgtEl>
                                          <p:spTgt spid="1048586"/>
                                        </p:tgtEl>
                                        <p:attrNameLst>
                                          <p:attrName>ppt_x</p:attrName>
                                        </p:attrNameLst>
                                      </p:cBhvr>
                                      <p:tavLst>
                                        <p:tav tm="0">
                                          <p:val>
                                            <p:strVal val="#ppt_x"/>
                                          </p:val>
                                        </p:tav>
                                        <p:tav tm="100000">
                                          <p:val>
                                            <p:strVal val="#ppt_x"/>
                                          </p:val>
                                        </p:tav>
                                      </p:tavLst>
                                    </p:anim>
                                    <p:anim calcmode="lin" valueType="num">
                                      <p:cBhvr>
                                        <p:cTn id="41" dur="1000" fill="hold"/>
                                        <p:tgtEl>
                                          <p:spTgt spid="1048586"/>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1048591"/>
                                        </p:tgtEl>
                                        <p:attrNameLst>
                                          <p:attrName>style.visibility</p:attrName>
                                        </p:attrNameLst>
                                      </p:cBhvr>
                                      <p:to>
                                        <p:strVal val="visible"/>
                                      </p:to>
                                    </p:set>
                                  </p:childTnLst>
                                </p:cTn>
                              </p:par>
                              <p:par>
                                <p:cTn id="46" presetID="42" presetClass="entr" presetSubtype="0" fill="hold" grpId="0" nodeType="withEffect">
                                  <p:stCondLst>
                                    <p:cond delay="0"/>
                                  </p:stCondLst>
                                  <p:childTnLst>
                                    <p:set>
                                      <p:cBhvr>
                                        <p:cTn id="47" dur="1" fill="hold">
                                          <p:stCondLst>
                                            <p:cond delay="0"/>
                                          </p:stCondLst>
                                        </p:cTn>
                                        <p:tgtEl>
                                          <p:spTgt spid="1048592"/>
                                        </p:tgtEl>
                                        <p:attrNameLst>
                                          <p:attrName>style.visibility</p:attrName>
                                        </p:attrNameLst>
                                      </p:cBhvr>
                                      <p:to>
                                        <p:strVal val="visible"/>
                                      </p:to>
                                    </p:set>
                                    <p:animEffect transition="in" filter="fade">
                                      <p:cBhvr>
                                        <p:cTn id="48" dur="1000"/>
                                        <p:tgtEl>
                                          <p:spTgt spid="1048592"/>
                                        </p:tgtEl>
                                      </p:cBhvr>
                                    </p:animEffect>
                                    <p:anim calcmode="lin" valueType="num">
                                      <p:cBhvr>
                                        <p:cTn id="49" dur="1000" fill="hold"/>
                                        <p:tgtEl>
                                          <p:spTgt spid="1048592"/>
                                        </p:tgtEl>
                                        <p:attrNameLst>
                                          <p:attrName>ppt_x</p:attrName>
                                        </p:attrNameLst>
                                      </p:cBhvr>
                                      <p:tavLst>
                                        <p:tav tm="0">
                                          <p:val>
                                            <p:strVal val="#ppt_x"/>
                                          </p:val>
                                        </p:tav>
                                        <p:tav tm="100000">
                                          <p:val>
                                            <p:strVal val="#ppt_x"/>
                                          </p:val>
                                        </p:tav>
                                      </p:tavLst>
                                    </p:anim>
                                    <p:anim calcmode="lin" valueType="num">
                                      <p:cBhvr>
                                        <p:cTn id="50" dur="1000" fill="hold"/>
                                        <p:tgtEl>
                                          <p:spTgt spid="1048592"/>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1048593"/>
                                        </p:tgtEl>
                                        <p:attrNameLst>
                                          <p:attrName>style.visibility</p:attrName>
                                        </p:attrNameLst>
                                      </p:cBhvr>
                                      <p:to>
                                        <p:strVal val="visible"/>
                                      </p:to>
                                    </p:set>
                                    <p:animEffect transition="in" filter="fade">
                                      <p:cBhvr>
                                        <p:cTn id="55" dur="1000"/>
                                        <p:tgtEl>
                                          <p:spTgt spid="1048593"/>
                                        </p:tgtEl>
                                      </p:cBhvr>
                                    </p:animEffect>
                                    <p:anim calcmode="lin" valueType="num">
                                      <p:cBhvr>
                                        <p:cTn id="56" dur="1000" fill="hold"/>
                                        <p:tgtEl>
                                          <p:spTgt spid="1048593"/>
                                        </p:tgtEl>
                                        <p:attrNameLst>
                                          <p:attrName>ppt_x</p:attrName>
                                        </p:attrNameLst>
                                      </p:cBhvr>
                                      <p:tavLst>
                                        <p:tav tm="0">
                                          <p:val>
                                            <p:strVal val="#ppt_x"/>
                                          </p:val>
                                        </p:tav>
                                        <p:tav tm="100000">
                                          <p:val>
                                            <p:strVal val="#ppt_x"/>
                                          </p:val>
                                        </p:tav>
                                      </p:tavLst>
                                    </p:anim>
                                    <p:anim calcmode="lin" valueType="num">
                                      <p:cBhvr>
                                        <p:cTn id="57" dur="1000" fill="hold"/>
                                        <p:tgtEl>
                                          <p:spTgt spid="1048593"/>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1048594"/>
                                        </p:tgtEl>
                                        <p:attrNameLst>
                                          <p:attrName>style.visibility</p:attrName>
                                        </p:attrNameLst>
                                      </p:cBhvr>
                                      <p:to>
                                        <p:strVal val="visible"/>
                                      </p:to>
                                    </p:set>
                                    <p:animEffect transition="in" filter="fade">
                                      <p:cBhvr>
                                        <p:cTn id="60" dur="1000"/>
                                        <p:tgtEl>
                                          <p:spTgt spid="1048594"/>
                                        </p:tgtEl>
                                      </p:cBhvr>
                                    </p:animEffect>
                                    <p:anim calcmode="lin" valueType="num">
                                      <p:cBhvr>
                                        <p:cTn id="61" dur="1000" fill="hold"/>
                                        <p:tgtEl>
                                          <p:spTgt spid="1048594"/>
                                        </p:tgtEl>
                                        <p:attrNameLst>
                                          <p:attrName>ppt_x</p:attrName>
                                        </p:attrNameLst>
                                      </p:cBhvr>
                                      <p:tavLst>
                                        <p:tav tm="0">
                                          <p:val>
                                            <p:strVal val="#ppt_x"/>
                                          </p:val>
                                        </p:tav>
                                        <p:tav tm="100000">
                                          <p:val>
                                            <p:strVal val="#ppt_x"/>
                                          </p:val>
                                        </p:tav>
                                      </p:tavLst>
                                    </p:anim>
                                    <p:anim calcmode="lin" valueType="num">
                                      <p:cBhvr>
                                        <p:cTn id="62" dur="1000" fill="hold"/>
                                        <p:tgtEl>
                                          <p:spTgt spid="1048594"/>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048595"/>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0485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583" grpId="0" bldLvl="0" animBg="1"/>
      <p:bldP spid="1048584" grpId="0" bldLvl="0" animBg="1"/>
      <p:bldP spid="1048585" grpId="0" bldLvl="0" animBg="1"/>
      <p:bldP spid="1048586" grpId="0" bldLvl="0" animBg="1"/>
      <p:bldP spid="1048587" grpId="0" bldLvl="0" animBg="1"/>
      <p:bldP spid="1048588" grpId="0"/>
      <p:bldP spid="1048589" grpId="0"/>
      <p:bldP spid="1048590" grpId="0"/>
      <p:bldP spid="1048591" grpId="0"/>
      <p:bldP spid="1048592" grpId="0" bldLvl="0" animBg="1"/>
      <p:bldP spid="1048593" grpId="0" bldLvl="0" animBg="1"/>
      <p:bldP spid="1048594" grpId="0" bldLvl="0" animBg="1"/>
      <p:bldP spid="1048595" grpId="0"/>
      <p:bldP spid="104859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t="-9000" b="-9000"/>
          </a:stretch>
        </a:blipFill>
        <a:effectLst/>
      </p:bgPr>
    </p:bg>
    <p:spTree>
      <p:nvGrpSpPr>
        <p:cNvPr id="36" name=""/>
        <p:cNvGrpSpPr/>
        <p:nvPr/>
      </p:nvGrpSpPr>
      <p:grpSpPr>
        <a:xfrm>
          <a:off x="0" y="0"/>
          <a:ext cx="0" cy="0"/>
          <a:chOff x="0" y="0"/>
          <a:chExt cx="0" cy="0"/>
        </a:xfrm>
      </p:grpSpPr>
      <p:sp>
        <p:nvSpPr>
          <p:cNvPr id="1048602" name="矩形 5"/>
          <p:cNvSpPr/>
          <p:nvPr/>
        </p:nvSpPr>
        <p:spPr>
          <a:xfrm rot="16200000">
            <a:off x="-506922" y="2104539"/>
            <a:ext cx="6857999" cy="2648917"/>
          </a:xfrm>
          <a:prstGeom prst="rect">
            <a:avLst/>
          </a:prstGeom>
          <a:solidFill>
            <a:srgbClr val="00C1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603" name="矩形 7"/>
          <p:cNvSpPr/>
          <p:nvPr/>
        </p:nvSpPr>
        <p:spPr>
          <a:xfrm flipV="1">
            <a:off x="0" y="2477176"/>
            <a:ext cx="12192000" cy="2263789"/>
          </a:xfrm>
          <a:custGeom>
            <a:avLst/>
            <a:gdLst>
              <a:gd name="connsiteX0" fmla="*/ 0 w 12192000"/>
              <a:gd name="connsiteY0" fmla="*/ 0 h 3029918"/>
              <a:gd name="connsiteX1" fmla="*/ 12192000 w 12192000"/>
              <a:gd name="connsiteY1" fmla="*/ 0 h 3029918"/>
              <a:gd name="connsiteX2" fmla="*/ 12192000 w 12192000"/>
              <a:gd name="connsiteY2" fmla="*/ 3029918 h 3029918"/>
              <a:gd name="connsiteX3" fmla="*/ 0 w 12192000"/>
              <a:gd name="connsiteY3" fmla="*/ 3029918 h 3029918"/>
              <a:gd name="connsiteX4" fmla="*/ 0 w 12192000"/>
              <a:gd name="connsiteY4" fmla="*/ 0 h 3029918"/>
              <a:gd name="connsiteX0-1" fmla="*/ 4463512 w 12192000"/>
              <a:gd name="connsiteY0-2" fmla="*/ 0 h 3045416"/>
              <a:gd name="connsiteX1-3" fmla="*/ 12192000 w 12192000"/>
              <a:gd name="connsiteY1-4" fmla="*/ 15498 h 3045416"/>
              <a:gd name="connsiteX2-5" fmla="*/ 12192000 w 12192000"/>
              <a:gd name="connsiteY2-6" fmla="*/ 3045416 h 3045416"/>
              <a:gd name="connsiteX3-7" fmla="*/ 0 w 12192000"/>
              <a:gd name="connsiteY3-8" fmla="*/ 3045416 h 3045416"/>
              <a:gd name="connsiteX4-9" fmla="*/ 4463512 w 12192000"/>
              <a:gd name="connsiteY4-10" fmla="*/ 0 h 3045416"/>
              <a:gd name="connsiteX0-11" fmla="*/ 4277532 w 12192000"/>
              <a:gd name="connsiteY0-12" fmla="*/ 0 h 3045416"/>
              <a:gd name="connsiteX1-13" fmla="*/ 12192000 w 12192000"/>
              <a:gd name="connsiteY1-14" fmla="*/ 15498 h 3045416"/>
              <a:gd name="connsiteX2-15" fmla="*/ 12192000 w 12192000"/>
              <a:gd name="connsiteY2-16" fmla="*/ 3045416 h 3045416"/>
              <a:gd name="connsiteX3-17" fmla="*/ 0 w 12192000"/>
              <a:gd name="connsiteY3-18" fmla="*/ 3045416 h 3045416"/>
              <a:gd name="connsiteX4-19" fmla="*/ 4277532 w 12192000"/>
              <a:gd name="connsiteY4-20" fmla="*/ 0 h 3045416"/>
              <a:gd name="connsiteX0-21" fmla="*/ 4231037 w 12192000"/>
              <a:gd name="connsiteY0-22" fmla="*/ 0 h 3030227"/>
              <a:gd name="connsiteX1-23" fmla="*/ 12192000 w 12192000"/>
              <a:gd name="connsiteY1-24" fmla="*/ 309 h 3030227"/>
              <a:gd name="connsiteX2-25" fmla="*/ 12192000 w 12192000"/>
              <a:gd name="connsiteY2-26" fmla="*/ 3030227 h 3030227"/>
              <a:gd name="connsiteX3-27" fmla="*/ 0 w 12192000"/>
              <a:gd name="connsiteY3-28" fmla="*/ 3030227 h 3030227"/>
              <a:gd name="connsiteX4-29" fmla="*/ 4231037 w 12192000"/>
              <a:gd name="connsiteY4-30" fmla="*/ 0 h 3030227"/>
              <a:gd name="connsiteX0-31" fmla="*/ 1597168 w 12192000"/>
              <a:gd name="connsiteY0-32" fmla="*/ 0 h 3043590"/>
              <a:gd name="connsiteX1-33" fmla="*/ 12192000 w 12192000"/>
              <a:gd name="connsiteY1-34" fmla="*/ 13672 h 3043590"/>
              <a:gd name="connsiteX2-35" fmla="*/ 12192000 w 12192000"/>
              <a:gd name="connsiteY2-36" fmla="*/ 3043590 h 3043590"/>
              <a:gd name="connsiteX3-37" fmla="*/ 0 w 12192000"/>
              <a:gd name="connsiteY3-38" fmla="*/ 3043590 h 3043590"/>
              <a:gd name="connsiteX4-39" fmla="*/ 1597168 w 12192000"/>
              <a:gd name="connsiteY4-40" fmla="*/ 0 h 304359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2192000" h="3043590">
                <a:moveTo>
                  <a:pt x="1597168" y="0"/>
                </a:moveTo>
                <a:lnTo>
                  <a:pt x="12192000" y="13672"/>
                </a:lnTo>
                <a:lnTo>
                  <a:pt x="12192000" y="3043590"/>
                </a:lnTo>
                <a:lnTo>
                  <a:pt x="0" y="3043590"/>
                </a:lnTo>
                <a:lnTo>
                  <a:pt x="1597168" y="0"/>
                </a:lnTo>
                <a:close/>
              </a:path>
            </a:pathLst>
          </a:custGeom>
          <a:solidFill>
            <a:srgbClr val="E7E7DE">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nvGrpSpPr>
          <p:cNvPr id="37" name="组合 7"/>
          <p:cNvGrpSpPr/>
          <p:nvPr/>
        </p:nvGrpSpPr>
        <p:grpSpPr>
          <a:xfrm>
            <a:off x="2167212" y="2889232"/>
            <a:ext cx="1814576" cy="1747520"/>
            <a:chOff x="2185777" y="2670373"/>
            <a:chExt cx="1814576" cy="1747520"/>
          </a:xfrm>
        </p:grpSpPr>
        <p:sp>
          <p:nvSpPr>
            <p:cNvPr id="1048604" name="文本框 8"/>
            <p:cNvSpPr txBox="1"/>
            <p:nvPr/>
          </p:nvSpPr>
          <p:spPr>
            <a:xfrm>
              <a:off x="2342034" y="3915782"/>
              <a:ext cx="1441341" cy="338554"/>
            </a:xfrm>
            <a:prstGeom prst="rect">
              <a:avLst/>
            </a:prstGeom>
            <a:noFill/>
          </p:spPr>
          <p:txBody>
            <a:bodyPr wrap="square" rtlCol="0">
              <a:spAutoFit/>
            </a:bodyPr>
            <a:p>
              <a:r>
                <a:rPr lang="en-US" altLang="zh-CN" sz="1600" b="1" dirty="0">
                  <a:solidFill>
                    <a:srgbClr val="0F3057"/>
                  </a:solidFill>
                  <a:latin typeface="思源宋体 CN SemiBold" pitchFamily="18" charset="-122"/>
                  <a:ea typeface="思源宋体 CN SemiBold" pitchFamily="18" charset="-122"/>
                  <a:cs typeface="AngsanaUPC" panose="02020603050405020304" pitchFamily="18" charset="-34"/>
                </a:rPr>
                <a:t>PORTION</a:t>
              </a:r>
              <a:endParaRPr lang="zh-CN" altLang="en-US" sz="16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05" name="矩形 9"/>
            <p:cNvSpPr/>
            <p:nvPr/>
          </p:nvSpPr>
          <p:spPr>
            <a:xfrm>
              <a:off x="2185777" y="2670373"/>
              <a:ext cx="1549829" cy="1747520"/>
            </a:xfrm>
            <a:prstGeom prst="rect">
              <a:avLst/>
            </a:prstGeom>
            <a:noFill/>
            <a:ln w="19050">
              <a:solidFill>
                <a:srgbClr val="0F3057"/>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606" name="文本框 10"/>
            <p:cNvSpPr txBox="1"/>
            <p:nvPr/>
          </p:nvSpPr>
          <p:spPr>
            <a:xfrm>
              <a:off x="2342034" y="2826179"/>
              <a:ext cx="1658319" cy="1196339"/>
            </a:xfrm>
            <a:prstGeom prst="rect">
              <a:avLst/>
            </a:prstGeom>
            <a:noFill/>
          </p:spPr>
          <p:txBody>
            <a:bodyPr wrap="square" rtlCol="0">
              <a:spAutoFit/>
            </a:bodyPr>
            <a:p>
              <a:r>
                <a:rPr lang="en-US" altLang="zh-CN" sz="6600" b="1" dirty="0">
                  <a:solidFill>
                    <a:srgbClr val="0F3057"/>
                  </a:solidFill>
                  <a:latin typeface="思源宋体 CN SemiBold" pitchFamily="18" charset="-122"/>
                  <a:ea typeface="思源宋体 CN SemiBold" pitchFamily="18" charset="-122"/>
                  <a:cs typeface="AngsanaUPC" panose="02020603050405020304" pitchFamily="18" charset="-34"/>
                </a:rPr>
                <a:t>04</a:t>
              </a:r>
              <a:endParaRPr lang="zh-CN" altLang="en-US" sz="60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grpSp>
      <p:sp>
        <p:nvSpPr>
          <p:cNvPr id="1048607" name="矩形 11"/>
          <p:cNvSpPr/>
          <p:nvPr/>
        </p:nvSpPr>
        <p:spPr>
          <a:xfrm>
            <a:off x="6462189" y="2782830"/>
            <a:ext cx="4714498" cy="1196339"/>
          </a:xfrm>
          <a:prstGeom prst="rect">
            <a:avLst/>
          </a:prstGeom>
        </p:spPr>
        <p:txBody>
          <a:bodyPr wrap="none">
            <a:spAutoFit/>
          </a:bodyPr>
          <a:p>
            <a:pPr algn="ctr"/>
            <a:r>
              <a:rPr lang="en-US" altLang="zh-CN" sz="6600" b="1" dirty="0">
                <a:solidFill>
                  <a:srgbClr val="0F3057"/>
                </a:solidFill>
                <a:latin typeface="思源宋体 CN SemiBold" pitchFamily="18" charset="-122"/>
                <a:ea typeface="思源宋体 CN SemiBold" pitchFamily="18" charset="-122"/>
                <a:cs typeface="AngsanaUPC" panose="02020603050405020304" pitchFamily="18" charset="-34"/>
              </a:rPr>
              <a:t>Expectation</a:t>
            </a:r>
            <a:endParaRPr lang="zh-CN" altLang="en-US" sz="66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608" name="矩形 12"/>
          <p:cNvSpPr/>
          <p:nvPr/>
        </p:nvSpPr>
        <p:spPr>
          <a:xfrm>
            <a:off x="6398352" y="4152640"/>
            <a:ext cx="5743497" cy="751840"/>
          </a:xfrm>
          <a:prstGeom prst="rect">
            <a:avLst/>
          </a:prstGeom>
        </p:spPr>
        <p:txBody>
          <a:bodyPr wrap="none">
            <a:spAutoFit/>
          </a:bodyPr>
          <a:p>
            <a:pPr algn="l"/>
            <a:r>
              <a:rPr lang="en-US" altLang="zh-CN" sz="2000" dirty="0">
                <a:solidFill>
                  <a:schemeClr val="tx1">
                    <a:lumMod val="65000"/>
                    <a:lumOff val="35000"/>
                  </a:schemeClr>
                </a:solidFill>
                <a:latin typeface="思源宋体 CN SemiBold" pitchFamily="18" charset="-122"/>
                <a:ea typeface="思源宋体 CN SemiBold" pitchFamily="18" charset="-122"/>
                <a:cs typeface="Arial" panose="020B0604020202020204" pitchFamily="34" charset="0"/>
                <a:sym typeface="+mn-ea"/>
              </a:rPr>
              <a:t>Stability management and development planning</a:t>
            </a:r>
            <a:endParaRPr lang="en-US" altLang="zh-CN" sz="2000" dirty="0">
              <a:solidFill>
                <a:schemeClr val="tx1">
                  <a:lumMod val="65000"/>
                  <a:lumOff val="35000"/>
                </a:schemeClr>
              </a:solidFill>
              <a:latin typeface="思源宋体 CN SemiBold" pitchFamily="18" charset="-122"/>
              <a:ea typeface="思源宋体 CN SemiBold" pitchFamily="18" charset="-122"/>
              <a:cs typeface="Arial" panose="020B0604020202020204" pitchFamily="34" charset="0"/>
            </a:endParaRPr>
          </a:p>
          <a:p>
            <a:endParaRPr lang="en-US" altLang="zh-CN" sz="20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728" name="直接连接符 13"/>
          <p:cNvCxnSpPr/>
          <p:nvPr/>
        </p:nvCxnSpPr>
        <p:spPr>
          <a:xfrm>
            <a:off x="9059983" y="3980354"/>
            <a:ext cx="2398472" cy="0"/>
          </a:xfrm>
          <a:prstGeom prst="line">
            <a:avLst/>
          </a:prstGeom>
          <a:ln w="28575">
            <a:solidFill>
              <a:srgbClr val="0F3057"/>
            </a:solidFill>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grpSp>
        <p:nvGrpSpPr>
          <p:cNvPr id="44" name="组合 7"/>
          <p:cNvGrpSpPr/>
          <p:nvPr/>
        </p:nvGrpSpPr>
        <p:grpSpPr>
          <a:xfrm>
            <a:off x="7030275" y="1421294"/>
            <a:ext cx="4230760" cy="4260577"/>
            <a:chOff x="1036980" y="1053546"/>
            <a:chExt cx="4230760" cy="4260577"/>
          </a:xfrm>
          <a:effectLst>
            <a:outerShdw blurRad="50800" dist="38100" dir="2700000" algn="tl" rotWithShape="0">
              <a:prstClr val="black">
                <a:alpha val="40000"/>
              </a:prstClr>
            </a:outerShdw>
          </a:effectLst>
        </p:grpSpPr>
        <p:pic>
          <p:nvPicPr>
            <p:cNvPr id="2097152" name="图形 6" descr="地球仪美洲"/>
            <p:cNvPicPr>
              <a:picLocks noChangeAspect="1"/>
            </p:cNvPicPr>
            <p:nvPr/>
          </p:nvPicPr>
          <p:blipFill>
            <a:blip r:embed="rId1"/>
            <a:stretch>
              <a:fillRect/>
            </a:stretch>
          </p:blipFill>
          <p:spPr>
            <a:xfrm>
              <a:off x="2299252" y="1053546"/>
              <a:ext cx="2968488" cy="2968488"/>
            </a:xfrm>
            <a:prstGeom prst="rect">
              <a:avLst/>
            </a:prstGeom>
            <a:effectLst>
              <a:reflection blurRad="6350" stA="52000" endA="300" endPos="35000" dir="5400000" sy="-100000" algn="bl" rotWithShape="0"/>
            </a:effectLst>
          </p:spPr>
        </p:pic>
        <p:pic>
          <p:nvPicPr>
            <p:cNvPr id="2097153" name="图形 4" descr="地球仪非洲和欧洲"/>
            <p:cNvPicPr>
              <a:picLocks noChangeAspect="1"/>
            </p:cNvPicPr>
            <p:nvPr/>
          </p:nvPicPr>
          <p:blipFill>
            <a:blip r:embed="rId2"/>
            <a:stretch>
              <a:fillRect/>
            </a:stretch>
          </p:blipFill>
          <p:spPr>
            <a:xfrm>
              <a:off x="1036980" y="2345634"/>
              <a:ext cx="2968489" cy="2968489"/>
            </a:xfrm>
            <a:prstGeom prst="rect">
              <a:avLst/>
            </a:prstGeom>
            <a:effectLst>
              <a:reflection blurRad="6350" stA="52000" endA="300" endPos="35000" dir="5400000" sy="-100000" algn="bl" rotWithShape="0"/>
            </a:effectLst>
          </p:spPr>
        </p:pic>
      </p:grpSp>
      <p:sp>
        <p:nvSpPr>
          <p:cNvPr id="1048630" name="矩形 8"/>
          <p:cNvSpPr/>
          <p:nvPr/>
        </p:nvSpPr>
        <p:spPr>
          <a:xfrm>
            <a:off x="564445" y="248579"/>
            <a:ext cx="4300359" cy="828039"/>
          </a:xfrm>
          <a:prstGeom prst="rect">
            <a:avLst/>
          </a:prstGeom>
          <a:effectLst>
            <a:outerShdw blurRad="50800" dist="38100" dir="2700000" algn="tl" rotWithShape="0">
              <a:prstClr val="black">
                <a:alpha val="40000"/>
              </a:prstClr>
            </a:outerShdw>
          </a:effectLst>
        </p:spPr>
        <p:txBody>
          <a:bodyPr wrap="none">
            <a:spAutoFit/>
          </a:bodyPr>
          <a:p>
            <a:pPr algn="l"/>
            <a:r>
              <a:rPr lang="en-US" altLang="zh-CN" sz="4400" b="1" dirty="0">
                <a:solidFill>
                  <a:srgbClr val="0F3057"/>
                </a:solidFill>
                <a:latin typeface="思源宋体 CN SemiBold" pitchFamily="18" charset="-122"/>
                <a:ea typeface="思源宋体 CN SemiBold" pitchFamily="18" charset="-122"/>
                <a:cs typeface="AngsanaUPC" panose="02020603050405020304" pitchFamily="18" charset="-34"/>
              </a:rPr>
              <a:t>Basic objectives</a:t>
            </a:r>
            <a:endParaRPr lang="en-US" altLang="zh-CN" sz="44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733" name="直接连接符 9"/>
          <p:cNvCxnSpPr/>
          <p:nvPr/>
        </p:nvCxnSpPr>
        <p:spPr>
          <a:xfrm>
            <a:off x="693774" y="1184940"/>
            <a:ext cx="4482547" cy="0"/>
          </a:xfrm>
          <a:prstGeom prst="line">
            <a:avLst/>
          </a:prstGeom>
          <a:ln w="25400">
            <a:solidFill>
              <a:srgbClr val="0F3057"/>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48631" name="矩形 10"/>
          <p:cNvSpPr/>
          <p:nvPr/>
        </p:nvSpPr>
        <p:spPr>
          <a:xfrm>
            <a:off x="1222664" y="2047533"/>
            <a:ext cx="6486446" cy="1310639"/>
          </a:xfrm>
          <a:prstGeom prst="rect">
            <a:avLst/>
          </a:prstGeom>
        </p:spPr>
        <p:txBody>
          <a:bodyPr wrap="none">
            <a:spAutoFit/>
          </a:bodyPr>
          <a:p>
            <a:pPr algn="l"/>
            <a:r>
              <a:rPr lang="zh-CN" altLang="en-US" sz="2400">
                <a:sym typeface="+mn-ea"/>
              </a:rPr>
              <a:t>Change the behavior patterns of the members</a:t>
            </a:r>
            <a:endParaRPr lang="zh-CN" altLang="en-US" sz="2400">
              <a:sym typeface="+mn-ea"/>
            </a:endParaRPr>
          </a:p>
          <a:p>
            <a:pPr algn="l"/>
            <a:r>
              <a:rPr lang="zh-CN" altLang="en-US" sz="2400">
                <a:sym typeface="+mn-ea"/>
              </a:rPr>
              <a:t> of the organization to meet the development </a:t>
            </a:r>
            <a:endParaRPr lang="zh-CN" altLang="en-US" sz="2400">
              <a:sym typeface="+mn-ea"/>
            </a:endParaRPr>
          </a:p>
          <a:p>
            <a:pPr algn="l"/>
            <a:r>
              <a:rPr lang="zh-CN" altLang="en-US" sz="2400">
                <a:sym typeface="+mn-ea"/>
              </a:rPr>
              <a:t>needs of the marke</a:t>
            </a:r>
            <a:r>
              <a:rPr lang="en-US" altLang="zh-CN" sz="2400">
                <a:sym typeface="+mn-ea"/>
              </a:rPr>
              <a:t>t.</a:t>
            </a:r>
            <a:endParaRPr lang="en-US" altLang="zh-CN" sz="2400">
              <a:sym typeface="+mn-ea"/>
            </a:endParaRPr>
          </a:p>
        </p:txBody>
      </p:sp>
      <p:pic>
        <p:nvPicPr>
          <p:cNvPr id="2097154" name="图形 60" descr="标记"/>
          <p:cNvPicPr>
            <a:picLocks noChangeAspect="1"/>
          </p:cNvPicPr>
          <p:nvPr/>
        </p:nvPicPr>
        <p:blipFill>
          <a:blip r:embed="rId3"/>
          <a:stretch>
            <a:fillRect/>
          </a:stretch>
        </p:blipFill>
        <p:spPr>
          <a:xfrm>
            <a:off x="776775" y="1929672"/>
            <a:ext cx="602974" cy="602974"/>
          </a:xfrm>
          <a:prstGeom prst="rect">
            <a:avLst/>
          </a:prstGeom>
          <a:effectLst>
            <a:outerShdw blurRad="50800" dist="38100" dir="2700000" algn="tl" rotWithShape="0">
              <a:prstClr val="black">
                <a:alpha val="40000"/>
              </a:prstClr>
            </a:outerShdw>
          </a:effectLst>
        </p:spPr>
      </p:pic>
      <p:sp>
        <p:nvSpPr>
          <p:cNvPr id="1048632" name="矩形 63"/>
          <p:cNvSpPr/>
          <p:nvPr/>
        </p:nvSpPr>
        <p:spPr>
          <a:xfrm>
            <a:off x="1222664" y="3510349"/>
            <a:ext cx="6218009" cy="1310640"/>
          </a:xfrm>
          <a:prstGeom prst="rect">
            <a:avLst/>
          </a:prstGeom>
        </p:spPr>
        <p:txBody>
          <a:bodyPr wrap="none">
            <a:spAutoFit/>
          </a:bodyPr>
          <a:p>
            <a:pPr algn="l"/>
            <a:r>
              <a:rPr lang="zh-CN" altLang="en-US" sz="2400">
                <a:sym typeface="+mn-ea"/>
              </a:rPr>
              <a:t>the developmental changes that companies </a:t>
            </a:r>
            <a:endParaRPr lang="zh-CN" altLang="en-US" sz="2400">
              <a:sym typeface="+mn-ea"/>
            </a:endParaRPr>
          </a:p>
          <a:p>
            <a:pPr algn="l"/>
            <a:r>
              <a:rPr lang="zh-CN" altLang="en-US" sz="2400">
                <a:sym typeface="+mn-ea"/>
              </a:rPr>
              <a:t>make to improve the organization's </a:t>
            </a:r>
            <a:endParaRPr lang="zh-CN" altLang="en-US" sz="2400">
              <a:sym typeface="+mn-ea"/>
            </a:endParaRPr>
          </a:p>
          <a:p>
            <a:pPr algn="l"/>
            <a:r>
              <a:rPr lang="zh-CN" altLang="en-US" sz="2400">
                <a:sym typeface="+mn-ea"/>
              </a:rPr>
              <a:t>response to environmental changes</a:t>
            </a:r>
            <a:r>
              <a:rPr lang="en-US" altLang="zh-CN" sz="2400">
                <a:sym typeface="+mn-ea"/>
              </a:rPr>
              <a:t>a</a:t>
            </a:r>
            <a:r>
              <a:rPr lang="zh-CN" altLang="en-US" sz="2400">
                <a:sym typeface="+mn-ea"/>
              </a:rPr>
              <a:t>.</a:t>
            </a:r>
            <a:endParaRPr lang="zh-CN" altLang="en-US" sz="2400" b="1" i="0" dirty="0">
              <a:solidFill>
                <a:srgbClr val="0F3057"/>
              </a:solidFill>
              <a:effectLst/>
              <a:latin typeface="思源宋体 CN SemiBold" pitchFamily="18" charset="-122"/>
              <a:ea typeface="思源宋体 CN SemiBold" pitchFamily="18" charset="-122"/>
              <a:cs typeface="AngsanaUPC" panose="02020603050405020304" pitchFamily="18" charset="-34"/>
              <a:sym typeface="+mn-ea"/>
            </a:endParaRPr>
          </a:p>
        </p:txBody>
      </p:sp>
      <p:pic>
        <p:nvPicPr>
          <p:cNvPr id="2097155" name="图形 66" descr="标记"/>
          <p:cNvPicPr>
            <a:picLocks noChangeAspect="1"/>
          </p:cNvPicPr>
          <p:nvPr/>
        </p:nvPicPr>
        <p:blipFill>
          <a:blip r:embed="rId3"/>
          <a:stretch>
            <a:fillRect/>
          </a:stretch>
        </p:blipFill>
        <p:spPr>
          <a:xfrm>
            <a:off x="776775" y="3392488"/>
            <a:ext cx="602974" cy="602974"/>
          </a:xfrm>
          <a:prstGeom prst="rect">
            <a:avLst/>
          </a:prstGeom>
          <a:effectLst>
            <a:outerShdw blurRad="50800" dist="38100" dir="2700000" algn="tl" rotWithShape="0">
              <a:prstClr val="black">
                <a:alpha val="40000"/>
              </a:prst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48631"/>
                                        </p:tgtEl>
                                        <p:attrNameLst>
                                          <p:attrName>style.visibility</p:attrName>
                                        </p:attrNameLst>
                                      </p:cBhvr>
                                      <p:to>
                                        <p:strVal val="visible"/>
                                      </p:to>
                                    </p:set>
                                    <p:animEffect transition="in" filter="fade">
                                      <p:cBhvr>
                                        <p:cTn id="7" dur="1000"/>
                                        <p:tgtEl>
                                          <p:spTgt spid="1048631"/>
                                        </p:tgtEl>
                                      </p:cBhvr>
                                    </p:animEffect>
                                    <p:anim calcmode="lin" valueType="num">
                                      <p:cBhvr>
                                        <p:cTn id="8" dur="1000" fill="hold"/>
                                        <p:tgtEl>
                                          <p:spTgt spid="1048631"/>
                                        </p:tgtEl>
                                        <p:attrNameLst>
                                          <p:attrName>ppt_x</p:attrName>
                                        </p:attrNameLst>
                                      </p:cBhvr>
                                      <p:tavLst>
                                        <p:tav tm="0">
                                          <p:val>
                                            <p:strVal val="#ppt_x"/>
                                          </p:val>
                                        </p:tav>
                                        <p:tav tm="100000">
                                          <p:val>
                                            <p:strVal val="#ppt_x"/>
                                          </p:val>
                                        </p:tav>
                                      </p:tavLst>
                                    </p:anim>
                                    <p:anim calcmode="lin" valueType="num">
                                      <p:cBhvr>
                                        <p:cTn id="9" dur="1000" fill="hold"/>
                                        <p:tgtEl>
                                          <p:spTgt spid="1048631"/>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097154"/>
                                        </p:tgtEl>
                                        <p:attrNameLst>
                                          <p:attrName>style.visibility</p:attrName>
                                        </p:attrNameLst>
                                      </p:cBhvr>
                                      <p:to>
                                        <p:strVal val="visible"/>
                                      </p:to>
                                    </p:set>
                                    <p:animEffect transition="in" filter="fade">
                                      <p:cBhvr>
                                        <p:cTn id="12" dur="1000"/>
                                        <p:tgtEl>
                                          <p:spTgt spid="2097154"/>
                                        </p:tgtEl>
                                      </p:cBhvr>
                                    </p:animEffect>
                                    <p:anim calcmode="lin" valueType="num">
                                      <p:cBhvr>
                                        <p:cTn id="13" dur="1000" fill="hold"/>
                                        <p:tgtEl>
                                          <p:spTgt spid="2097154"/>
                                        </p:tgtEl>
                                        <p:attrNameLst>
                                          <p:attrName>ppt_x</p:attrName>
                                        </p:attrNameLst>
                                      </p:cBhvr>
                                      <p:tavLst>
                                        <p:tav tm="0">
                                          <p:val>
                                            <p:strVal val="#ppt_x"/>
                                          </p:val>
                                        </p:tav>
                                        <p:tav tm="100000">
                                          <p:val>
                                            <p:strVal val="#ppt_x"/>
                                          </p:val>
                                        </p:tav>
                                      </p:tavLst>
                                    </p:anim>
                                    <p:anim calcmode="lin" valueType="num">
                                      <p:cBhvr>
                                        <p:cTn id="14" dur="1000" fill="hold"/>
                                        <p:tgtEl>
                                          <p:spTgt spid="209715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048632"/>
                                        </p:tgtEl>
                                        <p:attrNameLst>
                                          <p:attrName>style.visibility</p:attrName>
                                        </p:attrNameLst>
                                      </p:cBhvr>
                                      <p:to>
                                        <p:strVal val="visible"/>
                                      </p:to>
                                    </p:set>
                                    <p:animEffect transition="in" filter="fade">
                                      <p:cBhvr>
                                        <p:cTn id="19" dur="1000"/>
                                        <p:tgtEl>
                                          <p:spTgt spid="1048632"/>
                                        </p:tgtEl>
                                      </p:cBhvr>
                                    </p:animEffect>
                                    <p:anim calcmode="lin" valueType="num">
                                      <p:cBhvr>
                                        <p:cTn id="20" dur="1000" fill="hold"/>
                                        <p:tgtEl>
                                          <p:spTgt spid="1048632"/>
                                        </p:tgtEl>
                                        <p:attrNameLst>
                                          <p:attrName>ppt_x</p:attrName>
                                        </p:attrNameLst>
                                      </p:cBhvr>
                                      <p:tavLst>
                                        <p:tav tm="0">
                                          <p:val>
                                            <p:strVal val="#ppt_x"/>
                                          </p:val>
                                        </p:tav>
                                        <p:tav tm="100000">
                                          <p:val>
                                            <p:strVal val="#ppt_x"/>
                                          </p:val>
                                        </p:tav>
                                      </p:tavLst>
                                    </p:anim>
                                    <p:anim calcmode="lin" valueType="num">
                                      <p:cBhvr>
                                        <p:cTn id="21" dur="1000" fill="hold"/>
                                        <p:tgtEl>
                                          <p:spTgt spid="1048632"/>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097155"/>
                                        </p:tgtEl>
                                        <p:attrNameLst>
                                          <p:attrName>style.visibility</p:attrName>
                                        </p:attrNameLst>
                                      </p:cBhvr>
                                      <p:to>
                                        <p:strVal val="visible"/>
                                      </p:to>
                                    </p:set>
                                    <p:animEffect transition="in" filter="fade">
                                      <p:cBhvr>
                                        <p:cTn id="24" dur="1000"/>
                                        <p:tgtEl>
                                          <p:spTgt spid="2097155"/>
                                        </p:tgtEl>
                                      </p:cBhvr>
                                    </p:animEffect>
                                    <p:anim calcmode="lin" valueType="num">
                                      <p:cBhvr>
                                        <p:cTn id="25" dur="1000" fill="hold"/>
                                        <p:tgtEl>
                                          <p:spTgt spid="2097155"/>
                                        </p:tgtEl>
                                        <p:attrNameLst>
                                          <p:attrName>ppt_x</p:attrName>
                                        </p:attrNameLst>
                                      </p:cBhvr>
                                      <p:tavLst>
                                        <p:tav tm="0">
                                          <p:val>
                                            <p:strVal val="#ppt_x"/>
                                          </p:val>
                                        </p:tav>
                                        <p:tav tm="100000">
                                          <p:val>
                                            <p:strVal val="#ppt_x"/>
                                          </p:val>
                                        </p:tav>
                                      </p:tavLst>
                                    </p:anim>
                                    <p:anim calcmode="lin" valueType="num">
                                      <p:cBhvr>
                                        <p:cTn id="26" dur="1000" fill="hold"/>
                                        <p:tgtEl>
                                          <p:spTgt spid="209715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631" grpId="0"/>
      <p:bldP spid="104863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grpSp>
        <p:nvGrpSpPr>
          <p:cNvPr id="50" name="组合 20"/>
          <p:cNvGrpSpPr/>
          <p:nvPr/>
        </p:nvGrpSpPr>
        <p:grpSpPr>
          <a:xfrm>
            <a:off x="1694166" y="1433266"/>
            <a:ext cx="8948894" cy="3897061"/>
            <a:chOff x="1814747" y="1141863"/>
            <a:chExt cx="8948894" cy="3897061"/>
          </a:xfrm>
          <a:effectLst>
            <a:outerShdw blurRad="50800" dist="38100" dir="2700000" algn="tl" rotWithShape="0">
              <a:prstClr val="black">
                <a:alpha val="40000"/>
              </a:prstClr>
            </a:outerShdw>
          </a:effectLst>
        </p:grpSpPr>
        <p:grpSp>
          <p:nvGrpSpPr>
            <p:cNvPr id="51" name="组合 8"/>
            <p:cNvGrpSpPr/>
            <p:nvPr/>
          </p:nvGrpSpPr>
          <p:grpSpPr>
            <a:xfrm>
              <a:off x="3764321" y="1435651"/>
              <a:ext cx="3981440" cy="3603273"/>
              <a:chOff x="3623644" y="1385409"/>
              <a:chExt cx="3981440" cy="3603273"/>
            </a:xfrm>
          </p:grpSpPr>
          <p:pic>
            <p:nvPicPr>
              <p:cNvPr id="2097156" name="图形 5" descr="单级齿轮"/>
              <p:cNvPicPr>
                <a:picLocks noChangeAspect="1"/>
              </p:cNvPicPr>
              <p:nvPr/>
            </p:nvPicPr>
            <p:blipFill>
              <a:blip r:embed="rId1"/>
              <a:stretch>
                <a:fillRect/>
              </a:stretch>
            </p:blipFill>
            <p:spPr>
              <a:xfrm rot="267403">
                <a:off x="3623644" y="1946867"/>
                <a:ext cx="2554793" cy="2554793"/>
              </a:xfrm>
              <a:prstGeom prst="rect">
                <a:avLst/>
              </a:prstGeom>
            </p:spPr>
          </p:pic>
          <p:pic>
            <p:nvPicPr>
              <p:cNvPr id="2097157" name="图形 6" descr="单级齿轮"/>
              <p:cNvPicPr>
                <a:picLocks noChangeAspect="1"/>
              </p:cNvPicPr>
              <p:nvPr/>
            </p:nvPicPr>
            <p:blipFill>
              <a:blip r:embed="rId2"/>
              <a:stretch>
                <a:fillRect/>
              </a:stretch>
            </p:blipFill>
            <p:spPr>
              <a:xfrm rot="21059676">
                <a:off x="5234590" y="1385409"/>
                <a:ext cx="1770257" cy="1770257"/>
              </a:xfrm>
              <a:prstGeom prst="rect">
                <a:avLst/>
              </a:prstGeom>
            </p:spPr>
          </p:pic>
          <p:pic>
            <p:nvPicPr>
              <p:cNvPr id="2097158" name="图形 7" descr="单级齿轮"/>
              <p:cNvPicPr>
                <a:picLocks noChangeAspect="1"/>
              </p:cNvPicPr>
              <p:nvPr/>
            </p:nvPicPr>
            <p:blipFill>
              <a:blip r:embed="rId3"/>
              <a:stretch>
                <a:fillRect/>
              </a:stretch>
            </p:blipFill>
            <p:spPr>
              <a:xfrm rot="710791">
                <a:off x="5317409" y="2701007"/>
                <a:ext cx="2287675" cy="2287675"/>
              </a:xfrm>
              <a:prstGeom prst="rect">
                <a:avLst/>
              </a:prstGeom>
            </p:spPr>
          </p:pic>
        </p:grpSp>
        <p:cxnSp>
          <p:nvCxnSpPr>
            <p:cNvPr id="3145735" name="连接符: 肘形 10"/>
            <p:cNvCxnSpPr/>
            <p:nvPr/>
          </p:nvCxnSpPr>
          <p:spPr>
            <a:xfrm flipV="1">
              <a:off x="3060997" y="3429000"/>
              <a:ext cx="1215850" cy="542611"/>
            </a:xfrm>
            <a:prstGeom prst="bentConnector3">
              <a:avLst>
                <a:gd name="adj1" fmla="val -414"/>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048642" name="文本框 12"/>
            <p:cNvSpPr txBox="1"/>
            <p:nvPr/>
          </p:nvSpPr>
          <p:spPr>
            <a:xfrm>
              <a:off x="1814747" y="4106101"/>
              <a:ext cx="2574234" cy="701040"/>
            </a:xfrm>
            <a:prstGeom prst="rect">
              <a:avLst/>
            </a:prstGeom>
            <a:noFill/>
            <a:ln w="19050">
              <a:solidFill>
                <a:schemeClr val="tx1">
                  <a:lumMod val="65000"/>
                  <a:lumOff val="35000"/>
                </a:schemeClr>
              </a:solidFill>
              <a:prstDash val="lgDash"/>
            </a:ln>
          </p:spPr>
          <p:txBody>
            <a:bodyPr wrap="square" rtlCol="0">
              <a:spAutoFit/>
            </a:bodyPr>
            <a:p>
              <a:pPr algn="ctr"/>
              <a:r>
                <a:rPr lang="en-US" altLang="zh-CN"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rPr>
                <a:t>Clarify organizational change goals</a:t>
              </a:r>
              <a:endParaRPr lang="en-US" altLang="zh-CN"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endParaRPr>
            </a:p>
          </p:txBody>
        </p:sp>
        <p:cxnSp>
          <p:nvCxnSpPr>
            <p:cNvPr id="3145736" name="连接符: 肘形 15"/>
            <p:cNvCxnSpPr/>
            <p:nvPr/>
          </p:nvCxnSpPr>
          <p:spPr>
            <a:xfrm flipV="1">
              <a:off x="6943411" y="1738365"/>
              <a:ext cx="1012807" cy="482321"/>
            </a:xfrm>
            <a:prstGeom prst="bentConnector3">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048643" name="文本框 16"/>
            <p:cNvSpPr txBox="1"/>
            <p:nvPr/>
          </p:nvSpPr>
          <p:spPr>
            <a:xfrm>
              <a:off x="7993221" y="1141863"/>
              <a:ext cx="2574234" cy="701040"/>
            </a:xfrm>
            <a:prstGeom prst="rect">
              <a:avLst/>
            </a:prstGeom>
            <a:noFill/>
            <a:ln w="19050">
              <a:solidFill>
                <a:schemeClr val="tx1">
                  <a:lumMod val="65000"/>
                  <a:lumOff val="35000"/>
                </a:schemeClr>
              </a:solidFill>
              <a:prstDash val="lgDash"/>
            </a:ln>
          </p:spPr>
          <p:txBody>
            <a:bodyPr wrap="square" rtlCol="0">
              <a:spAutoFit/>
            </a:bodyPr>
            <a:p>
              <a:pPr algn="ctr"/>
              <a:r>
                <a:rPr lang="en-US" altLang="zh-CN"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rPr>
                <a:t>Reorganize internal resources</a:t>
              </a:r>
              <a:endParaRPr lang="en-US" altLang="zh-CN"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endParaRPr>
            </a:p>
          </p:txBody>
        </p:sp>
        <p:cxnSp>
          <p:nvCxnSpPr>
            <p:cNvPr id="3145737" name="连接符: 肘形 18"/>
            <p:cNvCxnSpPr/>
            <p:nvPr/>
          </p:nvCxnSpPr>
          <p:spPr>
            <a:xfrm>
              <a:off x="7449814" y="3971611"/>
              <a:ext cx="739593" cy="675690"/>
            </a:xfrm>
            <a:prstGeom prst="bentConnector3">
              <a:avLst/>
            </a:prstGeom>
            <a:ln w="1905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
          <p:nvSpPr>
            <p:cNvPr id="1048644" name="文本框 19"/>
            <p:cNvSpPr txBox="1"/>
            <p:nvPr/>
          </p:nvSpPr>
          <p:spPr>
            <a:xfrm>
              <a:off x="8189407" y="4031748"/>
              <a:ext cx="2574234" cy="701039"/>
            </a:xfrm>
            <a:prstGeom prst="rect">
              <a:avLst/>
            </a:prstGeom>
            <a:noFill/>
            <a:ln w="19050">
              <a:solidFill>
                <a:schemeClr val="tx1">
                  <a:lumMod val="65000"/>
                  <a:lumOff val="35000"/>
                </a:schemeClr>
              </a:solidFill>
              <a:prstDash val="lgDash"/>
            </a:ln>
          </p:spPr>
          <p:txBody>
            <a:bodyPr wrap="square" rtlCol="0">
              <a:spAutoFit/>
            </a:bodyPr>
            <a:p>
              <a:pPr algn="ctr"/>
              <a:r>
                <a:rPr lang="en-US" altLang="zh-CN"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rPr>
                <a:t>Focus on adapting to new environments</a:t>
              </a:r>
              <a:endParaRPr lang="en-US" altLang="zh-CN" dirty="0">
                <a:solidFill>
                  <a:schemeClr val="tx1">
                    <a:lumMod val="65000"/>
                    <a:lumOff val="35000"/>
                  </a:schemeClr>
                </a:solidFill>
                <a:latin typeface="思源宋体 CN SemiBold" pitchFamily="18" charset="-122"/>
                <a:ea typeface="思源宋体 CN SemiBold" pitchFamily="18" charset="-122"/>
                <a:cs typeface="AngsanaUPC" panose="02020603050405020304" pitchFamily="18" charset="-34"/>
              </a:endParaRPr>
            </a:p>
          </p:txBody>
        </p:sp>
      </p:grpSp>
      <p:sp>
        <p:nvSpPr>
          <p:cNvPr id="1048645" name="矩形 25"/>
          <p:cNvSpPr/>
          <p:nvPr/>
        </p:nvSpPr>
        <p:spPr>
          <a:xfrm>
            <a:off x="666750" y="389890"/>
            <a:ext cx="7402195" cy="713105"/>
          </a:xfrm>
          <a:prstGeom prst="rect">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ltLang="zh-CN" sz="19900" b="1" dirty="0">
              <a:latin typeface="AngsanaUPC" panose="02020603050405020304" pitchFamily="18" charset="-34"/>
              <a:cs typeface="AngsanaUPC" panose="02020603050405020304" pitchFamily="18" charset="-34"/>
            </a:endParaRPr>
          </a:p>
        </p:txBody>
      </p:sp>
      <p:sp>
        <p:nvSpPr>
          <p:cNvPr id="1048646" name="矩形 26"/>
          <p:cNvSpPr/>
          <p:nvPr/>
        </p:nvSpPr>
        <p:spPr>
          <a:xfrm>
            <a:off x="774700" y="389890"/>
            <a:ext cx="7163435" cy="701040"/>
          </a:xfrm>
          <a:prstGeom prst="rect">
            <a:avLst/>
          </a:prstGeom>
        </p:spPr>
        <p:txBody>
          <a:bodyPr wrap="square">
            <a:spAutoFit/>
          </a:bodyPr>
          <a:p>
            <a:pPr algn="l"/>
            <a:r>
              <a:rPr lang="en-US" altLang="zh-CN" sz="3600" b="1" dirty="0">
                <a:solidFill>
                  <a:srgbClr val="E7E7DE"/>
                </a:solidFill>
                <a:latin typeface="思源宋体 CN SemiBold" pitchFamily="18" charset="-122"/>
                <a:ea typeface="思源宋体 CN SemiBold" pitchFamily="18" charset="-122"/>
                <a:cs typeface="AngsanaUPC" panose="02020603050405020304" pitchFamily="18" charset="-34"/>
              </a:rPr>
              <a:t>Organizational change programs</a:t>
            </a:r>
            <a:endParaRPr lang="en-US" altLang="zh-CN" sz="36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647" name="文本框 1"/>
          <p:cNvSpPr txBox="1"/>
          <p:nvPr/>
        </p:nvSpPr>
        <p:spPr>
          <a:xfrm>
            <a:off x="4701942" y="3381242"/>
            <a:ext cx="450352" cy="396239"/>
          </a:xfrm>
          <a:prstGeom prst="rect">
            <a:avLst/>
          </a:prstGeom>
          <a:noFill/>
        </p:spPr>
        <p:txBody>
          <a:bodyPr wrap="square" rtlCol="0">
            <a:spAutoFit/>
          </a:bodyPr>
          <a:p>
            <a:pPr algn="ctr"/>
            <a:r>
              <a:rPr lang="en-US" altLang="zh-CN" dirty="0">
                <a:solidFill>
                  <a:srgbClr val="19467F"/>
                </a:solidFill>
                <a:latin typeface="思源宋体 CN SemiBold" pitchFamily="18" charset="-122"/>
                <a:ea typeface="思源宋体 CN SemiBold" pitchFamily="18" charset="-122"/>
              </a:rPr>
              <a:t>01</a:t>
            </a:r>
            <a:endParaRPr lang="zh-CN" altLang="en-US" dirty="0">
              <a:solidFill>
                <a:srgbClr val="19467F"/>
              </a:solidFill>
              <a:latin typeface="思源宋体 CN SemiBold" pitchFamily="18" charset="-122"/>
              <a:ea typeface="思源宋体 CN SemiBold" pitchFamily="18" charset="-122"/>
            </a:endParaRPr>
          </a:p>
        </p:txBody>
      </p:sp>
      <p:sp>
        <p:nvSpPr>
          <p:cNvPr id="1048648" name="文本框 21"/>
          <p:cNvSpPr txBox="1"/>
          <p:nvPr/>
        </p:nvSpPr>
        <p:spPr>
          <a:xfrm>
            <a:off x="6256166" y="4028172"/>
            <a:ext cx="450352" cy="701039"/>
          </a:xfrm>
          <a:prstGeom prst="rect">
            <a:avLst/>
          </a:prstGeom>
          <a:noFill/>
        </p:spPr>
        <p:txBody>
          <a:bodyPr wrap="square" rtlCol="0">
            <a:spAutoFit/>
          </a:bodyPr>
          <a:p>
            <a:pPr algn="ctr"/>
            <a:r>
              <a:rPr lang="en-US" altLang="zh-CN" dirty="0">
                <a:solidFill>
                  <a:srgbClr val="008891"/>
                </a:solidFill>
                <a:latin typeface="思源宋体 CN SemiBold" pitchFamily="18" charset="-122"/>
                <a:ea typeface="思源宋体 CN SemiBold" pitchFamily="18" charset="-122"/>
              </a:rPr>
              <a:t>03</a:t>
            </a:r>
            <a:endParaRPr lang="zh-CN" altLang="en-US" dirty="0">
              <a:solidFill>
                <a:srgbClr val="008891"/>
              </a:solidFill>
              <a:latin typeface="思源宋体 CN SemiBold" pitchFamily="18" charset="-122"/>
              <a:ea typeface="思源宋体 CN SemiBold" pitchFamily="18" charset="-122"/>
            </a:endParaRPr>
          </a:p>
        </p:txBody>
      </p:sp>
      <p:sp>
        <p:nvSpPr>
          <p:cNvPr id="1048649" name="文本框 27"/>
          <p:cNvSpPr txBox="1"/>
          <p:nvPr/>
        </p:nvSpPr>
        <p:spPr>
          <a:xfrm>
            <a:off x="5914597" y="2427516"/>
            <a:ext cx="450352" cy="701039"/>
          </a:xfrm>
          <a:prstGeom prst="rect">
            <a:avLst/>
          </a:prstGeom>
          <a:noFill/>
        </p:spPr>
        <p:txBody>
          <a:bodyPr wrap="square" rtlCol="0">
            <a:spAutoFit/>
          </a:bodyPr>
          <a:p>
            <a:r>
              <a:rPr lang="en-US" altLang="zh-CN" dirty="0">
                <a:solidFill>
                  <a:srgbClr val="00587A"/>
                </a:solidFill>
                <a:latin typeface="思源宋体 CN SemiBold" pitchFamily="18" charset="-122"/>
                <a:ea typeface="思源宋体 CN SemiBold" pitchFamily="18" charset="-122"/>
              </a:rPr>
              <a:t>02</a:t>
            </a:r>
            <a:endParaRPr lang="zh-CN" altLang="en-US" dirty="0">
              <a:solidFill>
                <a:srgbClr val="00587A"/>
              </a:solidFill>
              <a:latin typeface="思源宋体 CN SemiBold" pitchFamily="18" charset="-122"/>
              <a:ea typeface="思源宋体 CN SemiBold" pitchFamily="18"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fade">
                                      <p:cBhvr>
                                        <p:cTn id="7" dur="1000"/>
                                        <p:tgtEl>
                                          <p:spTgt spid="50"/>
                                        </p:tgtEl>
                                      </p:cBhvr>
                                    </p:animEffect>
                                    <p:anim calcmode="lin" valueType="num">
                                      <p:cBhvr>
                                        <p:cTn id="8" dur="1000" fill="hold"/>
                                        <p:tgtEl>
                                          <p:spTgt spid="50"/>
                                        </p:tgtEl>
                                        <p:attrNameLst>
                                          <p:attrName>ppt_x</p:attrName>
                                        </p:attrNameLst>
                                      </p:cBhvr>
                                      <p:tavLst>
                                        <p:tav tm="0">
                                          <p:val>
                                            <p:strVal val="#ppt_x"/>
                                          </p:val>
                                        </p:tav>
                                        <p:tav tm="100000">
                                          <p:val>
                                            <p:strVal val="#ppt_x"/>
                                          </p:val>
                                        </p:tav>
                                      </p:tavLst>
                                    </p:anim>
                                    <p:anim calcmode="lin" valueType="num">
                                      <p:cBhvr>
                                        <p:cTn id="9" dur="1000" fill="hold"/>
                                        <p:tgtEl>
                                          <p:spTgt spid="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grpSp>
        <p:nvGrpSpPr>
          <p:cNvPr id="75" name="组合 4"/>
          <p:cNvGrpSpPr/>
          <p:nvPr/>
        </p:nvGrpSpPr>
        <p:grpSpPr>
          <a:xfrm>
            <a:off x="2237961" y="2200603"/>
            <a:ext cx="2065683" cy="3271629"/>
            <a:chOff x="2138569" y="1977889"/>
            <a:chExt cx="2065683" cy="3271629"/>
          </a:xfrm>
          <a:effectLst>
            <a:outerShdw blurRad="50800" dist="38100" dir="2700000" algn="tl" rotWithShape="0">
              <a:prstClr val="black">
                <a:alpha val="40000"/>
              </a:prstClr>
            </a:outerShdw>
          </a:effectLst>
          <a:scene3d>
            <a:camera prst="isometricOffAxis1Right"/>
            <a:lightRig rig="threePt" dir="t"/>
          </a:scene3d>
        </p:grpSpPr>
        <p:sp>
          <p:nvSpPr>
            <p:cNvPr id="1048716" name="箭头: 五边形 1"/>
            <p:cNvSpPr/>
            <p:nvPr/>
          </p:nvSpPr>
          <p:spPr>
            <a:xfrm rot="16200000">
              <a:off x="1535597" y="2580863"/>
              <a:ext cx="3271628" cy="2065682"/>
            </a:xfrm>
            <a:prstGeom prst="homePlate">
              <a:avLst/>
            </a:prstGeom>
            <a:noFill/>
            <a:ln w="19050">
              <a:solidFill>
                <a:srgbClr val="1946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17" name="等腰三角形 3"/>
            <p:cNvSpPr/>
            <p:nvPr/>
          </p:nvSpPr>
          <p:spPr>
            <a:xfrm>
              <a:off x="2138569" y="1977889"/>
              <a:ext cx="2065683" cy="1023728"/>
            </a:xfrm>
            <a:prstGeom prst="triangle">
              <a:avLst/>
            </a:prstGeom>
            <a:solidFill>
              <a:srgbClr val="144076"/>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rgbClr val="144076"/>
                </a:solidFill>
              </a:endParaRPr>
            </a:p>
          </p:txBody>
        </p:sp>
      </p:grpSp>
      <p:grpSp>
        <p:nvGrpSpPr>
          <p:cNvPr id="76" name="组合 6"/>
          <p:cNvGrpSpPr/>
          <p:nvPr/>
        </p:nvGrpSpPr>
        <p:grpSpPr>
          <a:xfrm>
            <a:off x="5014292" y="2015899"/>
            <a:ext cx="2065683" cy="3271629"/>
            <a:chOff x="2138569" y="1977889"/>
            <a:chExt cx="2065683" cy="3271629"/>
          </a:xfrm>
          <a:effectLst>
            <a:outerShdw blurRad="50800" dist="38100" dir="2700000" algn="tl" rotWithShape="0">
              <a:prstClr val="black">
                <a:alpha val="40000"/>
              </a:prstClr>
            </a:outerShdw>
          </a:effectLst>
          <a:scene3d>
            <a:camera prst="perspectiveFront"/>
            <a:lightRig rig="threePt" dir="t"/>
          </a:scene3d>
        </p:grpSpPr>
        <p:sp>
          <p:nvSpPr>
            <p:cNvPr id="1048718" name="箭头: 五边形 7"/>
            <p:cNvSpPr/>
            <p:nvPr/>
          </p:nvSpPr>
          <p:spPr>
            <a:xfrm rot="16200000">
              <a:off x="1535597" y="2580863"/>
              <a:ext cx="3271628" cy="2065682"/>
            </a:xfrm>
            <a:prstGeom prst="homePlate">
              <a:avLst/>
            </a:prstGeom>
            <a:noFill/>
            <a:ln w="19050">
              <a:solidFill>
                <a:srgbClr val="00587A"/>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19" name="等腰三角形 8"/>
            <p:cNvSpPr/>
            <p:nvPr/>
          </p:nvSpPr>
          <p:spPr>
            <a:xfrm>
              <a:off x="2138569" y="1977889"/>
              <a:ext cx="2065683" cy="1023728"/>
            </a:xfrm>
            <a:prstGeom prst="triangle">
              <a:avLst/>
            </a:prstGeom>
            <a:solidFill>
              <a:srgbClr val="00587A"/>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rgbClr val="144076"/>
                </a:solidFill>
              </a:endParaRPr>
            </a:p>
          </p:txBody>
        </p:sp>
      </p:grpSp>
      <p:grpSp>
        <p:nvGrpSpPr>
          <p:cNvPr id="77" name="组合 9"/>
          <p:cNvGrpSpPr/>
          <p:nvPr/>
        </p:nvGrpSpPr>
        <p:grpSpPr>
          <a:xfrm>
            <a:off x="7790624" y="2200602"/>
            <a:ext cx="2065683" cy="3271629"/>
            <a:chOff x="2138569" y="1977889"/>
            <a:chExt cx="2065683" cy="3271629"/>
          </a:xfrm>
          <a:effectLst>
            <a:outerShdw blurRad="50800" dist="38100" dir="2700000" algn="tl" rotWithShape="0">
              <a:prstClr val="black">
                <a:alpha val="40000"/>
              </a:prstClr>
            </a:outerShdw>
          </a:effectLst>
          <a:scene3d>
            <a:camera prst="isometricOffAxis2Left"/>
            <a:lightRig rig="threePt" dir="t"/>
          </a:scene3d>
        </p:grpSpPr>
        <p:sp>
          <p:nvSpPr>
            <p:cNvPr id="1048720" name="箭头: 五边形 10"/>
            <p:cNvSpPr/>
            <p:nvPr/>
          </p:nvSpPr>
          <p:spPr>
            <a:xfrm rot="16200000">
              <a:off x="1535597" y="2580863"/>
              <a:ext cx="3271628" cy="2065682"/>
            </a:xfrm>
            <a:prstGeom prst="homePlate">
              <a:avLst/>
            </a:prstGeom>
            <a:noFill/>
            <a:ln w="19050">
              <a:solidFill>
                <a:srgbClr val="0093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21" name="等腰三角形 11"/>
            <p:cNvSpPr/>
            <p:nvPr/>
          </p:nvSpPr>
          <p:spPr>
            <a:xfrm>
              <a:off x="2138569" y="1977889"/>
              <a:ext cx="2065683" cy="1023728"/>
            </a:xfrm>
            <a:prstGeom prst="triangle">
              <a:avLst/>
            </a:prstGeom>
            <a:solidFill>
              <a:srgbClr val="00939E"/>
            </a:solidFill>
            <a:ln>
              <a:solidFill>
                <a:srgbClr val="0093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dirty="0">
                <a:solidFill>
                  <a:srgbClr val="144076"/>
                </a:solidFill>
              </a:endParaRPr>
            </a:p>
          </p:txBody>
        </p:sp>
      </p:grpSp>
      <p:sp>
        <p:nvSpPr>
          <p:cNvPr id="1048722" name="矩形 12"/>
          <p:cNvSpPr/>
          <p:nvPr/>
        </p:nvSpPr>
        <p:spPr>
          <a:xfrm>
            <a:off x="533774" y="394901"/>
            <a:ext cx="2841744" cy="764539"/>
          </a:xfrm>
          <a:prstGeom prst="rect">
            <a:avLst/>
          </a:prstGeom>
          <a:effectLst>
            <a:outerShdw blurRad="50800" dist="38100" dir="2700000" algn="tl" rotWithShape="0">
              <a:prstClr val="black">
                <a:alpha val="40000"/>
              </a:prstClr>
            </a:outerShdw>
          </a:effectLst>
        </p:spPr>
        <p:txBody>
          <a:bodyPr wrap="none">
            <a:spAutoFit/>
          </a:bodyPr>
          <a:p>
            <a:pPr algn="l"/>
            <a:r>
              <a:rPr lang="en-US" altLang="zh-CN" sz="4000" b="1" dirty="0">
                <a:solidFill>
                  <a:srgbClr val="0F3057"/>
                </a:solidFill>
                <a:latin typeface="思源宋体 CN SemiBold" pitchFamily="18" charset="-122"/>
                <a:ea typeface="思源宋体 CN SemiBold" pitchFamily="18" charset="-122"/>
                <a:cs typeface="AngsanaUPC" panose="02020603050405020304" pitchFamily="18" charset="-34"/>
              </a:rPr>
              <a:t>Description</a:t>
            </a:r>
            <a:endParaRPr lang="zh-CN" altLang="en-US" sz="4000" b="1" dirty="0">
              <a:solidFill>
                <a:srgbClr val="0F3057"/>
              </a:solidFill>
              <a:latin typeface="思源宋体 CN SemiBold" pitchFamily="18" charset="-122"/>
              <a:ea typeface="思源宋体 CN SemiBold" pitchFamily="18" charset="-122"/>
              <a:cs typeface="AngsanaUPC" panose="02020603050405020304" pitchFamily="18" charset="-34"/>
            </a:endParaRPr>
          </a:p>
        </p:txBody>
      </p:sp>
      <p:cxnSp>
        <p:nvCxnSpPr>
          <p:cNvPr id="3145834" name="直接连接符 13"/>
          <p:cNvCxnSpPr/>
          <p:nvPr/>
        </p:nvCxnSpPr>
        <p:spPr>
          <a:xfrm>
            <a:off x="693774" y="1184940"/>
            <a:ext cx="4156522" cy="0"/>
          </a:xfrm>
          <a:prstGeom prst="line">
            <a:avLst/>
          </a:prstGeom>
          <a:ln w="25400">
            <a:solidFill>
              <a:srgbClr val="0F3057"/>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48723" name="矩形 14"/>
          <p:cNvSpPr/>
          <p:nvPr/>
        </p:nvSpPr>
        <p:spPr>
          <a:xfrm>
            <a:off x="3082182" y="2685044"/>
            <a:ext cx="388620" cy="337185"/>
          </a:xfrm>
          <a:prstGeom prst="rect">
            <a:avLst/>
          </a:prstGeom>
          <a:effectLst>
            <a:outerShdw blurRad="50800" dist="38100" dir="2700000" algn="tl" rotWithShape="0">
              <a:prstClr val="black">
                <a:alpha val="40000"/>
              </a:prstClr>
            </a:outerShdw>
          </a:effectLst>
        </p:spPr>
        <p:txBody>
          <a:bodyPr wrap="none">
            <a:spAutoFit/>
          </a:bodyPr>
          <a:p>
            <a:pPr algn="ctr"/>
            <a:r>
              <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rPr>
              <a:t>01</a:t>
            </a:r>
            <a:endParaRPr lang="zh-CN" altLang="en-US" sz="16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724" name="矩形 15"/>
          <p:cNvSpPr/>
          <p:nvPr/>
        </p:nvSpPr>
        <p:spPr>
          <a:xfrm>
            <a:off x="5852822" y="2454211"/>
            <a:ext cx="449579" cy="358139"/>
          </a:xfrm>
          <a:prstGeom prst="rect">
            <a:avLst/>
          </a:prstGeom>
          <a:effectLst>
            <a:outerShdw blurRad="50800" dist="38100" dir="2700000" algn="tl" rotWithShape="0">
              <a:prstClr val="black">
                <a:alpha val="40000"/>
              </a:prstClr>
            </a:outerShdw>
          </a:effectLst>
        </p:spPr>
        <p:txBody>
          <a:bodyPr wrap="none">
            <a:spAutoFit/>
          </a:bodyPr>
          <a:p>
            <a:pPr algn="ctr"/>
            <a:r>
              <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rPr>
              <a:t>02</a:t>
            </a:r>
            <a:endParaRPr lang="zh-CN" altLang="en-US" sz="16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725" name="矩形 16"/>
          <p:cNvSpPr/>
          <p:nvPr/>
        </p:nvSpPr>
        <p:spPr>
          <a:xfrm>
            <a:off x="8629154" y="2674187"/>
            <a:ext cx="449579" cy="358139"/>
          </a:xfrm>
          <a:prstGeom prst="rect">
            <a:avLst/>
          </a:prstGeom>
          <a:effectLst>
            <a:outerShdw blurRad="50800" dist="38100" dir="2700000" algn="tl" rotWithShape="0">
              <a:prstClr val="black">
                <a:alpha val="40000"/>
              </a:prstClr>
            </a:outerShdw>
          </a:effectLst>
        </p:spPr>
        <p:txBody>
          <a:bodyPr wrap="none">
            <a:spAutoFit/>
          </a:bodyPr>
          <a:p>
            <a:pPr algn="ctr"/>
            <a:r>
              <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rPr>
              <a:t>03</a:t>
            </a:r>
            <a:endParaRPr lang="zh-CN" altLang="en-US" sz="16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726" name="矩形 17"/>
          <p:cNvSpPr/>
          <p:nvPr/>
        </p:nvSpPr>
        <p:spPr>
          <a:xfrm>
            <a:off x="2665446" y="2918926"/>
            <a:ext cx="1419537" cy="2758440"/>
          </a:xfrm>
          <a:prstGeom prst="rect">
            <a:avLst/>
          </a:prstGeom>
          <a:effectLst/>
          <a:scene3d>
            <a:camera prst="isometricOffAxis1Right"/>
            <a:lightRig rig="threePt" dir="t"/>
          </a:scene3d>
        </p:spPr>
        <p:txBody>
          <a:bodyPr wrap="square">
            <a:spAutoFit/>
          </a:bodyPr>
          <a:p>
            <a:endParaRPr lang="en-US" altLang="zh-CN" sz="1600" dirty="0">
              <a:solidFill>
                <a:srgbClr val="0F3057"/>
              </a:solidFill>
              <a:latin typeface="思源宋体 CN SemiBold" pitchFamily="18" charset="-122"/>
              <a:ea typeface="思源宋体 CN SemiBold" pitchFamily="18" charset="-122"/>
              <a:cs typeface="AngsanaUPC" panose="02020603050405020304" pitchFamily="18" charset="-34"/>
            </a:endParaRPr>
          </a:p>
          <a:p>
            <a:r>
              <a:rPr lang="en-US" altLang="zh-CN" sz="1600" dirty="0">
                <a:solidFill>
                  <a:srgbClr val="0F3057"/>
                </a:solidFill>
                <a:latin typeface="思源宋体 CN SemiBold" pitchFamily="18" charset="-122"/>
                <a:ea typeface="思源宋体 CN SemiBold" pitchFamily="18" charset="-122"/>
                <a:cs typeface="AngsanaUPC" panose="02020603050405020304" pitchFamily="18" charset="-34"/>
              </a:rPr>
              <a:t>The platform model is the main model, and the digital business operation mechanism is used.</a:t>
            </a:r>
            <a:endParaRPr lang="en-US" altLang="zh-CN" sz="16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727" name="矩形 18"/>
          <p:cNvSpPr/>
          <p:nvPr/>
        </p:nvSpPr>
        <p:spPr>
          <a:xfrm>
            <a:off x="5458038" y="3154592"/>
            <a:ext cx="1419537" cy="2225040"/>
          </a:xfrm>
          <a:prstGeom prst="rect">
            <a:avLst/>
          </a:prstGeom>
          <a:effectLst/>
        </p:spPr>
        <p:txBody>
          <a:bodyPr wrap="square">
            <a:spAutoFit/>
          </a:bodyPr>
          <a:p>
            <a:r>
              <a:rPr lang="en-US" altLang="zh-CN" sz="1600" dirty="0">
                <a:solidFill>
                  <a:srgbClr val="0F3057"/>
                </a:solidFill>
                <a:latin typeface="思源宋体 CN SemiBold" pitchFamily="18" charset="-122"/>
                <a:ea typeface="思源宋体 CN SemiBold" pitchFamily="18" charset="-122"/>
                <a:cs typeface="AngsanaUPC" panose="02020603050405020304" pitchFamily="18" charset="-34"/>
              </a:rPr>
              <a:t>To meet the needs of the omni-channel catering industry in the Internet era</a:t>
            </a:r>
            <a:endParaRPr lang="en-US" altLang="zh-CN" sz="16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728" name="矩形 19"/>
          <p:cNvSpPr/>
          <p:nvPr/>
        </p:nvSpPr>
        <p:spPr>
          <a:xfrm>
            <a:off x="8123326" y="3657430"/>
            <a:ext cx="1419537" cy="1424940"/>
          </a:xfrm>
          <a:prstGeom prst="rect">
            <a:avLst/>
          </a:prstGeom>
          <a:effectLst/>
          <a:scene3d>
            <a:camera prst="isometricOffAxis2Left"/>
            <a:lightRig rig="threePt" dir="t"/>
          </a:scene3d>
        </p:spPr>
        <p:txBody>
          <a:bodyPr wrap="square">
            <a:spAutoFit/>
          </a:bodyPr>
          <a:p>
            <a:r>
              <a:rPr lang="en-US" altLang="zh-CN" sz="1600" dirty="0">
                <a:solidFill>
                  <a:srgbClr val="0F3057"/>
                </a:solidFill>
                <a:latin typeface="思源宋体 CN SemiBold" pitchFamily="18" charset="-122"/>
                <a:ea typeface="思源宋体 CN SemiBold" pitchFamily="18" charset="-122"/>
                <a:cs typeface="AngsanaUPC" panose="02020603050405020304" pitchFamily="18" charset="-34"/>
              </a:rPr>
              <a:t>To encourage and promote the idea of teamwork.</a:t>
            </a:r>
            <a:endParaRPr lang="en-US" altLang="zh-CN" sz="16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729" name="等腰三角形 20"/>
          <p:cNvSpPr/>
          <p:nvPr/>
        </p:nvSpPr>
        <p:spPr>
          <a:xfrm rot="21131080">
            <a:off x="3091085" y="5223302"/>
            <a:ext cx="359437" cy="168387"/>
          </a:xfrm>
          <a:prstGeom prst="triangle">
            <a:avLst/>
          </a:prstGeom>
          <a:solidFill>
            <a:srgbClr val="19467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30" name="等腰三角形 21"/>
          <p:cNvSpPr/>
          <p:nvPr/>
        </p:nvSpPr>
        <p:spPr>
          <a:xfrm>
            <a:off x="5867416" y="5115451"/>
            <a:ext cx="359437" cy="168387"/>
          </a:xfrm>
          <a:prstGeom prst="triangle">
            <a:avLst/>
          </a:prstGeom>
          <a:solidFill>
            <a:srgbClr val="076386"/>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31" name="等腰三角形 22"/>
          <p:cNvSpPr/>
          <p:nvPr/>
        </p:nvSpPr>
        <p:spPr>
          <a:xfrm rot="553349">
            <a:off x="8583772" y="5208460"/>
            <a:ext cx="359437" cy="168387"/>
          </a:xfrm>
          <a:prstGeom prst="triangle">
            <a:avLst/>
          </a:prstGeom>
          <a:solidFill>
            <a:srgbClr val="0099A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nvGrpSpPr>
          <p:cNvPr id="78" name="组合 25"/>
          <p:cNvGrpSpPr/>
          <p:nvPr/>
        </p:nvGrpSpPr>
        <p:grpSpPr>
          <a:xfrm flipV="1">
            <a:off x="3510793" y="6238104"/>
            <a:ext cx="5361016" cy="133911"/>
            <a:chOff x="5858359" y="3749755"/>
            <a:chExt cx="6142495" cy="449481"/>
          </a:xfrm>
        </p:grpSpPr>
        <p:cxnSp>
          <p:nvCxnSpPr>
            <p:cNvPr id="3145835" name="直接连接符 26"/>
            <p:cNvCxnSpPr/>
            <p:nvPr/>
          </p:nvCxnSpPr>
          <p:spPr>
            <a:xfrm>
              <a:off x="5858359"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36" name="直接连接符 27"/>
            <p:cNvCxnSpPr/>
            <p:nvPr/>
          </p:nvCxnSpPr>
          <p:spPr>
            <a:xfrm>
              <a:off x="6001208"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37" name="直接连接符 28"/>
            <p:cNvCxnSpPr/>
            <p:nvPr/>
          </p:nvCxnSpPr>
          <p:spPr>
            <a:xfrm>
              <a:off x="6144057"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38" name="直接连接符 29"/>
            <p:cNvCxnSpPr/>
            <p:nvPr/>
          </p:nvCxnSpPr>
          <p:spPr>
            <a:xfrm>
              <a:off x="6286906" y="3910347"/>
              <a:ext cx="0" cy="128297"/>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39" name="直接连接符 30"/>
            <p:cNvCxnSpPr/>
            <p:nvPr/>
          </p:nvCxnSpPr>
          <p:spPr>
            <a:xfrm>
              <a:off x="6429755"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0" name="直接连接符 31"/>
            <p:cNvCxnSpPr/>
            <p:nvPr/>
          </p:nvCxnSpPr>
          <p:spPr>
            <a:xfrm>
              <a:off x="6572604"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1" name="直接连接符 32"/>
            <p:cNvCxnSpPr/>
            <p:nvPr/>
          </p:nvCxnSpPr>
          <p:spPr>
            <a:xfrm>
              <a:off x="6715453" y="3806088"/>
              <a:ext cx="0" cy="33681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2" name="直接连接符 33"/>
            <p:cNvCxnSpPr/>
            <p:nvPr/>
          </p:nvCxnSpPr>
          <p:spPr>
            <a:xfrm>
              <a:off x="6858302"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3" name="直接连接符 34"/>
            <p:cNvCxnSpPr/>
            <p:nvPr/>
          </p:nvCxnSpPr>
          <p:spPr>
            <a:xfrm>
              <a:off x="7001151"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4" name="直接连接符 35"/>
            <p:cNvCxnSpPr/>
            <p:nvPr/>
          </p:nvCxnSpPr>
          <p:spPr>
            <a:xfrm>
              <a:off x="7144000"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5" name="直接连接符 36"/>
            <p:cNvCxnSpPr/>
            <p:nvPr/>
          </p:nvCxnSpPr>
          <p:spPr>
            <a:xfrm>
              <a:off x="7286849"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6" name="直接连接符 37"/>
            <p:cNvCxnSpPr/>
            <p:nvPr/>
          </p:nvCxnSpPr>
          <p:spPr>
            <a:xfrm>
              <a:off x="7429698"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7" name="直接连接符 38"/>
            <p:cNvCxnSpPr/>
            <p:nvPr/>
          </p:nvCxnSpPr>
          <p:spPr>
            <a:xfrm>
              <a:off x="7572547"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8" name="直接连接符 39"/>
            <p:cNvCxnSpPr/>
            <p:nvPr/>
          </p:nvCxnSpPr>
          <p:spPr>
            <a:xfrm>
              <a:off x="7715396"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49" name="直接连接符 40"/>
            <p:cNvCxnSpPr/>
            <p:nvPr/>
          </p:nvCxnSpPr>
          <p:spPr>
            <a:xfrm>
              <a:off x="8143943"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0" name="直接连接符 41"/>
            <p:cNvCxnSpPr/>
            <p:nvPr/>
          </p:nvCxnSpPr>
          <p:spPr>
            <a:xfrm>
              <a:off x="7858245" y="3923974"/>
              <a:ext cx="0" cy="101042"/>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1" name="直接连接符 42"/>
            <p:cNvCxnSpPr/>
            <p:nvPr/>
          </p:nvCxnSpPr>
          <p:spPr>
            <a:xfrm>
              <a:off x="8286792" y="3915255"/>
              <a:ext cx="0" cy="118480"/>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2" name="直接连接符 43"/>
            <p:cNvCxnSpPr/>
            <p:nvPr/>
          </p:nvCxnSpPr>
          <p:spPr>
            <a:xfrm>
              <a:off x="8572490"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3" name="直接连接符 44"/>
            <p:cNvCxnSpPr/>
            <p:nvPr/>
          </p:nvCxnSpPr>
          <p:spPr>
            <a:xfrm>
              <a:off x="8001094"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4" name="直接连接符 45"/>
            <p:cNvCxnSpPr/>
            <p:nvPr/>
          </p:nvCxnSpPr>
          <p:spPr>
            <a:xfrm>
              <a:off x="8715339"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5" name="直接连接符 46"/>
            <p:cNvCxnSpPr/>
            <p:nvPr/>
          </p:nvCxnSpPr>
          <p:spPr>
            <a:xfrm>
              <a:off x="8858188"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6" name="直接连接符 47"/>
            <p:cNvCxnSpPr/>
            <p:nvPr/>
          </p:nvCxnSpPr>
          <p:spPr>
            <a:xfrm>
              <a:off x="8429641" y="3806088"/>
              <a:ext cx="0" cy="33681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7" name="直接连接符 48"/>
            <p:cNvCxnSpPr/>
            <p:nvPr/>
          </p:nvCxnSpPr>
          <p:spPr>
            <a:xfrm>
              <a:off x="9143886"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8" name="直接连接符 49"/>
            <p:cNvCxnSpPr/>
            <p:nvPr/>
          </p:nvCxnSpPr>
          <p:spPr>
            <a:xfrm>
              <a:off x="9286735" y="3855613"/>
              <a:ext cx="0" cy="237765"/>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59" name="直接连接符 50"/>
            <p:cNvCxnSpPr/>
            <p:nvPr/>
          </p:nvCxnSpPr>
          <p:spPr>
            <a:xfrm>
              <a:off x="9001037"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0" name="直接连接符 51"/>
            <p:cNvCxnSpPr/>
            <p:nvPr/>
          </p:nvCxnSpPr>
          <p:spPr>
            <a:xfrm>
              <a:off x="9572433"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1" name="直接连接符 52"/>
            <p:cNvCxnSpPr/>
            <p:nvPr/>
          </p:nvCxnSpPr>
          <p:spPr>
            <a:xfrm>
              <a:off x="9858131"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2" name="直接连接符 53"/>
            <p:cNvCxnSpPr/>
            <p:nvPr/>
          </p:nvCxnSpPr>
          <p:spPr>
            <a:xfrm>
              <a:off x="9429584" y="3835097"/>
              <a:ext cx="0" cy="278796"/>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3" name="直接连接符 54"/>
            <p:cNvCxnSpPr/>
            <p:nvPr/>
          </p:nvCxnSpPr>
          <p:spPr>
            <a:xfrm>
              <a:off x="10143829" y="3923974"/>
              <a:ext cx="0" cy="101042"/>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4" name="直接连接符 55"/>
            <p:cNvCxnSpPr/>
            <p:nvPr/>
          </p:nvCxnSpPr>
          <p:spPr>
            <a:xfrm>
              <a:off x="10286678"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5" name="直接连接符 56"/>
            <p:cNvCxnSpPr/>
            <p:nvPr/>
          </p:nvCxnSpPr>
          <p:spPr>
            <a:xfrm>
              <a:off x="9715282" y="3886295"/>
              <a:ext cx="0" cy="17640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6" name="直接连接符 57"/>
            <p:cNvCxnSpPr/>
            <p:nvPr/>
          </p:nvCxnSpPr>
          <p:spPr>
            <a:xfrm>
              <a:off x="10429527"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7" name="直接连接符 58"/>
            <p:cNvCxnSpPr/>
            <p:nvPr/>
          </p:nvCxnSpPr>
          <p:spPr>
            <a:xfrm>
              <a:off x="10572376" y="3830873"/>
              <a:ext cx="0" cy="287244"/>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8" name="直接连接符 59"/>
            <p:cNvCxnSpPr/>
            <p:nvPr/>
          </p:nvCxnSpPr>
          <p:spPr>
            <a:xfrm>
              <a:off x="10000980"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69" name="直接连接符 60"/>
            <p:cNvCxnSpPr/>
            <p:nvPr/>
          </p:nvCxnSpPr>
          <p:spPr>
            <a:xfrm>
              <a:off x="10858074"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0" name="直接连接符 61"/>
            <p:cNvCxnSpPr/>
            <p:nvPr/>
          </p:nvCxnSpPr>
          <p:spPr>
            <a:xfrm>
              <a:off x="11000923"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1" name="直接连接符 62"/>
            <p:cNvCxnSpPr/>
            <p:nvPr/>
          </p:nvCxnSpPr>
          <p:spPr>
            <a:xfrm>
              <a:off x="10715225" y="3852011"/>
              <a:ext cx="0" cy="244968"/>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2" name="直接连接符 63"/>
            <p:cNvCxnSpPr/>
            <p:nvPr/>
          </p:nvCxnSpPr>
          <p:spPr>
            <a:xfrm>
              <a:off x="11143772"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3" name="直接连接符 64"/>
            <p:cNvCxnSpPr/>
            <p:nvPr/>
          </p:nvCxnSpPr>
          <p:spPr>
            <a:xfrm>
              <a:off x="11572319" y="3910347"/>
              <a:ext cx="0" cy="128297"/>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4" name="直接连接符 65"/>
            <p:cNvCxnSpPr/>
            <p:nvPr/>
          </p:nvCxnSpPr>
          <p:spPr>
            <a:xfrm>
              <a:off x="11286621" y="3749755"/>
              <a:ext cx="0" cy="44948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5" name="直接连接符 66"/>
            <p:cNvCxnSpPr/>
            <p:nvPr/>
          </p:nvCxnSpPr>
          <p:spPr>
            <a:xfrm>
              <a:off x="11715168" y="3886295"/>
              <a:ext cx="0" cy="176401"/>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6" name="直接连接符 67"/>
            <p:cNvCxnSpPr/>
            <p:nvPr/>
          </p:nvCxnSpPr>
          <p:spPr>
            <a:xfrm>
              <a:off x="11858017"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7" name="直接连接符 68"/>
            <p:cNvCxnSpPr/>
            <p:nvPr/>
          </p:nvCxnSpPr>
          <p:spPr>
            <a:xfrm>
              <a:off x="11429470" y="3852011"/>
              <a:ext cx="0" cy="244968"/>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cxnSp>
          <p:nvCxnSpPr>
            <p:cNvPr id="3145878" name="直接连接符 69"/>
            <p:cNvCxnSpPr/>
            <p:nvPr/>
          </p:nvCxnSpPr>
          <p:spPr>
            <a:xfrm>
              <a:off x="12000854" y="3905031"/>
              <a:ext cx="0" cy="138929"/>
            </a:xfrm>
            <a:prstGeom prst="line">
              <a:avLst/>
            </a:prstGeom>
            <a:ln w="28575" cap="rnd">
              <a:solidFill>
                <a:srgbClr val="19467F"/>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fade">
                                      <p:cBhvr>
                                        <p:cTn id="7" dur="1000"/>
                                        <p:tgtEl>
                                          <p:spTgt spid="75"/>
                                        </p:tgtEl>
                                      </p:cBhvr>
                                    </p:animEffect>
                                    <p:anim calcmode="lin" valueType="num">
                                      <p:cBhvr>
                                        <p:cTn id="8" dur="1000" fill="hold"/>
                                        <p:tgtEl>
                                          <p:spTgt spid="75"/>
                                        </p:tgtEl>
                                        <p:attrNameLst>
                                          <p:attrName>ppt_x</p:attrName>
                                        </p:attrNameLst>
                                      </p:cBhvr>
                                      <p:tavLst>
                                        <p:tav tm="0">
                                          <p:val>
                                            <p:strVal val="#ppt_x"/>
                                          </p:val>
                                        </p:tav>
                                        <p:tav tm="100000">
                                          <p:val>
                                            <p:strVal val="#ppt_x"/>
                                          </p:val>
                                        </p:tav>
                                      </p:tavLst>
                                    </p:anim>
                                    <p:anim calcmode="lin" valueType="num">
                                      <p:cBhvr>
                                        <p:cTn id="9" dur="1000" fill="hold"/>
                                        <p:tgtEl>
                                          <p:spTgt spid="7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76"/>
                                        </p:tgtEl>
                                        <p:attrNameLst>
                                          <p:attrName>style.visibility</p:attrName>
                                        </p:attrNameLst>
                                      </p:cBhvr>
                                      <p:to>
                                        <p:strVal val="visible"/>
                                      </p:to>
                                    </p:set>
                                    <p:anim calcmode="lin" valueType="num">
                                      <p:cBhvr additive="base">
                                        <p:cTn id="14" dur="500" fill="hold"/>
                                        <p:tgtEl>
                                          <p:spTgt spid="76"/>
                                        </p:tgtEl>
                                        <p:attrNameLst>
                                          <p:attrName>ppt_x</p:attrName>
                                        </p:attrNameLst>
                                      </p:cBhvr>
                                      <p:tavLst>
                                        <p:tav tm="0">
                                          <p:val>
                                            <p:strVal val="#ppt_x"/>
                                          </p:val>
                                        </p:tav>
                                        <p:tav tm="100000">
                                          <p:val>
                                            <p:strVal val="#ppt_x"/>
                                          </p:val>
                                        </p:tav>
                                      </p:tavLst>
                                    </p:anim>
                                    <p:anim calcmode="lin" valueType="num">
                                      <p:cBhvr additive="base">
                                        <p:cTn id="15" dur="5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77"/>
                                        </p:tgtEl>
                                        <p:attrNameLst>
                                          <p:attrName>style.visibility</p:attrName>
                                        </p:attrNameLst>
                                      </p:cBhvr>
                                      <p:to>
                                        <p:strVal val="visible"/>
                                      </p:to>
                                    </p:set>
                                    <p:anim calcmode="lin" valueType="num">
                                      <p:cBhvr additive="base">
                                        <p:cTn id="20" dur="500" fill="hold"/>
                                        <p:tgtEl>
                                          <p:spTgt spid="77"/>
                                        </p:tgtEl>
                                        <p:attrNameLst>
                                          <p:attrName>ppt_x</p:attrName>
                                        </p:attrNameLst>
                                      </p:cBhvr>
                                      <p:tavLst>
                                        <p:tav tm="0">
                                          <p:val>
                                            <p:strVal val="#ppt_x"/>
                                          </p:val>
                                        </p:tav>
                                        <p:tav tm="100000">
                                          <p:val>
                                            <p:strVal val="#ppt_x"/>
                                          </p:val>
                                        </p:tav>
                                      </p:tavLst>
                                    </p:anim>
                                    <p:anim calcmode="lin" valueType="num">
                                      <p:cBhvr additive="base">
                                        <p:cTn id="21"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81" name=""/>
        <p:cNvGrpSpPr/>
        <p:nvPr/>
      </p:nvGrpSpPr>
      <p:grpSpPr>
        <a:xfrm>
          <a:off x="0" y="0"/>
          <a:ext cx="0" cy="0"/>
          <a:chOff x="0" y="0"/>
          <a:chExt cx="0" cy="0"/>
        </a:xfrm>
      </p:grpSpPr>
      <p:sp>
        <p:nvSpPr>
          <p:cNvPr id="1048734" name="矩形 5"/>
          <p:cNvSpPr/>
          <p:nvPr/>
        </p:nvSpPr>
        <p:spPr>
          <a:xfrm>
            <a:off x="1744415" y="2065476"/>
            <a:ext cx="2338906" cy="2030095"/>
          </a:xfrm>
          <a:prstGeom prst="rect">
            <a:avLst/>
          </a:prstGeom>
          <a:effectLst/>
        </p:spPr>
        <p:txBody>
          <a:bodyPr wrap="square">
            <a:spAutoFit/>
          </a:bodyPr>
          <a:p>
            <a:r>
              <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rPr>
              <a:t>The design and operation of the organizational structure must be based on the strategic goals, meet the requirements of the strategy, and match the organizational changes with the strategic objectives.</a:t>
            </a:r>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
        <p:nvSpPr>
          <p:cNvPr id="1048735" name="矩形 7"/>
          <p:cNvSpPr/>
          <p:nvPr/>
        </p:nvSpPr>
        <p:spPr>
          <a:xfrm>
            <a:off x="8353937" y="2065476"/>
            <a:ext cx="2338906" cy="3107690"/>
          </a:xfrm>
          <a:prstGeom prst="rect">
            <a:avLst/>
          </a:prstGeom>
          <a:effectLst/>
        </p:spPr>
        <p:txBody>
          <a:bodyPr wrap="square">
            <a:spAutoFit/>
          </a:bodyPr>
          <a:p>
            <a:r>
              <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rPr>
              <a:t> Banu spent 2 years and 150 million yuan to create the Banu tripe hot pot central kitchen. The procurement, logistics, and distribution system not only allowed the reform to match itself, but also ensured its advantages in long-term competition and large-scale strategic expansion.</a:t>
            </a:r>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pic>
        <p:nvPicPr>
          <p:cNvPr id="2097168" name="图形 10" descr="靶心"/>
          <p:cNvPicPr>
            <a:picLocks noChangeAspect="1"/>
          </p:cNvPicPr>
          <p:nvPr/>
        </p:nvPicPr>
        <p:blipFill>
          <a:blip r:embed="rId1"/>
          <a:stretch>
            <a:fillRect/>
          </a:stretch>
        </p:blipFill>
        <p:spPr>
          <a:xfrm>
            <a:off x="2408583" y="1500189"/>
            <a:ext cx="606288" cy="606288"/>
          </a:xfrm>
          <a:prstGeom prst="rect">
            <a:avLst/>
          </a:prstGeom>
          <a:effectLst>
            <a:outerShdw blurRad="50800" dist="38100" dir="2700000" algn="tl" rotWithShape="0">
              <a:prstClr val="black">
                <a:alpha val="40000"/>
              </a:prstClr>
            </a:outerShdw>
          </a:effectLst>
        </p:spPr>
      </p:pic>
      <p:pic>
        <p:nvPicPr>
          <p:cNvPr id="2097169" name="图形 12" descr="靶心"/>
          <p:cNvPicPr>
            <a:picLocks noChangeAspect="1"/>
          </p:cNvPicPr>
          <p:nvPr/>
        </p:nvPicPr>
        <p:blipFill>
          <a:blip r:embed="rId2"/>
          <a:stretch>
            <a:fillRect/>
          </a:stretch>
        </p:blipFill>
        <p:spPr>
          <a:xfrm>
            <a:off x="9077740" y="1500189"/>
            <a:ext cx="606288" cy="606288"/>
          </a:xfrm>
          <a:prstGeom prst="rect">
            <a:avLst/>
          </a:prstGeom>
          <a:effectLst>
            <a:outerShdw blurRad="50800" dist="38100" dir="2700000" algn="tl" rotWithShape="0">
              <a:prstClr val="black">
                <a:alpha val="40000"/>
              </a:prstClr>
            </a:outerShdw>
          </a:effectLst>
        </p:spPr>
      </p:pic>
      <p:sp>
        <p:nvSpPr>
          <p:cNvPr id="1048736" name="矩形 14"/>
          <p:cNvSpPr/>
          <p:nvPr/>
        </p:nvSpPr>
        <p:spPr>
          <a:xfrm>
            <a:off x="4105818" y="552351"/>
            <a:ext cx="3907339" cy="712922"/>
          </a:xfrm>
          <a:prstGeom prst="rect">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ltLang="zh-CN" sz="19900" b="1" dirty="0">
              <a:latin typeface="AngsanaUPC" panose="02020603050405020304" pitchFamily="18" charset="-34"/>
              <a:cs typeface="AngsanaUPC" panose="02020603050405020304" pitchFamily="18" charset="-34"/>
            </a:endParaRPr>
          </a:p>
        </p:txBody>
      </p:sp>
      <p:sp>
        <p:nvSpPr>
          <p:cNvPr id="1048737" name="矩形 15"/>
          <p:cNvSpPr/>
          <p:nvPr/>
        </p:nvSpPr>
        <p:spPr>
          <a:xfrm>
            <a:off x="4484885" y="548013"/>
            <a:ext cx="2934712" cy="764539"/>
          </a:xfrm>
          <a:prstGeom prst="rect">
            <a:avLst/>
          </a:prstGeom>
        </p:spPr>
        <p:txBody>
          <a:bodyPr wrap="none">
            <a:spAutoFit/>
          </a:bodyPr>
          <a:p>
            <a:pPr algn="ctr"/>
            <a:r>
              <a:rPr lang="en-US" altLang="zh-CN" sz="4000" b="1" dirty="0">
                <a:solidFill>
                  <a:srgbClr val="E7E7DE"/>
                </a:solidFill>
                <a:latin typeface="思源宋体 CN SemiBold" pitchFamily="18" charset="-122"/>
                <a:ea typeface="思源宋体 CN SemiBold" pitchFamily="18" charset="-122"/>
                <a:cs typeface="AngsanaUPC" panose="02020603050405020304" pitchFamily="18" charset="-34"/>
              </a:rPr>
              <a:t>Expectation</a:t>
            </a:r>
            <a:endParaRPr lang="zh-CN" altLang="en-US" sz="40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grpSp>
        <p:nvGrpSpPr>
          <p:cNvPr id="82" name="组合 21"/>
          <p:cNvGrpSpPr/>
          <p:nvPr/>
        </p:nvGrpSpPr>
        <p:grpSpPr>
          <a:xfrm>
            <a:off x="4083091" y="1869152"/>
            <a:ext cx="4109720" cy="3678097"/>
            <a:chOff x="3930691" y="1727547"/>
            <a:chExt cx="4109720" cy="3678097"/>
          </a:xfrm>
        </p:grpSpPr>
        <p:sp>
          <p:nvSpPr>
            <p:cNvPr id="1048738" name="泪滴形 1"/>
            <p:cNvSpPr/>
            <p:nvPr/>
          </p:nvSpPr>
          <p:spPr>
            <a:xfrm rot="5400000">
              <a:off x="4263886" y="1762334"/>
              <a:ext cx="1779105" cy="1709530"/>
            </a:xfrm>
            <a:prstGeom prst="teardrop">
              <a:avLst/>
            </a:prstGeom>
            <a:solidFill>
              <a:srgbClr val="00587A"/>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739" name="泪滴形 2"/>
            <p:cNvSpPr/>
            <p:nvPr/>
          </p:nvSpPr>
          <p:spPr>
            <a:xfrm rot="16200000" flipH="1">
              <a:off x="6188769" y="1785320"/>
              <a:ext cx="1779105" cy="1709530"/>
            </a:xfrm>
            <a:prstGeom prst="teardrop">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740" name="泪滴形 3"/>
            <p:cNvSpPr/>
            <p:nvPr/>
          </p:nvSpPr>
          <p:spPr>
            <a:xfrm rot="16200000" flipV="1">
              <a:off x="4263886" y="3612876"/>
              <a:ext cx="1779105" cy="1709530"/>
            </a:xfrm>
            <a:prstGeom prst="teardrop">
              <a:avLst/>
            </a:prstGeom>
            <a:solidFill>
              <a:srgbClr val="19467F"/>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741" name="泪滴形 4"/>
            <p:cNvSpPr/>
            <p:nvPr/>
          </p:nvSpPr>
          <p:spPr>
            <a:xfrm rot="5400000" flipH="1" flipV="1">
              <a:off x="6188770" y="3661326"/>
              <a:ext cx="1779105" cy="1709530"/>
            </a:xfrm>
            <a:prstGeom prst="teardrop">
              <a:avLst/>
            </a:prstGeom>
            <a:solidFill>
              <a:srgbClr val="00889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sz="1100">
                <a:latin typeface="思源宋体 CN SemiBold" pitchFamily="18" charset="-122"/>
                <a:ea typeface="思源宋体 CN SemiBold" pitchFamily="18" charset="-122"/>
              </a:endParaRPr>
            </a:p>
          </p:txBody>
        </p:sp>
        <p:sp>
          <p:nvSpPr>
            <p:cNvPr id="1048742" name="文本框 17"/>
            <p:cNvSpPr txBox="1"/>
            <p:nvPr/>
          </p:nvSpPr>
          <p:spPr>
            <a:xfrm>
              <a:off x="4445041" y="2006947"/>
              <a:ext cx="1563370" cy="1466850"/>
            </a:xfrm>
            <a:prstGeom prst="rect">
              <a:avLst/>
            </a:prstGeom>
            <a:noFill/>
            <a:effectLst>
              <a:outerShdw blurRad="50800" dist="38100" dir="2700000" algn="tl" rotWithShape="0">
                <a:prstClr val="black">
                  <a:alpha val="40000"/>
                </a:prstClr>
              </a:outerShdw>
            </a:effectLst>
          </p:spPr>
          <p:txBody>
            <a:bodyPr wrap="square" rtlCol="0">
              <a:noAutofit/>
            </a:bodyPr>
            <a:p>
              <a:pPr algn="ctr"/>
              <a:r>
                <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rPr>
                <a:t>Organizational change should match strategic purpose</a:t>
              </a:r>
              <a:endPar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743" name="文本框 18"/>
            <p:cNvSpPr txBox="1"/>
            <p:nvPr/>
          </p:nvSpPr>
          <p:spPr>
            <a:xfrm>
              <a:off x="6115726" y="3729702"/>
              <a:ext cx="1924685" cy="1322070"/>
            </a:xfrm>
            <a:prstGeom prst="rect">
              <a:avLst/>
            </a:prstGeom>
            <a:noFill/>
            <a:effectLst>
              <a:outerShdw blurRad="50800" dist="38100" dir="2700000" algn="tl" rotWithShape="0">
                <a:prstClr val="black">
                  <a:alpha val="40000"/>
                </a:prstClr>
              </a:outerShdw>
            </a:effectLst>
          </p:spPr>
          <p:txBody>
            <a:bodyPr wrap="square" rtlCol="0">
              <a:spAutoFit/>
            </a:bodyPr>
            <a:p>
              <a:pPr algn="ctr"/>
              <a:r>
                <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rPr>
                <a:t>link the industry change and the stable development of its own brand</a:t>
              </a:r>
              <a:endParaRPr lang="en-US" altLang="zh-CN" sz="16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744" name="文本框 20"/>
            <p:cNvSpPr txBox="1"/>
            <p:nvPr/>
          </p:nvSpPr>
          <p:spPr>
            <a:xfrm>
              <a:off x="3930691" y="4102662"/>
              <a:ext cx="2292865" cy="1297939"/>
            </a:xfrm>
            <a:prstGeom prst="rect">
              <a:avLst/>
            </a:prstGeom>
            <a:noFill/>
            <a:effectLst>
              <a:outerShdw blurRad="50800" dist="38100" dir="2700000" algn="tl" rotWithShape="0">
                <a:prstClr val="black">
                  <a:alpha val="40000"/>
                </a:prstClr>
              </a:outerShdw>
            </a:effectLst>
          </p:spPr>
          <p:txBody>
            <a:bodyPr wrap="square" rtlCol="0">
              <a:spAutoFit/>
            </a:bodyPr>
            <a:p>
              <a:pPr algn="ctr"/>
              <a:endParaRPr lang="zh-CN" altLang="en-US" sz="72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grpSp>
      <p:sp>
        <p:nvSpPr>
          <p:cNvPr id="1048745" name="Text Box 6"/>
          <p:cNvSpPr txBox="1"/>
          <p:nvPr/>
        </p:nvSpPr>
        <p:spPr>
          <a:xfrm>
            <a:off x="1213485" y="1648460"/>
            <a:ext cx="4064000" cy="396240"/>
          </a:xfrm>
          <a:prstGeom prst="rect">
            <a:avLst/>
          </a:prstGeom>
          <a:noFill/>
        </p:spPr>
        <p:txBody>
          <a:bodyPr wrap="square" rtlCol="0">
            <a:spAutoFit/>
          </a:bodyPr>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85" name=""/>
        <p:cNvGrpSpPr/>
        <p:nvPr/>
      </p:nvGrpSpPr>
      <p:grpSpPr>
        <a:xfrm>
          <a:off x="0" y="0"/>
          <a:ext cx="0" cy="0"/>
          <a:chOff x="0" y="0"/>
          <a:chExt cx="0" cy="0"/>
        </a:xfrm>
      </p:grpSpPr>
      <p:sp>
        <p:nvSpPr>
          <p:cNvPr id="1048748" name="矩形 14"/>
          <p:cNvSpPr/>
          <p:nvPr/>
        </p:nvSpPr>
        <p:spPr>
          <a:xfrm>
            <a:off x="4105818" y="102771"/>
            <a:ext cx="3907339" cy="712922"/>
          </a:xfrm>
          <a:prstGeom prst="rect">
            <a:avLst/>
          </a:prstGeom>
          <a:solidFill>
            <a:srgbClr val="0F3057"/>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ltLang="zh-CN" sz="19900" b="1" dirty="0">
              <a:latin typeface="AngsanaUPC" panose="02020603050405020304" pitchFamily="18" charset="-34"/>
              <a:cs typeface="AngsanaUPC" panose="02020603050405020304" pitchFamily="18" charset="-34"/>
            </a:endParaRPr>
          </a:p>
        </p:txBody>
      </p:sp>
      <p:sp>
        <p:nvSpPr>
          <p:cNvPr id="1048749" name="矩形 15"/>
          <p:cNvSpPr/>
          <p:nvPr/>
        </p:nvSpPr>
        <p:spPr>
          <a:xfrm>
            <a:off x="4721860" y="109228"/>
            <a:ext cx="2761971" cy="764539"/>
          </a:xfrm>
          <a:prstGeom prst="rect">
            <a:avLst/>
          </a:prstGeom>
        </p:spPr>
        <p:txBody>
          <a:bodyPr wrap="none">
            <a:spAutoFit/>
          </a:bodyPr>
          <a:p>
            <a:pPr algn="ctr"/>
            <a:r>
              <a:rPr lang="en-MY" altLang="en-US" sz="4000" b="1" dirty="0">
                <a:solidFill>
                  <a:srgbClr val="E7E7DE"/>
                </a:solidFill>
                <a:latin typeface="思源宋体 CN SemiBold" pitchFamily="18" charset="-122"/>
                <a:ea typeface="思源宋体 CN SemiBold" pitchFamily="18" charset="-122"/>
                <a:cs typeface="AngsanaUPC" panose="02020603050405020304" pitchFamily="18" charset="-34"/>
              </a:rPr>
              <a:t>References</a:t>
            </a:r>
            <a:endParaRPr lang="en-MY" altLang="en-US" sz="4000" b="1"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750" name="矩形 5"/>
          <p:cNvSpPr/>
          <p:nvPr/>
        </p:nvSpPr>
        <p:spPr>
          <a:xfrm>
            <a:off x="198120" y="915670"/>
            <a:ext cx="11722100" cy="5480685"/>
          </a:xfrm>
          <a:prstGeom prst="rect">
            <a:avLst/>
          </a:prstGeom>
          <a:effectLst/>
        </p:spPr>
        <p:txBody>
          <a:bodyPr wrap="square">
            <a:noAutofit/>
          </a:bodyPr>
          <a:p>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Zhou, Y., Li, Y.Q., Ruan, W.Q. and Zhang, S.N., 2023. Owned media or earned media? The influence of social media types on impulse buying intention in internet celebrity restaurants. </a:t>
            </a:r>
            <a:r>
              <a:rPr lang="en-US" altLang="zh-CN" sz="1200" i="1" dirty="0">
                <a:solidFill>
                  <a:srgbClr val="0F3057"/>
                </a:solidFill>
                <a:latin typeface="思源宋体 CN SemiBold" pitchFamily="18" charset="-122"/>
                <a:ea typeface="思源宋体 CN SemiBold" pitchFamily="18" charset="-122"/>
                <a:cs typeface="AngsanaUPC" panose="02020603050405020304" pitchFamily="18" charset="-34"/>
              </a:rPr>
              <a:t>International Journal of Hospitality Management, 111</a:t>
            </a:r>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 p.103487.https://www.sciencedirect.com/science/article/abs/pii/S0278431923000610</a:t>
            </a:r>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Chuah, S.H.W., Aw, E.C.X. and Cheng, C.F., 2022. A silver lining in the COVID-19 cloud: examining customers’ value perceptions, willingness to use and pay more for robotic restaurants. </a:t>
            </a:r>
            <a:r>
              <a:rPr lang="en-US" altLang="zh-CN" sz="1200" i="1" dirty="0">
                <a:solidFill>
                  <a:srgbClr val="0F3057"/>
                </a:solidFill>
                <a:latin typeface="思源宋体 CN SemiBold" pitchFamily="18" charset="-122"/>
                <a:ea typeface="思源宋体 CN SemiBold" pitchFamily="18" charset="-122"/>
                <a:cs typeface="AngsanaUPC" panose="02020603050405020304" pitchFamily="18" charset="-34"/>
              </a:rPr>
              <a:t>Journal of Hospitality Marketing &amp; Management,</a:t>
            </a:r>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 </a:t>
            </a:r>
            <a:r>
              <a:rPr lang="en-US" altLang="zh-CN" sz="1200" i="1" dirty="0">
                <a:solidFill>
                  <a:srgbClr val="0F3057"/>
                </a:solidFill>
                <a:latin typeface="思源宋体 CN SemiBold" pitchFamily="18" charset="-122"/>
                <a:ea typeface="思源宋体 CN SemiBold" pitchFamily="18" charset="-122"/>
                <a:cs typeface="AngsanaUPC" panose="02020603050405020304" pitchFamily="18" charset="-34"/>
              </a:rPr>
              <a:t>31</a:t>
            </a:r>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(1), pp.49-76.https://doi.org/10.1080/19368623.2021.1926038</a:t>
            </a:r>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EqualOcean. (n.d.). </a:t>
            </a:r>
            <a:r>
              <a:rPr lang="en-US" altLang="zh-CN" sz="1200" i="1" dirty="0">
                <a:solidFill>
                  <a:srgbClr val="0F3057"/>
                </a:solidFill>
                <a:latin typeface="思源宋体 CN SemiBold" pitchFamily="18" charset="-122"/>
                <a:ea typeface="思源宋体 CN SemiBold" pitchFamily="18" charset="-122"/>
                <a:cs typeface="AngsanaUPC" panose="02020603050405020304" pitchFamily="18" charset="-34"/>
              </a:rPr>
              <a:t>Du zhongbing, founder of Banu: he has contacted with a number of institutions and a new round of financing has not yet been completed.</a:t>
            </a:r>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 [online] Available at: https://equalocean.com/briefing/20210624230055861 [Accessed 24 Nov. 2023].</a:t>
            </a:r>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Fauzi, T., Santosa, P., Purwanti, Y. and Nurhayati, N.I.D.N., 2021. The effect of internal elements of strategic management of organizational structure, management role and employee behavior on corporate mission. </a:t>
            </a:r>
            <a:r>
              <a:rPr lang="en-US" altLang="zh-CN" sz="1200" i="1" dirty="0">
                <a:solidFill>
                  <a:srgbClr val="0F3057"/>
                </a:solidFill>
                <a:latin typeface="思源宋体 CN SemiBold" pitchFamily="18" charset="-122"/>
                <a:ea typeface="思源宋体 CN SemiBold" pitchFamily="18" charset="-122"/>
                <a:cs typeface="AngsanaUPC" panose="02020603050405020304" pitchFamily="18" charset="-34"/>
              </a:rPr>
              <a:t>Management science letters, 11</a:t>
            </a:r>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(4), pp.1189-1196.http://m.growingscience.com/msl/Vol11/msl_2020_404.pdf</a:t>
            </a:r>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Al Ameri, M. and Nobanee, H., 2021. Artificial Intelligence and Financial Management.https://www.researchgate.net/profile/Haitham-Nobanee/publication/355118560_Artificial_Intelligence_and_Financial_Management/links/615ec5415a481543a88d4ac1/Artificial-Intelligence-and-Financial-Management.pdf</a:t>
            </a:r>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Gabhane, D., Varalaxmi, P., Rathod, U., Hamida, A.G.B. and Anand, B., 2023. Digital Marketing Trends: Analyzing The Evolution Of Consumer Behavior In The Online Space.</a:t>
            </a:r>
            <a:r>
              <a:rPr lang="en-US" altLang="zh-CN" sz="1200" i="1" dirty="0">
                <a:solidFill>
                  <a:srgbClr val="0F3057"/>
                </a:solidFill>
                <a:latin typeface="思源宋体 CN SemiBold" pitchFamily="18" charset="-122"/>
                <a:ea typeface="思源宋体 CN SemiBold" pitchFamily="18" charset="-122"/>
                <a:cs typeface="AngsanaUPC" panose="02020603050405020304" pitchFamily="18" charset="-34"/>
              </a:rPr>
              <a:t> Boletin de Literatura Oral-Tradition Oral Literature, 10</a:t>
            </a:r>
            <a:r>
              <a:rPr lang="en-US" altLang="zh-CN" sz="1200" dirty="0">
                <a:solidFill>
                  <a:srgbClr val="0F3057"/>
                </a:solidFill>
                <a:latin typeface="思源宋体 CN SemiBold" pitchFamily="18" charset="-122"/>
                <a:ea typeface="思源宋体 CN SemiBold" pitchFamily="18" charset="-122"/>
                <a:cs typeface="AngsanaUPC" panose="02020603050405020304" pitchFamily="18" charset="-34"/>
              </a:rPr>
              <a:t>(1), pp.462-473.</a:t>
            </a:r>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 http://www.boletindeliteraturaoral.com/index.php/bdlo/article/view/141</a:t>
            </a:r>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Pereira, P., Zhao, W., Symochko, L., Inacio, M., Bogunovic, I. and Barcelo, D., 2022. The Russian-Ukrainian armed conflict impact will push back the sustainable development goals. </a:t>
            </a:r>
            <a:r>
              <a:rPr lang="en-MY" altLang="en-US" sz="1200" i="1" dirty="0">
                <a:solidFill>
                  <a:srgbClr val="0F3057"/>
                </a:solidFill>
                <a:latin typeface="思源宋体 CN SemiBold" pitchFamily="18" charset="-122"/>
                <a:ea typeface="思源宋体 CN SemiBold" pitchFamily="18" charset="-122"/>
                <a:cs typeface="AngsanaUPC" panose="02020603050405020304" pitchFamily="18" charset="-34"/>
              </a:rPr>
              <a:t>Geography and Sustainability</a:t>
            </a:r>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.https://doi.org/10.1016/j.geosus.2022.09.003</a:t>
            </a:r>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Priyadarsini, S.L., Suresh, M. and Huisingh, D., 2020. What can we learn from previous pandemics to reduce the frequency of emerging infectious diseases like COVID-19?. </a:t>
            </a:r>
            <a:r>
              <a:rPr lang="en-MY" altLang="en-US" sz="1200" i="1" dirty="0">
                <a:solidFill>
                  <a:srgbClr val="0F3057"/>
                </a:solidFill>
                <a:latin typeface="思源宋体 CN SemiBold" pitchFamily="18" charset="-122"/>
                <a:ea typeface="思源宋体 CN SemiBold" pitchFamily="18" charset="-122"/>
                <a:cs typeface="AngsanaUPC" panose="02020603050405020304" pitchFamily="18" charset="-34"/>
              </a:rPr>
              <a:t>Global transitions, 2</a:t>
            </a:r>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 pp.202-220. https://doi.org/10.1016/j.glt.2020.09.003</a:t>
            </a:r>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Zhi, H., 2021. Hot Pot: a visual essay on Chinese international students in Sweden.https://www.diva-portal.org/smash/get/diva2:1579724/FULLTEXT01.pdf</a:t>
            </a:r>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Lee, S.M. and Lee, D., 2021. Opportunities and challenges for contactless healthcare services in the post-COVID-19 Era. </a:t>
            </a:r>
            <a:r>
              <a:rPr lang="en-MY" altLang="en-US" sz="1200" i="1" dirty="0">
                <a:solidFill>
                  <a:srgbClr val="0F3057"/>
                </a:solidFill>
                <a:latin typeface="思源宋体 CN SemiBold" pitchFamily="18" charset="-122"/>
                <a:ea typeface="思源宋体 CN SemiBold" pitchFamily="18" charset="-122"/>
                <a:cs typeface="AngsanaUPC" panose="02020603050405020304" pitchFamily="18" charset="-34"/>
              </a:rPr>
              <a:t>Technological Forecasting and Social Change, 167</a:t>
            </a:r>
            <a:r>
              <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rPr>
              <a:t>, p.120712.doi: 10.1016/j.techfore.2021.120712</a:t>
            </a:r>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2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0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0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000" dirty="0">
              <a:solidFill>
                <a:srgbClr val="0F3057"/>
              </a:solidFill>
              <a:latin typeface="思源宋体 CN SemiBold" pitchFamily="18" charset="-122"/>
              <a:ea typeface="思源宋体 CN SemiBold" pitchFamily="18" charset="-122"/>
              <a:cs typeface="AngsanaUPC" panose="02020603050405020304" pitchFamily="18" charset="-34"/>
            </a:endParaRPr>
          </a:p>
          <a:p>
            <a:pPr algn="l"/>
            <a:endParaRPr lang="en-MY" altLang="en-US" sz="10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a:p>
            <a:endParaRPr lang="en-US" altLang="zh-CN" sz="1400" dirty="0">
              <a:solidFill>
                <a:srgbClr val="0F3057"/>
              </a:solidFill>
              <a:latin typeface="思源宋体 CN SemiBold" pitchFamily="18" charset="-122"/>
              <a:ea typeface="思源宋体 CN SemiBold" pitchFamily="18" charset="-122"/>
              <a:cs typeface="AngsanaUPC" panose="02020603050405020304" pitchFamily="18" charset="-34"/>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1">
            <a:lum/>
          </a:blip>
          <a:srcRect/>
          <a:stretch>
            <a:fillRect/>
          </a:stretch>
        </a:blipFill>
        <a:effectLst/>
      </p:bgPr>
    </p:bg>
    <p:spTree>
      <p:nvGrpSpPr>
        <p:cNvPr id="88" name=""/>
        <p:cNvGrpSpPr/>
        <p:nvPr/>
      </p:nvGrpSpPr>
      <p:grpSpPr>
        <a:xfrm>
          <a:off x="0" y="0"/>
          <a:ext cx="0" cy="0"/>
          <a:chOff x="0" y="0"/>
          <a:chExt cx="0" cy="0"/>
        </a:xfrm>
      </p:grpSpPr>
      <p:sp>
        <p:nvSpPr>
          <p:cNvPr id="1048753" name="矩形 23"/>
          <p:cNvSpPr/>
          <p:nvPr/>
        </p:nvSpPr>
        <p:spPr>
          <a:xfrm>
            <a:off x="8229602" y="3708500"/>
            <a:ext cx="3962398" cy="1851923"/>
          </a:xfrm>
          <a:prstGeom prst="rect">
            <a:avLst/>
          </a:prstGeom>
          <a:solidFill>
            <a:srgbClr val="008891">
              <a:alpha val="80000"/>
            </a:srgb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54" name="矩形 21"/>
          <p:cNvSpPr/>
          <p:nvPr/>
        </p:nvSpPr>
        <p:spPr>
          <a:xfrm>
            <a:off x="-1" y="1263474"/>
            <a:ext cx="4267201" cy="1982144"/>
          </a:xfrm>
          <a:prstGeom prst="rect">
            <a:avLst/>
          </a:prstGeom>
          <a:solidFill>
            <a:srgbClr val="0F3057">
              <a:alpha val="80000"/>
            </a:srgb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55" name="矩形 22"/>
          <p:cNvSpPr/>
          <p:nvPr/>
        </p:nvSpPr>
        <p:spPr>
          <a:xfrm>
            <a:off x="3962399" y="2485987"/>
            <a:ext cx="4628941" cy="1982144"/>
          </a:xfrm>
          <a:prstGeom prst="rect">
            <a:avLst/>
          </a:prstGeom>
          <a:solidFill>
            <a:srgbClr val="00587A">
              <a:alpha val="80000"/>
            </a:srgb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56" name="文本框 25"/>
          <p:cNvSpPr txBox="1"/>
          <p:nvPr/>
        </p:nvSpPr>
        <p:spPr>
          <a:xfrm>
            <a:off x="4897583" y="2497976"/>
            <a:ext cx="2396836" cy="3952239"/>
          </a:xfrm>
          <a:prstGeom prst="rect">
            <a:avLst/>
          </a:prstGeom>
          <a:noFill/>
          <a:effectLst>
            <a:outerShdw blurRad="50800" dist="38100" dir="2700000" algn="tl" rotWithShape="0">
              <a:prstClr val="black">
                <a:alpha val="40000"/>
              </a:prstClr>
            </a:outerShdw>
          </a:effectLst>
        </p:spPr>
        <p:txBody>
          <a:bodyPr wrap="square" rtlCol="0">
            <a:spAutoFit/>
          </a:bodyPr>
          <a:p>
            <a:pPr algn="ctr"/>
            <a:r>
              <a:rPr lang="en-US" altLang="zh-CN" sz="11500" b="1" dirty="0">
                <a:solidFill>
                  <a:srgbClr val="E7E7DE"/>
                </a:solidFill>
                <a:latin typeface="AngsanaUPC" panose="02020603050405020304" pitchFamily="18" charset="-34"/>
                <a:cs typeface="AngsanaUPC" panose="02020603050405020304" pitchFamily="18" charset="-34"/>
              </a:rPr>
              <a:t>END</a:t>
            </a:r>
            <a:endParaRPr lang="zh-CN" altLang="en-US" sz="11500" b="1" dirty="0">
              <a:solidFill>
                <a:srgbClr val="E7E7DE"/>
              </a:solidFill>
              <a:latin typeface="AngsanaUPC" panose="02020603050405020304" pitchFamily="18" charset="-34"/>
              <a:cs typeface="AngsanaUPC" panose="02020603050405020304" pitchFamily="18" charset="-34"/>
            </a:endParaRPr>
          </a:p>
        </p:txBody>
      </p:sp>
      <p:sp>
        <p:nvSpPr>
          <p:cNvPr id="1048757" name="文本框 26"/>
          <p:cNvSpPr txBox="1"/>
          <p:nvPr/>
        </p:nvSpPr>
        <p:spPr>
          <a:xfrm>
            <a:off x="5330536" y="3860080"/>
            <a:ext cx="1530927" cy="396239"/>
          </a:xfrm>
          <a:prstGeom prst="rect">
            <a:avLst/>
          </a:prstGeom>
          <a:noFill/>
          <a:effectLst>
            <a:outerShdw blurRad="50800" dist="38100" dir="2700000" algn="tl" rotWithShape="0">
              <a:prstClr val="black">
                <a:alpha val="40000"/>
              </a:prstClr>
            </a:outerShdw>
          </a:effectLst>
        </p:spPr>
        <p:txBody>
          <a:bodyPr wrap="square" rtlCol="0">
            <a:spAutoFit/>
          </a:bodyPr>
          <a:p>
            <a:pPr algn="ctr"/>
            <a:r>
              <a:rPr lang="en-US" altLang="zh-CN" dirty="0">
                <a:solidFill>
                  <a:srgbClr val="E7E7DE"/>
                </a:solidFill>
                <a:latin typeface="思源宋体 CN SemiBold" pitchFamily="18" charset="-122"/>
                <a:ea typeface="思源宋体 CN SemiBold" pitchFamily="18" charset="-122"/>
                <a:cs typeface="AngsanaUPC" panose="02020603050405020304" pitchFamily="18" charset="-34"/>
              </a:rPr>
              <a:t>Thank You</a:t>
            </a:r>
            <a:endParaRPr lang="zh-CN" altLang="en-US" dirty="0">
              <a:solidFill>
                <a:srgbClr val="E7E7DE"/>
              </a:solidFill>
              <a:latin typeface="思源宋体 CN SemiBold" pitchFamily="18" charset="-122"/>
              <a:ea typeface="思源宋体 CN SemiBold" pitchFamily="18" charset="-122"/>
              <a:cs typeface="AngsanaUPC" panose="02020603050405020304" pitchFamily="18" charset="-34"/>
            </a:endParaRPr>
          </a:p>
        </p:txBody>
      </p:sp>
      <p:sp>
        <p:nvSpPr>
          <p:cNvPr id="1048758" name="矩形 27"/>
          <p:cNvSpPr/>
          <p:nvPr/>
        </p:nvSpPr>
        <p:spPr>
          <a:xfrm>
            <a:off x="11333018" y="-235528"/>
            <a:ext cx="1163782" cy="1094509"/>
          </a:xfrm>
          <a:custGeom>
            <a:avLst/>
            <a:gdLst>
              <a:gd name="connsiteX0" fmla="*/ 0 w 748145"/>
              <a:gd name="connsiteY0" fmla="*/ 0 h 568036"/>
              <a:gd name="connsiteX1" fmla="*/ 748145 w 748145"/>
              <a:gd name="connsiteY1" fmla="*/ 0 h 568036"/>
              <a:gd name="connsiteX2" fmla="*/ 748145 w 748145"/>
              <a:gd name="connsiteY2" fmla="*/ 568036 h 568036"/>
              <a:gd name="connsiteX3" fmla="*/ 0 w 748145"/>
              <a:gd name="connsiteY3" fmla="*/ 568036 h 568036"/>
              <a:gd name="connsiteX4" fmla="*/ 0 w 748145"/>
              <a:gd name="connsiteY4" fmla="*/ 0 h 568036"/>
              <a:gd name="connsiteX0-1" fmla="*/ 415637 w 1163782"/>
              <a:gd name="connsiteY0-2" fmla="*/ 0 h 1094509"/>
              <a:gd name="connsiteX1-3" fmla="*/ 1163782 w 1163782"/>
              <a:gd name="connsiteY1-4" fmla="*/ 0 h 1094509"/>
              <a:gd name="connsiteX2-5" fmla="*/ 1163782 w 1163782"/>
              <a:gd name="connsiteY2-6" fmla="*/ 568036 h 1094509"/>
              <a:gd name="connsiteX3-7" fmla="*/ 0 w 1163782"/>
              <a:gd name="connsiteY3-8" fmla="*/ 1094509 h 1094509"/>
              <a:gd name="connsiteX4-9" fmla="*/ 415637 w 1163782"/>
              <a:gd name="connsiteY4-10" fmla="*/ 0 h 1094509"/>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163782" h="1094509">
                <a:moveTo>
                  <a:pt x="415637" y="0"/>
                </a:moveTo>
                <a:lnTo>
                  <a:pt x="1163782" y="0"/>
                </a:lnTo>
                <a:lnTo>
                  <a:pt x="1163782" y="568036"/>
                </a:lnTo>
                <a:lnTo>
                  <a:pt x="0" y="1094509"/>
                </a:lnTo>
                <a:lnTo>
                  <a:pt x="415637" y="0"/>
                </a:lnTo>
                <a:close/>
              </a:path>
            </a:pathLst>
          </a:custGeom>
          <a:solidFill>
            <a:srgbClr val="E7E7DE">
              <a:alpha val="73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48759" name="矩形 27"/>
          <p:cNvSpPr/>
          <p:nvPr/>
        </p:nvSpPr>
        <p:spPr>
          <a:xfrm rot="10300702">
            <a:off x="-387928" y="6116781"/>
            <a:ext cx="1163782" cy="1094509"/>
          </a:xfrm>
          <a:custGeom>
            <a:avLst/>
            <a:gdLst>
              <a:gd name="connsiteX0" fmla="*/ 0 w 748145"/>
              <a:gd name="connsiteY0" fmla="*/ 0 h 568036"/>
              <a:gd name="connsiteX1" fmla="*/ 748145 w 748145"/>
              <a:gd name="connsiteY1" fmla="*/ 0 h 568036"/>
              <a:gd name="connsiteX2" fmla="*/ 748145 w 748145"/>
              <a:gd name="connsiteY2" fmla="*/ 568036 h 568036"/>
              <a:gd name="connsiteX3" fmla="*/ 0 w 748145"/>
              <a:gd name="connsiteY3" fmla="*/ 568036 h 568036"/>
              <a:gd name="connsiteX4" fmla="*/ 0 w 748145"/>
              <a:gd name="connsiteY4" fmla="*/ 0 h 568036"/>
              <a:gd name="connsiteX0-1" fmla="*/ 415637 w 1163782"/>
              <a:gd name="connsiteY0-2" fmla="*/ 0 h 1094509"/>
              <a:gd name="connsiteX1-3" fmla="*/ 1163782 w 1163782"/>
              <a:gd name="connsiteY1-4" fmla="*/ 0 h 1094509"/>
              <a:gd name="connsiteX2-5" fmla="*/ 1163782 w 1163782"/>
              <a:gd name="connsiteY2-6" fmla="*/ 568036 h 1094509"/>
              <a:gd name="connsiteX3-7" fmla="*/ 0 w 1163782"/>
              <a:gd name="connsiteY3-8" fmla="*/ 1094509 h 1094509"/>
              <a:gd name="connsiteX4-9" fmla="*/ 415637 w 1163782"/>
              <a:gd name="connsiteY4-10" fmla="*/ 0 h 1094509"/>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163782" h="1094509">
                <a:moveTo>
                  <a:pt x="415637" y="0"/>
                </a:moveTo>
                <a:lnTo>
                  <a:pt x="1163782" y="0"/>
                </a:lnTo>
                <a:lnTo>
                  <a:pt x="1163782" y="568036"/>
                </a:lnTo>
                <a:lnTo>
                  <a:pt x="0" y="1094509"/>
                </a:lnTo>
                <a:lnTo>
                  <a:pt x="415637" y="0"/>
                </a:lnTo>
                <a:close/>
              </a:path>
            </a:pathLst>
          </a:custGeom>
          <a:solidFill>
            <a:srgbClr val="E7E7DE">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48756"/>
                                        </p:tgtEl>
                                        <p:attrNameLst>
                                          <p:attrName>style.visibility</p:attrName>
                                        </p:attrNameLst>
                                      </p:cBhvr>
                                      <p:to>
                                        <p:strVal val="visible"/>
                                      </p:to>
                                    </p:set>
                                    <p:animEffect transition="in" filter="wipe(down)">
                                      <p:cBhvr>
                                        <p:cTn id="7" dur="580">
                                          <p:stCondLst>
                                            <p:cond delay="0"/>
                                          </p:stCondLst>
                                        </p:cTn>
                                        <p:tgtEl>
                                          <p:spTgt spid="1048756"/>
                                        </p:tgtEl>
                                      </p:cBhvr>
                                    </p:animEffect>
                                    <p:anim calcmode="lin" valueType="num">
                                      <p:cBhvr>
                                        <p:cTn id="8" dur="1822" tmFilter="0,0; 0.14,0.36; 0.43,0.73; 0.71,0.91; 1.0,1.0">
                                          <p:stCondLst>
                                            <p:cond delay="0"/>
                                          </p:stCondLst>
                                        </p:cTn>
                                        <p:tgtEl>
                                          <p:spTgt spid="104875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48756"/>
                                        </p:tgtEl>
                                        <p:attrNameLst>
                                          <p:attrName>ppt_y</p:attrName>
                                        </p:attrNameLst>
                                      </p:cBhvr>
                                      <p:tavLst>
                                        <p:tav tm="0" fmla="#ppt_y-sin(pi*$)/3">
                                          <p:val>
                                            <p:fltVal val="0.5"/>
                                          </p:val>
                                        </p:tav>
                                        <p:tav tm="100000">
                                          <p:val>
                                            <p:fltVal val="1.0"/>
                                          </p:val>
                                        </p:tav>
                                      </p:tavLst>
                                    </p:anim>
                                    <p:anim calcmode="lin" valueType="num">
                                      <p:cBhvr>
                                        <p:cTn id="10" dur="664" tmFilter="0, 0; 0.125,0.2665; 0.25,0.4; 0.375,0.465; 0.5,0.5;  0.625,0.535; 0.75,0.6; 0.875,0.7335; 1,1">
                                          <p:stCondLst>
                                            <p:cond delay="664"/>
                                          </p:stCondLst>
                                        </p:cTn>
                                        <p:tgtEl>
                                          <p:spTgt spid="1048756"/>
                                        </p:tgtEl>
                                        <p:attrNameLst>
                                          <p:attrName>ppt_y</p:attrName>
                                        </p:attrNameLst>
                                      </p:cBhvr>
                                      <p:tavLst>
                                        <p:tav tm="0" fmla="#ppt_y-sin(pi*$)/9">
                                          <p:val>
                                            <p:fltVal val="0.0"/>
                                          </p:val>
                                        </p:tav>
                                        <p:tav tm="100000">
                                          <p:val>
                                            <p:fltVal val="1.0"/>
                                          </p:val>
                                        </p:tav>
                                      </p:tavLst>
                                    </p:anim>
                                    <p:anim calcmode="lin" valueType="num">
                                      <p:cBhvr>
                                        <p:cTn id="11" dur="332" tmFilter="0, 0; 0.125,0.2665; 0.25,0.4; 0.375,0.465; 0.5,0.5;  0.625,0.535; 0.75,0.6; 0.875,0.7335; 1,1">
                                          <p:stCondLst>
                                            <p:cond delay="1324"/>
                                          </p:stCondLst>
                                        </p:cTn>
                                        <p:tgtEl>
                                          <p:spTgt spid="1048756"/>
                                        </p:tgtEl>
                                        <p:attrNameLst>
                                          <p:attrName>ppt_y</p:attrName>
                                        </p:attrNameLst>
                                      </p:cBhvr>
                                      <p:tavLst>
                                        <p:tav tm="0" fmla="#ppt_y-sin(pi*$)/27">
                                          <p:val>
                                            <p:fltVal val="0.0"/>
                                          </p:val>
                                        </p:tav>
                                        <p:tav tm="100000">
                                          <p:val>
                                            <p:fltVal val="1.0"/>
                                          </p:val>
                                        </p:tav>
                                      </p:tavLst>
                                    </p:anim>
                                    <p:anim calcmode="lin" valueType="num">
                                      <p:cBhvr>
                                        <p:cTn id="12" dur="164" tmFilter="0, 0; 0.125,0.2665; 0.25,0.4; 0.375,0.465; 0.5,0.5;  0.625,0.535; 0.75,0.6; 0.875,0.7335; 1,1">
                                          <p:stCondLst>
                                            <p:cond delay="1656"/>
                                          </p:stCondLst>
                                        </p:cTn>
                                        <p:tgtEl>
                                          <p:spTgt spid="1048756"/>
                                        </p:tgtEl>
                                        <p:attrNameLst>
                                          <p:attrName>ppt_y</p:attrName>
                                        </p:attrNameLst>
                                      </p:cBhvr>
                                      <p:tavLst>
                                        <p:tav tm="0" fmla="#ppt_y-sin(pi*$)/81">
                                          <p:val>
                                            <p:fltVal val="0.0"/>
                                          </p:val>
                                        </p:tav>
                                        <p:tav tm="100000">
                                          <p:val>
                                            <p:fltVal val="1.0"/>
                                          </p:val>
                                        </p:tav>
                                      </p:tavLst>
                                    </p:anim>
                                    <p:animScale>
                                      <p:cBhvr>
                                        <p:cTn id="13" dur="26">
                                          <p:stCondLst>
                                            <p:cond delay="650"/>
                                          </p:stCondLst>
                                        </p:cTn>
                                        <p:tgtEl>
                                          <p:spTgt spid="1048756"/>
                                        </p:tgtEl>
                                      </p:cBhvr>
                                      <p:to x="100000" y="60000"/>
                                    </p:animScale>
                                    <p:animScale>
                                      <p:cBhvr>
                                        <p:cTn id="14" dur="166" decel="50000">
                                          <p:stCondLst>
                                            <p:cond delay="676"/>
                                          </p:stCondLst>
                                        </p:cTn>
                                        <p:tgtEl>
                                          <p:spTgt spid="1048756"/>
                                        </p:tgtEl>
                                      </p:cBhvr>
                                      <p:to x="100000" y="100000"/>
                                    </p:animScale>
                                    <p:animScale>
                                      <p:cBhvr>
                                        <p:cTn id="15" dur="26">
                                          <p:stCondLst>
                                            <p:cond delay="1312"/>
                                          </p:stCondLst>
                                        </p:cTn>
                                        <p:tgtEl>
                                          <p:spTgt spid="1048756"/>
                                        </p:tgtEl>
                                      </p:cBhvr>
                                      <p:to x="100000" y="80000"/>
                                    </p:animScale>
                                    <p:animScale>
                                      <p:cBhvr>
                                        <p:cTn id="16" dur="166" decel="50000">
                                          <p:stCondLst>
                                            <p:cond delay="1338"/>
                                          </p:stCondLst>
                                        </p:cTn>
                                        <p:tgtEl>
                                          <p:spTgt spid="1048756"/>
                                        </p:tgtEl>
                                      </p:cBhvr>
                                      <p:to x="100000" y="100000"/>
                                    </p:animScale>
                                    <p:animScale>
                                      <p:cBhvr>
                                        <p:cTn id="17" dur="26">
                                          <p:stCondLst>
                                            <p:cond delay="1642"/>
                                          </p:stCondLst>
                                        </p:cTn>
                                        <p:tgtEl>
                                          <p:spTgt spid="1048756"/>
                                        </p:tgtEl>
                                      </p:cBhvr>
                                      <p:to x="100000" y="90000"/>
                                    </p:animScale>
                                    <p:animScale>
                                      <p:cBhvr>
                                        <p:cTn id="18" dur="166" decel="50000">
                                          <p:stCondLst>
                                            <p:cond delay="1668"/>
                                          </p:stCondLst>
                                        </p:cTn>
                                        <p:tgtEl>
                                          <p:spTgt spid="1048756"/>
                                        </p:tgtEl>
                                      </p:cBhvr>
                                      <p:to x="100000" y="100000"/>
                                    </p:animScale>
                                    <p:animScale>
                                      <p:cBhvr>
                                        <p:cTn id="19" dur="26">
                                          <p:stCondLst>
                                            <p:cond delay="1808"/>
                                          </p:stCondLst>
                                        </p:cTn>
                                        <p:tgtEl>
                                          <p:spTgt spid="1048756"/>
                                        </p:tgtEl>
                                      </p:cBhvr>
                                      <p:to x="100000" y="95000"/>
                                    </p:animScale>
                                    <p:animScale>
                                      <p:cBhvr>
                                        <p:cTn id="20" dur="166" decel="50000">
                                          <p:stCondLst>
                                            <p:cond delay="1834"/>
                                          </p:stCondLst>
                                        </p:cTn>
                                        <p:tgtEl>
                                          <p:spTgt spid="104875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8756" grpId="0"/>
    </p:bldLst>
  </p:timing>
</p:sld>
</file>

<file path=ppt/tags/tag1.xml><?xml version="1.0" encoding="utf-8"?>
<p:tagLst xmlns:p="http://schemas.openxmlformats.org/presentationml/2006/main">
  <p:tag name="commondata" val="eyJjb3VudCI6NiwiaGRpZCI6ImVjM2NiOTI2MTQ3ZWRlMWFlMWI4NTM4ZTk1OGU5NGY5IiwidXNlckNvdW50Ijo2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8048</Words>
  <Application>WPS 演示</Application>
  <PresentationFormat/>
  <Paragraphs>218</Paragraphs>
  <Slides>16</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16</vt:i4>
      </vt:variant>
    </vt:vector>
  </HeadingPairs>
  <TitlesOfParts>
    <vt:vector size="27" baseType="lpstr">
      <vt:lpstr>Arial</vt:lpstr>
      <vt:lpstr>宋体</vt:lpstr>
      <vt:lpstr>Wingdings</vt:lpstr>
      <vt:lpstr>AngsanaUPC</vt:lpstr>
      <vt:lpstr>思源宋体 CN SemiBold</vt:lpstr>
      <vt:lpstr>思源宋体 CN SemiBold</vt:lpstr>
      <vt:lpstr>微软雅黑</vt:lpstr>
      <vt:lpstr>等线</vt:lpstr>
      <vt:lpstr>Arial Unicode MS</vt:lpstr>
      <vt:lpstr>等线 Light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许 慧君</dc:creator>
  <cp:lastModifiedBy>123</cp:lastModifiedBy>
  <cp:revision>9</cp:revision>
  <dcterms:created xsi:type="dcterms:W3CDTF">2023-11-29T06:43:00Z</dcterms:created>
  <dcterms:modified xsi:type="dcterms:W3CDTF">2023-11-29T14:23:29Z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2052-12.1.0.15712</vt:lpwstr>
  </property>
  <property fmtid="{D5CDD505-2E9C-101B-9397-08002B2CF9AE}" pid="3" name="KSOTemplateUUID">
    <vt:lpwstr>v1.0_mb_LB08x80uHdV1zD/hfcSm2A==</vt:lpwstr>
  </property>
  <property fmtid="{D5CDD505-2E9C-101B-9397-08002B2CF9AE}" pid="4" name="ICV">
    <vt:lpwstr>ea5a04f43c934f9797aaf1e283d712c7</vt:lpwstr>
  </property>
</Properties>
</file>