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5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6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7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2" r:id="rId5"/>
    <p:sldMasterId id="2147483666" r:id="rId6"/>
    <p:sldMasterId id="2147483678" r:id="rId7"/>
    <p:sldMasterId id="2147483682" r:id="rId8"/>
    <p:sldMasterId id="2147483695" r:id="rId9"/>
    <p:sldMasterId id="2147483708" r:id="rId10"/>
    <p:sldMasterId id="2147483721" r:id="rId11"/>
  </p:sldMasterIdLst>
  <p:notesMasterIdLst>
    <p:notesMasterId r:id="rId26"/>
  </p:notesMasterIdLst>
  <p:sldIdLst>
    <p:sldId id="455" r:id="rId12"/>
    <p:sldId id="260" r:id="rId13"/>
    <p:sldId id="324" r:id="rId14"/>
    <p:sldId id="456" r:id="rId15"/>
    <p:sldId id="457" r:id="rId16"/>
    <p:sldId id="458" r:id="rId17"/>
    <p:sldId id="459" r:id="rId18"/>
    <p:sldId id="460" r:id="rId19"/>
    <p:sldId id="461" r:id="rId20"/>
    <p:sldId id="462" r:id="rId21"/>
    <p:sldId id="463" r:id="rId22"/>
    <p:sldId id="466" r:id="rId23"/>
    <p:sldId id="464" r:id="rId24"/>
    <p:sldId id="46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E4ED39-8FA3-478E-A913-A3BDB254AC03}" v="1" dt="2023-10-16T17:31:21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79" autoAdjust="0"/>
    <p:restoredTop sz="91638" autoAdjust="0"/>
  </p:normalViewPr>
  <p:slideViewPr>
    <p:cSldViewPr snapToGrid="0">
      <p:cViewPr varScale="1">
        <p:scale>
          <a:sx n="128" d="100"/>
          <a:sy n="128" d="100"/>
        </p:scale>
        <p:origin x="176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ABEB6-B1CF-4349-8B67-923CA9F014A4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661F1-DB81-44E4-BB5E-8CFA2BC56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31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8E0E6F-9F86-418E-AC36-6514D8CA4DE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544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8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27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2032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57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36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529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972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12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847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20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012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92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521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36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5067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281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9077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07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7305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81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2868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317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67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088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405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7753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14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67B45-ECB7-B761-365F-49515F5A7D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6AA8D4-B292-BED7-B2D4-4BA2235022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79897-EEE4-689F-D72D-AE6D5B988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1F295-A478-D2F1-3EAC-C0C8449B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4DFA7-3BE5-3E4F-5D8D-EF4D81134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7402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1FDD6-D066-D164-0FF4-3A595F5D1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B28C6-A133-2449-51B5-5DAA9B3E5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03EA7-1117-F5E8-739E-886FC3549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22EAE-808E-A7FC-3A14-7B5E8E9C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D8F74-B179-2E74-472C-078B9C48B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5501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73543-34AF-B677-7E44-C64A8D6B8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1EB58-37A0-B131-19D1-E2551FDCD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12259-8162-754A-98FF-4C19A482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87EFB-A3DE-6602-B3D2-52BD77C5C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94FB-6AAB-C691-CC42-61BAAF47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6931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CA37-A47D-291C-94D1-2EB0138F4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AF8E0-5EA9-3D1A-4C6D-E3FF57E181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481FF0-15DC-97BE-1AD6-44C8E9687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84278D-B54A-45EC-581C-81FB57C1C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1DB3AE-95C3-4195-18E1-A94283797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7CA4C2-1BC6-E203-21D2-3591B14E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61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D950A-9C2C-6299-BB74-109C76E53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2AC0BC-5C62-3C5B-2CB2-21F0AA445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80E72-716D-F0C2-0BE0-5321384279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B2B573-9987-FA5C-F5D6-EB9A72C1E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12CAC-F86E-DD50-6A8C-CDD7A0B004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4DB41A-3C77-CBBA-85FE-207919596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E771C1-3F5B-40E2-3A38-3F8C37EF4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3A8478-F5E2-D073-8654-D97CD159F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806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ECA0A-1D41-DDEA-EF25-75DA9E39D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8188B-EAB6-9E08-04B2-23083835B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B92C06-F588-4B03-7E57-5A3EA0B48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2F1327-7106-99D3-E22D-C319F5638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9306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9C42E6-84E1-BCD3-6DB9-C1837C5EA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BE532C-DC95-71ED-F9A2-A704AE3AB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A3B10A-2090-1DA1-ED27-201FEE193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7337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4B712-341C-7F74-978D-14F5FDC9D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2246F-CD03-12D8-E289-421206036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D1E8B-4D4B-AC2E-A423-A97F96CBD2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EF63A-DC73-C408-5DEB-65149B226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79EEA5-45F8-C360-11B7-1B3A0BB73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3B042-2717-DA9C-7AA1-5E39DBF21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8032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D2618-0948-066D-D823-4D6119634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49BF5B-B069-B3D3-0E9F-8C6114F6E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CC1B6-BE91-5D76-B359-F5743E840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BCA8D2-DE58-31FE-0082-EAE91257F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7D155-86DB-F6AC-1C5A-6DD8EC32C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BF1445-27D3-B4F6-88EC-272DF59DA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634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371B7-E5F6-2542-4796-354F25744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8D249E-57CF-0B48-8469-B0719A1B5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9F3E50-93D4-0214-11DD-3D9068D89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CAEE4-878F-C9A1-6FBB-838DA545A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E3A1C-BB5C-5C28-A6BA-BCD067F99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72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BE94D8-8708-3326-B32F-81519D9C74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4B21CD-4150-1203-E795-F66C0FCEBD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B3CE4-9EC4-66BD-F6FE-96AA2B6B9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D18D3-F368-B25E-827F-23963568D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89DE7-7FD6-FC2F-A675-8D8681856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018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3009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74113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screen with white text&#10;&#10;Description automatically generated">
            <a:extLst>
              <a:ext uri="{FF2B5EF4-FFF2-40B4-BE49-F238E27FC236}">
                <a16:creationId xmlns:a16="http://schemas.microsoft.com/office/drawing/2014/main" id="{0D62BA6E-5B36-0752-44CD-C64805A4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071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5945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973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2023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2644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7492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896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8711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04436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458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0122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088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1981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967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79060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3493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8169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770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4725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79933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624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27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5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image" Target="../media/image7.jpg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6.jp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image" Target="../media/image6.jpg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5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704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9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36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04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75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31DEDA-3491-BF5C-5088-B7C61CBCD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C58FA6-6F55-3223-55E6-2B5BE6B0C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20588-9516-CC51-AD30-FF25CEC307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57E5F-5DAC-4208-83EB-E061D6651EA5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EA041-1FF9-06AE-899C-1D7DE4433B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9C994-615E-87AA-EAD0-D3EBBDC309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B417ED-E717-3086-033F-C1B9C7E81872}"/>
              </a:ext>
            </a:extLst>
          </p:cNvPr>
          <p:cNvSpPr txBox="1"/>
          <p:nvPr/>
        </p:nvSpPr>
        <p:spPr>
          <a:xfrm>
            <a:off x="3048000" y="310814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Download the module handbook from Moodle and review the module handbook</a:t>
            </a:r>
          </a:p>
        </p:txBody>
      </p:sp>
      <p:pic>
        <p:nvPicPr>
          <p:cNvPr id="10" name="Picture 9" descr="A blue and white background with white text">
            <a:extLst>
              <a:ext uri="{FF2B5EF4-FFF2-40B4-BE49-F238E27FC236}">
                <a16:creationId xmlns:a16="http://schemas.microsoft.com/office/drawing/2014/main" id="{F5A30383-786C-3D65-82C7-051CA97D21A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03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screen with white text">
            <a:extLst>
              <a:ext uri="{FF2B5EF4-FFF2-40B4-BE49-F238E27FC236}">
                <a16:creationId xmlns:a16="http://schemas.microsoft.com/office/drawing/2014/main" id="{5C71E0FF-3A0B-1CA7-911C-7677E1747DD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5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24/10/2023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5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90/su2113436" TargetMode="External"/><Relationship Id="rId2" Type="http://schemas.openxmlformats.org/officeDocument/2006/relationships/hyperlink" Target="https://doi.org/10.1108/IJCHM-11-2014-0572" TargetMode="External"/><Relationship Id="rId1" Type="http://schemas.openxmlformats.org/officeDocument/2006/relationships/slideLayout" Target="../slideLayouts/slideLayout42.xml"/><Relationship Id="rId5" Type="http://schemas.openxmlformats.org/officeDocument/2006/relationships/hyperlink" Target="https://www.investopedia.com/terms/s/sustainability.asp" TargetMode="External"/><Relationship Id="rId4" Type="http://schemas.openxmlformats.org/officeDocument/2006/relationships/hyperlink" Target="https://sigmaearth.com/sustainability-is-key-to-the-future-of-the-hospitality-industry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8488/31.v9i1.2921" TargetMode="Externa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42008DC-D790-6F18-79A4-BD56A0388296}"/>
              </a:ext>
            </a:extLst>
          </p:cNvPr>
          <p:cNvSpPr txBox="1"/>
          <p:nvPr/>
        </p:nvSpPr>
        <p:spPr>
          <a:xfrm>
            <a:off x="1214718" y="43622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4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Contemporary Theme(Sustainability) in Hilton Hotel</a:t>
            </a:r>
            <a:endParaRPr lang="en-US" sz="44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" name="Picture 3" descr="A glass globe with a green leafy surface&#10;&#10;Description automatically generated with medium confidence">
            <a:extLst>
              <a:ext uri="{FF2B5EF4-FFF2-40B4-BE49-F238E27FC236}">
                <a16:creationId xmlns:a16="http://schemas.microsoft.com/office/drawing/2014/main" id="{6AE89673-DF32-7D36-1827-0C06B6B277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0" r="6002" b="-1"/>
          <a:stretch/>
        </p:blipFill>
        <p:spPr bwMode="auto">
          <a:xfrm>
            <a:off x="4419600" y="1270539"/>
            <a:ext cx="5344885" cy="4488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60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E02AD5-C873-4B4E-A866-82671EBE6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None/>
            </a:pPr>
            <a:r>
              <a:rPr lang="en-US" altLang="en-US" sz="4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3C0DDA04-C2EE-676C-D09B-C83CC907B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10515600" cy="38412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 lnSpcReduction="10000"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+mn-lt"/>
              </a:rPr>
              <a:t>The contemporary theme which I select is “Sustainability”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tx1"/>
              </a:solidFill>
              <a:latin typeface="+mn-lt"/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+mn-lt"/>
              </a:rPr>
              <a:t>Sustainability means meeting our needs without making it harder for future generations to do the same(Molenkamp, D. 2023). 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tx1"/>
              </a:solidFill>
              <a:latin typeface="+mn-lt"/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+mn-lt"/>
              </a:rPr>
              <a:t>Sustainability aims are as follows: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+mn-lt"/>
              </a:rPr>
              <a:t>To protect the ecosystem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+mn-lt"/>
              </a:rPr>
              <a:t>Slow down global warming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tx1"/>
                </a:solidFill>
                <a:latin typeface="+mn-lt"/>
              </a:rPr>
              <a:t>To promote societal advancement</a:t>
            </a:r>
          </a:p>
        </p:txBody>
      </p:sp>
    </p:spTree>
    <p:extLst>
      <p:ext uri="{BB962C8B-B14F-4D97-AF65-F5344CB8AC3E}">
        <p14:creationId xmlns:p14="http://schemas.microsoft.com/office/powerpoint/2010/main" val="2637417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ands holding dirt with a plant in it&#10;&#10;Description automatically generated">
            <a:extLst>
              <a:ext uri="{FF2B5EF4-FFF2-40B4-BE49-F238E27FC236}">
                <a16:creationId xmlns:a16="http://schemas.microsoft.com/office/drawing/2014/main" id="{67191A92-2BBA-1B88-3826-375ED051F3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9" b="12355"/>
          <a:stretch/>
        </p:blipFill>
        <p:spPr bwMode="auto">
          <a:xfrm>
            <a:off x="394821" y="664029"/>
            <a:ext cx="11402358" cy="47182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24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B7D59B-A930-7A4B-7061-76A1A6081F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en-US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 Importance for the Hospitality Sector</a:t>
            </a:r>
          </a:p>
        </p:txBody>
      </p:sp>
    </p:spTree>
    <p:extLst>
      <p:ext uri="{BB962C8B-B14F-4D97-AF65-F5344CB8AC3E}">
        <p14:creationId xmlns:p14="http://schemas.microsoft.com/office/powerpoint/2010/main" val="2589638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0A1014-F5F6-61D8-5898-26342E97C9F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38409" y="510436"/>
            <a:ext cx="10515600" cy="50745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 the 21</a:t>
            </a:r>
            <a:r>
              <a:rPr lang="en-US" sz="2400" baseline="300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century, sustainability is seen as the key to the hospitality Sector’s success.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Sustainability is important for the hospitality sector it leads towards the following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Large financial returns</a:t>
            </a: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Great customer ratings</a:t>
            </a: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Efforts for the benefit of the “environment”, “society”, and “future generations” (Al-wattar, et.al, 2019</a:t>
            </a: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Reduced operating expenses through the reduction of resource use, such as energy and water</a:t>
            </a:r>
            <a:endParaRPr lang="en-US" sz="3200" dirty="0">
              <a:solidFill>
                <a:srgbClr val="FF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3026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F225466-FE1E-D182-2560-50E0C6B15DAF}"/>
              </a:ext>
            </a:extLst>
          </p:cNvPr>
          <p:cNvSpPr txBox="1"/>
          <p:nvPr/>
        </p:nvSpPr>
        <p:spPr>
          <a:xfrm>
            <a:off x="986114" y="844481"/>
            <a:ext cx="7848600" cy="45243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Sustainability can be a distinguishing factor for hotels, setting them apart from their competitors(Kain, D. 2023).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get or keep a competitive edge in the hotel business, current and future hospitality managers must implement sustainable systems.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sustainability factor will lead to a bright future for the hotel business.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The hotel will be more eco-friendly and have less carbon footprint if it adopts sustainable tactics. </a:t>
            </a:r>
            <a:endParaRPr lang="en-US" altLang="en-US" sz="1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783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 sign with a logo on it&#10;&#10;Description automatically generated">
            <a:extLst>
              <a:ext uri="{FF2B5EF4-FFF2-40B4-BE49-F238E27FC236}">
                <a16:creationId xmlns:a16="http://schemas.microsoft.com/office/drawing/2014/main" id="{E7FBE53A-EBB1-2CF2-E665-58024DCF5E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8" r="-2" b="-2"/>
          <a:stretch/>
        </p:blipFill>
        <p:spPr bwMode="auto">
          <a:xfrm>
            <a:off x="0" y="0"/>
            <a:ext cx="7040012" cy="50292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A blue and white sign&#10;&#10;Description automatically generated">
            <a:extLst>
              <a:ext uri="{FF2B5EF4-FFF2-40B4-BE49-F238E27FC236}">
                <a16:creationId xmlns:a16="http://schemas.microsoft.com/office/drawing/2014/main" id="{C075F761-1198-1C04-E7D4-3C9E5BD94C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0" r="18355" b="2"/>
          <a:stretch/>
        </p:blipFill>
        <p:spPr bwMode="auto">
          <a:xfrm>
            <a:off x="6414188" y="1704686"/>
            <a:ext cx="5777812" cy="410729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10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C708E7-CF2C-C931-F43A-C522B89FB491}"/>
              </a:ext>
            </a:extLst>
          </p:cNvPr>
          <p:cNvSpPr txBox="1"/>
          <p:nvPr/>
        </p:nvSpPr>
        <p:spPr>
          <a:xfrm>
            <a:off x="1264410" y="563631"/>
            <a:ext cx="7777162" cy="526297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“Travel with Purpose” CSR program is another way Hilton shows how seriously it takes its commitment to building strong bonds between its employees and the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neighbourhoods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where it operates (Dudovskiy, J. 2016).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Travel with Purpose” promotes responsible vacationing around the globe. By 2030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Hilton hopes to cut its environmental effect in half and increase its investment in social impact by 100%.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Across their business, their supplier chain, and local communities, through its "Travel with Purpose" program, Hilton Hotels hopes to have a beneficial impact on the world's environment and society.</a:t>
            </a:r>
            <a:endParaRPr lang="en-US" sz="4000" dirty="0">
              <a:solidFill>
                <a:srgbClr val="FF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339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24C39F-C8AB-A241-BAC0-68459A53616F}"/>
              </a:ext>
            </a:extLst>
          </p:cNvPr>
          <p:cNvSpPr txBox="1"/>
          <p:nvPr/>
        </p:nvSpPr>
        <p:spPr>
          <a:xfrm>
            <a:off x="755650" y="1247775"/>
            <a:ext cx="7848600" cy="3657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Hotel Hilton strive for </a:t>
            </a:r>
          </a:p>
          <a:p>
            <a:pPr algn="ctr">
              <a:defRPr/>
            </a:pP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operational excellence of the highest level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foster meaningful interactions with their guests and Team Members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 use their ingenuity and influence to create significant improvements in those areas.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711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6FEBFE1-737B-D3FD-66AD-D728E975B6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altLang="en-US" b="1">
                <a:solidFill>
                  <a:srgbClr val="FFFF00"/>
                </a:solidFill>
              </a:rPr>
              <a:t>Evaluation of future policy and management option for dealing issue</a:t>
            </a:r>
          </a:p>
        </p:txBody>
      </p:sp>
      <p:pic>
        <p:nvPicPr>
          <p:cNvPr id="6" name="Picture 5" descr="Pen placed on top of a signature line">
            <a:extLst>
              <a:ext uri="{FF2B5EF4-FFF2-40B4-BE49-F238E27FC236}">
                <a16:creationId xmlns:a16="http://schemas.microsoft.com/office/drawing/2014/main" id="{77CC26B5-4293-C253-D326-33EEC3C599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3" b="37104"/>
          <a:stretch/>
        </p:blipFill>
        <p:spPr>
          <a:xfrm>
            <a:off x="838200" y="1825625"/>
            <a:ext cx="10515600" cy="4351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9818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>
            <a:extLst>
              <a:ext uri="{FF2B5EF4-FFF2-40B4-BE49-F238E27FC236}">
                <a16:creationId xmlns:a16="http://schemas.microsoft.com/office/drawing/2014/main" id="{BDD2A20B-8E9A-A520-9133-0FA8D4790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333375"/>
            <a:ext cx="7991475" cy="5114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Font typeface="Symbol" pitchFamily="2" charset="2"/>
              <a:buChar char=""/>
            </a:pPr>
            <a:r>
              <a:rPr lang="en-US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Hotel Hilton must invest more in energy-efficient HVAC systems, appliances, and lighting to reduce energy usage.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Font typeface="Symbol" pitchFamily="2" charset="2"/>
              <a:buChar char=""/>
            </a:pPr>
            <a:r>
              <a:rPr lang="en-US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Hotel Hilton must consider pure energy production via research into renewables like solar panels.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spcAft>
                <a:spcPts val="800"/>
              </a:spcAft>
              <a:buClrTx/>
              <a:buFont typeface="Symbol" pitchFamily="2" charset="2"/>
              <a:buChar char=""/>
            </a:pPr>
            <a:r>
              <a:rPr lang="en-US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Reduce water usage by putting in low-flow taps, showerheads, and toilets.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spcAft>
                <a:spcPts val="800"/>
              </a:spcAft>
              <a:buClrTx/>
              <a:buFont typeface="Symbol" pitchFamily="2" charset="2"/>
              <a:buChar char=""/>
            </a:pPr>
            <a:r>
              <a:rPr lang="en-US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Hilton hotel should promote energy conservation among its guests by providing clear instructions to turn off lights and electronic devices when they are not being </a:t>
            </a:r>
            <a:r>
              <a:rPr lang="en-US" alt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utilised</a:t>
            </a:r>
            <a:endParaRPr lang="en-US" altLang="en-US" sz="32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001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houses with white roofs&#10;&#10;Description automatically generated">
            <a:extLst>
              <a:ext uri="{FF2B5EF4-FFF2-40B4-BE49-F238E27FC236}">
                <a16:creationId xmlns:a16="http://schemas.microsoft.com/office/drawing/2014/main" id="{018E4BB7-A88D-C859-0CAE-16A84EBAB5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38" b="33182"/>
          <a:stretch/>
        </p:blipFill>
        <p:spPr>
          <a:xfrm>
            <a:off x="838200" y="3215046"/>
            <a:ext cx="6146537" cy="2543427"/>
          </a:xfrm>
          <a:prstGeom prst="rect">
            <a:avLst/>
          </a:prstGeom>
          <a:noFill/>
        </p:spPr>
      </p:pic>
      <p:pic>
        <p:nvPicPr>
          <p:cNvPr id="8" name="Picture 7" descr="A green lawn with palm trees and a building&#10;&#10;Description automatically generated">
            <a:extLst>
              <a:ext uri="{FF2B5EF4-FFF2-40B4-BE49-F238E27FC236}">
                <a16:creationId xmlns:a16="http://schemas.microsoft.com/office/drawing/2014/main" id="{07617AA4-BD77-C293-9B28-2204A38F38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737" y="0"/>
            <a:ext cx="4317737" cy="43177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9B49DA6-26BA-E8F9-E380-5C1205144B0E}"/>
              </a:ext>
            </a:extLst>
          </p:cNvPr>
          <p:cNvSpPr txBox="1"/>
          <p:nvPr/>
        </p:nvSpPr>
        <p:spPr>
          <a:xfrm>
            <a:off x="184657" y="84029"/>
            <a:ext cx="63950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And so, the sustainability story in the Hilton Hotel reminds us that we all have the power to create a better future. By embracing sustainable practices, we can protect our environment, support local communities, and ensure a brighter tomorrow for future generations.</a:t>
            </a:r>
          </a:p>
        </p:txBody>
      </p:sp>
    </p:spTree>
    <p:extLst>
      <p:ext uri="{BB962C8B-B14F-4D97-AF65-F5344CB8AC3E}">
        <p14:creationId xmlns:p14="http://schemas.microsoft.com/office/powerpoint/2010/main" val="1804694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8D465B7-6AAD-D3A7-CAE0-EE58D9309479}"/>
              </a:ext>
            </a:extLst>
          </p:cNvPr>
          <p:cNvSpPr txBox="1"/>
          <p:nvPr/>
        </p:nvSpPr>
        <p:spPr>
          <a:xfrm>
            <a:off x="900113" y="260350"/>
            <a:ext cx="9535974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References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Jones, P., Hillier, D. and Comfort, D. (2016), "Sustainability in the hospitality industry: Some personal reflections on corporate challenges and research agendas", 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Contemporary Hospitality Management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Vol. 28 No. 1, pp. 36-67. </a:t>
            </a:r>
            <a:r>
              <a:rPr lang="en-US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https://doi.org/10.1108/IJCHM-11-2014-0572</a:t>
            </a:r>
            <a:endParaRPr lang="en-US" sz="2400" u="sng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Kuhlman, T., &amp; Farrington, J. (2010). What Is Sustainability?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Sustainability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(11), 3436–3448. MDPI. </a:t>
            </a:r>
            <a:r>
              <a:rPr lang="en-US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https://doi.org/10.3390/su2113436</a:t>
            </a:r>
            <a:endParaRPr lang="en-US" sz="2400" u="sng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Kain, D. T. (2023, May 5).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Sustainability Is Key To The Future Of The Hospitality Industry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Sigma Earth. </a:t>
            </a:r>
            <a:r>
              <a:rPr lang="en-US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https://sigmaearth.com/sustainability-is-key-to-the-future-of-the-hospitality-industry/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Mollenkamp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D. (2023, April 8).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What is Sustainability?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Investopedia. </a:t>
            </a:r>
            <a:r>
              <a:rPr lang="en-US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5"/>
              </a:rPr>
              <a:t>https://www.investopedia.com/terms/s/sustainability.asp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282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>
            <a:extLst>
              <a:ext uri="{FF2B5EF4-FFF2-40B4-BE49-F238E27FC236}">
                <a16:creationId xmlns:a16="http://schemas.microsoft.com/office/drawing/2014/main" id="{EE785314-1DD3-DE32-B501-E2A3A3890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009650"/>
            <a:ext cx="943658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itchFamily="2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Adams, S.,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Kageyama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Y., &amp;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Barreda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 A. (2022). Sustainability Efforts in the Hotel Industry: A Systematic Literature Review. </a:t>
            </a:r>
            <a:r>
              <a:rPr lang="en-US" alt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Tourism Management Research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9–23. </a:t>
            </a:r>
            <a:r>
              <a:rPr lang="en-US" altLang="en-US" sz="2400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https://doi.org/10.18488/31.v9i1.2921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Al-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Wattar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Y. M. A., 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Almagtome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 H., &amp; Al-</a:t>
            </a:r>
            <a:r>
              <a:rPr lang="en-US" alt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Shafeay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K. M. (2019). The role of integrating hotel sustainability reporting practices into an Accounting Information System to enhance Hotel Financial Performance: Evidence from Iraq. </a:t>
            </a:r>
            <a:r>
              <a:rPr lang="en-US" alt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African Journal of Hospitality, Tourism and Leisure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alt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(5), 1-16. </a:t>
            </a:r>
          </a:p>
        </p:txBody>
      </p:sp>
    </p:spTree>
    <p:extLst>
      <p:ext uri="{BB962C8B-B14F-4D97-AF65-F5344CB8AC3E}">
        <p14:creationId xmlns:p14="http://schemas.microsoft.com/office/powerpoint/2010/main" val="2642452112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9229984B-5243-4B0F-9DF4-5CF6065CF6B8}" vid="{B8F83B43-BD8A-41FF-9758-5868C51FEFBE}"/>
    </a:ext>
  </a:extLst>
</a:theme>
</file>

<file path=ppt/theme/theme7.xml><?xml version="1.0" encoding="utf-8"?>
<a:theme xmlns:a="http://schemas.openxmlformats.org/drawingml/2006/main" name="Theme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4" id="{4520D893-3CC4-40B1-95B4-735F7AFBF46B}" vid="{9CDA9DB9-A95C-4C64-B0FD-E44CFFB8D6FA}"/>
    </a:ext>
  </a:extLst>
</a:theme>
</file>

<file path=ppt/theme/theme8.xml><?xml version="1.0" encoding="utf-8"?>
<a:theme xmlns:a="http://schemas.openxmlformats.org/drawingml/2006/main" name="Theme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3" id="{43F99639-B193-4022-BE69-23FA00B831EA}" vid="{33ACB9AB-A5D0-46AF-B162-B0129356D5DB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4243a2f-f39c-4e43-9810-58f2f548e0d4">
      <Terms xmlns="http://schemas.microsoft.com/office/infopath/2007/PartnerControls"/>
    </lcf76f155ced4ddcb4097134ff3c332f>
    <TaxCatchAll xmlns="32cf4773-4f40-40c5-b712-94915657137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B20D8D9EE02948A6C40859CF0F1CF5" ma:contentTypeVersion="13" ma:contentTypeDescription="Create a new document." ma:contentTypeScope="" ma:versionID="3a42bb11c81490c0711891ed477bd834">
  <xsd:schema xmlns:xsd="http://www.w3.org/2001/XMLSchema" xmlns:xs="http://www.w3.org/2001/XMLSchema" xmlns:p="http://schemas.microsoft.com/office/2006/metadata/properties" xmlns:ns2="74243a2f-f39c-4e43-9810-58f2f548e0d4" xmlns:ns3="32cf4773-4f40-40c5-b712-949156571374" targetNamespace="http://schemas.microsoft.com/office/2006/metadata/properties" ma:root="true" ma:fieldsID="03a78252230837bb11038cea7e79c1f1" ns2:_="" ns3:_="">
    <xsd:import namespace="74243a2f-f39c-4e43-9810-58f2f548e0d4"/>
    <xsd:import namespace="32cf4773-4f40-40c5-b712-949156571374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43a2f-f39c-4e43-9810-58f2f548e0d4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f4773-4f40-40c5-b712-949156571374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32f4320f-1d01-4f5b-afc1-77c425931ec5}" ma:internalName="TaxCatchAll" ma:showField="CatchAllData" ma:web="32cf4773-4f40-40c5-b712-9491565713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A96578-F261-47E4-A313-68CB36B4F3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32BBAC-3698-4F05-9D8E-6B64CA681E85}">
  <ds:schemaRefs>
    <ds:schemaRef ds:uri="http://schemas.microsoft.com/office/2006/documentManagement/types"/>
    <ds:schemaRef ds:uri="32cf4773-4f40-40c5-b712-949156571374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74243a2f-f39c-4e43-9810-58f2f548e0d4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3A733C8-F562-4261-B329-2365D6E464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243a2f-f39c-4e43-9810-58f2f548e0d4"/>
    <ds:schemaRef ds:uri="32cf4773-4f40-40c5-b712-9491565713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759</Words>
  <Application>Microsoft Macintosh PowerPoint</Application>
  <PresentationFormat>Widescreen</PresentationFormat>
  <Paragraphs>52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Calibri</vt:lpstr>
      <vt:lpstr>Calibri Light</vt:lpstr>
      <vt:lpstr>Symbol</vt:lpstr>
      <vt:lpstr>Times New Roman</vt:lpstr>
      <vt:lpstr>Wingdings 3</vt:lpstr>
      <vt:lpstr>Title Slide 1</vt:lpstr>
      <vt:lpstr>Sub Title 1</vt:lpstr>
      <vt:lpstr>1_Text Break Info Slide 2</vt:lpstr>
      <vt:lpstr>1_Title Slide 1</vt:lpstr>
      <vt:lpstr>Text 1</vt:lpstr>
      <vt:lpstr>Theme1</vt:lpstr>
      <vt:lpstr>Theme4</vt:lpstr>
      <vt:lpstr>Theme3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Evaluation of future policy and management option for dealing issue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BMIH 00</dc:title>
  <dc:creator>Christopher Wilkin</dc:creator>
  <cp:lastModifiedBy>Evtim Dyakov (2018828)</cp:lastModifiedBy>
  <cp:revision>16</cp:revision>
  <dcterms:created xsi:type="dcterms:W3CDTF">2023-01-31T21:01:37Z</dcterms:created>
  <dcterms:modified xsi:type="dcterms:W3CDTF">2023-10-24T11:31:26Z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0x01010048B20D8D9EE02948A6C40859CF0F1CF5</vt:lpwstr>
  </property>
</Properties>
</file>