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65" r:id="rId3"/>
    <p:sldId id="257" r:id="rId4"/>
    <p:sldId id="258" r:id="rId5"/>
    <p:sldId id="259" r:id="rId6"/>
    <p:sldId id="260" r:id="rId7"/>
    <p:sldId id="261" r:id="rId8"/>
    <p:sldId id="264" r:id="rId9"/>
    <p:sldId id="263"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F73B847-9596-8992-4096-70FE62D9FBA1}" name="Ateeq Ur Rehman (2322964)" initials="AR" userId="S::2322964@student.uwtsd.ac.uk::31314f5f-7625-4680-891b-1b5482c2b0e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250" autoAdjust="0"/>
    <p:restoredTop sz="95033" autoAdjust="0"/>
  </p:normalViewPr>
  <p:slideViewPr>
    <p:cSldViewPr snapToGrid="0" snapToObjects="1">
      <p:cViewPr>
        <p:scale>
          <a:sx n="66" d="100"/>
          <a:sy n="66" d="100"/>
        </p:scale>
        <p:origin x="926" y="413"/>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6C6E6F-17D8-44A3-BBE1-C9DF4D3FB808}" type="datetimeFigureOut">
              <a:rPr lang="en-GB" smtClean="0"/>
              <a:t>14/06/2025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DFE5A1-8216-4721-A7A5-A2B9227482BA}" type="slidenum">
              <a:rPr lang="en-GB" smtClean="0"/>
              <a:t>‹#›</a:t>
            </a:fld>
            <a:endParaRPr lang="en-GB"/>
          </a:p>
        </p:txBody>
      </p:sp>
    </p:spTree>
    <p:extLst>
      <p:ext uri="{BB962C8B-B14F-4D97-AF65-F5344CB8AC3E}">
        <p14:creationId xmlns:p14="http://schemas.microsoft.com/office/powerpoint/2010/main" val="3828889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DFE5A1-8216-4721-A7A5-A2B9227482BA}" type="slidenum">
              <a:rPr lang="en-GB" smtClean="0"/>
              <a:t>1</a:t>
            </a:fld>
            <a:endParaRPr lang="en-GB"/>
          </a:p>
        </p:txBody>
      </p:sp>
    </p:spTree>
    <p:extLst>
      <p:ext uri="{BB962C8B-B14F-4D97-AF65-F5344CB8AC3E}">
        <p14:creationId xmlns:p14="http://schemas.microsoft.com/office/powerpoint/2010/main" val="521767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DFE5A1-8216-4721-A7A5-A2B9227482BA}" type="slidenum">
              <a:rPr lang="en-GB" smtClean="0"/>
              <a:t>3</a:t>
            </a:fld>
            <a:endParaRPr lang="en-GB"/>
          </a:p>
        </p:txBody>
      </p:sp>
    </p:spTree>
    <p:extLst>
      <p:ext uri="{BB962C8B-B14F-4D97-AF65-F5344CB8AC3E}">
        <p14:creationId xmlns:p14="http://schemas.microsoft.com/office/powerpoint/2010/main" val="33675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DFE5A1-8216-4721-A7A5-A2B9227482BA}" type="slidenum">
              <a:rPr lang="en-GB" smtClean="0"/>
              <a:t>8</a:t>
            </a:fld>
            <a:endParaRPr lang="en-GB"/>
          </a:p>
        </p:txBody>
      </p:sp>
    </p:spTree>
    <p:extLst>
      <p:ext uri="{BB962C8B-B14F-4D97-AF65-F5344CB8AC3E}">
        <p14:creationId xmlns:p14="http://schemas.microsoft.com/office/powerpoint/2010/main" val="351915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DFE5A1-8216-4721-A7A5-A2B9227482BA}" type="slidenum">
              <a:rPr lang="en-GB" smtClean="0"/>
              <a:t>9</a:t>
            </a:fld>
            <a:endParaRPr lang="en-GB"/>
          </a:p>
        </p:txBody>
      </p:sp>
    </p:spTree>
    <p:extLst>
      <p:ext uri="{BB962C8B-B14F-4D97-AF65-F5344CB8AC3E}">
        <p14:creationId xmlns:p14="http://schemas.microsoft.com/office/powerpoint/2010/main" val="288703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anagementweekly.org/mintzbergs-management-role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hyperlink" Target="https://logosmarcas.net/google-logo/"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slideplayer.com/slide/7095277/"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free-management-ebooks.com/faqld/leadmodels-01.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uk.images.search.yahoo.com/yhs/view;_ylt=AwrNPBIF9ERoRLoWDJqe3olQ;_ylu=c2VjA3NyBHNsawNpbWcEb2lkAzQxOGUxNzk5OWNiNDQ3OTcwYmM2ZGJjZTkwMGEzODRlBGdwb3MDMwRpdANiaW5n?back=https%3A%2F%2Fuk.images.search.yahoo.com%2Fyhs%2Fsearch%3Fp%3DDecisional%2BRoles%26ei%3DUTF-8%26type%3Dfc_A3EE5585A6B_s69_g_e_d_n1_c999%26fr%3Dyhs-fc-2374_2%26hsimp%3Dyhs-2374_2%26hspart%3Dfc%26param1%3D7%26param2%3DeJxFT8tqxCAU%252FRWXM2CSq0YTdTXS5gNKVxUXxpiM5DVMZkjp15eUlnIX53AecO6QOqvd2wsB4IwRi91itTvw0C12wWonpbTYpZvVjnoARVkQSoTQq%252BCBKM7roGrfUiVb6VXdS26xG%252BJqtRtai93TW%252B3m9StNky94Dui0p6Vb9w0tD0QgB432tIhSo09RnpG%252F3aa4x3ZMj4KzKmcCncbrY54wmtIY0RDDuJ5RuN7XORaEiRyOQ5vv%252FT39VWI3%252FHvH%252FC39vvTc4v2HE9ZcLqaBrCkrmRHy2mTGGJoZeWEgq8pAZY58OMIUKM%252BAZlS8E6lYpQjLOZEf31IsXGo%253D%26tab%3Dorganic%26ri%3D3&amp;w=500&amp;h=221&amp;imgurl=www.free-management-ebooks.com%2Fimages%2Fldmd0104.jpg&amp;rurl=http%3A%2F%2Fwww.free-management-ebooks.com%2Ffaqld%2Fleadmodels-01.htm&amp;size=15KB&amp;p=Decisional+Roles&amp;oid=418e17999cb447970bc6dbce900a384e&amp;fr2=&amp;fr=yhs-fc-2374_2&amp;tt=Mintzberg%26%2339%3Bs+Management+Roles&amp;b=0&amp;ni=160&amp;no=3&amp;ts=&amp;tab=organic&amp;sigr=e1x3C9b._Jal&amp;sigb=lcrHpzNCpdsv&amp;sigi=akax62LfklxD&amp;sigt=79xmP3cQw57A&amp;.crumb=ds8zdi/BwjF&amp;fr=yhs-fc-2374_2&amp;hsimp=yhs-2374_2&amp;hspart=fc&amp;type=fc_A3EE5585A6B_s69_g_e_d_n1_c999&amp;param1=7&amp;param2=eJxFT8tqxCAU%2FRWXM2CSq0YTdTXS5gNKVxUXxpiM5DVMZkjp15eUlnIX53AecO6QOqvd2wsB4IwRi91itTvw0C12wWonpbTYpZvVjnoARVkQSoTQq%2BCBKM7roGrfUiVb6VXdS26xG%2BJqtRtai93TW%2B3m9StNky94Dui0p6Vb9w0tD0QgB432tIhSo09RnpG%2F3aa4x3ZMj4KzKmcCncbrY54wmtIY0RDDuJ5RuN7XORaEiRyOQ5vv%2FT39VWI3%2FHvH%2FC39vvTc4v2HE9ZcLqaBrCkrmRHy2mTGGJoZeWEgq8pAZY58OMIUKM%2BAZlS8E6lYpQjLOZEf31IsXGo%3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linkedin.com/pulse/changing-emerging-job-roles-singh-kuldeep-his-hi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hyperlink" Target="https://hbr.org/2022/06/managing-reputation-tech" TargetMode="External"/><Relationship Id="rId13" Type="http://schemas.openxmlformats.org/officeDocument/2006/relationships/hyperlink" Target="https://www.theverge.com/" TargetMode="External"/><Relationship Id="rId3" Type="http://schemas.openxmlformats.org/officeDocument/2006/relationships/hyperlink" Target="https://www.cipd.org/" TargetMode="External"/><Relationship Id="rId7" Type="http://schemas.openxmlformats.org/officeDocument/2006/relationships/hyperlink" Target="https://sustainability.google/" TargetMode="External"/><Relationship Id="rId12" Type="http://schemas.openxmlformats.org/officeDocument/2006/relationships/hyperlink" Target="https://www.royal.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blog.google/" TargetMode="External"/><Relationship Id="rId11" Type="http://schemas.openxmlformats.org/officeDocument/2006/relationships/hyperlink" Target="https://www.mckinsey.com/" TargetMode="External"/><Relationship Id="rId5" Type="http://schemas.openxmlformats.org/officeDocument/2006/relationships/hyperlink" Target="https://www.thinkwithgoogle.com/" TargetMode="External"/><Relationship Id="rId10" Type="http://schemas.openxmlformats.org/officeDocument/2006/relationships/hyperlink" Target="https://www.inc.com/" TargetMode="External"/><Relationship Id="rId4" Type="http://schemas.openxmlformats.org/officeDocument/2006/relationships/hyperlink" Target="https://about.google/" TargetMode="External"/><Relationship Id="rId9" Type="http://schemas.openxmlformats.org/officeDocument/2006/relationships/hyperlink" Target="https://hbr.org/" TargetMode="External"/><Relationship Id="rId14" Type="http://schemas.openxmlformats.org/officeDocument/2006/relationships/hyperlink" Target="https://www.weforum.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7" name="Rectangle 110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88560" y="588559"/>
            <a:ext cx="6858000" cy="5680880"/>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0543" y="2868561"/>
            <a:ext cx="4627475" cy="2713007"/>
          </a:xfrm>
        </p:spPr>
        <p:txBody>
          <a:bodyPr anchor="b">
            <a:normAutofit/>
          </a:bodyPr>
          <a:lstStyle/>
          <a:p>
            <a:pPr>
              <a:lnSpc>
                <a:spcPct val="90000"/>
              </a:lnSpc>
            </a:pPr>
            <a:r>
              <a:rPr lang="en-GB" sz="3200" b="1">
                <a:latin typeface="Aptos Black" panose="020B0004020202020204" pitchFamily="34" charset="0"/>
              </a:rPr>
              <a:t>Managerial Roles in</a:t>
            </a:r>
            <a:br>
              <a:rPr lang="en-GB" sz="3200" b="1">
                <a:latin typeface="Aptos Black" panose="020B0004020202020204" pitchFamily="34" charset="0"/>
              </a:rPr>
            </a:br>
            <a:r>
              <a:rPr lang="en-GB" sz="3200" b="1">
                <a:latin typeface="Aptos Black" panose="020B0004020202020204" pitchFamily="34" charset="0"/>
              </a:rPr>
              <a:t>Contemporary Business: </a:t>
            </a:r>
            <a:br>
              <a:rPr lang="en-GB" sz="2400" b="1">
                <a:solidFill>
                  <a:srgbClr val="0070C0"/>
                </a:solidFill>
                <a:latin typeface="Aptos Black" panose="020B0004020202020204" pitchFamily="34" charset="0"/>
              </a:rPr>
            </a:br>
            <a:r>
              <a:rPr lang="en-GB" sz="2400" b="1">
                <a:solidFill>
                  <a:srgbClr val="0070C0"/>
                </a:solidFill>
              </a:rPr>
              <a:t>Exploring how Google implements Mintzberg’s framework</a:t>
            </a:r>
            <a:endParaRPr lang="en-GB" sz="2400" b="1" dirty="0">
              <a:solidFill>
                <a:srgbClr val="0070C0"/>
              </a:solidFill>
            </a:endParaRPr>
          </a:p>
        </p:txBody>
      </p:sp>
      <p:pic>
        <p:nvPicPr>
          <p:cNvPr id="6" name="Picture 8">
            <a:hlinkClick r:id="rId3"/>
            <a:extLst>
              <a:ext uri="{FF2B5EF4-FFF2-40B4-BE49-F238E27FC236}">
                <a16:creationId xmlns:a16="http://schemas.microsoft.com/office/drawing/2014/main" id="{BC04774D-8002-338D-026E-0584B717B6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711"/>
          <a:stretch/>
        </p:blipFill>
        <p:spPr bwMode="auto">
          <a:xfrm>
            <a:off x="440543" y="1060639"/>
            <a:ext cx="4524553" cy="163694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783802" y="422787"/>
            <a:ext cx="3232378" cy="5795189"/>
          </a:xfrm>
        </p:spPr>
        <p:txBody>
          <a:bodyPr anchor="ctr">
            <a:normAutofit fontScale="92500" lnSpcReduction="20000"/>
          </a:bodyPr>
          <a:lstStyle/>
          <a:p>
            <a:pPr marL="457200" marR="1270" indent="0">
              <a:lnSpc>
                <a:spcPct val="90000"/>
              </a:lnSpc>
              <a:spcBef>
                <a:spcPts val="600"/>
              </a:spcBef>
              <a:spcAft>
                <a:spcPts val="600"/>
              </a:spcAft>
              <a:buNone/>
            </a:pPr>
            <a:r>
              <a:rPr lang="en-US" sz="1300" dirty="0">
                <a:solidFill>
                  <a:schemeClr val="accent2"/>
                </a:solidFill>
                <a:effectLst/>
                <a:latin typeface="Aptos Black" panose="020B0004020202020204" pitchFamily="34" charset="0"/>
                <a:ea typeface="Aptos" panose="020B0004020202020204" pitchFamily="34" charset="0"/>
                <a:cs typeface="Times New Roman" panose="02020603050405020304" pitchFamily="18" charset="0"/>
              </a:rPr>
              <a:t>Module:</a:t>
            </a:r>
          </a:p>
          <a:p>
            <a:pPr marL="457200" marR="1270" indent="0">
              <a:lnSpc>
                <a:spcPct val="90000"/>
              </a:lnSpc>
              <a:spcBef>
                <a:spcPts val="600"/>
              </a:spcBef>
              <a:spcAft>
                <a:spcPts val="600"/>
              </a:spcAft>
              <a:buNone/>
            </a:pPr>
            <a:r>
              <a:rPr lang="en-GB" sz="1300" dirty="0">
                <a:effectLst/>
                <a:latin typeface="Aptos Black" panose="020B0004020202020204" pitchFamily="34" charset="0"/>
                <a:ea typeface="Aptos" panose="020B0004020202020204" pitchFamily="34" charset="0"/>
                <a:cs typeface="Times New Roman" panose="02020603050405020304" pitchFamily="18" charset="0"/>
              </a:rPr>
              <a:t>Introduction to Leadership and Management </a:t>
            </a:r>
            <a:br>
              <a:rPr lang="en-US" sz="1300" dirty="0">
                <a:effectLst/>
                <a:latin typeface="Aptos Black" panose="020B0004020202020204" pitchFamily="34" charset="0"/>
                <a:ea typeface="Aptos" panose="020B0004020202020204" pitchFamily="34" charset="0"/>
                <a:cs typeface="Times New Roman" panose="02020603050405020304" pitchFamily="18" charset="0"/>
              </a:rPr>
            </a:br>
            <a:endParaRPr lang="en-US" sz="1300" dirty="0">
              <a:effectLst/>
              <a:latin typeface="Aptos Black" panose="020B0004020202020204" pitchFamily="34" charset="0"/>
              <a:ea typeface="Aptos" panose="020B0004020202020204" pitchFamily="34" charset="0"/>
              <a:cs typeface="Times New Roman" panose="02020603050405020304" pitchFamily="18" charset="0"/>
            </a:endParaRPr>
          </a:p>
          <a:p>
            <a:pPr marL="457200" marR="1270" indent="0">
              <a:lnSpc>
                <a:spcPct val="90000"/>
              </a:lnSpc>
              <a:spcBef>
                <a:spcPts val="600"/>
              </a:spcBef>
              <a:spcAft>
                <a:spcPts val="600"/>
              </a:spcAft>
              <a:buNone/>
            </a:pPr>
            <a:r>
              <a:rPr lang="en-US" sz="1300" b="1" dirty="0">
                <a:solidFill>
                  <a:schemeClr val="accent2"/>
                </a:solidFill>
                <a:effectLst/>
                <a:latin typeface="Aptos Black" panose="020B0004020202020204" pitchFamily="34" charset="0"/>
                <a:ea typeface="Aptos" panose="020B0004020202020204" pitchFamily="34" charset="0"/>
                <a:cs typeface="Times New Roman" panose="02020603050405020304" pitchFamily="18" charset="0"/>
              </a:rPr>
              <a:t>Module Code:</a:t>
            </a:r>
          </a:p>
          <a:p>
            <a:pPr marL="457200" marR="1270" indent="0">
              <a:lnSpc>
                <a:spcPct val="90000"/>
              </a:lnSpc>
              <a:spcBef>
                <a:spcPts val="600"/>
              </a:spcBef>
              <a:spcAft>
                <a:spcPts val="600"/>
              </a:spcAft>
              <a:buNone/>
            </a:pPr>
            <a:r>
              <a:rPr lang="en-US" sz="1300" dirty="0">
                <a:effectLst/>
                <a:latin typeface="Aptos Black" panose="020B0004020202020204" pitchFamily="34" charset="0"/>
                <a:ea typeface="Aptos" panose="020B0004020202020204" pitchFamily="34" charset="0"/>
                <a:cs typeface="Times New Roman" panose="02020603050405020304" pitchFamily="18" charset="0"/>
              </a:rPr>
              <a:t>LCBB4015</a:t>
            </a:r>
            <a:br>
              <a:rPr lang="en-US" sz="1300" dirty="0">
                <a:effectLst/>
                <a:latin typeface="Aptos Black" panose="020B0004020202020204" pitchFamily="34" charset="0"/>
                <a:ea typeface="Aptos" panose="020B0004020202020204" pitchFamily="34" charset="0"/>
                <a:cs typeface="Times New Roman" panose="02020603050405020304" pitchFamily="18" charset="0"/>
              </a:rPr>
            </a:br>
            <a:endParaRPr lang="en-US" sz="1300" dirty="0">
              <a:effectLst/>
              <a:latin typeface="Aptos Black" panose="020B0004020202020204" pitchFamily="34" charset="0"/>
              <a:ea typeface="Aptos" panose="020B0004020202020204" pitchFamily="34" charset="0"/>
              <a:cs typeface="Times New Roman" panose="02020603050405020304" pitchFamily="18" charset="0"/>
            </a:endParaRPr>
          </a:p>
          <a:p>
            <a:pPr marL="457200" marR="1270" indent="0">
              <a:lnSpc>
                <a:spcPct val="90000"/>
              </a:lnSpc>
              <a:spcBef>
                <a:spcPts val="600"/>
              </a:spcBef>
              <a:spcAft>
                <a:spcPts val="600"/>
              </a:spcAft>
              <a:buNone/>
            </a:pPr>
            <a:r>
              <a:rPr lang="en-US" sz="1300" dirty="0">
                <a:solidFill>
                  <a:schemeClr val="accent2"/>
                </a:solidFill>
                <a:effectLst/>
                <a:latin typeface="Aptos Black" panose="020B0004020202020204" pitchFamily="34" charset="0"/>
                <a:ea typeface="Aptos" panose="020B0004020202020204" pitchFamily="34" charset="0"/>
                <a:cs typeface="Times New Roman" panose="02020603050405020304" pitchFamily="18" charset="0"/>
              </a:rPr>
              <a:t>Institution:</a:t>
            </a:r>
          </a:p>
          <a:p>
            <a:pPr marL="457200" marR="1270" indent="0">
              <a:lnSpc>
                <a:spcPct val="90000"/>
              </a:lnSpc>
              <a:spcBef>
                <a:spcPts val="600"/>
              </a:spcBef>
              <a:spcAft>
                <a:spcPts val="600"/>
              </a:spcAft>
              <a:buNone/>
            </a:pPr>
            <a:r>
              <a:rPr lang="en-US" sz="1300" dirty="0">
                <a:effectLst/>
                <a:latin typeface="Aptos Black" panose="020B0004020202020204" pitchFamily="34" charset="0"/>
                <a:ea typeface="Aptos" panose="020B0004020202020204" pitchFamily="34" charset="0"/>
                <a:cs typeface="Times New Roman" panose="02020603050405020304" pitchFamily="18" charset="0"/>
              </a:rPr>
              <a:t> </a:t>
            </a:r>
          </a:p>
          <a:p>
            <a:pPr marL="457200" marR="1270" indent="0">
              <a:lnSpc>
                <a:spcPct val="90000"/>
              </a:lnSpc>
              <a:spcBef>
                <a:spcPts val="600"/>
              </a:spcBef>
              <a:spcAft>
                <a:spcPts val="600"/>
              </a:spcAft>
              <a:buNone/>
            </a:pPr>
            <a:endParaRPr lang="en-US" sz="1300" dirty="0">
              <a:effectLst/>
              <a:latin typeface="Aptos Black" panose="020B0004020202020204" pitchFamily="34" charset="0"/>
              <a:ea typeface="Aptos" panose="020B0004020202020204" pitchFamily="34" charset="0"/>
              <a:cs typeface="Times New Roman" panose="02020603050405020304" pitchFamily="18" charset="0"/>
            </a:endParaRPr>
          </a:p>
          <a:p>
            <a:pPr marL="457200" marR="1270" indent="0">
              <a:lnSpc>
                <a:spcPct val="90000"/>
              </a:lnSpc>
              <a:spcBef>
                <a:spcPts val="600"/>
              </a:spcBef>
              <a:spcAft>
                <a:spcPts val="600"/>
              </a:spcAft>
              <a:buNone/>
            </a:pPr>
            <a:endParaRPr lang="en-US" sz="1300" dirty="0">
              <a:effectLst/>
              <a:latin typeface="Aptos Black" panose="020B0004020202020204" pitchFamily="34" charset="0"/>
              <a:ea typeface="Aptos" panose="020B0004020202020204" pitchFamily="34" charset="0"/>
              <a:cs typeface="Times New Roman" panose="02020603050405020304" pitchFamily="18" charset="0"/>
            </a:endParaRPr>
          </a:p>
          <a:p>
            <a:pPr marL="457200" marR="1270" indent="0">
              <a:lnSpc>
                <a:spcPct val="90000"/>
              </a:lnSpc>
              <a:spcBef>
                <a:spcPts val="600"/>
              </a:spcBef>
              <a:spcAft>
                <a:spcPts val="600"/>
              </a:spcAft>
              <a:buNone/>
            </a:pPr>
            <a:r>
              <a:rPr lang="en-US" sz="1300" dirty="0">
                <a:solidFill>
                  <a:schemeClr val="accent2"/>
                </a:solidFill>
                <a:effectLst/>
                <a:latin typeface="Aptos Black" panose="020B0004020202020204" pitchFamily="34" charset="0"/>
                <a:ea typeface="Aptos" panose="020B0004020202020204" pitchFamily="34" charset="0"/>
                <a:cs typeface="Times New Roman" panose="02020603050405020304" pitchFamily="18" charset="0"/>
              </a:rPr>
              <a:t>Submission Date: </a:t>
            </a:r>
          </a:p>
          <a:p>
            <a:pPr marL="457200" marR="1270" indent="0">
              <a:lnSpc>
                <a:spcPct val="90000"/>
              </a:lnSpc>
              <a:spcBef>
                <a:spcPts val="600"/>
              </a:spcBef>
              <a:spcAft>
                <a:spcPts val="600"/>
              </a:spcAft>
              <a:buNone/>
            </a:pPr>
            <a:r>
              <a:rPr lang="en-GB" sz="1300" kern="100" dirty="0">
                <a:effectLst/>
                <a:latin typeface="Aptos Black" panose="020B0004020202020204" pitchFamily="34" charset="0"/>
                <a:ea typeface="Arial" panose="020B0604020202020204" pitchFamily="34" charset="0"/>
                <a:cs typeface="Arial" panose="020B0604020202020204" pitchFamily="34" charset="0"/>
              </a:rPr>
              <a:t>15</a:t>
            </a:r>
            <a:r>
              <a:rPr lang="en-GB" sz="1300" kern="100" baseline="30000" dirty="0">
                <a:effectLst/>
                <a:latin typeface="Aptos Black" panose="020B0004020202020204" pitchFamily="34" charset="0"/>
                <a:ea typeface="Arial" panose="020B0604020202020204" pitchFamily="34" charset="0"/>
                <a:cs typeface="Arial" panose="020B0604020202020204" pitchFamily="34" charset="0"/>
              </a:rPr>
              <a:t>th</a:t>
            </a:r>
            <a:r>
              <a:rPr lang="en-GB" sz="1300" kern="100" dirty="0">
                <a:effectLst/>
                <a:latin typeface="Aptos Black" panose="020B0004020202020204" pitchFamily="34" charset="0"/>
                <a:ea typeface="Arial" panose="020B0604020202020204" pitchFamily="34" charset="0"/>
                <a:cs typeface="Arial" panose="020B0604020202020204" pitchFamily="34" charset="0"/>
              </a:rPr>
              <a:t> June 2025 @ 2pm</a:t>
            </a:r>
            <a:endParaRPr lang="en-GB" sz="1300" kern="100" dirty="0">
              <a:effectLst/>
              <a:latin typeface="Aptos Black" panose="020B0004020202020204" pitchFamily="34" charset="0"/>
              <a:ea typeface="Arial" panose="020B0604020202020204" pitchFamily="34" charset="0"/>
              <a:cs typeface="Times New Roman" panose="02020603050405020304" pitchFamily="18" charset="0"/>
            </a:endParaRPr>
          </a:p>
          <a:p>
            <a:pPr marL="457200" marR="1270" indent="0">
              <a:lnSpc>
                <a:spcPct val="90000"/>
              </a:lnSpc>
              <a:spcBef>
                <a:spcPts val="600"/>
              </a:spcBef>
              <a:spcAft>
                <a:spcPts val="600"/>
              </a:spcAft>
              <a:buNone/>
            </a:pPr>
            <a:r>
              <a:rPr lang="en-GB" sz="1300" kern="100" dirty="0">
                <a:solidFill>
                  <a:schemeClr val="accent2"/>
                </a:solidFill>
                <a:effectLst/>
                <a:latin typeface="Aptos Black" panose="020B0004020202020204" pitchFamily="34" charset="0"/>
                <a:ea typeface="Arial" panose="020B0604020202020204" pitchFamily="34" charset="0"/>
                <a:cs typeface="Arial" panose="020B0604020202020204" pitchFamily="34" charset="0"/>
              </a:rPr>
              <a:t>Presentations: </a:t>
            </a:r>
          </a:p>
          <a:p>
            <a:pPr marL="457200" marR="1270" indent="0">
              <a:lnSpc>
                <a:spcPct val="90000"/>
              </a:lnSpc>
              <a:spcBef>
                <a:spcPts val="600"/>
              </a:spcBef>
              <a:spcAft>
                <a:spcPts val="600"/>
              </a:spcAft>
              <a:buNone/>
            </a:pPr>
            <a:r>
              <a:rPr lang="en-GB" sz="1300" kern="100" dirty="0">
                <a:effectLst/>
                <a:latin typeface="Aptos Black" panose="020B0004020202020204" pitchFamily="34" charset="0"/>
                <a:ea typeface="Arial" panose="020B0604020202020204" pitchFamily="34" charset="0"/>
                <a:cs typeface="Arial" panose="020B0604020202020204" pitchFamily="34" charset="0"/>
              </a:rPr>
              <a:t>20</a:t>
            </a:r>
            <a:r>
              <a:rPr lang="en-GB" sz="1300" kern="100" baseline="30000" dirty="0">
                <a:effectLst/>
                <a:latin typeface="Aptos Black" panose="020B0004020202020204" pitchFamily="34" charset="0"/>
                <a:ea typeface="Arial" panose="020B0604020202020204" pitchFamily="34" charset="0"/>
                <a:cs typeface="Arial" panose="020B0604020202020204" pitchFamily="34" charset="0"/>
              </a:rPr>
              <a:t>th</a:t>
            </a:r>
            <a:r>
              <a:rPr lang="en-GB" sz="1300" kern="100" dirty="0">
                <a:effectLst/>
                <a:latin typeface="Aptos Black" panose="020B0004020202020204" pitchFamily="34" charset="0"/>
                <a:ea typeface="Arial" panose="020B0604020202020204" pitchFamily="34" charset="0"/>
                <a:cs typeface="Arial" panose="020B0604020202020204" pitchFamily="34" charset="0"/>
              </a:rPr>
              <a:t> June 2025</a:t>
            </a:r>
            <a:endParaRPr lang="en-GB" sz="1300" kern="100" dirty="0">
              <a:effectLst/>
              <a:latin typeface="Aptos Black" panose="020B0004020202020204" pitchFamily="34" charset="0"/>
              <a:ea typeface="Arial" panose="020B0604020202020204" pitchFamily="34" charset="0"/>
              <a:cs typeface="Times New Roman" panose="02020603050405020304" pitchFamily="18" charset="0"/>
            </a:endParaRPr>
          </a:p>
          <a:p>
            <a:pPr marL="0" indent="0">
              <a:lnSpc>
                <a:spcPct val="90000"/>
              </a:lnSpc>
              <a:buNone/>
            </a:pPr>
            <a:r>
              <a:rPr lang="en-US" sz="1200" dirty="0">
                <a:effectLst/>
                <a:latin typeface="Bahnschrift SemiLight SemiConde" panose="020B0502040204020203" pitchFamily="34" charset="0"/>
                <a:ea typeface="Aptos" panose="020B0004020202020204" pitchFamily="34" charset="0"/>
                <a:cs typeface="Times New Roman" panose="02020603050405020304" pitchFamily="18" charset="0"/>
              </a:rPr>
              <a:t> </a:t>
            </a:r>
            <a:endParaRPr lang="en-GB" sz="1200" dirty="0">
              <a:effectLst/>
              <a:latin typeface="Bahnschrift SemiLight SemiConde" panose="020B0502040204020203" pitchFamily="34" charset="0"/>
              <a:ea typeface="Aptos" panose="020B0004020202020204" pitchFamily="34" charset="0"/>
              <a:cs typeface="Times New Roman" panose="02020603050405020304" pitchFamily="18" charset="0"/>
            </a:endParaRPr>
          </a:p>
          <a:p>
            <a:pPr marL="0" indent="0">
              <a:lnSpc>
                <a:spcPct val="90000"/>
              </a:lnSpc>
              <a:buNone/>
            </a:pPr>
            <a:r>
              <a:rPr lang="en-US" sz="12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buNone/>
            </a:pPr>
            <a:r>
              <a:rPr lang="en-US" sz="12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buNone/>
            </a:pPr>
            <a:r>
              <a:rPr lang="en-US" sz="12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spcAft>
                <a:spcPts val="1000"/>
              </a:spcAft>
              <a:buNone/>
            </a:pPr>
            <a:r>
              <a:rPr lang="en-GB" sz="1200" b="1" i="1" kern="100" dirty="0">
                <a:effectLst/>
                <a:latin typeface="Arial" panose="020B0604020202020204" pitchFamily="34" charset="0"/>
                <a:ea typeface="Aptos" panose="020B0004020202020204" pitchFamily="34" charset="0"/>
                <a:cs typeface="Times New Roman" panose="02020603050405020304" pitchFamily="18" charset="0"/>
              </a:rPr>
              <a:t>Student Name / ID</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b="1" i="1" kern="100" dirty="0">
              <a:solidFill>
                <a:schemeClr val="tx2">
                  <a:lumMod val="60000"/>
                  <a:lumOff val="40000"/>
                </a:schemeClr>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buNone/>
            </a:pPr>
            <a:r>
              <a:rPr lang="en-GB" sz="1200" b="1" dirty="0">
                <a:solidFill>
                  <a:schemeClr val="tx2">
                    <a:lumMod val="60000"/>
                    <a:lumOff val="40000"/>
                  </a:schemeClr>
                </a:solidFill>
                <a:effectLst/>
                <a:latin typeface="Arial" panose="020B0604020202020204" pitchFamily="34" charset="0"/>
                <a:ea typeface="Aptos" panose="020B0004020202020204" pitchFamily="34" charset="0"/>
              </a:rPr>
              <a:t>Group leader: </a:t>
            </a:r>
            <a:r>
              <a:rPr lang="en-GB" sz="1200" dirty="0">
                <a:effectLst/>
                <a:latin typeface="Arial" panose="020B0604020202020204" pitchFamily="34" charset="0"/>
                <a:ea typeface="Aptos" panose="020B0004020202020204" pitchFamily="34" charset="0"/>
              </a:rPr>
              <a:t>Ateeq Rehman / 2322964 </a:t>
            </a:r>
          </a:p>
          <a:p>
            <a:pPr marL="0" indent="0">
              <a:lnSpc>
                <a:spcPct val="90000"/>
              </a:lnSpc>
              <a:buNone/>
            </a:pPr>
            <a:r>
              <a:rPr lang="en-GB" sz="1200" b="1" dirty="0">
                <a:solidFill>
                  <a:schemeClr val="tx2">
                    <a:lumMod val="60000"/>
                    <a:lumOff val="40000"/>
                  </a:schemeClr>
                </a:solidFill>
              </a:rPr>
              <a:t>Group Members: </a:t>
            </a:r>
          </a:p>
          <a:p>
            <a:pPr marL="0" indent="0">
              <a:lnSpc>
                <a:spcPct val="90000"/>
              </a:lnSpc>
              <a:buNone/>
            </a:pPr>
            <a:r>
              <a:rPr lang="en-GB" sz="1200" dirty="0"/>
              <a:t>Mohammad Imran, 2313646</a:t>
            </a:r>
          </a:p>
          <a:p>
            <a:pPr marL="0" indent="0">
              <a:lnSpc>
                <a:spcPct val="90000"/>
              </a:lnSpc>
              <a:buNone/>
            </a:pPr>
            <a:r>
              <a:rPr lang="en-GB" sz="1200" dirty="0"/>
              <a:t>Andrea </a:t>
            </a:r>
            <a:r>
              <a:rPr lang="en-GB" sz="1200" dirty="0" err="1"/>
              <a:t>Corcoveanu</a:t>
            </a:r>
            <a:r>
              <a:rPr lang="en-GB" sz="1200" dirty="0"/>
              <a:t>, 2315160</a:t>
            </a:r>
          </a:p>
          <a:p>
            <a:pPr marL="0" indent="0">
              <a:lnSpc>
                <a:spcPct val="90000"/>
              </a:lnSpc>
              <a:buNone/>
            </a:pPr>
            <a:r>
              <a:rPr lang="en-GB" sz="1200" dirty="0" err="1"/>
              <a:t>Paulica</a:t>
            </a:r>
            <a:r>
              <a:rPr lang="en-GB" sz="1200" dirty="0"/>
              <a:t> </a:t>
            </a:r>
            <a:r>
              <a:rPr lang="en-GB" sz="1200" dirty="0" err="1"/>
              <a:t>Barbu</a:t>
            </a:r>
            <a:r>
              <a:rPr lang="en-GB" sz="1200" dirty="0"/>
              <a:t> 2319977</a:t>
            </a:r>
          </a:p>
        </p:txBody>
      </p:sp>
      <p:sp>
        <p:nvSpPr>
          <p:cNvPr id="5" name="TextBox 4">
            <a:extLst>
              <a:ext uri="{FF2B5EF4-FFF2-40B4-BE49-F238E27FC236}">
                <a16:creationId xmlns:a16="http://schemas.microsoft.com/office/drawing/2014/main" id="{F5856306-9F9D-F14B-4833-ADF2F37C6CF9}"/>
              </a:ext>
            </a:extLst>
          </p:cNvPr>
          <p:cNvSpPr txBox="1"/>
          <p:nvPr/>
        </p:nvSpPr>
        <p:spPr>
          <a:xfrm>
            <a:off x="270387" y="6296401"/>
            <a:ext cx="4572000" cy="369332"/>
          </a:xfrm>
          <a:prstGeom prst="rect">
            <a:avLst/>
          </a:prstGeom>
          <a:noFill/>
        </p:spPr>
        <p:txBody>
          <a:bodyPr wrap="square">
            <a:spAutoFit/>
          </a:bodyPr>
          <a:lstStyle/>
          <a:p>
            <a:r>
              <a:rPr lang="en-GB" dirty="0"/>
              <a:t>Lecturer: </a:t>
            </a:r>
            <a:r>
              <a:rPr lang="en-GB" b="1" dirty="0">
                <a:solidFill>
                  <a:schemeClr val="tx1">
                    <a:lumMod val="95000"/>
                    <a:lumOff val="5000"/>
                  </a:schemeClr>
                </a:solidFill>
              </a:rPr>
              <a:t>Ivan Rodriguez Hernandez</a:t>
            </a:r>
          </a:p>
        </p:txBody>
      </p:sp>
      <p:pic>
        <p:nvPicPr>
          <p:cNvPr id="7" name="Picture 6">
            <a:extLst>
              <a:ext uri="{FF2B5EF4-FFF2-40B4-BE49-F238E27FC236}">
                <a16:creationId xmlns:a16="http://schemas.microsoft.com/office/drawing/2014/main" id="{A83D8136-D392-F701-9486-7E5C778A9071}"/>
              </a:ext>
            </a:extLst>
          </p:cNvPr>
          <p:cNvPicPr>
            <a:picLocks noChangeAspect="1"/>
          </p:cNvPicPr>
          <p:nvPr/>
        </p:nvPicPr>
        <p:blipFill>
          <a:blip r:embed="rId5"/>
          <a:stretch>
            <a:fillRect/>
          </a:stretch>
        </p:blipFill>
        <p:spPr>
          <a:xfrm>
            <a:off x="270387" y="235197"/>
            <a:ext cx="3049897" cy="739954"/>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45625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199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9A03E0A-EA6C-109A-536A-268C0CB16160}"/>
              </a:ext>
            </a:extLst>
          </p:cNvPr>
          <p:cNvSpPr>
            <a:spLocks noGrp="1"/>
          </p:cNvSpPr>
          <p:nvPr>
            <p:ph type="body" idx="1"/>
          </p:nvPr>
        </p:nvSpPr>
        <p:spPr>
          <a:xfrm>
            <a:off x="5054598" y="637762"/>
            <a:ext cx="3229410" cy="5860946"/>
          </a:xfrm>
        </p:spPr>
        <p:txBody>
          <a:bodyPr vert="horz" lIns="91440" tIns="45720" rIns="91440" bIns="45720" rtlCol="0" anchor="ctr">
            <a:normAutofit/>
          </a:bodyPr>
          <a:lstStyle/>
          <a:p>
            <a:pPr defTabSz="914400">
              <a:lnSpc>
                <a:spcPct val="90000"/>
              </a:lnSpc>
              <a:spcBef>
                <a:spcPts val="1000"/>
              </a:spcBef>
            </a:pPr>
            <a:r>
              <a:rPr lang="en-US" sz="1700" b="1" kern="1200">
                <a:solidFill>
                  <a:schemeClr val="tx1"/>
                </a:solidFill>
                <a:latin typeface="+mn-lt"/>
                <a:ea typeface="+mn-ea"/>
                <a:cs typeface="+mn-cs"/>
              </a:rPr>
              <a:t> Table of Contents</a:t>
            </a:r>
          </a:p>
          <a:p>
            <a:pPr defTabSz="914400">
              <a:lnSpc>
                <a:spcPct val="90000"/>
              </a:lnSpc>
              <a:spcBef>
                <a:spcPts val="1000"/>
              </a:spcBef>
            </a:pPr>
            <a:r>
              <a:rPr lang="en-US" sz="1700" b="1" kern="1200">
                <a:solidFill>
                  <a:schemeClr val="tx1"/>
                </a:solidFill>
                <a:latin typeface="+mn-lt"/>
                <a:ea typeface="+mn-ea"/>
                <a:cs typeface="+mn-cs"/>
              </a:rPr>
              <a:t>Introduction</a:t>
            </a:r>
            <a:endParaRPr lang="en-US" sz="1700" kern="1200">
              <a:solidFill>
                <a:schemeClr val="tx1"/>
              </a:solidFill>
              <a:latin typeface="+mn-lt"/>
              <a:ea typeface="+mn-ea"/>
              <a:cs typeface="+mn-cs"/>
            </a:endParaRPr>
          </a:p>
          <a:p>
            <a:pPr marL="0" lvl="1" defTabSz="914400">
              <a:lnSpc>
                <a:spcPct val="90000"/>
              </a:lnSpc>
              <a:spcBef>
                <a:spcPts val="1000"/>
              </a:spcBef>
            </a:pPr>
            <a:r>
              <a:rPr lang="en-US" sz="1700" kern="1200">
                <a:solidFill>
                  <a:schemeClr val="tx1"/>
                </a:solidFill>
                <a:latin typeface="+mn-lt"/>
                <a:ea typeface="+mn-ea"/>
                <a:cs typeface="+mn-cs"/>
              </a:rPr>
              <a:t>Mintzberg’s Roles &amp; Google Overview</a:t>
            </a:r>
          </a:p>
          <a:p>
            <a:pPr defTabSz="914400">
              <a:lnSpc>
                <a:spcPct val="90000"/>
              </a:lnSpc>
              <a:spcBef>
                <a:spcPts val="1000"/>
              </a:spcBef>
            </a:pPr>
            <a:r>
              <a:rPr lang="en-US" sz="1700" b="1" kern="1200">
                <a:solidFill>
                  <a:schemeClr val="tx1"/>
                </a:solidFill>
                <a:latin typeface="+mn-lt"/>
                <a:ea typeface="+mn-ea"/>
                <a:cs typeface="+mn-cs"/>
              </a:rPr>
              <a:t>Interpersonal Roles</a:t>
            </a:r>
            <a:endParaRPr lang="en-US" sz="1700" kern="1200">
              <a:solidFill>
                <a:schemeClr val="tx1"/>
              </a:solidFill>
              <a:latin typeface="+mn-lt"/>
              <a:ea typeface="+mn-ea"/>
              <a:cs typeface="+mn-cs"/>
            </a:endParaRPr>
          </a:p>
          <a:p>
            <a:pPr marL="0" lvl="1" defTabSz="914400">
              <a:lnSpc>
                <a:spcPct val="90000"/>
              </a:lnSpc>
              <a:spcBef>
                <a:spcPts val="1000"/>
              </a:spcBef>
            </a:pPr>
            <a:r>
              <a:rPr lang="en-US" sz="1700" kern="1200">
                <a:solidFill>
                  <a:schemeClr val="tx1"/>
                </a:solidFill>
                <a:latin typeface="+mn-lt"/>
                <a:ea typeface="+mn-ea"/>
                <a:cs typeface="+mn-cs"/>
              </a:rPr>
              <a:t>Figurehead, Leader, Liaison</a:t>
            </a:r>
          </a:p>
          <a:p>
            <a:pPr defTabSz="914400">
              <a:lnSpc>
                <a:spcPct val="90000"/>
              </a:lnSpc>
              <a:spcBef>
                <a:spcPts val="1000"/>
              </a:spcBef>
            </a:pPr>
            <a:r>
              <a:rPr lang="en-US" sz="1700" b="1" kern="1200">
                <a:solidFill>
                  <a:schemeClr val="tx1"/>
                </a:solidFill>
                <a:latin typeface="+mn-lt"/>
                <a:ea typeface="+mn-ea"/>
                <a:cs typeface="+mn-cs"/>
              </a:rPr>
              <a:t>Informational Roles</a:t>
            </a:r>
            <a:endParaRPr lang="en-US" sz="1700" kern="1200">
              <a:solidFill>
                <a:schemeClr val="tx1"/>
              </a:solidFill>
              <a:latin typeface="+mn-lt"/>
              <a:ea typeface="+mn-ea"/>
              <a:cs typeface="+mn-cs"/>
            </a:endParaRPr>
          </a:p>
          <a:p>
            <a:pPr marL="0" lvl="1" defTabSz="914400">
              <a:lnSpc>
                <a:spcPct val="90000"/>
              </a:lnSpc>
              <a:spcBef>
                <a:spcPts val="1000"/>
              </a:spcBef>
            </a:pPr>
            <a:r>
              <a:rPr lang="en-US" sz="1700" kern="1200">
                <a:solidFill>
                  <a:schemeClr val="tx1"/>
                </a:solidFill>
                <a:latin typeface="+mn-lt"/>
                <a:ea typeface="+mn-ea"/>
                <a:cs typeface="+mn-cs"/>
              </a:rPr>
              <a:t>Monitor, Disseminator, Spokesperson</a:t>
            </a:r>
          </a:p>
          <a:p>
            <a:pPr defTabSz="914400">
              <a:lnSpc>
                <a:spcPct val="90000"/>
              </a:lnSpc>
              <a:spcBef>
                <a:spcPts val="1000"/>
              </a:spcBef>
            </a:pPr>
            <a:r>
              <a:rPr lang="en-US" sz="1700" b="1" kern="1200">
                <a:solidFill>
                  <a:schemeClr val="tx1"/>
                </a:solidFill>
                <a:latin typeface="+mn-lt"/>
                <a:ea typeface="+mn-ea"/>
                <a:cs typeface="+mn-cs"/>
              </a:rPr>
              <a:t>Decisional Roles</a:t>
            </a:r>
            <a:endParaRPr lang="en-US" sz="1700" kern="1200">
              <a:solidFill>
                <a:schemeClr val="tx1"/>
              </a:solidFill>
              <a:latin typeface="+mn-lt"/>
              <a:ea typeface="+mn-ea"/>
              <a:cs typeface="+mn-cs"/>
            </a:endParaRPr>
          </a:p>
          <a:p>
            <a:pPr marL="0" lvl="1" defTabSz="914400">
              <a:lnSpc>
                <a:spcPct val="90000"/>
              </a:lnSpc>
              <a:spcBef>
                <a:spcPts val="1000"/>
              </a:spcBef>
            </a:pPr>
            <a:r>
              <a:rPr lang="en-US" sz="1700" kern="1200">
                <a:solidFill>
                  <a:schemeClr val="tx1"/>
                </a:solidFill>
                <a:latin typeface="+mn-lt"/>
                <a:ea typeface="+mn-ea"/>
                <a:cs typeface="+mn-cs"/>
              </a:rPr>
              <a:t>Entrepreneur, Disturbance Handler, Resource Allocator, Negotiator</a:t>
            </a:r>
          </a:p>
          <a:p>
            <a:pPr defTabSz="914400">
              <a:lnSpc>
                <a:spcPct val="90000"/>
              </a:lnSpc>
              <a:spcBef>
                <a:spcPts val="1000"/>
              </a:spcBef>
            </a:pPr>
            <a:r>
              <a:rPr lang="en-US" sz="1700" b="1" kern="1200">
                <a:solidFill>
                  <a:schemeClr val="tx1"/>
                </a:solidFill>
                <a:latin typeface="+mn-lt"/>
                <a:ea typeface="+mn-ea"/>
                <a:cs typeface="+mn-cs"/>
              </a:rPr>
              <a:t>Emerging Roles &amp; Conclusion</a:t>
            </a:r>
            <a:endParaRPr lang="en-US" sz="1700" kern="1200">
              <a:solidFill>
                <a:schemeClr val="tx1"/>
              </a:solidFill>
              <a:latin typeface="+mn-lt"/>
              <a:ea typeface="+mn-ea"/>
              <a:cs typeface="+mn-cs"/>
            </a:endParaRPr>
          </a:p>
          <a:p>
            <a:pPr marL="0" lvl="1" defTabSz="914400">
              <a:lnSpc>
                <a:spcPct val="90000"/>
              </a:lnSpc>
              <a:spcBef>
                <a:spcPts val="1000"/>
              </a:spcBef>
            </a:pPr>
            <a:r>
              <a:rPr lang="en-US" sz="1700" kern="1200">
                <a:solidFill>
                  <a:schemeClr val="tx1"/>
                </a:solidFill>
                <a:latin typeface="+mn-lt"/>
                <a:ea typeface="+mn-ea"/>
                <a:cs typeface="+mn-cs"/>
              </a:rPr>
              <a:t>Digital, Ethical, and Global Dimensions</a:t>
            </a:r>
          </a:p>
          <a:p>
            <a:pPr defTabSz="914400">
              <a:lnSpc>
                <a:spcPct val="90000"/>
              </a:lnSpc>
              <a:spcBef>
                <a:spcPts val="1000"/>
              </a:spcBef>
            </a:pPr>
            <a:r>
              <a:rPr lang="en-US" sz="1700" b="1" kern="1200">
                <a:solidFill>
                  <a:schemeClr val="tx1"/>
                </a:solidFill>
                <a:latin typeface="+mn-lt"/>
                <a:ea typeface="+mn-ea"/>
                <a:cs typeface="+mn-cs"/>
              </a:rPr>
              <a:t>Q&amp;A</a:t>
            </a:r>
            <a:endParaRPr lang="en-US" sz="1700" kern="1200">
              <a:solidFill>
                <a:schemeClr val="tx1"/>
              </a:solidFill>
              <a:latin typeface="+mn-lt"/>
              <a:ea typeface="+mn-ea"/>
              <a:cs typeface="+mn-cs"/>
            </a:endParaRPr>
          </a:p>
          <a:p>
            <a:pPr defTabSz="914400">
              <a:lnSpc>
                <a:spcPct val="90000"/>
              </a:lnSpc>
              <a:spcBef>
                <a:spcPts val="1000"/>
              </a:spcBef>
            </a:pPr>
            <a:r>
              <a:rPr lang="en-US" sz="1700" b="1" kern="1200">
                <a:solidFill>
                  <a:schemeClr val="tx1"/>
                </a:solidFill>
                <a:latin typeface="+mn-lt"/>
                <a:ea typeface="+mn-ea"/>
                <a:cs typeface="+mn-cs"/>
              </a:rPr>
              <a:t>References</a:t>
            </a:r>
            <a:endParaRPr lang="en-US" sz="1700" kern="1200">
              <a:solidFill>
                <a:schemeClr val="tx1"/>
              </a:solidFill>
              <a:latin typeface="+mn-lt"/>
              <a:ea typeface="+mn-ea"/>
              <a:cs typeface="+mn-cs"/>
            </a:endParaRPr>
          </a:p>
          <a:p>
            <a:pPr defTabSz="914400">
              <a:lnSpc>
                <a:spcPct val="90000"/>
              </a:lnSpc>
              <a:spcBef>
                <a:spcPts val="1000"/>
              </a:spcBef>
            </a:pPr>
            <a:endParaRPr lang="en-US" sz="1700" kern="1200">
              <a:solidFill>
                <a:schemeClr val="tx1"/>
              </a:solidFill>
              <a:latin typeface="+mn-lt"/>
              <a:ea typeface="+mn-ea"/>
              <a:cs typeface="+mn-cs"/>
            </a:endParaRPr>
          </a:p>
        </p:txBody>
      </p:sp>
    </p:spTree>
    <p:extLst>
      <p:ext uri="{BB962C8B-B14F-4D97-AF65-F5344CB8AC3E}">
        <p14:creationId xmlns:p14="http://schemas.microsoft.com/office/powerpoint/2010/main" val="27013245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88560" y="588559"/>
            <a:ext cx="6858000" cy="5680880"/>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08" y="79174"/>
            <a:ext cx="4524553" cy="800771"/>
          </a:xfrm>
        </p:spPr>
        <p:txBody>
          <a:bodyPr anchor="b">
            <a:normAutofit/>
          </a:bodyPr>
          <a:lstStyle/>
          <a:p>
            <a:r>
              <a:rPr lang="en-GB" sz="3500" dirty="0"/>
              <a:t>Introduction</a:t>
            </a:r>
          </a:p>
        </p:txBody>
      </p:sp>
      <p:pic>
        <p:nvPicPr>
          <p:cNvPr id="2050" name="Picture 2" descr="Mastering Mintzberg's Management Roles for Effective Team Collaboration |  Creately">
            <a:extLst>
              <a:ext uri="{FF2B5EF4-FFF2-40B4-BE49-F238E27FC236}">
                <a16:creationId xmlns:a16="http://schemas.microsoft.com/office/drawing/2014/main" id="{03E2C4A1-7D2F-1005-AC23-68FDCB2AE4C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752186" y="827156"/>
            <a:ext cx="2176505" cy="141472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95883" y="2129742"/>
            <a:ext cx="4704379" cy="4776722"/>
          </a:xfrm>
        </p:spPr>
        <p:txBody>
          <a:bodyPr anchor="ctr">
            <a:normAutofit/>
          </a:bodyPr>
          <a:lstStyle/>
          <a:p>
            <a:pPr>
              <a:lnSpc>
                <a:spcPct val="90000"/>
              </a:lnSpc>
            </a:pPr>
            <a:r>
              <a:rPr lang="en-GB" sz="1700" dirty="0"/>
              <a:t>This presentation provides a critical examination of Mintzberg’s managerial role framework, which identifies ten key roles grouped into interpersonal, informational, and </a:t>
            </a:r>
            <a:r>
              <a:rPr lang="en-GB" sz="1800" dirty="0"/>
              <a:t>decisional</a:t>
            </a:r>
            <a:r>
              <a:rPr lang="en-GB" sz="1700" dirty="0"/>
              <a:t> categories (Mintzberg, 2020). By applying this framework to Google, we explore how managerial functions are enacted within its diverse digital platforms, including Gmail, Google Analytics, YouTube, Google Drive, and Google Ads. The goal is to connect theoretical insights with real-world practices in a globally influential technology company. In addition, we briefly reflect on how the nature of managerial roles is being redefined by advancements in digital technology, ethical imperatives, and the complexities of global business operations.</a:t>
            </a:r>
          </a:p>
        </p:txBody>
      </p:sp>
      <p:pic>
        <p:nvPicPr>
          <p:cNvPr id="5" name="Picture 4">
            <a:extLst>
              <a:ext uri="{FF2B5EF4-FFF2-40B4-BE49-F238E27FC236}">
                <a16:creationId xmlns:a16="http://schemas.microsoft.com/office/drawing/2014/main" id="{A8D231E4-BB46-BD86-BD17-F39AA12650A0}"/>
              </a:ext>
            </a:extLst>
          </p:cNvPr>
          <p:cNvPicPr>
            <a:picLocks noChangeAspect="1"/>
          </p:cNvPicPr>
          <p:nvPr/>
        </p:nvPicPr>
        <p:blipFill>
          <a:blip r:embed="rId6"/>
          <a:stretch>
            <a:fillRect/>
          </a:stretch>
        </p:blipFill>
        <p:spPr>
          <a:xfrm>
            <a:off x="5623196" y="1346129"/>
            <a:ext cx="2871353" cy="2786844"/>
          </a:xfrm>
          <a:prstGeom prst="rect">
            <a:avLst/>
          </a:prstGeom>
        </p:spPr>
      </p:pic>
      <p:pic>
        <p:nvPicPr>
          <p:cNvPr id="8" name="Picture 7">
            <a:hlinkClick r:id="rId7"/>
            <a:extLst>
              <a:ext uri="{FF2B5EF4-FFF2-40B4-BE49-F238E27FC236}">
                <a16:creationId xmlns:a16="http://schemas.microsoft.com/office/drawing/2014/main" id="{D2B3A4C2-2178-8EE2-E11D-6A73F70205DC}"/>
              </a:ext>
            </a:extLst>
          </p:cNvPr>
          <p:cNvPicPr>
            <a:picLocks noChangeAspect="1"/>
          </p:cNvPicPr>
          <p:nvPr/>
        </p:nvPicPr>
        <p:blipFill rotWithShape="1">
          <a:blip r:embed="rId8"/>
          <a:srcRect t="18456" b="24427"/>
          <a:stretch/>
        </p:blipFill>
        <p:spPr>
          <a:xfrm>
            <a:off x="5223992" y="378616"/>
            <a:ext cx="3816427" cy="1225740"/>
          </a:xfrm>
          <a:prstGeom prst="rect">
            <a:avLst/>
          </a:prstGeom>
        </p:spPr>
      </p:pic>
      <p:pic>
        <p:nvPicPr>
          <p:cNvPr id="6" name="How Google Redefines Modern Leadership-VEED">
            <a:hlinkClick r:id="" action="ppaction://media"/>
            <a:extLst>
              <a:ext uri="{FF2B5EF4-FFF2-40B4-BE49-F238E27FC236}">
                <a16:creationId xmlns:a16="http://schemas.microsoft.com/office/drawing/2014/main" id="{B9E68180-1518-58B8-77E6-1DB2FE03C20E}"/>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flipH="1">
            <a:off x="6359977" y="4518103"/>
            <a:ext cx="1745033" cy="91977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TextBox 6">
            <a:extLst>
              <a:ext uri="{FF2B5EF4-FFF2-40B4-BE49-F238E27FC236}">
                <a16:creationId xmlns:a16="http://schemas.microsoft.com/office/drawing/2014/main" id="{935A467E-4FE6-E5FB-046D-1B868DF95A09}"/>
              </a:ext>
            </a:extLst>
          </p:cNvPr>
          <p:cNvSpPr txBox="1"/>
          <p:nvPr/>
        </p:nvSpPr>
        <p:spPr>
          <a:xfrm>
            <a:off x="6662845" y="5052256"/>
            <a:ext cx="938719" cy="369332"/>
          </a:xfrm>
          <a:prstGeom prst="rect">
            <a:avLst/>
          </a:prstGeom>
          <a:noFill/>
        </p:spPr>
        <p:txBody>
          <a:bodyPr wrap="none" rtlCol="0">
            <a:spAutoFit/>
          </a:bodyPr>
          <a:lstStyle/>
          <a:p>
            <a:r>
              <a:rPr lang="en-GB" b="1" dirty="0">
                <a:solidFill>
                  <a:schemeClr val="accent2"/>
                </a:solidFill>
              </a:rPr>
              <a:t>Play me</a:t>
            </a:r>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GB" sz="2900" b="1"/>
              <a:t>Interpersonal Roles at Google  </a:t>
            </a:r>
            <a:br>
              <a:rPr lang="en-GB" sz="2900" b="1"/>
            </a:br>
            <a:r>
              <a:rPr lang="en-GB" sz="2900" b="1" i="1"/>
              <a:t>Ateeq Rehman</a:t>
            </a:r>
            <a:br>
              <a:rPr lang="en-GB" sz="2900" b="1"/>
            </a:br>
            <a:endParaRPr lang="en-GB" sz="2900"/>
          </a:p>
        </p:txBody>
      </p:sp>
      <p:sp>
        <p:nvSpPr>
          <p:cNvPr id="6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buFont typeface="Arial" panose="020B0604020202020204" pitchFamily="34" charset="0"/>
              <a:buChar char="•"/>
            </a:pPr>
            <a:r>
              <a:rPr lang="en-GB" sz="1200" b="1"/>
              <a:t>Figurehead – Performs ceremonial and symbolic duties   </a:t>
            </a:r>
          </a:p>
          <a:p>
            <a:pPr marL="0" indent="0">
              <a:lnSpc>
                <a:spcPct val="90000"/>
              </a:lnSpc>
              <a:buNone/>
            </a:pPr>
            <a:r>
              <a:rPr lang="en-GB" sz="1200"/>
              <a:t>Sundar Pichai fulfilled a ceremonial role for Google by representing the company at the 2023 World Economic Forum, emphasizing his symbolic presence in global business dialogues.(World Economic Forum, 2023)In his capacity as monarch, King Charles III regularly participates in state functions and public ceremonies, embodying the symbolic leadership of the British Crown.(The Royal Household, 2023)</a:t>
            </a:r>
          </a:p>
          <a:p>
            <a:pPr marL="0" indent="0">
              <a:lnSpc>
                <a:spcPct val="90000"/>
              </a:lnSpc>
              <a:buNone/>
            </a:pPr>
            <a:endParaRPr lang="en-GB" sz="1200"/>
          </a:p>
          <a:p>
            <a:pPr>
              <a:lnSpc>
                <a:spcPct val="90000"/>
              </a:lnSpc>
              <a:buFont typeface="Arial" panose="020B0604020202020204" pitchFamily="34" charset="0"/>
              <a:buChar char="•"/>
            </a:pPr>
            <a:r>
              <a:rPr lang="en-GB" sz="1200" b="1"/>
              <a:t>Leader – Guides, motivates, and develops subordinates </a:t>
            </a:r>
          </a:p>
          <a:p>
            <a:pPr marL="0" indent="0">
              <a:lnSpc>
                <a:spcPct val="90000"/>
              </a:lnSpc>
              <a:buNone/>
            </a:pPr>
            <a:r>
              <a:rPr lang="en-GB" sz="1200"/>
              <a:t>Google, Sundar Pichai cultivates innovation by mentoring teams and creating an environment that encourages creative problem-solving and collaboration.(Google Blog, 2022)Satya Nadella, in his book Hit Refresh (2017), outlines his transformation of Microsoft’s corporate culture, highlighting empathy and continuous learning as key leadership principles.(Nadella, Hit Refresh, 2017)</a:t>
            </a:r>
          </a:p>
          <a:p>
            <a:pPr marL="0" indent="0">
              <a:lnSpc>
                <a:spcPct val="90000"/>
              </a:lnSpc>
              <a:buNone/>
            </a:pPr>
            <a:endParaRPr lang="en-GB" sz="1200"/>
          </a:p>
          <a:p>
            <a:pPr>
              <a:lnSpc>
                <a:spcPct val="90000"/>
              </a:lnSpc>
              <a:buFont typeface="Arial" panose="020B0604020202020204" pitchFamily="34" charset="0"/>
              <a:buChar char="•"/>
            </a:pPr>
            <a:r>
              <a:rPr lang="en-GB" sz="1200" b="1"/>
              <a:t>Liaison – Maintains relationships across teams and external contacts</a:t>
            </a:r>
          </a:p>
          <a:p>
            <a:pPr marL="0" indent="0">
              <a:lnSpc>
                <a:spcPct val="90000"/>
              </a:lnSpc>
              <a:buNone/>
            </a:pPr>
            <a:r>
              <a:rPr lang="en-GB" sz="1200"/>
              <a:t>A Google manager often acts as a bridge between departments,        such as engineering and marketing, to align project goals and ensure effective collaboration.(Inc., 2020)Elon Musk plays a pivotal liaison role by coordinating strategic initiatives across Tesla and SpaceX, while also engaging directly with regulatory authorities.(The Verge, 2021)</a:t>
            </a:r>
          </a:p>
        </p:txBody>
      </p:sp>
      <p:pic>
        <p:nvPicPr>
          <p:cNvPr id="4" name="Picture 3">
            <a:hlinkClick r:id="rId2"/>
            <a:extLst>
              <a:ext uri="{FF2B5EF4-FFF2-40B4-BE49-F238E27FC236}">
                <a16:creationId xmlns:a16="http://schemas.microsoft.com/office/drawing/2014/main" id="{E43E1AB5-9EA5-40C1-8BE3-757D5B04380A}"/>
              </a:ext>
            </a:extLst>
          </p:cNvPr>
          <p:cNvPicPr>
            <a:picLocks noChangeAspect="1"/>
          </p:cNvPicPr>
          <p:nvPr/>
        </p:nvPicPr>
        <p:blipFill rotWithShape="1">
          <a:blip r:embed="rId3"/>
          <a:srcRect l="43801" r="2083"/>
          <a:stretch>
            <a:fillRect/>
          </a:stretch>
        </p:blipFill>
        <p:spPr>
          <a:xfrm>
            <a:off x="5756743" y="2093976"/>
            <a:ext cx="2955798" cy="409651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GB" sz="2900"/>
              <a:t>Informational Roles at Google</a:t>
            </a:r>
            <a:br>
              <a:rPr lang="en-GB" sz="2900"/>
            </a:br>
            <a:r>
              <a:rPr lang="en-GB" sz="2900" b="1" i="1"/>
              <a:t>Mohammad Imran</a:t>
            </a:r>
            <a:br>
              <a:rPr lang="en-GB" sz="2900" b="1"/>
            </a:br>
            <a:endParaRPr lang="en-GB" sz="2900"/>
          </a:p>
        </p:txBody>
      </p:sp>
      <p:sp>
        <p:nvSpPr>
          <p:cNvPr id="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pPr>
            <a:r>
              <a:rPr lang="en-GB" sz="1200"/>
              <a:t>Informational roles, as described by Whetten and Cameron (2021), involve gathering, interpreting, and distributing information essential for decision-making and strategic alignment.</a:t>
            </a:r>
          </a:p>
          <a:p>
            <a:pPr>
              <a:lnSpc>
                <a:spcPct val="90000"/>
              </a:lnSpc>
            </a:pPr>
            <a:r>
              <a:rPr lang="en-GB" sz="1200" b="1"/>
              <a:t>Monitor: </a:t>
            </a:r>
            <a:r>
              <a:rPr lang="en-GB" sz="1200"/>
              <a:t>Google managers monitor internal key performance indicators through real-time dashboards (Google, 2023), while also tracking external market dynamics and user behavior via tools like Google Trends and competitor analysis reports. This allows them to remain responsive to global search patterns, emerging technologies, and consumer expectations.</a:t>
            </a:r>
          </a:p>
          <a:p>
            <a:pPr>
              <a:lnSpc>
                <a:spcPct val="90000"/>
              </a:lnSpc>
            </a:pPr>
            <a:r>
              <a:rPr lang="en-GB" sz="1200" b="1"/>
              <a:t>Disseminator: </a:t>
            </a:r>
            <a:r>
              <a:rPr lang="en-GB" sz="1200"/>
              <a:t>Information is shared internally through newsletters, cross-departmental updates, and employee portals to promote transparency and maintain alignment across global teams</a:t>
            </a:r>
            <a:r>
              <a:rPr lang="en-GB" sz="1200" b="1"/>
              <a:t>. </a:t>
            </a:r>
          </a:p>
          <a:p>
            <a:pPr>
              <a:lnSpc>
                <a:spcPct val="90000"/>
              </a:lnSpc>
            </a:pPr>
            <a:r>
              <a:rPr lang="en-GB" sz="1200" b="1"/>
              <a:t>Spokesperson: </a:t>
            </a:r>
            <a:r>
              <a:rPr lang="en-GB" sz="1200"/>
              <a:t>Executives represent Google in external communications, announcing innovations, product launches, and policy changes. A key function of this role is reputation management, especially in responding to public scrutiny, regulatory challenges, or ethical concerns (Harvard Business Review, 2022). Strategic messaging helps maintain stakeholder trust and public confidence. These roles are supported by continuous training in communication strategies, media fluency, and data interpretation (Whetten and Cameron, 2021), ensuring managers can effectively manage information flows in a fast-paced, digital environment.</a:t>
            </a:r>
          </a:p>
        </p:txBody>
      </p:sp>
      <p:pic>
        <p:nvPicPr>
          <p:cNvPr id="4" name="Picture 3">
            <a:hlinkClick r:id="rId2"/>
            <a:extLst>
              <a:ext uri="{FF2B5EF4-FFF2-40B4-BE49-F238E27FC236}">
                <a16:creationId xmlns:a16="http://schemas.microsoft.com/office/drawing/2014/main" id="{050EFD12-975F-6C87-331F-B235D630E072}"/>
              </a:ext>
            </a:extLst>
          </p:cNvPr>
          <p:cNvPicPr>
            <a:picLocks noChangeAspect="1"/>
          </p:cNvPicPr>
          <p:nvPr/>
        </p:nvPicPr>
        <p:blipFill>
          <a:blip r:embed="rId3"/>
          <a:srcRect l="26737" r="26545" b="2"/>
          <a:stretch>
            <a:fillRect/>
          </a:stretch>
        </p:blipFill>
        <p:spPr>
          <a:xfrm>
            <a:off x="5756743" y="2093976"/>
            <a:ext cx="2955798" cy="409651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4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52775" y="609597"/>
            <a:ext cx="7044316" cy="1330841"/>
          </a:xfrm>
        </p:spPr>
        <p:txBody>
          <a:bodyPr>
            <a:normAutofit/>
          </a:bodyPr>
          <a:lstStyle/>
          <a:p>
            <a:pPr>
              <a:lnSpc>
                <a:spcPct val="90000"/>
              </a:lnSpc>
            </a:pPr>
            <a:r>
              <a:rPr lang="en-GB" sz="2800" b="1"/>
              <a:t>Decisional Roles at Google</a:t>
            </a:r>
            <a:br>
              <a:rPr lang="en-GB" sz="2800"/>
            </a:br>
            <a:r>
              <a:rPr lang="en-GB" sz="2800" b="1" i="1"/>
              <a:t>Andrea Corcoveanu</a:t>
            </a:r>
            <a:br>
              <a:rPr lang="en-GB" sz="2800" b="1"/>
            </a:br>
            <a:endParaRPr lang="en-GB" sz="2800"/>
          </a:p>
        </p:txBody>
      </p:sp>
      <p:sp>
        <p:nvSpPr>
          <p:cNvPr id="3" name="Content Placeholder 2"/>
          <p:cNvSpPr>
            <a:spLocks noGrp="1"/>
          </p:cNvSpPr>
          <p:nvPr>
            <p:ph idx="1"/>
          </p:nvPr>
        </p:nvSpPr>
        <p:spPr>
          <a:xfrm>
            <a:off x="852775" y="2198362"/>
            <a:ext cx="3719225" cy="3917773"/>
          </a:xfrm>
        </p:spPr>
        <p:txBody>
          <a:bodyPr>
            <a:normAutofit/>
          </a:bodyPr>
          <a:lstStyle/>
          <a:p>
            <a:pPr>
              <a:lnSpc>
                <a:spcPct val="90000"/>
              </a:lnSpc>
            </a:pPr>
            <a:r>
              <a:rPr lang="en-GB" sz="1100"/>
              <a:t>Decisional roles focus on making strategic choices, managing resources, and resolving conflicts (Robbins, Coulter and Randel, 2021).</a:t>
            </a:r>
          </a:p>
          <a:p>
            <a:pPr>
              <a:lnSpc>
                <a:spcPct val="90000"/>
              </a:lnSpc>
              <a:buFont typeface="Arial" panose="020B0604020202020204" pitchFamily="34" charset="0"/>
              <a:buChar char="•"/>
            </a:pPr>
            <a:r>
              <a:rPr lang="en-GB" sz="1100" b="1"/>
              <a:t>Entrepreneur:</a:t>
            </a:r>
            <a:r>
              <a:rPr lang="en-GB" sz="1100"/>
              <a:t> Google fosters innovation through its ‘20% time’ initiative, which allows employees to dedicate a portion of their workweek to experimental projects—many of which have led to major innovations such as Gmail and Google News (Grant, 2021).</a:t>
            </a:r>
          </a:p>
          <a:p>
            <a:pPr>
              <a:lnSpc>
                <a:spcPct val="90000"/>
              </a:lnSpc>
              <a:buFont typeface="Arial" panose="020B0604020202020204" pitchFamily="34" charset="0"/>
              <a:buChar char="•"/>
            </a:pPr>
            <a:r>
              <a:rPr lang="en-GB" sz="1100" b="1"/>
              <a:t>Disturbance Handler:</a:t>
            </a:r>
            <a:r>
              <a:rPr lang="en-GB" sz="1100"/>
              <a:t> Google leaders respond to unexpected disruptions, including cybersecurity threats, product failures, and public relations challenges, ensuring business continuity and protecting the company’s reputation.</a:t>
            </a:r>
          </a:p>
          <a:p>
            <a:pPr>
              <a:lnSpc>
                <a:spcPct val="90000"/>
              </a:lnSpc>
              <a:buFont typeface="Arial" panose="020B0604020202020204" pitchFamily="34" charset="0"/>
              <a:buChar char="•"/>
            </a:pPr>
            <a:r>
              <a:rPr lang="en-GB" sz="1100" b="1"/>
              <a:t>Resource Allocator:</a:t>
            </a:r>
            <a:r>
              <a:rPr lang="en-GB" sz="1100"/>
              <a:t> Managers leverage data-driven tools to distribute resources efficiently across products, teams, and initiatives, guided by performance metrics and strategic goals (Drucker, 2022).</a:t>
            </a:r>
          </a:p>
          <a:p>
            <a:pPr>
              <a:lnSpc>
                <a:spcPct val="90000"/>
              </a:lnSpc>
              <a:buFont typeface="Arial" panose="020B0604020202020204" pitchFamily="34" charset="0"/>
              <a:buChar char="•"/>
            </a:pPr>
            <a:r>
              <a:rPr lang="en-GB" sz="1100" b="1"/>
              <a:t>Negotiator:</a:t>
            </a:r>
            <a:r>
              <a:rPr lang="en-GB" sz="1100"/>
              <a:t> Google managers regularly engage in negotiations not only with clients, regulators, and external partners, but also </a:t>
            </a:r>
            <a:r>
              <a:rPr lang="en-GB" sz="1100" b="1"/>
              <a:t>with employees</a:t>
            </a:r>
            <a:r>
              <a:rPr lang="en-GB" sz="1100"/>
              <a:t> regarding project roles, deliverables, performance expectations, and workplace policies. These negotiations are vital for sustaining employee engagement, clarity, and operational harmony.</a:t>
            </a:r>
          </a:p>
        </p:txBody>
      </p:sp>
      <p:pic>
        <p:nvPicPr>
          <p:cNvPr id="5" name="Picture 4">
            <a:hlinkClick r:id="rId2"/>
            <a:extLst>
              <a:ext uri="{FF2B5EF4-FFF2-40B4-BE49-F238E27FC236}">
                <a16:creationId xmlns:a16="http://schemas.microsoft.com/office/drawing/2014/main" id="{A796D398-D577-2C9E-1793-7FF64F836557}"/>
              </a:ext>
            </a:extLst>
          </p:cNvPr>
          <p:cNvPicPr>
            <a:picLocks noChangeAspect="1"/>
          </p:cNvPicPr>
          <p:nvPr/>
        </p:nvPicPr>
        <p:blipFill>
          <a:blip r:embed="rId3"/>
          <a:srcRect l="1627" r="-2" b="-2"/>
          <a:stretch>
            <a:fillRect/>
          </a:stretch>
        </p:blipFill>
        <p:spPr>
          <a:xfrm>
            <a:off x="5039525" y="3257553"/>
            <a:ext cx="3591379" cy="1610636"/>
          </a:xfrm>
          <a:prstGeom prst="rect">
            <a:avLst/>
          </a:prstGeom>
        </p:spPr>
      </p:pic>
      <p:sp>
        <p:nvSpPr>
          <p:cNvPr id="52" name="Freeform: Shape 5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GB" sz="2900"/>
              <a:t>Emerging Roles &amp; Conclusion</a:t>
            </a:r>
            <a:br>
              <a:rPr lang="en-GB" sz="2900"/>
            </a:br>
            <a:r>
              <a:rPr lang="en-GB" sz="2900" b="1" i="1"/>
              <a:t>Paulica Barbu</a:t>
            </a:r>
            <a:br>
              <a:rPr lang="en-GB" sz="2900" b="1"/>
            </a:br>
            <a:endParaRPr lang="en-GB" sz="2900"/>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pPr>
              <a:lnSpc>
                <a:spcPct val="90000"/>
              </a:lnSpc>
            </a:pPr>
            <a:r>
              <a:rPr lang="en-GB" sz="1800"/>
              <a:t>New demands in today’s workplace have created emerging managerial roles:</a:t>
            </a:r>
          </a:p>
          <a:p>
            <a:pPr>
              <a:lnSpc>
                <a:spcPct val="90000"/>
              </a:lnSpc>
              <a:buFont typeface="Arial" panose="020B0604020202020204" pitchFamily="34" charset="0"/>
              <a:buChar char="•"/>
            </a:pPr>
            <a:r>
              <a:rPr lang="en-GB" sz="1800" b="1"/>
              <a:t>Digital Transformation Leader:</a:t>
            </a:r>
            <a:r>
              <a:rPr lang="en-GB" sz="1800"/>
              <a:t> Overseeing AI and automation efforts (McKinsey &amp; Company, 2023).</a:t>
            </a:r>
          </a:p>
          <a:p>
            <a:pPr>
              <a:lnSpc>
                <a:spcPct val="90000"/>
              </a:lnSpc>
              <a:buFont typeface="Arial" panose="020B0604020202020204" pitchFamily="34" charset="0"/>
              <a:buChar char="•"/>
            </a:pPr>
            <a:r>
              <a:rPr lang="en-GB" sz="1800" b="1"/>
              <a:t>D&amp;I Champion:</a:t>
            </a:r>
            <a:r>
              <a:rPr lang="en-GB" sz="1800"/>
              <a:t> Advocating for diversity and inclusion (Google, 2023).</a:t>
            </a:r>
          </a:p>
          <a:p>
            <a:pPr>
              <a:lnSpc>
                <a:spcPct val="90000"/>
              </a:lnSpc>
              <a:buFont typeface="Arial" panose="020B0604020202020204" pitchFamily="34" charset="0"/>
              <a:buChar char="•"/>
            </a:pPr>
            <a:r>
              <a:rPr lang="en-GB" sz="1800" b="1"/>
              <a:t>Sustainability Manager:</a:t>
            </a:r>
            <a:r>
              <a:rPr lang="en-GB" sz="1800"/>
              <a:t> Driving environmental initiatives within business strategy (Google Sustainability, 2023).</a:t>
            </a:r>
          </a:p>
          <a:p>
            <a:pPr>
              <a:lnSpc>
                <a:spcPct val="90000"/>
              </a:lnSpc>
            </a:pPr>
            <a:r>
              <a:rPr lang="en-GB" sz="1800" b="1"/>
              <a:t>Conclusion:</a:t>
            </a:r>
            <a:r>
              <a:rPr lang="en-GB" sz="1800"/>
              <a:t> Mintzberg’s model (2020) remains a solid foundation for managerial practice but must now expand to include digital, ethical, and global challenges (Robbins, Coulter and Randel, 2021).</a:t>
            </a:r>
          </a:p>
        </p:txBody>
      </p:sp>
      <p:pic>
        <p:nvPicPr>
          <p:cNvPr id="5" name="Picture 4">
            <a:hlinkClick r:id="rId2"/>
            <a:extLst>
              <a:ext uri="{FF2B5EF4-FFF2-40B4-BE49-F238E27FC236}">
                <a16:creationId xmlns:a16="http://schemas.microsoft.com/office/drawing/2014/main" id="{B34A7F1E-E539-0120-5D38-7B94D8B409A9}"/>
              </a:ext>
            </a:extLst>
          </p:cNvPr>
          <p:cNvPicPr>
            <a:picLocks noChangeAspect="1"/>
          </p:cNvPicPr>
          <p:nvPr/>
        </p:nvPicPr>
        <p:blipFill>
          <a:blip r:embed="rId3"/>
          <a:srcRect l="25495" r="33919" b="2"/>
          <a:stretch>
            <a:fillRect/>
          </a:stretch>
        </p:blipFill>
        <p:spPr>
          <a:xfrm>
            <a:off x="5756743" y="2093976"/>
            <a:ext cx="2955798" cy="409651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761673-AE95-18EF-C4F4-F95573D1668B}"/>
              </a:ext>
            </a:extLst>
          </p:cNvPr>
          <p:cNvSpPr>
            <a:spLocks noGrp="1"/>
          </p:cNvSpPr>
          <p:nvPr>
            <p:ph type="title"/>
          </p:nvPr>
        </p:nvSpPr>
        <p:spPr>
          <a:xfrm>
            <a:off x="621506" y="494414"/>
            <a:ext cx="7900987" cy="817403"/>
          </a:xfrm>
        </p:spPr>
        <p:txBody>
          <a:bodyPr vert="horz" lIns="91440" tIns="45720" rIns="91440" bIns="45720" rtlCol="0" anchor="b">
            <a:normAutofit/>
          </a:bodyPr>
          <a:lstStyle/>
          <a:p>
            <a:pPr defTabSz="914400">
              <a:lnSpc>
                <a:spcPct val="90000"/>
              </a:lnSpc>
            </a:pPr>
            <a:r>
              <a:rPr lang="en-US" sz="3100" kern="1200">
                <a:solidFill>
                  <a:schemeClr val="tx1"/>
                </a:solidFill>
                <a:latin typeface="+mj-lt"/>
                <a:ea typeface="+mj-ea"/>
                <a:cs typeface="+mj-cs"/>
              </a:rPr>
              <a:t>Any Question ?</a:t>
            </a:r>
          </a:p>
        </p:txBody>
      </p:sp>
      <p:pic>
        <p:nvPicPr>
          <p:cNvPr id="4" name="Picture 3" descr="3D black question marks with one yellow question mark">
            <a:extLst>
              <a:ext uri="{FF2B5EF4-FFF2-40B4-BE49-F238E27FC236}">
                <a16:creationId xmlns:a16="http://schemas.microsoft.com/office/drawing/2014/main" id="{8A843364-F189-6C05-5388-FC0B01F2BF47}"/>
              </a:ext>
            </a:extLst>
          </p:cNvPr>
          <p:cNvPicPr>
            <a:picLocks noChangeAspect="1"/>
          </p:cNvPicPr>
          <p:nvPr/>
        </p:nvPicPr>
        <p:blipFill>
          <a:blip r:embed="rId3"/>
          <a:srcRect l="37205" r="14337" b="1"/>
          <a:stretch>
            <a:fillRect/>
          </a:stretch>
        </p:blipFill>
        <p:spPr>
          <a:xfrm>
            <a:off x="1951202" y="2354239"/>
            <a:ext cx="5241595" cy="3948085"/>
          </a:xfrm>
          <a:prstGeom prst="rect">
            <a:avLst/>
          </a:prstGeom>
        </p:spPr>
      </p:pic>
    </p:spTree>
    <p:extLst>
      <p:ext uri="{BB962C8B-B14F-4D97-AF65-F5344CB8AC3E}">
        <p14:creationId xmlns:p14="http://schemas.microsoft.com/office/powerpoint/2010/main" val="38494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760" y="146818"/>
            <a:ext cx="6887497" cy="511943"/>
          </a:xfrm>
        </p:spPr>
        <p:txBody>
          <a:bodyPr>
            <a:normAutofit fontScale="90000"/>
          </a:bodyPr>
          <a:lstStyle/>
          <a:p>
            <a:r>
              <a:rPr lang="en-GB"/>
              <a:t>References</a:t>
            </a:r>
            <a:endParaRPr lang="en-GB" dirty="0"/>
          </a:p>
        </p:txBody>
      </p:sp>
      <p:sp>
        <p:nvSpPr>
          <p:cNvPr id="4" name="Rectangle 1">
            <a:extLst>
              <a:ext uri="{FF2B5EF4-FFF2-40B4-BE49-F238E27FC236}">
                <a16:creationId xmlns:a16="http://schemas.microsoft.com/office/drawing/2014/main" id="{D410E773-DCB1-041B-A3F4-F30C8A0EE95F}"/>
              </a:ext>
            </a:extLst>
          </p:cNvPr>
          <p:cNvSpPr>
            <a:spLocks noChangeArrowheads="1"/>
          </p:cNvSpPr>
          <p:nvPr/>
        </p:nvSpPr>
        <p:spPr bwMode="auto">
          <a:xfrm>
            <a:off x="255639" y="1524411"/>
            <a:ext cx="874467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1">
            <a:extLst>
              <a:ext uri="{FF2B5EF4-FFF2-40B4-BE49-F238E27FC236}">
                <a16:creationId xmlns:a16="http://schemas.microsoft.com/office/drawing/2014/main" id="{72D9FB16-A078-14D6-9833-B893650BD1D0}"/>
              </a:ext>
            </a:extLst>
          </p:cNvPr>
          <p:cNvSpPr>
            <a:spLocks noChangeArrowheads="1"/>
          </p:cNvSpPr>
          <p:nvPr/>
        </p:nvSpPr>
        <p:spPr bwMode="auto">
          <a:xfrm>
            <a:off x="143691" y="838273"/>
            <a:ext cx="8928463"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CIPD (2022) </a:t>
            </a:r>
            <a:r>
              <a:rPr kumimoji="0" lang="en-US" altLang="en-US" sz="1100" i="1" u="none" strike="noStrike" cap="none" normalizeH="0" baseline="0">
                <a:ln>
                  <a:noFill/>
                </a:ln>
                <a:solidFill>
                  <a:schemeClr val="tx1"/>
                </a:solidFill>
                <a:effectLst/>
                <a:latin typeface="Arial" panose="020B0604020202020204" pitchFamily="34" charset="0"/>
              </a:rPr>
              <a:t>Leadership development factsheet</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3"/>
              </a:rPr>
              <a:t>https://www.cipd.org/</a:t>
            </a:r>
            <a:r>
              <a:rPr kumimoji="0" lang="en-US" altLang="en-US" sz="1100" i="0" u="none" strike="noStrike" cap="none" normalizeH="0" baseline="0">
                <a:ln>
                  <a:noFill/>
                </a:ln>
                <a:solidFill>
                  <a:schemeClr val="tx1"/>
                </a:solidFill>
                <a:effectLst/>
                <a:latin typeface="Arial" panose="020B0604020202020204" pitchFamily="34" charset="0"/>
              </a:rPr>
              <a:t> [Accessed 7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Cole, G.A. and Kelly, P. (2020) </a:t>
            </a:r>
            <a:r>
              <a:rPr kumimoji="0" lang="en-US" altLang="en-US" sz="1100" i="1" u="none" strike="noStrike" cap="none" normalizeH="0" baseline="0">
                <a:ln>
                  <a:noFill/>
                </a:ln>
                <a:solidFill>
                  <a:schemeClr val="tx1"/>
                </a:solidFill>
                <a:effectLst/>
                <a:latin typeface="Arial" panose="020B0604020202020204" pitchFamily="34" charset="0"/>
              </a:rPr>
              <a:t>Management Theory and Practice</a:t>
            </a:r>
            <a:r>
              <a:rPr kumimoji="0" lang="en-US" altLang="en-US" sz="1100" i="0" u="none" strike="noStrike" cap="none" normalizeH="0" baseline="0">
                <a:ln>
                  <a:noFill/>
                </a:ln>
                <a:solidFill>
                  <a:schemeClr val="tx1"/>
                </a:solidFill>
                <a:effectLst/>
                <a:latin typeface="Arial" panose="020B0604020202020204" pitchFamily="34" charset="0"/>
              </a:rPr>
              <a:t>. 9th ed. Boston, MA: Cengage Learning.</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Drucker, P.F. (2008) </a:t>
            </a:r>
            <a:r>
              <a:rPr kumimoji="0" lang="en-US" altLang="en-US" sz="1100" i="1" u="none" strike="noStrike" cap="none" normalizeH="0" baseline="0">
                <a:ln>
                  <a:noFill/>
                </a:ln>
                <a:solidFill>
                  <a:schemeClr val="tx1"/>
                </a:solidFill>
                <a:effectLst/>
                <a:latin typeface="Arial" panose="020B0604020202020204" pitchFamily="34" charset="0"/>
              </a:rPr>
              <a:t>The Essential Drucker</a:t>
            </a:r>
            <a:r>
              <a:rPr kumimoji="0" lang="en-US" altLang="en-US" sz="1100" i="0" u="none" strike="noStrike" cap="none" normalizeH="0" baseline="0">
                <a:ln>
                  <a:noFill/>
                </a:ln>
                <a:solidFill>
                  <a:schemeClr val="tx1"/>
                </a:solidFill>
                <a:effectLst/>
                <a:latin typeface="Arial" panose="020B0604020202020204" pitchFamily="34" charset="0"/>
              </a:rPr>
              <a:t>. New ed. New York: Harper Business.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Drucker, P.F. (2022) </a:t>
            </a:r>
            <a:r>
              <a:rPr kumimoji="0" lang="en-US" altLang="en-US" sz="1100" i="1" u="none" strike="noStrike" cap="none" normalizeH="0" baseline="0">
                <a:ln>
                  <a:noFill/>
                </a:ln>
                <a:solidFill>
                  <a:schemeClr val="tx1"/>
                </a:solidFill>
                <a:effectLst/>
                <a:latin typeface="Arial" panose="020B0604020202020204" pitchFamily="34" charset="0"/>
              </a:rPr>
              <a:t>Managing in a Time of Great Change</a:t>
            </a:r>
            <a:r>
              <a:rPr kumimoji="0" lang="en-US" altLang="en-US" sz="1100" i="0" u="none" strike="noStrike" cap="none" normalizeH="0" baseline="0">
                <a:ln>
                  <a:noFill/>
                </a:ln>
                <a:solidFill>
                  <a:schemeClr val="tx1"/>
                </a:solidFill>
                <a:effectLst/>
                <a:latin typeface="Arial" panose="020B0604020202020204" pitchFamily="34" charset="0"/>
              </a:rPr>
              <a:t>. Abingdon: Routledge.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Goleman, D. (2020) </a:t>
            </a:r>
            <a:r>
              <a:rPr kumimoji="0" lang="en-US" altLang="en-US" sz="1100" i="1" u="none" strike="noStrike" cap="none" normalizeH="0" baseline="0">
                <a:ln>
                  <a:noFill/>
                </a:ln>
                <a:solidFill>
                  <a:schemeClr val="tx1"/>
                </a:solidFill>
                <a:effectLst/>
                <a:latin typeface="Arial" panose="020B0604020202020204" pitchFamily="34" charset="0"/>
              </a:rPr>
              <a:t>Emotional Intelligence: Why It Can Matter More Than IQ</a:t>
            </a:r>
            <a:r>
              <a:rPr kumimoji="0" lang="en-US" altLang="en-US" sz="1100" i="0" u="none" strike="noStrike" cap="none" normalizeH="0" baseline="0">
                <a:ln>
                  <a:noFill/>
                </a:ln>
                <a:solidFill>
                  <a:schemeClr val="tx1"/>
                </a:solidFill>
                <a:effectLst/>
                <a:latin typeface="Arial" panose="020B0604020202020204" pitchFamily="34" charset="0"/>
              </a:rPr>
              <a:t>. Updated ed. London: Bloomsbury Publishing.</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Google (2023) </a:t>
            </a:r>
            <a:r>
              <a:rPr kumimoji="0" lang="en-US" altLang="en-US" sz="1100" i="1" u="none" strike="noStrike" cap="none" normalizeH="0" baseline="0">
                <a:ln>
                  <a:noFill/>
                </a:ln>
                <a:solidFill>
                  <a:schemeClr val="tx1"/>
                </a:solidFill>
                <a:effectLst/>
                <a:latin typeface="Arial" panose="020B0604020202020204" pitchFamily="34" charset="0"/>
              </a:rPr>
              <a:t>About: Leadership</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4"/>
              </a:rPr>
              <a:t>https://about.google/</a:t>
            </a:r>
            <a:r>
              <a:rPr kumimoji="0" lang="en-US" altLang="en-US" sz="1100" i="0" u="none" strike="noStrike" cap="none" normalizeH="0" baseline="0">
                <a:ln>
                  <a:noFill/>
                </a:ln>
                <a:solidFill>
                  <a:schemeClr val="tx1"/>
                </a:solidFill>
                <a:effectLst/>
                <a:latin typeface="Arial" panose="020B0604020202020204" pitchFamily="34" charset="0"/>
              </a:rPr>
              <a:t> [Accessed 7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Google (2023) </a:t>
            </a:r>
            <a:r>
              <a:rPr kumimoji="0" lang="en-US" altLang="en-US" sz="1100" i="1" u="none" strike="noStrike" cap="none" normalizeH="0" baseline="0">
                <a:ln>
                  <a:noFill/>
                </a:ln>
                <a:solidFill>
                  <a:schemeClr val="tx1"/>
                </a:solidFill>
                <a:effectLst/>
                <a:latin typeface="Arial" panose="020B0604020202020204" pitchFamily="34" charset="0"/>
              </a:rPr>
              <a:t>Using Data to Drive Smarter Business Decisions</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5"/>
              </a:rPr>
              <a:t>https://www.thinkwithgoogle.com</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Google Blog (2022) </a:t>
            </a:r>
            <a:r>
              <a:rPr kumimoji="0" lang="en-US" altLang="en-US" sz="1100" i="1" u="none" strike="noStrike" cap="none" normalizeH="0" baseline="0">
                <a:ln>
                  <a:noFill/>
                </a:ln>
                <a:solidFill>
                  <a:schemeClr val="tx1"/>
                </a:solidFill>
                <a:effectLst/>
                <a:latin typeface="Arial" panose="020B0604020202020204" pitchFamily="34" charset="0"/>
              </a:rPr>
              <a:t>How Sundar Pichai Leads Google</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6"/>
              </a:rPr>
              <a:t>https://blog.google</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Google Sustainability (2023) </a:t>
            </a:r>
            <a:r>
              <a:rPr kumimoji="0" lang="en-US" altLang="en-US" sz="1100" i="1" u="none" strike="noStrike" cap="none" normalizeH="0" baseline="0">
                <a:ln>
                  <a:noFill/>
                </a:ln>
                <a:solidFill>
                  <a:schemeClr val="tx1"/>
                </a:solidFill>
                <a:effectLst/>
                <a:latin typeface="Arial" panose="020B0604020202020204" pitchFamily="34" charset="0"/>
              </a:rPr>
              <a:t>Sustainability Report</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7"/>
              </a:rPr>
              <a:t>https://sustainability.google/</a:t>
            </a:r>
            <a:r>
              <a:rPr kumimoji="0" lang="en-US" altLang="en-US" sz="1100" i="0" u="none" strike="noStrike" cap="none" normalizeH="0" baseline="0">
                <a:ln>
                  <a:noFill/>
                </a:ln>
                <a:solidFill>
                  <a:schemeClr val="tx1"/>
                </a:solidFill>
                <a:effectLst/>
                <a:latin typeface="Arial" panose="020B0604020202020204" pitchFamily="34" charset="0"/>
              </a:rPr>
              <a:t> [Accessed 7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Grant, A. (2021) </a:t>
            </a:r>
            <a:r>
              <a:rPr kumimoji="0" lang="en-US" altLang="en-US" sz="1100" i="1" u="none" strike="noStrike" cap="none" normalizeH="0" baseline="0">
                <a:ln>
                  <a:noFill/>
                </a:ln>
                <a:solidFill>
                  <a:schemeClr val="tx1"/>
                </a:solidFill>
                <a:effectLst/>
                <a:latin typeface="Arial" panose="020B0604020202020204" pitchFamily="34" charset="0"/>
              </a:rPr>
              <a:t>Think Again: The Power of Knowing What You Don’t Know</a:t>
            </a:r>
            <a:r>
              <a:rPr kumimoji="0" lang="en-US" altLang="en-US" sz="1100" i="0" u="none" strike="noStrike" cap="none" normalizeH="0" baseline="0">
                <a:ln>
                  <a:noFill/>
                </a:ln>
                <a:solidFill>
                  <a:schemeClr val="tx1"/>
                </a:solidFill>
                <a:effectLst/>
                <a:latin typeface="Arial" panose="020B0604020202020204" pitchFamily="34" charset="0"/>
              </a:rPr>
              <a:t>. London: WH Allen, an imprint of Ebury Publishing.</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Harvard Business Review (2022) </a:t>
            </a:r>
            <a:r>
              <a:rPr kumimoji="0" lang="en-US" altLang="en-US" sz="1100" i="1" u="none" strike="noStrike" cap="none" normalizeH="0" baseline="0">
                <a:ln>
                  <a:noFill/>
                </a:ln>
                <a:solidFill>
                  <a:schemeClr val="tx1"/>
                </a:solidFill>
                <a:effectLst/>
                <a:latin typeface="Arial" panose="020B0604020202020204" pitchFamily="34" charset="0"/>
              </a:rPr>
              <a:t>Managing Reputation in the Tech Sector: A Leadership Imperative</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8"/>
              </a:rPr>
              <a:t>https://hbr.org/2022/06/managing-reputation-tech</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Harvard Business Review (2022) </a:t>
            </a:r>
            <a:r>
              <a:rPr kumimoji="0" lang="en-US" altLang="en-US" sz="1100" i="1" u="none" strike="noStrike" cap="none" normalizeH="0" baseline="0">
                <a:ln>
                  <a:noFill/>
                </a:ln>
                <a:solidFill>
                  <a:schemeClr val="tx1"/>
                </a:solidFill>
                <a:effectLst/>
                <a:latin typeface="Arial" panose="020B0604020202020204" pitchFamily="34" charset="0"/>
              </a:rPr>
              <a:t>The Leadership Development Imperative</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9"/>
              </a:rPr>
              <a:t>https://hbr.org/</a:t>
            </a:r>
            <a:r>
              <a:rPr kumimoji="0" lang="en-US" altLang="en-US" sz="1100" i="0" u="none" strike="noStrike" cap="none" normalizeH="0" baseline="0">
                <a:ln>
                  <a:noFill/>
                </a:ln>
                <a:solidFill>
                  <a:schemeClr val="tx1"/>
                </a:solidFill>
                <a:effectLst/>
                <a:latin typeface="Arial" panose="020B0604020202020204" pitchFamily="34" charset="0"/>
              </a:rPr>
              <a:t> [Accessed 7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Inc. (2020) </a:t>
            </a:r>
            <a:r>
              <a:rPr kumimoji="0" lang="en-US" altLang="en-US" sz="1100" i="1" u="none" strike="noStrike" cap="none" normalizeH="0" baseline="0">
                <a:ln>
                  <a:noFill/>
                </a:ln>
                <a:solidFill>
                  <a:schemeClr val="tx1"/>
                </a:solidFill>
                <a:effectLst/>
                <a:latin typeface="Arial" panose="020B0604020202020204" pitchFamily="34" charset="0"/>
              </a:rPr>
              <a:t>How Managers Communicate Across Departments</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10"/>
              </a:rPr>
              <a:t>https://www.inc.com/</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McKinsey &amp; Company (2023) </a:t>
            </a:r>
            <a:r>
              <a:rPr kumimoji="0" lang="en-US" altLang="en-US" sz="1100" i="1" u="none" strike="noStrike" cap="none" normalizeH="0" baseline="0">
                <a:ln>
                  <a:noFill/>
                </a:ln>
                <a:solidFill>
                  <a:schemeClr val="tx1"/>
                </a:solidFill>
                <a:effectLst/>
                <a:latin typeface="Arial" panose="020B0604020202020204" pitchFamily="34" charset="0"/>
              </a:rPr>
              <a:t>The State of Organizations 2023</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11"/>
              </a:rPr>
              <a:t>https://www.mckinsey.com</a:t>
            </a:r>
            <a:r>
              <a:rPr kumimoji="0" lang="en-US" altLang="en-US" sz="1100" i="0" u="none" strike="noStrike" cap="none" normalizeH="0" baseline="0">
                <a:ln>
                  <a:noFill/>
                </a:ln>
                <a:solidFill>
                  <a:schemeClr val="tx1"/>
                </a:solidFill>
                <a:effectLst/>
                <a:latin typeface="Arial" panose="020B0604020202020204" pitchFamily="34" charset="0"/>
              </a:rPr>
              <a:t> [Accessed 7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Mintzberg, H. (2020) </a:t>
            </a:r>
            <a:r>
              <a:rPr kumimoji="0" lang="en-US" altLang="en-US" sz="1100" i="1" u="none" strike="noStrike" cap="none" normalizeH="0" baseline="0">
                <a:ln>
                  <a:noFill/>
                </a:ln>
                <a:solidFill>
                  <a:schemeClr val="tx1"/>
                </a:solidFill>
                <a:effectLst/>
                <a:latin typeface="Arial" panose="020B0604020202020204" pitchFamily="34" charset="0"/>
              </a:rPr>
              <a:t>Simply Managing: What Managers Do – and Can Do Better</a:t>
            </a:r>
            <a:r>
              <a:rPr kumimoji="0" lang="en-US" altLang="en-US" sz="1100" i="0" u="none" strike="noStrike" cap="none" normalizeH="0" baseline="0">
                <a:ln>
                  <a:noFill/>
                </a:ln>
                <a:solidFill>
                  <a:schemeClr val="tx1"/>
                </a:solidFill>
                <a:effectLst/>
                <a:latin typeface="Arial" panose="020B0604020202020204" pitchFamily="34" charset="0"/>
              </a:rPr>
              <a:t>. 2nd ed. Oakland, CA: Berrett-Koehler Publishers.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Mintzberg, H. (2020) </a:t>
            </a:r>
            <a:r>
              <a:rPr kumimoji="0" lang="en-US" altLang="en-US" sz="1100" i="1" u="none" strike="noStrike" cap="none" normalizeH="0" baseline="0">
                <a:ln>
                  <a:noFill/>
                </a:ln>
                <a:solidFill>
                  <a:schemeClr val="tx1"/>
                </a:solidFill>
                <a:effectLst/>
                <a:latin typeface="Arial" panose="020B0604020202020204" pitchFamily="34" charset="0"/>
              </a:rPr>
              <a:t>Managing the Myths of Health Care: Bridging the Separations between Care, Cure, Control and Community</a:t>
            </a:r>
            <a:r>
              <a:rPr kumimoji="0" lang="en-US" altLang="en-US" sz="1100" i="0" u="none" strike="noStrike" cap="none" normalizeH="0" baseline="0">
                <a:ln>
                  <a:noFill/>
                </a:ln>
                <a:solidFill>
                  <a:schemeClr val="tx1"/>
                </a:solidFill>
                <a:effectLst/>
                <a:latin typeface="Arial" panose="020B0604020202020204" pitchFamily="34" charset="0"/>
              </a:rPr>
              <a:t>. Oakland, CA: Berrett-Koehler Publishers.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Nadella, S. (2017) </a:t>
            </a:r>
            <a:r>
              <a:rPr kumimoji="0" lang="en-US" altLang="en-US" sz="1100" i="1" u="none" strike="noStrike" cap="none" normalizeH="0" baseline="0">
                <a:ln>
                  <a:noFill/>
                </a:ln>
                <a:solidFill>
                  <a:schemeClr val="tx1"/>
                </a:solidFill>
                <a:effectLst/>
                <a:latin typeface="Arial" panose="020B0604020202020204" pitchFamily="34" charset="0"/>
              </a:rPr>
              <a:t>Hit Refresh: The Quest to Rediscover Microsoft’s Soul and Imagine a Better Future for Everyone</a:t>
            </a:r>
            <a:r>
              <a:rPr kumimoji="0" lang="en-US" altLang="en-US" sz="1100" i="0" u="none" strike="noStrike" cap="none" normalizeH="0" baseline="0">
                <a:ln>
                  <a:noFill/>
                </a:ln>
                <a:solidFill>
                  <a:schemeClr val="tx1"/>
                </a:solidFill>
                <a:effectLst/>
                <a:latin typeface="Arial" panose="020B0604020202020204" pitchFamily="34" charset="0"/>
              </a:rPr>
              <a:t>. New York: Harper Business.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Needle, D. and Burns, J. (2019) </a:t>
            </a:r>
            <a:r>
              <a:rPr kumimoji="0" lang="en-US" altLang="en-US" sz="1100" i="1" u="none" strike="noStrike" cap="none" normalizeH="0" baseline="0">
                <a:ln>
                  <a:noFill/>
                </a:ln>
                <a:solidFill>
                  <a:schemeClr val="tx1"/>
                </a:solidFill>
                <a:effectLst/>
                <a:latin typeface="Arial" panose="020B0604020202020204" pitchFamily="34" charset="0"/>
              </a:rPr>
              <a:t>Business in Context: An Introduction to Business and Its Environment</a:t>
            </a:r>
            <a:r>
              <a:rPr kumimoji="0" lang="en-US" altLang="en-US" sz="1100" i="0" u="none" strike="noStrike" cap="none" normalizeH="0" baseline="0">
                <a:ln>
                  <a:noFill/>
                </a:ln>
                <a:solidFill>
                  <a:schemeClr val="tx1"/>
                </a:solidFill>
                <a:effectLst/>
                <a:latin typeface="Arial" panose="020B0604020202020204" pitchFamily="34" charset="0"/>
              </a:rPr>
              <a:t>. 7th ed. Andover: Cengage Learning.</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Robbins, S.P., Coulter, M.K. and Randel, A.E. (2021) </a:t>
            </a:r>
            <a:r>
              <a:rPr kumimoji="0" lang="en-US" altLang="en-US" sz="1100" i="1" u="none" strike="noStrike" cap="none" normalizeH="0" baseline="0">
                <a:ln>
                  <a:noFill/>
                </a:ln>
                <a:solidFill>
                  <a:schemeClr val="tx1"/>
                </a:solidFill>
                <a:effectLst/>
                <a:latin typeface="Arial" panose="020B0604020202020204" pitchFamily="34" charset="0"/>
              </a:rPr>
              <a:t>Management</a:t>
            </a:r>
            <a:r>
              <a:rPr kumimoji="0" lang="en-US" altLang="en-US" sz="1100" i="0" u="none" strike="noStrike" cap="none" normalizeH="0" baseline="0">
                <a:ln>
                  <a:noFill/>
                </a:ln>
                <a:solidFill>
                  <a:schemeClr val="tx1"/>
                </a:solidFill>
                <a:effectLst/>
                <a:latin typeface="Arial" panose="020B0604020202020204" pitchFamily="34" charset="0"/>
              </a:rPr>
              <a:t>. 15th ed. Harlow: Pearson Education.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The Royal Household (2023) </a:t>
            </a:r>
            <a:r>
              <a:rPr kumimoji="0" lang="en-US" altLang="en-US" sz="1100" i="1" u="none" strike="noStrike" cap="none" normalizeH="0" baseline="0">
                <a:ln>
                  <a:noFill/>
                </a:ln>
                <a:solidFill>
                  <a:schemeClr val="tx1"/>
                </a:solidFill>
                <a:effectLst/>
                <a:latin typeface="Arial" panose="020B0604020202020204" pitchFamily="34" charset="0"/>
              </a:rPr>
              <a:t>The Role of the Monarch</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12"/>
              </a:rPr>
              <a:t>https://www.royal.uk/</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The Verge (2021) </a:t>
            </a:r>
            <a:r>
              <a:rPr kumimoji="0" lang="en-US" altLang="en-US" sz="1100" i="1" u="none" strike="noStrike" cap="none" normalizeH="0" baseline="0">
                <a:ln>
                  <a:noFill/>
                </a:ln>
                <a:solidFill>
                  <a:schemeClr val="tx1"/>
                </a:solidFill>
                <a:effectLst/>
                <a:latin typeface="Arial" panose="020B0604020202020204" pitchFamily="34" charset="0"/>
              </a:rPr>
              <a:t>How Elon Musk Manages Cross-Company Strategy</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13"/>
              </a:rPr>
              <a:t>https://www.theverge.com/</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Whetten, D.A. and Cameron, K.S. (2021) </a:t>
            </a:r>
            <a:r>
              <a:rPr kumimoji="0" lang="en-US" altLang="en-US" sz="1100" i="1" u="none" strike="noStrike" cap="none" normalizeH="0" baseline="0">
                <a:ln>
                  <a:noFill/>
                </a:ln>
                <a:solidFill>
                  <a:schemeClr val="tx1"/>
                </a:solidFill>
                <a:effectLst/>
                <a:latin typeface="Arial" panose="020B0604020202020204" pitchFamily="34" charset="0"/>
              </a:rPr>
              <a:t>Developing Management Skills</a:t>
            </a:r>
            <a:r>
              <a:rPr kumimoji="0" lang="en-US" altLang="en-US" sz="1100" i="0" u="none" strike="noStrike" cap="none" normalizeH="0" baseline="0">
                <a:ln>
                  <a:noFill/>
                </a:ln>
                <a:solidFill>
                  <a:schemeClr val="tx1"/>
                </a:solidFill>
                <a:effectLst/>
                <a:latin typeface="Arial" panose="020B0604020202020204" pitchFamily="34" charset="0"/>
              </a:rPr>
              <a:t>. 10th ed. Harlow: Pearson Education.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100" i="0" u="none" strike="noStrike" cap="none" normalizeH="0" baseline="0">
                <a:ln>
                  <a:noFill/>
                </a:ln>
                <a:solidFill>
                  <a:schemeClr val="tx1"/>
                </a:solidFill>
                <a:effectLst/>
                <a:latin typeface="Arial" panose="020B0604020202020204" pitchFamily="34" charset="0"/>
              </a:rPr>
              <a:t>World Economic Forum (2023) </a:t>
            </a:r>
            <a:r>
              <a:rPr kumimoji="0" lang="en-US" altLang="en-US" sz="1100" i="1" u="none" strike="noStrike" cap="none" normalizeH="0" baseline="0">
                <a:ln>
                  <a:noFill/>
                </a:ln>
                <a:solidFill>
                  <a:schemeClr val="tx1"/>
                </a:solidFill>
                <a:effectLst/>
                <a:latin typeface="Arial" panose="020B0604020202020204" pitchFamily="34" charset="0"/>
              </a:rPr>
              <a:t>Sundar Pichai at Davos 2023</a:t>
            </a:r>
            <a:r>
              <a:rPr kumimoji="0" lang="en-US" altLang="en-US" sz="1100" i="0" u="none" strike="noStrike" cap="none" normalizeH="0" baseline="0">
                <a:ln>
                  <a:noFill/>
                </a:ln>
                <a:solidFill>
                  <a:schemeClr val="tx1"/>
                </a:solidFill>
                <a:effectLst/>
                <a:latin typeface="Arial" panose="020B0604020202020204" pitchFamily="34" charset="0"/>
              </a:rPr>
              <a:t>. [Online] Available at: </a:t>
            </a:r>
            <a:r>
              <a:rPr kumimoji="0" lang="en-US" altLang="en-US" sz="1100" i="0" u="none" strike="noStrike" cap="none" normalizeH="0" baseline="0">
                <a:ln>
                  <a:noFill/>
                </a:ln>
                <a:solidFill>
                  <a:schemeClr val="tx1"/>
                </a:solidFill>
                <a:effectLst/>
                <a:latin typeface="Arial" panose="020B0604020202020204" pitchFamily="34" charset="0"/>
                <a:hlinkClick r:id="rId14"/>
              </a:rPr>
              <a:t>https://www.weforum.org/</a:t>
            </a:r>
            <a:r>
              <a:rPr kumimoji="0" lang="en-US" altLang="en-US" sz="1100" i="0" u="none" strike="noStrike" cap="none" normalizeH="0" baseline="0">
                <a:ln>
                  <a:noFill/>
                </a:ln>
                <a:solidFill>
                  <a:schemeClr val="tx1"/>
                </a:solidFill>
                <a:effectLst/>
                <a:latin typeface="Arial" panose="020B0604020202020204" pitchFamily="34" charset="0"/>
              </a:rPr>
              <a:t> [Accessed 14 June 2025].</a:t>
            </a:r>
            <a:endParaRPr kumimoji="0" lang="en-US" altLang="en-US" sz="110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1654</Words>
  <Application>Microsoft Office PowerPoint</Application>
  <PresentationFormat>On-screen Show (4:3)</PresentationFormat>
  <Paragraphs>95</Paragraphs>
  <Slides>9</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Black</vt:lpstr>
      <vt:lpstr>Arial</vt:lpstr>
      <vt:lpstr>Bahnschrift SemiLight SemiConde</vt:lpstr>
      <vt:lpstr>Calibri</vt:lpstr>
      <vt:lpstr>Office Theme</vt:lpstr>
      <vt:lpstr>Managerial Roles in Contemporary Business:  Exploring how Google implements Mintzberg’s framework</vt:lpstr>
      <vt:lpstr>PowerPoint Presentation</vt:lpstr>
      <vt:lpstr>Introduction</vt:lpstr>
      <vt:lpstr>Interpersonal Roles at Google   Ateeq Rehman </vt:lpstr>
      <vt:lpstr>Informational Roles at Google Mohammad Imran </vt:lpstr>
      <vt:lpstr>Decisional Roles at Google Andrea Corcoveanu </vt:lpstr>
      <vt:lpstr>Emerging Roles &amp; Conclusion Paulica Barbu </vt:lpstr>
      <vt:lpstr>Any Question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Managerial Roles in Contemporary Business:  Exploring how Google implements Mintzberg’s framework</dc:title>
  <dc:subject/>
  <dc:creator/>
  <cp:keywords/>
  <dc:description>generated using python-pptx</dc:description>
  <cp:lastModifiedBy>Ateeq Rehman</cp:lastModifiedBy>
  <cp:revision>16</cp:revision>
  <dcterms:created xsi:type="dcterms:W3CDTF">2013-01-27T09:14:16Z</dcterms:created>
  <dcterms:modified xsi:type="dcterms:W3CDTF">2025-06-14T20:22:06Z</dcterms:modified>
  <cp:category/>
</cp:coreProperties>
</file>