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40"/>
  </p:notesMasterIdLst>
  <p:handoutMasterIdLst>
    <p:handoutMasterId r:id="rId41"/>
  </p:handoutMasterIdLst>
  <p:sldIdLst>
    <p:sldId id="256" r:id="rId2"/>
    <p:sldId id="289" r:id="rId3"/>
    <p:sldId id="290" r:id="rId4"/>
    <p:sldId id="257" r:id="rId5"/>
    <p:sldId id="258" r:id="rId6"/>
    <p:sldId id="293" r:id="rId7"/>
    <p:sldId id="259" r:id="rId8"/>
    <p:sldId id="294" r:id="rId9"/>
    <p:sldId id="260" r:id="rId10"/>
    <p:sldId id="295" r:id="rId11"/>
    <p:sldId id="261" r:id="rId12"/>
    <p:sldId id="262" r:id="rId13"/>
    <p:sldId id="263" r:id="rId14"/>
    <p:sldId id="291" r:id="rId15"/>
    <p:sldId id="292" r:id="rId16"/>
    <p:sldId id="265" r:id="rId17"/>
    <p:sldId id="266" r:id="rId18"/>
    <p:sldId id="267" r:id="rId19"/>
    <p:sldId id="268" r:id="rId20"/>
    <p:sldId id="269" r:id="rId21"/>
    <p:sldId id="271" r:id="rId22"/>
    <p:sldId id="270" r:id="rId23"/>
    <p:sldId id="272" r:id="rId24"/>
    <p:sldId id="273" r:id="rId25"/>
    <p:sldId id="274" r:id="rId26"/>
    <p:sldId id="275" r:id="rId27"/>
    <p:sldId id="276" r:id="rId28"/>
    <p:sldId id="277" r:id="rId29"/>
    <p:sldId id="278" r:id="rId30"/>
    <p:sldId id="281" r:id="rId31"/>
    <p:sldId id="279" r:id="rId32"/>
    <p:sldId id="280" r:id="rId33"/>
    <p:sldId id="282" r:id="rId34"/>
    <p:sldId id="283" r:id="rId35"/>
    <p:sldId id="285" r:id="rId36"/>
    <p:sldId id="286" r:id="rId37"/>
    <p:sldId id="287" r:id="rId38"/>
    <p:sldId id="288" r:id="rId39"/>
  </p:sldIdLst>
  <p:sldSz cx="9144000" cy="6858000" type="screen4x3"/>
  <p:notesSz cx="6858000" cy="9947275"/>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3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7364"/>
          </a:xfrm>
          <a:prstGeom prst="rect">
            <a:avLst/>
          </a:prstGeom>
        </p:spPr>
        <p:txBody>
          <a:bodyPr vert="horz" lIns="91440" tIns="45720" rIns="91440" bIns="45720" rtlCol="0"/>
          <a:lstStyle>
            <a:lvl1pPr algn="r">
              <a:defRPr sz="1200"/>
            </a:lvl1pPr>
          </a:lstStyle>
          <a:p>
            <a:fld id="{0113256E-1075-4FE5-9A1F-8AF27DDB7388}" type="datetimeFigureOut">
              <a:rPr lang="en-US" smtClean="0"/>
              <a:t>11/3/2021</a:t>
            </a:fld>
            <a:endParaRPr lang="en-GB"/>
          </a:p>
        </p:txBody>
      </p:sp>
      <p:sp>
        <p:nvSpPr>
          <p:cNvPr id="4" name="Footer Placeholder 3"/>
          <p:cNvSpPr>
            <a:spLocks noGrp="1"/>
          </p:cNvSpPr>
          <p:nvPr>
            <p:ph type="ftr" sz="quarter" idx="2"/>
          </p:nvPr>
        </p:nvSpPr>
        <p:spPr>
          <a:xfrm>
            <a:off x="0" y="9448185"/>
            <a:ext cx="2971800" cy="4973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8185"/>
            <a:ext cx="2971800" cy="497364"/>
          </a:xfrm>
          <a:prstGeom prst="rect">
            <a:avLst/>
          </a:prstGeom>
        </p:spPr>
        <p:txBody>
          <a:bodyPr vert="horz" lIns="91440" tIns="45720" rIns="91440" bIns="45720" rtlCol="0" anchor="b"/>
          <a:lstStyle>
            <a:lvl1pPr algn="r">
              <a:defRPr sz="1200"/>
            </a:lvl1pPr>
          </a:lstStyle>
          <a:p>
            <a:fld id="{3E82B07A-5B43-4CE8-BE1D-D7193611056E}" type="slidenum">
              <a:rPr lang="en-GB" smtClean="0"/>
              <a:t>‹#›</a:t>
            </a:fld>
            <a:endParaRPr lang="en-GB"/>
          </a:p>
        </p:txBody>
      </p:sp>
    </p:spTree>
    <p:extLst>
      <p:ext uri="{BB962C8B-B14F-4D97-AF65-F5344CB8AC3E}">
        <p14:creationId xmlns:p14="http://schemas.microsoft.com/office/powerpoint/2010/main" val="34219129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57C5045E-BDE9-4EA7-AD78-89B49E37AC30}" type="datetimeFigureOut">
              <a:rPr lang="en-GB" smtClean="0"/>
              <a:t>03/11/2021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7900"/>
            <a:ext cx="5486400" cy="3916363"/>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8800"/>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8800"/>
            <a:ext cx="2971800" cy="498475"/>
          </a:xfrm>
          <a:prstGeom prst="rect">
            <a:avLst/>
          </a:prstGeom>
        </p:spPr>
        <p:txBody>
          <a:bodyPr vert="horz" lIns="91440" tIns="45720" rIns="91440" bIns="45720" rtlCol="0" anchor="b"/>
          <a:lstStyle>
            <a:lvl1pPr algn="r">
              <a:defRPr sz="1200"/>
            </a:lvl1pPr>
          </a:lstStyle>
          <a:p>
            <a:fld id="{EA479718-0246-4251-820C-EFC4C0C8D7E3}" type="slidenum">
              <a:rPr lang="en-GB" smtClean="0"/>
              <a:t>‹#›</a:t>
            </a:fld>
            <a:endParaRPr lang="en-GB"/>
          </a:p>
        </p:txBody>
      </p:sp>
    </p:spTree>
    <p:extLst>
      <p:ext uri="{BB962C8B-B14F-4D97-AF65-F5344CB8AC3E}">
        <p14:creationId xmlns:p14="http://schemas.microsoft.com/office/powerpoint/2010/main" val="493967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479718-0246-4251-820C-EFC4C0C8D7E3}" type="slidenum">
              <a:rPr lang="en-GB" smtClean="0"/>
              <a:t>28</a:t>
            </a:fld>
            <a:endParaRPr lang="en-GB"/>
          </a:p>
        </p:txBody>
      </p:sp>
    </p:spTree>
    <p:extLst>
      <p:ext uri="{BB962C8B-B14F-4D97-AF65-F5344CB8AC3E}">
        <p14:creationId xmlns:p14="http://schemas.microsoft.com/office/powerpoint/2010/main" val="3348397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479718-0246-4251-820C-EFC4C0C8D7E3}" type="slidenum">
              <a:rPr lang="en-GB" smtClean="0"/>
              <a:t>29</a:t>
            </a:fld>
            <a:endParaRPr lang="en-GB"/>
          </a:p>
        </p:txBody>
      </p:sp>
    </p:spTree>
    <p:extLst>
      <p:ext uri="{BB962C8B-B14F-4D97-AF65-F5344CB8AC3E}">
        <p14:creationId xmlns:p14="http://schemas.microsoft.com/office/powerpoint/2010/main" val="93904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194" name="Group 2"/>
          <p:cNvGrpSpPr>
            <a:grpSpLocks/>
          </p:cNvGrpSpPr>
          <p:nvPr/>
        </p:nvGrpSpPr>
        <p:grpSpPr bwMode="auto">
          <a:xfrm>
            <a:off x="-3222625" y="304800"/>
            <a:ext cx="11909425" cy="4724400"/>
            <a:chOff x="-2030" y="192"/>
            <a:chExt cx="7502" cy="2976"/>
          </a:xfrm>
        </p:grpSpPr>
        <p:sp>
          <p:nvSpPr>
            <p:cNvPr id="819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819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819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200" name="Rectangle 8"/>
          <p:cNvSpPr>
            <a:spLocks noGrp="1" noChangeArrowheads="1"/>
          </p:cNvSpPr>
          <p:nvPr>
            <p:ph type="dt" sz="half" idx="2"/>
          </p:nvPr>
        </p:nvSpPr>
        <p:spPr/>
        <p:txBody>
          <a:bodyPr/>
          <a:lstStyle>
            <a:lvl1pPr>
              <a:defRPr/>
            </a:lvl1pPr>
          </a:lstStyle>
          <a:p>
            <a:endParaRPr lang="en-GB"/>
          </a:p>
        </p:txBody>
      </p:sp>
      <p:sp>
        <p:nvSpPr>
          <p:cNvPr id="8201" name="Rectangle 9"/>
          <p:cNvSpPr>
            <a:spLocks noGrp="1" noChangeArrowheads="1"/>
          </p:cNvSpPr>
          <p:nvPr>
            <p:ph type="ftr" sz="quarter" idx="3"/>
          </p:nvPr>
        </p:nvSpPr>
        <p:spPr/>
        <p:txBody>
          <a:bodyPr/>
          <a:lstStyle>
            <a:lvl1pPr>
              <a:defRPr/>
            </a:lvl1pPr>
          </a:lstStyle>
          <a:p>
            <a:endParaRPr lang="en-GB"/>
          </a:p>
        </p:txBody>
      </p:sp>
      <p:sp>
        <p:nvSpPr>
          <p:cNvPr id="8202" name="Rectangle 10"/>
          <p:cNvSpPr>
            <a:spLocks noGrp="1" noChangeArrowheads="1"/>
          </p:cNvSpPr>
          <p:nvPr>
            <p:ph type="sldNum" sz="quarter" idx="4"/>
          </p:nvPr>
        </p:nvSpPr>
        <p:spPr/>
        <p:txBody>
          <a:bodyPr/>
          <a:lstStyle>
            <a:lvl1pPr>
              <a:defRPr/>
            </a:lvl1pPr>
          </a:lstStyle>
          <a:p>
            <a:fld id="{5E056012-953B-41C7-85C5-D5AE02FE3096}"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B83150B-56C5-4E4A-9788-D85E809B9827}"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67DB1B-A741-4F9E-9853-4FA7BBEA23C9}"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6F3CE18-C8F6-4ED8-B59D-28B4284D5E7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6E77EEB-36C0-4550-ACA8-2CC0A27DBA77}"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D714689-07EE-4632-98C2-74D90DF3175F}"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34697BB6-14D3-4F4C-9DFF-DD88B486179F}"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BE09AFE-C6CB-4962-9471-D23DF2CEB87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CFEC636-952A-47F0-8B29-E0D5FEB102C2}"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9EA2ADB-438B-48BB-B95E-F21537EFE8FC}"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6D66BB6-E064-4FAE-A503-E536C6C2BBCB}"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reserve="1">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370013" y="3960813"/>
            <a:ext cx="73136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4D95DD99-09FC-4C80-ADE1-B2AEEF17B27A}"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1C946658-1383-4DBF-B1E6-E3DAE4E91B43}"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70"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7174"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7175"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EDE2E0D-1268-4437-A1D8-800E1FF03564}"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Lst>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b="1" dirty="0"/>
              <a:t>Lecture 2</a:t>
            </a:r>
            <a:br>
              <a:rPr lang="en-GB" b="1" dirty="0"/>
            </a:br>
            <a:r>
              <a:rPr lang="en-GB" b="1" dirty="0" err="1"/>
              <a:t>Darlith</a:t>
            </a:r>
            <a:r>
              <a:rPr lang="en-GB" b="1" dirty="0"/>
              <a:t> 2</a:t>
            </a:r>
          </a:p>
        </p:txBody>
      </p:sp>
      <p:sp>
        <p:nvSpPr>
          <p:cNvPr id="2051" name="Rectangle 3"/>
          <p:cNvSpPr>
            <a:spLocks noGrp="1" noChangeArrowheads="1"/>
          </p:cNvSpPr>
          <p:nvPr>
            <p:ph type="subTitle" idx="1"/>
          </p:nvPr>
        </p:nvSpPr>
        <p:spPr/>
        <p:txBody>
          <a:bodyPr/>
          <a:lstStyle/>
          <a:p>
            <a:r>
              <a:rPr lang="en-GB" sz="2500" dirty="0"/>
              <a:t>Reading at Higher Education</a:t>
            </a:r>
          </a:p>
          <a:p>
            <a:r>
              <a:rPr lang="en-GB" sz="2500" dirty="0" err="1"/>
              <a:t>Darllen</a:t>
            </a:r>
            <a:r>
              <a:rPr lang="en-GB" sz="2500" dirty="0"/>
              <a:t> </a:t>
            </a:r>
            <a:r>
              <a:rPr lang="en-GB" sz="2500" dirty="0" err="1"/>
              <a:t>mewn</a:t>
            </a:r>
            <a:r>
              <a:rPr lang="en-GB" sz="2500" dirty="0"/>
              <a:t> Addysg </a:t>
            </a:r>
            <a:r>
              <a:rPr lang="en-GB" sz="2500" dirty="0" err="1"/>
              <a:t>Uwch</a:t>
            </a:r>
            <a:endParaRPr lang="en-GB" sz="2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Essay Writing Stages</a:t>
            </a:r>
            <a:br>
              <a:rPr lang="en-GB" dirty="0"/>
            </a:br>
            <a:r>
              <a:rPr lang="en-GB" dirty="0" err="1"/>
              <a:t>Camau</a:t>
            </a:r>
            <a:r>
              <a:rPr lang="en-GB" dirty="0"/>
              <a:t> </a:t>
            </a:r>
            <a:r>
              <a:rPr lang="en-GB" dirty="0" err="1"/>
              <a:t>Ysgrifennu</a:t>
            </a:r>
            <a:r>
              <a:rPr lang="en-GB" dirty="0"/>
              <a:t> </a:t>
            </a:r>
            <a:r>
              <a:rPr lang="en-GB" dirty="0" err="1"/>
              <a:t>Traethawd</a:t>
            </a:r>
            <a:endParaRPr lang="en-GB" dirty="0"/>
          </a:p>
        </p:txBody>
      </p:sp>
      <p:sp>
        <p:nvSpPr>
          <p:cNvPr id="3" name="Content Placeholder 2"/>
          <p:cNvSpPr>
            <a:spLocks noGrp="1"/>
          </p:cNvSpPr>
          <p:nvPr>
            <p:ph idx="1"/>
          </p:nvPr>
        </p:nvSpPr>
        <p:spPr/>
        <p:txBody>
          <a:bodyPr/>
          <a:lstStyle/>
          <a:p>
            <a:pPr marL="0" indent="0">
              <a:buNone/>
            </a:pPr>
            <a:r>
              <a:rPr lang="en-GB" sz="2400" dirty="0" err="1"/>
              <a:t>Greetham</a:t>
            </a:r>
            <a:r>
              <a:rPr lang="en-GB" sz="2400" dirty="0"/>
              <a:t> (2001, p.2) believes that for any essay to achieve high marks it is essential to go through five distinct stages:</a:t>
            </a:r>
          </a:p>
          <a:p>
            <a:pPr marL="514350" indent="-514350">
              <a:buFont typeface="+mj-lt"/>
              <a:buAutoNum type="arabicPeriod"/>
            </a:pPr>
            <a:r>
              <a:rPr lang="en-GB" sz="2400" dirty="0"/>
              <a:t>Interpretation of the question</a:t>
            </a:r>
          </a:p>
          <a:p>
            <a:pPr marL="514350" indent="-514350">
              <a:buFont typeface="+mj-lt"/>
              <a:buAutoNum type="arabicPeriod"/>
            </a:pPr>
            <a:r>
              <a:rPr lang="en-GB" sz="2400" dirty="0"/>
              <a:t>Research</a:t>
            </a:r>
          </a:p>
          <a:p>
            <a:pPr marL="514350" indent="-514350">
              <a:buFont typeface="+mj-lt"/>
              <a:buAutoNum type="arabicPeriod"/>
            </a:pPr>
            <a:r>
              <a:rPr lang="en-GB" sz="2400" dirty="0"/>
              <a:t>Planning</a:t>
            </a:r>
          </a:p>
          <a:p>
            <a:pPr marL="514350" indent="-514350">
              <a:buFont typeface="+mj-lt"/>
              <a:buAutoNum type="arabicPeriod"/>
            </a:pPr>
            <a:r>
              <a:rPr lang="en-GB" sz="2400" dirty="0"/>
              <a:t>Writing</a:t>
            </a:r>
          </a:p>
          <a:p>
            <a:pPr marL="514350" indent="-514350">
              <a:buFont typeface="+mj-lt"/>
              <a:buAutoNum type="arabicPeriod"/>
            </a:pPr>
            <a:r>
              <a:rPr lang="en-GB" sz="2400" dirty="0"/>
              <a:t>Revision</a:t>
            </a:r>
          </a:p>
          <a:p>
            <a:pPr marL="0" indent="0">
              <a:buNone/>
            </a:pPr>
            <a:endParaRPr lang="en-GB" sz="2400" dirty="0"/>
          </a:p>
          <a:p>
            <a:pPr marL="0" indent="0">
              <a:buNone/>
            </a:pPr>
            <a:r>
              <a:rPr lang="en-GB" sz="2400" dirty="0" err="1"/>
              <a:t>Greetham</a:t>
            </a:r>
            <a:r>
              <a:rPr lang="en-GB" sz="2400" dirty="0"/>
              <a:t>, G. (2001) </a:t>
            </a:r>
            <a:r>
              <a:rPr lang="en-GB" sz="2400" i="1" dirty="0"/>
              <a:t>How to Write Better Essays</a:t>
            </a:r>
            <a:r>
              <a:rPr lang="en-GB" sz="2400" dirty="0"/>
              <a:t>. Basingstoke: Palgrave. </a:t>
            </a:r>
          </a:p>
          <a:p>
            <a:pPr marL="0" indent="0">
              <a:buNone/>
            </a:pPr>
            <a:endParaRPr lang="en-GB" sz="2400" dirty="0"/>
          </a:p>
        </p:txBody>
      </p:sp>
    </p:spTree>
    <p:extLst>
      <p:ext uri="{BB962C8B-B14F-4D97-AF65-F5344CB8AC3E}">
        <p14:creationId xmlns:p14="http://schemas.microsoft.com/office/powerpoint/2010/main" val="1284764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C:\Users\l.roberts\AppData\Local\Microsoft\Windows\Temporary Internet Files\Content.IE5\5KQJEYQZ\MP9004276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0"/>
            <a:ext cx="83058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432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70013" y="188913"/>
            <a:ext cx="7313612" cy="1439862"/>
          </a:xfrm>
        </p:spPr>
        <p:txBody>
          <a:bodyPr/>
          <a:lstStyle/>
          <a:p>
            <a:br>
              <a:rPr lang="en-GB" sz="3200" b="1" dirty="0"/>
            </a:br>
            <a:r>
              <a:rPr lang="en-GB" sz="3200" b="1" dirty="0" err="1"/>
              <a:t>Cymorth</a:t>
            </a:r>
            <a:r>
              <a:rPr lang="en-GB" sz="3200" b="1" dirty="0"/>
              <a:t> </a:t>
            </a:r>
            <a:r>
              <a:rPr lang="en-GB" sz="3200" b="1" dirty="0" err="1"/>
              <a:t>Darllen</a:t>
            </a:r>
            <a:r>
              <a:rPr lang="en-GB" sz="3200" dirty="0"/>
              <a:t> </a:t>
            </a:r>
            <a:br>
              <a:rPr lang="en-GB" sz="3200" dirty="0"/>
            </a:br>
            <a:r>
              <a:rPr lang="en-GB" sz="3200" b="1" dirty="0"/>
              <a:t>Reading Tips</a:t>
            </a:r>
            <a:endParaRPr lang="en-GB" sz="3200" dirty="0"/>
          </a:p>
        </p:txBody>
      </p:sp>
      <p:sp>
        <p:nvSpPr>
          <p:cNvPr id="10244" name="Rectangle 4"/>
          <p:cNvSpPr>
            <a:spLocks noGrp="1" noChangeArrowheads="1"/>
          </p:cNvSpPr>
          <p:nvPr>
            <p:ph type="body" sz="half" idx="1"/>
          </p:nvPr>
        </p:nvSpPr>
        <p:spPr/>
        <p:txBody>
          <a:bodyPr/>
          <a:lstStyle/>
          <a:p>
            <a:r>
              <a:rPr lang="en-GB" sz="2500" dirty="0" err="1"/>
              <a:t>Byddwch</a:t>
            </a:r>
            <a:r>
              <a:rPr lang="en-GB" sz="2500" dirty="0"/>
              <a:t> </a:t>
            </a:r>
            <a:r>
              <a:rPr lang="en-GB" sz="2500" dirty="0" err="1"/>
              <a:t>yn</a:t>
            </a:r>
            <a:r>
              <a:rPr lang="en-GB" sz="2500" dirty="0"/>
              <a:t> </a:t>
            </a:r>
            <a:r>
              <a:rPr lang="en-GB" sz="2500" dirty="0" err="1"/>
              <a:t>ddethol</a:t>
            </a:r>
            <a:r>
              <a:rPr lang="en-GB" sz="2500" dirty="0"/>
              <a:t> </a:t>
            </a:r>
            <a:r>
              <a:rPr lang="en-GB" sz="2500" dirty="0" err="1"/>
              <a:t>wrth</a:t>
            </a:r>
            <a:r>
              <a:rPr lang="en-GB" sz="2500" dirty="0"/>
              <a:t> </a:t>
            </a:r>
            <a:r>
              <a:rPr lang="en-GB" sz="2500" dirty="0" err="1"/>
              <a:t>ddarllen</a:t>
            </a:r>
            <a:endParaRPr lang="en-GB" sz="2500" dirty="0"/>
          </a:p>
          <a:p>
            <a:r>
              <a:rPr lang="en-GB" sz="2500" dirty="0"/>
              <a:t>Dewiswch y </a:t>
            </a:r>
            <a:r>
              <a:rPr lang="en-GB" sz="2500" dirty="0" err="1"/>
              <a:t>wybodaeth</a:t>
            </a:r>
            <a:r>
              <a:rPr lang="en-GB" sz="2500" dirty="0"/>
              <a:t> </a:t>
            </a:r>
            <a:r>
              <a:rPr lang="en-GB" sz="2500" dirty="0" err="1"/>
              <a:t>ddiweddaraf</a:t>
            </a:r>
            <a:endParaRPr lang="en-GB" sz="2500" dirty="0"/>
          </a:p>
          <a:p>
            <a:r>
              <a:rPr lang="en-GB" sz="2500" dirty="0"/>
              <a:t>Dewiswch y </a:t>
            </a:r>
            <a:r>
              <a:rPr lang="en-GB" sz="2500" dirty="0" err="1"/>
              <a:t>wybodaeth</a:t>
            </a:r>
            <a:r>
              <a:rPr lang="en-GB" sz="2500" dirty="0"/>
              <a:t> </a:t>
            </a:r>
            <a:r>
              <a:rPr lang="en-GB" sz="2500" dirty="0" err="1"/>
              <a:t>fwyaf</a:t>
            </a:r>
            <a:r>
              <a:rPr lang="en-GB" sz="2500" dirty="0"/>
              <a:t> </a:t>
            </a:r>
            <a:r>
              <a:rPr lang="en-GB" sz="2500" dirty="0" err="1"/>
              <a:t>perthnasol</a:t>
            </a:r>
            <a:endParaRPr lang="en-GB" sz="2500" dirty="0"/>
          </a:p>
          <a:p>
            <a:endParaRPr lang="en-GB" sz="2500" dirty="0"/>
          </a:p>
        </p:txBody>
      </p:sp>
      <p:sp>
        <p:nvSpPr>
          <p:cNvPr id="10245" name="Rectangle 5"/>
          <p:cNvSpPr>
            <a:spLocks noGrp="1" noChangeArrowheads="1"/>
          </p:cNvSpPr>
          <p:nvPr>
            <p:ph type="body" sz="half" idx="2"/>
          </p:nvPr>
        </p:nvSpPr>
        <p:spPr/>
        <p:txBody>
          <a:bodyPr/>
          <a:lstStyle/>
          <a:p>
            <a:r>
              <a:rPr lang="en-GB" sz="2500" dirty="0"/>
              <a:t>Read Selectively</a:t>
            </a:r>
          </a:p>
          <a:p>
            <a:r>
              <a:rPr lang="en-GB" sz="2500" dirty="0"/>
              <a:t>Select the latest information </a:t>
            </a:r>
          </a:p>
          <a:p>
            <a:r>
              <a:rPr lang="en-GB" sz="2500" dirty="0"/>
              <a:t>Select the most relevant information</a:t>
            </a:r>
          </a:p>
          <a:p>
            <a:endParaRPr lang="en-GB" sz="2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body" sz="half" idx="1"/>
          </p:nvPr>
        </p:nvSpPr>
        <p:spPr>
          <a:xfrm>
            <a:off x="1042988" y="1700212"/>
            <a:ext cx="3906837" cy="5157787"/>
          </a:xfrm>
        </p:spPr>
        <p:txBody>
          <a:bodyPr/>
          <a:lstStyle/>
          <a:p>
            <a:pPr>
              <a:lnSpc>
                <a:spcPct val="80000"/>
              </a:lnSpc>
            </a:pPr>
            <a:r>
              <a:rPr lang="en-GB" sz="2000" dirty="0" err="1"/>
              <a:t>Chwiliwch</a:t>
            </a:r>
            <a:r>
              <a:rPr lang="en-GB" sz="2000" dirty="0"/>
              <a:t> am y </a:t>
            </a:r>
            <a:r>
              <a:rPr lang="en-GB" sz="2000" dirty="0" err="1"/>
              <a:t>wybodaeth</a:t>
            </a:r>
            <a:r>
              <a:rPr lang="en-GB" sz="2000" dirty="0"/>
              <a:t> </a:t>
            </a:r>
            <a:r>
              <a:rPr lang="en-GB" sz="2000" dirty="0" err="1"/>
              <a:t>sydd</a:t>
            </a:r>
            <a:r>
              <a:rPr lang="en-GB" sz="2000" dirty="0"/>
              <a:t> </a:t>
            </a:r>
            <a:r>
              <a:rPr lang="en-GB" sz="2000" dirty="0" err="1"/>
              <a:t>fwyaf</a:t>
            </a:r>
            <a:r>
              <a:rPr lang="en-GB" sz="2000" dirty="0"/>
              <a:t> </a:t>
            </a:r>
            <a:r>
              <a:rPr lang="en-GB" sz="2000" dirty="0" err="1"/>
              <a:t>perthnasol</a:t>
            </a:r>
            <a:r>
              <a:rPr lang="en-GB" sz="2000" dirty="0"/>
              <a:t> </a:t>
            </a:r>
            <a:r>
              <a:rPr lang="en-GB" sz="2000" dirty="0" err="1"/>
              <a:t>i’ch</a:t>
            </a:r>
            <a:r>
              <a:rPr lang="en-GB" sz="2000" dirty="0"/>
              <a:t> </a:t>
            </a:r>
            <a:r>
              <a:rPr lang="en-GB" sz="2000" dirty="0" err="1"/>
              <a:t>aseiniad</a:t>
            </a:r>
            <a:r>
              <a:rPr lang="en-GB" sz="2000" dirty="0"/>
              <a:t>.</a:t>
            </a:r>
          </a:p>
          <a:p>
            <a:pPr>
              <a:lnSpc>
                <a:spcPct val="80000"/>
              </a:lnSpc>
            </a:pPr>
            <a:r>
              <a:rPr lang="en-GB" sz="2000" dirty="0" err="1"/>
              <a:t>Lluniwch</a:t>
            </a:r>
            <a:r>
              <a:rPr lang="en-GB" sz="2000" dirty="0"/>
              <a:t> </a:t>
            </a:r>
            <a:r>
              <a:rPr lang="en-GB" sz="2000" dirty="0" err="1"/>
              <a:t>gynllun</a:t>
            </a:r>
            <a:r>
              <a:rPr lang="en-GB" sz="2000" dirty="0"/>
              <a:t> </a:t>
            </a:r>
            <a:r>
              <a:rPr lang="en-GB" sz="2000" dirty="0" err="1"/>
              <a:t>traethawd</a:t>
            </a:r>
            <a:r>
              <a:rPr lang="en-GB" sz="2000" dirty="0"/>
              <a:t> </a:t>
            </a:r>
            <a:r>
              <a:rPr lang="en-GB" sz="2000" dirty="0" err="1"/>
              <a:t>drafft</a:t>
            </a:r>
            <a:r>
              <a:rPr lang="en-GB" sz="2000" dirty="0"/>
              <a:t> a </a:t>
            </a:r>
            <a:r>
              <a:rPr lang="en-GB" sz="2000" dirty="0" err="1"/>
              <a:t>gweld</a:t>
            </a:r>
            <a:r>
              <a:rPr lang="en-GB" sz="2000" dirty="0"/>
              <a:t> pa </a:t>
            </a:r>
            <a:r>
              <a:rPr lang="en-GB" sz="2000" dirty="0" err="1"/>
              <a:t>wybodaeth</a:t>
            </a:r>
            <a:r>
              <a:rPr lang="en-GB" sz="2000" dirty="0"/>
              <a:t> a </a:t>
            </a:r>
            <a:r>
              <a:rPr lang="en-GB" sz="2000" dirty="0" err="1"/>
              <a:t>gododd</a:t>
            </a:r>
            <a:r>
              <a:rPr lang="en-GB" sz="2000" dirty="0"/>
              <a:t> </a:t>
            </a:r>
            <a:r>
              <a:rPr lang="en-GB" sz="2000" dirty="0" err="1"/>
              <a:t>yn</a:t>
            </a:r>
            <a:r>
              <a:rPr lang="en-GB" sz="2000" dirty="0"/>
              <a:t> y </a:t>
            </a:r>
            <a:r>
              <a:rPr lang="en-GB" sz="2000" dirty="0" err="1"/>
              <a:t>darlithoedd</a:t>
            </a:r>
            <a:r>
              <a:rPr lang="en-GB" sz="2000" dirty="0"/>
              <a:t> </a:t>
            </a:r>
            <a:r>
              <a:rPr lang="en-GB" sz="2000" dirty="0" err="1"/>
              <a:t>a’r</a:t>
            </a:r>
            <a:r>
              <a:rPr lang="en-GB" sz="2000" dirty="0"/>
              <a:t> </a:t>
            </a:r>
            <a:r>
              <a:rPr lang="en-GB" sz="2000" dirty="0" err="1"/>
              <a:t>seminarau</a:t>
            </a:r>
            <a:r>
              <a:rPr lang="en-GB" sz="2000" dirty="0"/>
              <a:t> y </a:t>
            </a:r>
            <a:r>
              <a:rPr lang="en-GB" sz="2000" dirty="0" err="1"/>
              <a:t>bydd</a:t>
            </a:r>
            <a:r>
              <a:rPr lang="en-GB" sz="2000" dirty="0"/>
              <a:t> </a:t>
            </a:r>
            <a:r>
              <a:rPr lang="en-GB" sz="2000" dirty="0" err="1"/>
              <a:t>ei</a:t>
            </a:r>
            <a:r>
              <a:rPr lang="en-GB" sz="2000" dirty="0"/>
              <a:t> </a:t>
            </a:r>
            <a:r>
              <a:rPr lang="en-GB" sz="2000" dirty="0" err="1"/>
              <a:t>hangen</a:t>
            </a:r>
            <a:r>
              <a:rPr lang="en-GB" sz="2000" dirty="0"/>
              <a:t> </a:t>
            </a:r>
            <a:r>
              <a:rPr lang="en-GB" sz="2000" dirty="0" err="1"/>
              <a:t>arnoch</a:t>
            </a:r>
            <a:r>
              <a:rPr lang="en-GB" sz="2000" dirty="0"/>
              <a:t>.</a:t>
            </a:r>
          </a:p>
          <a:p>
            <a:pPr>
              <a:lnSpc>
                <a:spcPct val="80000"/>
              </a:lnSpc>
            </a:pPr>
            <a:r>
              <a:rPr lang="en-GB" sz="2000" dirty="0" err="1"/>
              <a:t>Edrychwch</a:t>
            </a:r>
            <a:r>
              <a:rPr lang="en-GB" sz="2000" dirty="0"/>
              <a:t> </a:t>
            </a:r>
            <a:r>
              <a:rPr lang="en-GB" sz="2000" dirty="0" err="1"/>
              <a:t>ar</a:t>
            </a:r>
            <a:r>
              <a:rPr lang="en-GB" sz="2000" dirty="0"/>
              <a:t> </a:t>
            </a:r>
            <a:r>
              <a:rPr lang="en-GB" sz="2000" dirty="0" err="1"/>
              <a:t>glawr</a:t>
            </a:r>
            <a:r>
              <a:rPr lang="en-GB" sz="2000" dirty="0"/>
              <a:t> </a:t>
            </a:r>
            <a:r>
              <a:rPr lang="en-GB" sz="2000" dirty="0" err="1"/>
              <a:t>cefn</a:t>
            </a:r>
            <a:r>
              <a:rPr lang="en-GB" sz="2000" dirty="0"/>
              <a:t> y </a:t>
            </a:r>
            <a:r>
              <a:rPr lang="en-GB" sz="2000" dirty="0" err="1"/>
              <a:t>llyfr</a:t>
            </a:r>
            <a:r>
              <a:rPr lang="en-GB" sz="2000" dirty="0"/>
              <a:t>, y </a:t>
            </a:r>
            <a:r>
              <a:rPr lang="en-GB" sz="2000" dirty="0" err="1"/>
              <a:t>rhestr</a:t>
            </a:r>
            <a:r>
              <a:rPr lang="en-GB" sz="2000" dirty="0"/>
              <a:t> </a:t>
            </a:r>
            <a:r>
              <a:rPr lang="en-GB" sz="2000" dirty="0" err="1"/>
              <a:t>gynnwys</a:t>
            </a:r>
            <a:r>
              <a:rPr lang="en-GB" sz="2000" dirty="0"/>
              <a:t> </a:t>
            </a:r>
            <a:r>
              <a:rPr lang="en-GB" sz="2000" dirty="0" err="1"/>
              <a:t>a’r</a:t>
            </a:r>
            <a:r>
              <a:rPr lang="en-GB" sz="2000" dirty="0"/>
              <a:t> </a:t>
            </a:r>
            <a:r>
              <a:rPr lang="en-GB" sz="2000" dirty="0" err="1"/>
              <a:t>mynegai</a:t>
            </a:r>
            <a:r>
              <a:rPr lang="en-GB" sz="2000" dirty="0"/>
              <a:t> </a:t>
            </a:r>
            <a:r>
              <a:rPr lang="en-GB" sz="2000" dirty="0" err="1"/>
              <a:t>i</a:t>
            </a:r>
            <a:r>
              <a:rPr lang="en-GB" sz="2000" dirty="0"/>
              <a:t> weld </a:t>
            </a:r>
            <a:r>
              <a:rPr lang="en-GB" sz="2000" dirty="0" err="1"/>
              <a:t>beth</a:t>
            </a:r>
            <a:r>
              <a:rPr lang="en-GB" sz="2000" dirty="0"/>
              <a:t> </a:t>
            </a:r>
            <a:r>
              <a:rPr lang="en-GB" sz="2000" dirty="0" err="1"/>
              <a:t>mae’r</a:t>
            </a:r>
            <a:r>
              <a:rPr lang="en-GB" sz="2000" dirty="0"/>
              <a:t> </a:t>
            </a:r>
            <a:r>
              <a:rPr lang="en-GB" sz="2000" dirty="0" err="1"/>
              <a:t>llyfr</a:t>
            </a:r>
            <a:r>
              <a:rPr lang="en-GB" sz="2000" dirty="0"/>
              <a:t> </a:t>
            </a:r>
            <a:r>
              <a:rPr lang="en-GB" sz="2000" dirty="0" err="1"/>
              <a:t>yn</a:t>
            </a:r>
            <a:r>
              <a:rPr lang="en-GB" sz="2000" dirty="0"/>
              <a:t> </a:t>
            </a:r>
            <a:r>
              <a:rPr lang="en-GB" sz="2000" dirty="0" err="1"/>
              <a:t>ei</a:t>
            </a:r>
            <a:r>
              <a:rPr lang="en-GB" sz="2000" dirty="0"/>
              <a:t> </a:t>
            </a:r>
            <a:r>
              <a:rPr lang="en-GB" sz="2000" dirty="0" err="1"/>
              <a:t>gwmpasu</a:t>
            </a:r>
            <a:r>
              <a:rPr lang="en-GB" sz="2000" dirty="0"/>
              <a:t>.</a:t>
            </a:r>
          </a:p>
          <a:p>
            <a:pPr marL="0" indent="0">
              <a:lnSpc>
                <a:spcPct val="80000"/>
              </a:lnSpc>
              <a:buNone/>
            </a:pPr>
            <a:endParaRPr lang="en-GB" sz="1900" dirty="0"/>
          </a:p>
        </p:txBody>
      </p:sp>
      <p:sp>
        <p:nvSpPr>
          <p:cNvPr id="12293" name="Rectangle 5"/>
          <p:cNvSpPr>
            <a:spLocks noGrp="1" noChangeArrowheads="1"/>
          </p:cNvSpPr>
          <p:nvPr>
            <p:ph type="body" sz="half" idx="2"/>
          </p:nvPr>
        </p:nvSpPr>
        <p:spPr>
          <a:xfrm>
            <a:off x="5102225" y="1700213"/>
            <a:ext cx="3581400" cy="4608512"/>
          </a:xfrm>
        </p:spPr>
        <p:txBody>
          <a:bodyPr/>
          <a:lstStyle/>
          <a:p>
            <a:pPr>
              <a:lnSpc>
                <a:spcPct val="80000"/>
              </a:lnSpc>
            </a:pPr>
            <a:r>
              <a:rPr lang="en-GB" sz="2000" dirty="0"/>
              <a:t>Look for information that relates most exactly to your assignment.</a:t>
            </a:r>
          </a:p>
          <a:p>
            <a:pPr>
              <a:lnSpc>
                <a:spcPct val="80000"/>
              </a:lnSpc>
            </a:pPr>
            <a:r>
              <a:rPr lang="en-GB" sz="2000" dirty="0"/>
              <a:t>Draw up a trial essay plan and see what information you will need which came up the in lectures and seminars?</a:t>
            </a:r>
          </a:p>
          <a:p>
            <a:pPr>
              <a:lnSpc>
                <a:spcPct val="80000"/>
              </a:lnSpc>
            </a:pPr>
            <a:r>
              <a:rPr lang="en-GB" sz="2000" dirty="0"/>
              <a:t>Check the back cover of the book, the contents list and index so see what the book covers.</a:t>
            </a:r>
          </a:p>
          <a:p>
            <a:pPr>
              <a:lnSpc>
                <a:spcPct val="80000"/>
              </a:lnSpc>
            </a:pPr>
            <a:endParaRPr lang="en-GB" sz="2300" dirty="0"/>
          </a:p>
        </p:txBody>
      </p:sp>
      <p:sp>
        <p:nvSpPr>
          <p:cNvPr id="6" name="Rectangle 2"/>
          <p:cNvSpPr txBox="1">
            <a:spLocks noChangeArrowheads="1"/>
          </p:cNvSpPr>
          <p:nvPr/>
        </p:nvSpPr>
        <p:spPr bwMode="auto">
          <a:xfrm>
            <a:off x="1293019" y="-171400"/>
            <a:ext cx="7313612" cy="14398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a:lstStyle>
          <a:p>
            <a:br>
              <a:rPr lang="en-GB" sz="3200" b="1" kern="0" dirty="0"/>
            </a:br>
            <a:r>
              <a:rPr lang="en-GB" sz="3200" b="1" kern="0" dirty="0" err="1"/>
              <a:t>Cymorth</a:t>
            </a:r>
            <a:r>
              <a:rPr lang="en-GB" sz="3200" b="1" kern="0" dirty="0"/>
              <a:t> </a:t>
            </a:r>
            <a:r>
              <a:rPr lang="en-GB" sz="3200" b="1" kern="0" dirty="0" err="1"/>
              <a:t>Darllen</a:t>
            </a:r>
            <a:r>
              <a:rPr lang="en-GB" sz="3200" kern="0" dirty="0"/>
              <a:t> </a:t>
            </a:r>
            <a:br>
              <a:rPr lang="en-GB" sz="3200" kern="0" dirty="0"/>
            </a:br>
            <a:r>
              <a:rPr lang="en-GB" sz="3200" b="1" kern="0" dirty="0"/>
              <a:t>Reading Tips</a:t>
            </a:r>
            <a:endParaRPr lang="en-GB" sz="3200" kern="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body" sz="half" idx="1"/>
          </p:nvPr>
        </p:nvSpPr>
        <p:spPr>
          <a:xfrm>
            <a:off x="1042988" y="1700213"/>
            <a:ext cx="3906837" cy="4824412"/>
          </a:xfrm>
        </p:spPr>
        <p:txBody>
          <a:bodyPr/>
          <a:lstStyle/>
          <a:p>
            <a:pPr>
              <a:lnSpc>
                <a:spcPct val="80000"/>
              </a:lnSpc>
            </a:pPr>
            <a:r>
              <a:rPr lang="en-GB" dirty="0" err="1"/>
              <a:t>Sganiwch</a:t>
            </a:r>
            <a:r>
              <a:rPr lang="en-GB" dirty="0"/>
              <a:t> y </a:t>
            </a:r>
            <a:r>
              <a:rPr lang="en-GB" dirty="0" err="1"/>
              <a:t>rhagymadrodd</a:t>
            </a:r>
            <a:r>
              <a:rPr lang="en-GB" dirty="0"/>
              <a:t> </a:t>
            </a:r>
            <a:r>
              <a:rPr lang="en-GB" dirty="0" err="1"/>
              <a:t>neu’r</a:t>
            </a:r>
            <a:r>
              <a:rPr lang="en-GB" dirty="0"/>
              <a:t> </a:t>
            </a:r>
            <a:r>
              <a:rPr lang="en-GB" dirty="0" err="1"/>
              <a:t>diweddglo’n</a:t>
            </a:r>
            <a:r>
              <a:rPr lang="en-GB" dirty="0"/>
              <a:t> </a:t>
            </a:r>
            <a:r>
              <a:rPr lang="en-GB" dirty="0" err="1"/>
              <a:t>gyflym</a:t>
            </a:r>
            <a:r>
              <a:rPr lang="en-GB" dirty="0"/>
              <a:t>: </a:t>
            </a:r>
            <a:r>
              <a:rPr lang="en-GB" dirty="0" err="1"/>
              <a:t>efallai</a:t>
            </a:r>
            <a:r>
              <a:rPr lang="en-GB" dirty="0"/>
              <a:t> y </a:t>
            </a:r>
            <a:r>
              <a:rPr lang="en-GB" dirty="0" err="1"/>
              <a:t>bydd</a:t>
            </a:r>
            <a:r>
              <a:rPr lang="en-GB" dirty="0"/>
              <a:t> y </a:t>
            </a:r>
            <a:r>
              <a:rPr lang="en-GB" dirty="0" err="1"/>
              <a:t>rhain</a:t>
            </a:r>
            <a:r>
              <a:rPr lang="en-GB" dirty="0"/>
              <a:t> </a:t>
            </a:r>
            <a:r>
              <a:rPr lang="en-GB" dirty="0" err="1"/>
              <a:t>yn</a:t>
            </a:r>
            <a:r>
              <a:rPr lang="en-GB" dirty="0"/>
              <a:t> </a:t>
            </a:r>
            <a:r>
              <a:rPr lang="en-GB" dirty="0" err="1"/>
              <a:t>rhoi’r</a:t>
            </a:r>
            <a:r>
              <a:rPr lang="en-GB" dirty="0"/>
              <a:t> </a:t>
            </a:r>
            <a:r>
              <a:rPr lang="en-GB" dirty="0" err="1"/>
              <a:t>holl</a:t>
            </a:r>
            <a:r>
              <a:rPr lang="en-GB" dirty="0"/>
              <a:t> </a:t>
            </a:r>
            <a:r>
              <a:rPr lang="en-GB" dirty="0" err="1"/>
              <a:t>wybodaeth</a:t>
            </a:r>
            <a:r>
              <a:rPr lang="en-GB" dirty="0"/>
              <a:t> </a:t>
            </a:r>
            <a:r>
              <a:rPr lang="en-GB" dirty="0" err="1"/>
              <a:t>mae’i</a:t>
            </a:r>
            <a:r>
              <a:rPr lang="en-GB" dirty="0"/>
              <a:t> </a:t>
            </a:r>
            <a:r>
              <a:rPr lang="en-GB" dirty="0" err="1"/>
              <a:t>hangen</a:t>
            </a:r>
            <a:r>
              <a:rPr lang="en-GB" dirty="0"/>
              <a:t> </a:t>
            </a:r>
            <a:r>
              <a:rPr lang="en-GB" dirty="0" err="1"/>
              <a:t>arnoch</a:t>
            </a:r>
            <a:r>
              <a:rPr lang="en-GB" dirty="0"/>
              <a:t>. </a:t>
            </a:r>
          </a:p>
          <a:p>
            <a:pPr>
              <a:lnSpc>
                <a:spcPct val="80000"/>
              </a:lnSpc>
            </a:pPr>
            <a:r>
              <a:rPr lang="en-GB" dirty="0" err="1"/>
              <a:t>Porwch</a:t>
            </a:r>
            <a:r>
              <a:rPr lang="en-GB" dirty="0"/>
              <a:t> </a:t>
            </a:r>
            <a:r>
              <a:rPr lang="en-GB" dirty="0" err="1"/>
              <a:t>trwy’r</a:t>
            </a:r>
            <a:r>
              <a:rPr lang="en-GB" dirty="0"/>
              <a:t> </a:t>
            </a:r>
            <a:r>
              <a:rPr lang="en-GB" dirty="0" err="1"/>
              <a:t>penawdau</a:t>
            </a:r>
            <a:r>
              <a:rPr lang="en-GB" dirty="0"/>
              <a:t> </a:t>
            </a:r>
            <a:r>
              <a:rPr lang="en-GB" dirty="0" err="1"/>
              <a:t>er</a:t>
            </a:r>
            <a:r>
              <a:rPr lang="en-GB" dirty="0"/>
              <a:t> </a:t>
            </a:r>
            <a:r>
              <a:rPr lang="en-GB" dirty="0" err="1"/>
              <a:t>mwyn</a:t>
            </a:r>
            <a:r>
              <a:rPr lang="en-GB" dirty="0"/>
              <a:t> </a:t>
            </a:r>
            <a:r>
              <a:rPr lang="en-GB" dirty="0" err="1"/>
              <a:t>cael</a:t>
            </a:r>
            <a:r>
              <a:rPr lang="en-GB" dirty="0"/>
              <a:t> </a:t>
            </a:r>
            <a:r>
              <a:rPr lang="en-GB" dirty="0" err="1"/>
              <a:t>ymdeimlad</a:t>
            </a:r>
            <a:r>
              <a:rPr lang="en-GB" dirty="0"/>
              <a:t> </a:t>
            </a:r>
            <a:r>
              <a:rPr lang="en-GB" dirty="0" err="1"/>
              <a:t>o’r</a:t>
            </a:r>
            <a:r>
              <a:rPr lang="en-GB" dirty="0"/>
              <a:t> </a:t>
            </a:r>
            <a:r>
              <a:rPr lang="en-GB" dirty="0" err="1"/>
              <a:t>llyfr</a:t>
            </a:r>
            <a:r>
              <a:rPr lang="en-GB" dirty="0"/>
              <a:t>.</a:t>
            </a:r>
          </a:p>
          <a:p>
            <a:pPr>
              <a:lnSpc>
                <a:spcPct val="80000"/>
              </a:lnSpc>
            </a:pPr>
            <a:endParaRPr lang="en-GB" sz="1900" dirty="0"/>
          </a:p>
        </p:txBody>
      </p:sp>
      <p:sp>
        <p:nvSpPr>
          <p:cNvPr id="12293" name="Rectangle 5"/>
          <p:cNvSpPr>
            <a:spLocks noGrp="1" noChangeArrowheads="1"/>
          </p:cNvSpPr>
          <p:nvPr>
            <p:ph type="body" sz="half" idx="2"/>
          </p:nvPr>
        </p:nvSpPr>
        <p:spPr>
          <a:xfrm>
            <a:off x="5102225" y="1700213"/>
            <a:ext cx="3581400" cy="4608512"/>
          </a:xfrm>
        </p:spPr>
        <p:txBody>
          <a:bodyPr/>
          <a:lstStyle/>
          <a:p>
            <a:pPr>
              <a:lnSpc>
                <a:spcPct val="80000"/>
              </a:lnSpc>
            </a:pPr>
            <a:r>
              <a:rPr lang="en-GB" dirty="0"/>
              <a:t>Quickly scan the introduction or conclusion: these may even provide all the information you need. 	</a:t>
            </a:r>
          </a:p>
          <a:p>
            <a:pPr>
              <a:lnSpc>
                <a:spcPct val="80000"/>
              </a:lnSpc>
            </a:pPr>
            <a:r>
              <a:rPr lang="en-GB" dirty="0"/>
              <a:t>Browse through the headings to get a feel for the book.</a:t>
            </a:r>
          </a:p>
          <a:p>
            <a:pPr>
              <a:lnSpc>
                <a:spcPct val="80000"/>
              </a:lnSpc>
            </a:pPr>
            <a:endParaRPr lang="en-GB" sz="2000" dirty="0"/>
          </a:p>
        </p:txBody>
      </p:sp>
      <p:sp>
        <p:nvSpPr>
          <p:cNvPr id="6" name="Rectangle 2"/>
          <p:cNvSpPr>
            <a:spLocks noGrp="1" noChangeArrowheads="1"/>
          </p:cNvSpPr>
          <p:nvPr>
            <p:ph type="title"/>
          </p:nvPr>
        </p:nvSpPr>
        <p:spPr>
          <a:xfrm>
            <a:off x="1370013" y="188913"/>
            <a:ext cx="7313612" cy="1439862"/>
          </a:xfrm>
        </p:spPr>
        <p:txBody>
          <a:bodyPr/>
          <a:lstStyle/>
          <a:p>
            <a:br>
              <a:rPr lang="en-GB" sz="3200" b="1" dirty="0"/>
            </a:br>
            <a:r>
              <a:rPr lang="en-GB" sz="3200" b="1" dirty="0" err="1"/>
              <a:t>Cymorth</a:t>
            </a:r>
            <a:r>
              <a:rPr lang="en-GB" sz="3200" b="1" dirty="0"/>
              <a:t> </a:t>
            </a:r>
            <a:r>
              <a:rPr lang="en-GB" sz="3200" b="1" dirty="0" err="1"/>
              <a:t>Darllen</a:t>
            </a:r>
            <a:r>
              <a:rPr lang="en-GB" sz="3200" dirty="0"/>
              <a:t> </a:t>
            </a:r>
            <a:br>
              <a:rPr lang="en-GB" sz="3200" dirty="0"/>
            </a:br>
            <a:r>
              <a:rPr lang="en-GB" sz="3200" b="1" dirty="0"/>
              <a:t>Reading Tips</a:t>
            </a:r>
            <a:endParaRPr lang="en-GB" sz="3200" dirty="0"/>
          </a:p>
        </p:txBody>
      </p:sp>
    </p:spTree>
    <p:extLst>
      <p:ext uri="{BB962C8B-B14F-4D97-AF65-F5344CB8AC3E}">
        <p14:creationId xmlns:p14="http://schemas.microsoft.com/office/powerpoint/2010/main" val="89106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31913" y="188913"/>
            <a:ext cx="7313612" cy="1223863"/>
          </a:xfrm>
        </p:spPr>
        <p:txBody>
          <a:bodyPr/>
          <a:lstStyle/>
          <a:p>
            <a:r>
              <a:rPr lang="en-GB" sz="3200" b="1" dirty="0"/>
              <a:t>Dewiswch </a:t>
            </a:r>
            <a:r>
              <a:rPr lang="en-GB" sz="3200" b="1" dirty="0" err="1"/>
              <a:t>bethau</a:t>
            </a:r>
            <a:r>
              <a:rPr lang="en-GB" sz="3200" b="1" dirty="0"/>
              <a:t> </a:t>
            </a:r>
            <a:r>
              <a:rPr lang="en-GB" sz="3200" b="1" dirty="0" err="1"/>
              <a:t>dibynadwy</a:t>
            </a:r>
            <a:br>
              <a:rPr lang="en-GB" sz="3200" b="1" dirty="0"/>
            </a:br>
            <a:r>
              <a:rPr lang="en-GB" sz="3200" b="1" dirty="0"/>
              <a:t>Select by reliability </a:t>
            </a:r>
            <a:endParaRPr lang="en-GB" sz="3200" b="1" u="sng" dirty="0"/>
          </a:p>
        </p:txBody>
      </p:sp>
      <p:sp>
        <p:nvSpPr>
          <p:cNvPr id="14340" name="Rectangle 4"/>
          <p:cNvSpPr>
            <a:spLocks noGrp="1" noChangeArrowheads="1"/>
          </p:cNvSpPr>
          <p:nvPr>
            <p:ph type="body" sz="half" idx="1"/>
          </p:nvPr>
        </p:nvSpPr>
        <p:spPr>
          <a:xfrm>
            <a:off x="1043608" y="1700808"/>
            <a:ext cx="3816424" cy="4608512"/>
          </a:xfrm>
        </p:spPr>
        <p:txBody>
          <a:bodyPr/>
          <a:lstStyle/>
          <a:p>
            <a:pPr>
              <a:lnSpc>
                <a:spcPct val="80000"/>
              </a:lnSpc>
            </a:pPr>
            <a:endParaRPr lang="en-GB" sz="1500" dirty="0"/>
          </a:p>
          <a:p>
            <a:pPr>
              <a:lnSpc>
                <a:spcPct val="80000"/>
              </a:lnSpc>
            </a:pPr>
            <a:r>
              <a:rPr lang="en-GB" sz="2400" dirty="0" err="1"/>
              <a:t>Ydy’r</a:t>
            </a:r>
            <a:r>
              <a:rPr lang="en-GB" sz="2400" dirty="0"/>
              <a:t> </a:t>
            </a:r>
            <a:r>
              <a:rPr lang="en-GB" sz="2400" dirty="0" err="1"/>
              <a:t>ffynhonnell</a:t>
            </a:r>
            <a:r>
              <a:rPr lang="en-GB" sz="2400" dirty="0"/>
              <a:t> </a:t>
            </a:r>
            <a:r>
              <a:rPr lang="en-GB" sz="2400" dirty="0" err="1"/>
              <a:t>yn</a:t>
            </a:r>
            <a:r>
              <a:rPr lang="en-GB" sz="2400" dirty="0"/>
              <a:t> un </a:t>
            </a:r>
            <a:r>
              <a:rPr lang="en-GB" sz="2400" dirty="0" err="1"/>
              <a:t>sydd</a:t>
            </a:r>
            <a:r>
              <a:rPr lang="en-GB" sz="2400" dirty="0"/>
              <a:t> ag </a:t>
            </a:r>
            <a:r>
              <a:rPr lang="en-GB" sz="2400" dirty="0" err="1"/>
              <a:t>enw</a:t>
            </a:r>
            <a:r>
              <a:rPr lang="en-GB" sz="2400" dirty="0"/>
              <a:t> da </a:t>
            </a:r>
            <a:r>
              <a:rPr lang="en-GB" sz="2400" dirty="0" err="1"/>
              <a:t>yn</a:t>
            </a:r>
            <a:r>
              <a:rPr lang="en-GB" sz="2400" dirty="0"/>
              <a:t> y </a:t>
            </a:r>
            <a:r>
              <a:rPr lang="en-GB" sz="2400" dirty="0" err="1"/>
              <a:t>maes</a:t>
            </a:r>
            <a:r>
              <a:rPr lang="en-GB" sz="2400" dirty="0"/>
              <a:t>, </a:t>
            </a:r>
            <a:r>
              <a:rPr lang="en-GB" sz="2400" dirty="0" err="1"/>
              <a:t>megis</a:t>
            </a:r>
            <a:r>
              <a:rPr lang="en-GB" sz="2400" dirty="0"/>
              <a:t> </a:t>
            </a:r>
            <a:r>
              <a:rPr lang="en-GB" sz="2400" dirty="0" err="1"/>
              <a:t>cylchgrawn</a:t>
            </a:r>
            <a:r>
              <a:rPr lang="en-GB" sz="2400" dirty="0"/>
              <a:t> a </a:t>
            </a:r>
            <a:r>
              <a:rPr lang="en-GB" sz="2400" dirty="0" err="1"/>
              <a:t>argymhellir</a:t>
            </a:r>
            <a:r>
              <a:rPr lang="en-GB" sz="2400" dirty="0"/>
              <a:t>?</a:t>
            </a:r>
          </a:p>
          <a:p>
            <a:pPr>
              <a:lnSpc>
                <a:spcPct val="80000"/>
              </a:lnSpc>
            </a:pPr>
            <a:r>
              <a:rPr lang="en-GB" sz="2400" dirty="0" err="1"/>
              <a:t>Ydy’n</a:t>
            </a:r>
            <a:r>
              <a:rPr lang="en-GB" sz="2400" dirty="0"/>
              <a:t> </a:t>
            </a:r>
            <a:r>
              <a:rPr lang="en-GB" sz="2400" dirty="0" err="1"/>
              <a:t>debygol</a:t>
            </a:r>
            <a:r>
              <a:rPr lang="en-GB" sz="2400" dirty="0"/>
              <a:t> y </a:t>
            </a:r>
            <a:r>
              <a:rPr lang="en-GB" sz="2400" dirty="0" err="1"/>
              <a:t>bydd</a:t>
            </a:r>
            <a:r>
              <a:rPr lang="en-GB" sz="2400" dirty="0"/>
              <a:t> </a:t>
            </a:r>
            <a:r>
              <a:rPr lang="en-GB" sz="2400" dirty="0" err="1"/>
              <a:t>tuedd</a:t>
            </a:r>
            <a:r>
              <a:rPr lang="en-GB" sz="2400" dirty="0"/>
              <a:t> (bias) </a:t>
            </a:r>
            <a:r>
              <a:rPr lang="en-GB" sz="2400" dirty="0" err="1"/>
              <a:t>gan</a:t>
            </a:r>
            <a:r>
              <a:rPr lang="en-GB" sz="2400" dirty="0"/>
              <a:t> y </a:t>
            </a:r>
            <a:r>
              <a:rPr lang="en-GB" sz="2400" dirty="0" err="1"/>
              <a:t>ffynhonnell</a:t>
            </a:r>
            <a:r>
              <a:rPr lang="en-GB" sz="2400" dirty="0"/>
              <a:t>? </a:t>
            </a:r>
            <a:r>
              <a:rPr lang="en-GB" sz="2400" dirty="0" err="1"/>
              <a:t>Os</a:t>
            </a:r>
            <a:r>
              <a:rPr lang="en-GB" sz="2400" dirty="0"/>
              <a:t> felly, </a:t>
            </a:r>
            <a:r>
              <a:rPr lang="en-GB" sz="2400" dirty="0" err="1"/>
              <a:t>ydy’r</a:t>
            </a:r>
            <a:r>
              <a:rPr lang="en-GB" sz="2400" dirty="0"/>
              <a:t> </a:t>
            </a:r>
            <a:r>
              <a:rPr lang="en-GB" sz="2400" dirty="0" err="1"/>
              <a:t>duedd</a:t>
            </a:r>
            <a:r>
              <a:rPr lang="en-GB" sz="2400" dirty="0"/>
              <a:t> </a:t>
            </a:r>
            <a:r>
              <a:rPr lang="en-GB" sz="2400" dirty="0" err="1"/>
              <a:t>yn</a:t>
            </a:r>
            <a:r>
              <a:rPr lang="en-GB" sz="2400" dirty="0"/>
              <a:t> </a:t>
            </a:r>
            <a:r>
              <a:rPr lang="en-GB" sz="2400" dirty="0" err="1"/>
              <a:t>bwysig</a:t>
            </a:r>
            <a:r>
              <a:rPr lang="en-GB" sz="2400" dirty="0"/>
              <a:t> </a:t>
            </a:r>
            <a:r>
              <a:rPr lang="en-GB" sz="2400" dirty="0" err="1"/>
              <a:t>yn</a:t>
            </a:r>
            <a:r>
              <a:rPr lang="en-GB" sz="2400" dirty="0"/>
              <a:t> </a:t>
            </a:r>
            <a:r>
              <a:rPr lang="en-GB" sz="2400" dirty="0" err="1"/>
              <a:t>yr</a:t>
            </a:r>
            <a:r>
              <a:rPr lang="en-GB" sz="2400" dirty="0"/>
              <a:t> </a:t>
            </a:r>
            <a:r>
              <a:rPr lang="en-GB" sz="2400" dirty="0" err="1"/>
              <a:t>achos</a:t>
            </a:r>
            <a:r>
              <a:rPr lang="en-GB" sz="2400" dirty="0"/>
              <a:t> </a:t>
            </a:r>
            <a:r>
              <a:rPr lang="en-GB" sz="2400" dirty="0" err="1"/>
              <a:t>hwn</a:t>
            </a:r>
            <a:r>
              <a:rPr lang="en-GB" sz="2400" dirty="0"/>
              <a:t>? </a:t>
            </a:r>
          </a:p>
          <a:p>
            <a:pPr>
              <a:lnSpc>
                <a:spcPct val="80000"/>
              </a:lnSpc>
            </a:pPr>
            <a:r>
              <a:rPr lang="en-GB" sz="2400" dirty="0" err="1"/>
              <a:t>Oes</a:t>
            </a:r>
            <a:r>
              <a:rPr lang="en-GB" sz="2400" dirty="0"/>
              <a:t> </a:t>
            </a:r>
            <a:r>
              <a:rPr lang="en-GB" sz="2400" dirty="0" err="1"/>
              <a:t>llyfryddiaeth</a:t>
            </a:r>
            <a:r>
              <a:rPr lang="en-GB" sz="2400" dirty="0"/>
              <a:t>/</a:t>
            </a:r>
            <a:r>
              <a:rPr lang="en-GB" sz="2400" dirty="0" err="1"/>
              <a:t>rhestr</a:t>
            </a:r>
            <a:r>
              <a:rPr lang="en-GB" sz="2400" dirty="0"/>
              <a:t> </a:t>
            </a:r>
            <a:r>
              <a:rPr lang="en-GB" sz="2400" dirty="0" err="1"/>
              <a:t>ddarllen</a:t>
            </a:r>
            <a:r>
              <a:rPr lang="en-GB" sz="2400" dirty="0"/>
              <a:t> </a:t>
            </a:r>
            <a:r>
              <a:rPr lang="en-GB" sz="2400" dirty="0" err="1"/>
              <a:t>dda</a:t>
            </a:r>
            <a:r>
              <a:rPr lang="en-GB" sz="2400" dirty="0"/>
              <a:t> </a:t>
            </a:r>
            <a:r>
              <a:rPr lang="en-GB" sz="2400" dirty="0" err="1"/>
              <a:t>gan</a:t>
            </a:r>
            <a:r>
              <a:rPr lang="en-GB" sz="2400" dirty="0"/>
              <a:t> y </a:t>
            </a:r>
            <a:r>
              <a:rPr lang="en-GB" sz="2400" dirty="0" err="1"/>
              <a:t>testun</a:t>
            </a:r>
            <a:r>
              <a:rPr lang="en-GB" sz="2400" dirty="0"/>
              <a:t>?</a:t>
            </a:r>
          </a:p>
          <a:p>
            <a:pPr>
              <a:lnSpc>
                <a:spcPct val="80000"/>
              </a:lnSpc>
            </a:pPr>
            <a:endParaRPr lang="en-GB" sz="2400" dirty="0"/>
          </a:p>
        </p:txBody>
      </p:sp>
      <p:sp>
        <p:nvSpPr>
          <p:cNvPr id="14341" name="Rectangle 5"/>
          <p:cNvSpPr>
            <a:spLocks noGrp="1" noChangeArrowheads="1"/>
          </p:cNvSpPr>
          <p:nvPr>
            <p:ph type="body" sz="half" idx="2"/>
          </p:nvPr>
        </p:nvSpPr>
        <p:spPr>
          <a:xfrm>
            <a:off x="5102224" y="1827212"/>
            <a:ext cx="3790255" cy="5030787"/>
          </a:xfrm>
        </p:spPr>
        <p:txBody>
          <a:bodyPr/>
          <a:lstStyle/>
          <a:p>
            <a:pPr>
              <a:lnSpc>
                <a:spcPct val="80000"/>
              </a:lnSpc>
            </a:pPr>
            <a:r>
              <a:rPr lang="en-GB" sz="2400" dirty="0"/>
              <a:t>Is the source a well-known one in the field, such as a recommended journal?</a:t>
            </a:r>
          </a:p>
          <a:p>
            <a:pPr>
              <a:lnSpc>
                <a:spcPct val="80000"/>
              </a:lnSpc>
            </a:pPr>
            <a:r>
              <a:rPr lang="en-GB" sz="2400" dirty="0"/>
              <a:t>Is the source likely to be biased? If so, does the bias matter in this case? </a:t>
            </a:r>
          </a:p>
          <a:p>
            <a:pPr>
              <a:lnSpc>
                <a:spcPct val="80000"/>
              </a:lnSpc>
            </a:pPr>
            <a:r>
              <a:rPr lang="en-GB" sz="2400" dirty="0"/>
              <a:t>Does the text have a good bibliography/reading list? </a:t>
            </a:r>
          </a:p>
          <a:p>
            <a:pPr>
              <a:lnSpc>
                <a:spcPct val="80000"/>
              </a:lnSpc>
            </a:pPr>
            <a:endParaRPr lang="en-GB"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31913" y="188913"/>
            <a:ext cx="7313612" cy="1584325"/>
          </a:xfrm>
        </p:spPr>
        <p:txBody>
          <a:bodyPr/>
          <a:lstStyle/>
          <a:p>
            <a:r>
              <a:rPr lang="en-GB" sz="3200" b="1" dirty="0"/>
              <a:t>Dewiswch </a:t>
            </a:r>
            <a:r>
              <a:rPr lang="en-GB" sz="3200" b="1" dirty="0" err="1"/>
              <a:t>bethau</a:t>
            </a:r>
            <a:r>
              <a:rPr lang="en-GB" sz="3200" b="1" dirty="0"/>
              <a:t> </a:t>
            </a:r>
            <a:r>
              <a:rPr lang="en-GB" sz="3200" b="1" dirty="0" err="1"/>
              <a:t>dibynadwy</a:t>
            </a:r>
            <a:br>
              <a:rPr lang="en-GB" sz="3200" b="1" dirty="0"/>
            </a:br>
            <a:r>
              <a:rPr lang="en-GB" sz="3200" b="1" dirty="0"/>
              <a:t>Select by reliability </a:t>
            </a:r>
            <a:br>
              <a:rPr lang="en-GB" sz="3200" b="1" u="sng" dirty="0"/>
            </a:br>
            <a:endParaRPr lang="en-GB" sz="3200" b="1" u="sng" dirty="0"/>
          </a:p>
        </p:txBody>
      </p:sp>
      <p:sp>
        <p:nvSpPr>
          <p:cNvPr id="14340" name="Rectangle 4"/>
          <p:cNvSpPr>
            <a:spLocks noGrp="1" noChangeArrowheads="1"/>
          </p:cNvSpPr>
          <p:nvPr>
            <p:ph type="body" sz="half" idx="1"/>
          </p:nvPr>
        </p:nvSpPr>
        <p:spPr>
          <a:xfrm>
            <a:off x="1370013" y="1844823"/>
            <a:ext cx="3579812" cy="4463901"/>
          </a:xfrm>
        </p:spPr>
        <p:txBody>
          <a:bodyPr/>
          <a:lstStyle/>
          <a:p>
            <a:pPr>
              <a:lnSpc>
                <a:spcPct val="80000"/>
              </a:lnSpc>
            </a:pPr>
            <a:r>
              <a:rPr lang="en-GB" sz="2000" dirty="0" err="1"/>
              <a:t>Ydy</a:t>
            </a:r>
            <a:r>
              <a:rPr lang="en-GB" sz="2000" dirty="0"/>
              <a:t> </a:t>
            </a:r>
            <a:r>
              <a:rPr lang="en-GB" sz="2000" dirty="0" err="1"/>
              <a:t>tarddiad</a:t>
            </a:r>
            <a:r>
              <a:rPr lang="en-GB" sz="2000" dirty="0"/>
              <a:t> </a:t>
            </a:r>
            <a:r>
              <a:rPr lang="en-GB" sz="2000" dirty="0" err="1"/>
              <a:t>unrhyw</a:t>
            </a:r>
            <a:r>
              <a:rPr lang="en-GB" sz="2000" dirty="0"/>
              <a:t> </a:t>
            </a:r>
            <a:r>
              <a:rPr lang="en-GB" sz="2000" dirty="0" err="1"/>
              <a:t>dystiolaeth</a:t>
            </a:r>
            <a:r>
              <a:rPr lang="en-GB" sz="2000" dirty="0"/>
              <a:t> </a:t>
            </a:r>
            <a:r>
              <a:rPr lang="en-GB" sz="2000" dirty="0" err="1"/>
              <a:t>yn</a:t>
            </a:r>
            <a:r>
              <a:rPr lang="en-GB" sz="2000" dirty="0"/>
              <a:t> </a:t>
            </a:r>
            <a:r>
              <a:rPr lang="en-GB" sz="2000" dirty="0" err="1"/>
              <a:t>eglur</a:t>
            </a:r>
            <a:r>
              <a:rPr lang="en-GB" sz="2000" dirty="0"/>
              <a:t>?</a:t>
            </a:r>
          </a:p>
          <a:p>
            <a:pPr>
              <a:lnSpc>
                <a:spcPct val="80000"/>
              </a:lnSpc>
            </a:pPr>
            <a:r>
              <a:rPr lang="en-GB" sz="2000" dirty="0" err="1"/>
              <a:t>Ydy’r</a:t>
            </a:r>
            <a:r>
              <a:rPr lang="en-GB" sz="2000" dirty="0"/>
              <a:t> </a:t>
            </a:r>
            <a:r>
              <a:rPr lang="en-GB" sz="2000" dirty="0" err="1"/>
              <a:t>ffynhonnell</a:t>
            </a:r>
            <a:r>
              <a:rPr lang="en-GB" sz="2000" dirty="0"/>
              <a:t> </a:t>
            </a:r>
            <a:r>
              <a:rPr lang="en-GB" sz="2000" dirty="0" err="1"/>
              <a:t>yn</a:t>
            </a:r>
            <a:r>
              <a:rPr lang="en-GB" sz="2000" dirty="0"/>
              <a:t> </a:t>
            </a:r>
            <a:r>
              <a:rPr lang="en-GB" sz="2000" dirty="0" err="1"/>
              <a:t>deillio</a:t>
            </a:r>
            <a:r>
              <a:rPr lang="en-GB" sz="2000" dirty="0"/>
              <a:t> o </a:t>
            </a:r>
            <a:r>
              <a:rPr lang="en-GB" sz="2000" dirty="0" err="1"/>
              <a:t>gyhoeddwr</a:t>
            </a:r>
            <a:r>
              <a:rPr lang="en-GB" sz="2000" dirty="0"/>
              <a:t> </a:t>
            </a:r>
            <a:r>
              <a:rPr lang="en-GB" sz="2000" dirty="0" err="1"/>
              <a:t>sydd</a:t>
            </a:r>
            <a:r>
              <a:rPr lang="en-GB" sz="2000" dirty="0"/>
              <a:t> â </a:t>
            </a:r>
            <a:r>
              <a:rPr lang="en-GB" sz="2000" dirty="0" err="1"/>
              <a:t>pharch</a:t>
            </a:r>
            <a:r>
              <a:rPr lang="en-GB" sz="2000" dirty="0"/>
              <a:t> </a:t>
            </a:r>
            <a:r>
              <a:rPr lang="en-GB" sz="2000" dirty="0" err="1"/>
              <a:t>yn</a:t>
            </a:r>
            <a:r>
              <a:rPr lang="en-GB" sz="2000" dirty="0"/>
              <a:t> </a:t>
            </a:r>
            <a:r>
              <a:rPr lang="en-GB" sz="2000" dirty="0" err="1"/>
              <a:t>eich</a:t>
            </a:r>
            <a:r>
              <a:rPr lang="en-GB" sz="2000" dirty="0"/>
              <a:t> </a:t>
            </a:r>
            <a:r>
              <a:rPr lang="en-GB" sz="2000" dirty="0" err="1"/>
              <a:t>maes</a:t>
            </a:r>
            <a:r>
              <a:rPr lang="en-GB" sz="2000" dirty="0"/>
              <a:t> </a:t>
            </a:r>
            <a:r>
              <a:rPr lang="en-GB" sz="2000" dirty="0" err="1"/>
              <a:t>pwnc</a:t>
            </a:r>
            <a:r>
              <a:rPr lang="en-GB" sz="2000" dirty="0"/>
              <a:t>? </a:t>
            </a:r>
            <a:r>
              <a:rPr lang="en-GB" sz="2000" dirty="0" err="1"/>
              <a:t>Fel</a:t>
            </a:r>
            <a:r>
              <a:rPr lang="en-GB" sz="2000" dirty="0"/>
              <a:t> </a:t>
            </a:r>
            <a:r>
              <a:rPr lang="en-GB" sz="2000" dirty="0" err="1"/>
              <a:t>arfer</a:t>
            </a:r>
            <a:r>
              <a:rPr lang="en-GB" sz="2000" dirty="0"/>
              <a:t> </a:t>
            </a:r>
            <a:r>
              <a:rPr lang="en-GB" sz="2000" dirty="0" err="1"/>
              <a:t>nid</a:t>
            </a:r>
            <a:r>
              <a:rPr lang="en-GB" sz="2000" dirty="0"/>
              <a:t> </a:t>
            </a:r>
            <a:r>
              <a:rPr lang="en-GB" sz="2000" dirty="0" err="1"/>
              <a:t>ystyrir</a:t>
            </a:r>
            <a:r>
              <a:rPr lang="en-GB" sz="2000" dirty="0"/>
              <a:t> bod </a:t>
            </a:r>
            <a:r>
              <a:rPr lang="en-GB" sz="2000" dirty="0" err="1"/>
              <a:t>gwybodaeth</a:t>
            </a:r>
            <a:r>
              <a:rPr lang="en-GB" sz="2000" dirty="0"/>
              <a:t> </a:t>
            </a:r>
            <a:r>
              <a:rPr lang="en-GB" sz="2000" dirty="0" err="1"/>
              <a:t>gan</a:t>
            </a:r>
            <a:r>
              <a:rPr lang="en-GB" sz="2000" dirty="0"/>
              <a:t> </a:t>
            </a:r>
            <a:r>
              <a:rPr lang="en-GB" sz="2000" dirty="0" err="1"/>
              <a:t>bapurau</a:t>
            </a:r>
            <a:r>
              <a:rPr lang="en-GB" sz="2000" dirty="0"/>
              <a:t> </a:t>
            </a:r>
            <a:r>
              <a:rPr lang="en-GB" sz="2000" dirty="0" err="1"/>
              <a:t>newydd</a:t>
            </a:r>
            <a:r>
              <a:rPr lang="en-GB" sz="2000" dirty="0"/>
              <a:t> </a:t>
            </a:r>
            <a:r>
              <a:rPr lang="en-GB" sz="2000" dirty="0" err="1"/>
              <a:t>na</a:t>
            </a:r>
            <a:r>
              <a:rPr lang="en-GB" sz="2000" dirty="0"/>
              <a:t> </a:t>
            </a:r>
            <a:r>
              <a:rPr lang="en-GB" sz="2000" dirty="0" err="1"/>
              <a:t>ffrindiau’n</a:t>
            </a:r>
            <a:r>
              <a:rPr lang="en-GB" sz="2000" dirty="0"/>
              <a:t> </a:t>
            </a:r>
            <a:r>
              <a:rPr lang="en-GB" sz="2000" dirty="0" err="1"/>
              <a:t>ddibynadwy</a:t>
            </a:r>
            <a:r>
              <a:rPr lang="en-GB" sz="2000" dirty="0"/>
              <a:t>.</a:t>
            </a:r>
          </a:p>
          <a:p>
            <a:pPr>
              <a:lnSpc>
                <a:spcPct val="80000"/>
              </a:lnSpc>
            </a:pPr>
            <a:r>
              <a:rPr lang="en-GB" sz="2000" dirty="0" err="1"/>
              <a:t>Ystyriwch</a:t>
            </a:r>
            <a:r>
              <a:rPr lang="en-GB" sz="2000" dirty="0"/>
              <a:t> y </a:t>
            </a:r>
            <a:r>
              <a:rPr lang="en-GB" sz="2000" dirty="0" err="1"/>
              <a:t>pwynt</a:t>
            </a:r>
            <a:r>
              <a:rPr lang="en-GB" sz="2000" dirty="0"/>
              <a:t> </a:t>
            </a:r>
            <a:r>
              <a:rPr lang="en-GB" sz="2000" dirty="0" err="1"/>
              <a:t>blaenorol</a:t>
            </a:r>
            <a:r>
              <a:rPr lang="en-GB" sz="2000" dirty="0"/>
              <a:t> </a:t>
            </a:r>
            <a:r>
              <a:rPr lang="en-GB" sz="2000" dirty="0" err="1"/>
              <a:t>wrth</a:t>
            </a:r>
            <a:r>
              <a:rPr lang="en-GB" sz="2000" dirty="0"/>
              <a:t> </a:t>
            </a:r>
            <a:r>
              <a:rPr lang="en-GB" sz="2000" dirty="0" err="1"/>
              <a:t>godi</a:t>
            </a:r>
            <a:r>
              <a:rPr lang="en-GB" sz="2000" dirty="0"/>
              <a:t> </a:t>
            </a:r>
            <a:r>
              <a:rPr lang="en-GB" sz="2000" dirty="0" err="1"/>
              <a:t>gwybodaeth</a:t>
            </a:r>
            <a:r>
              <a:rPr lang="en-GB" sz="2000" dirty="0"/>
              <a:t> </a:t>
            </a:r>
            <a:r>
              <a:rPr lang="en-GB" sz="2000" dirty="0" err="1"/>
              <a:t>o’r</a:t>
            </a:r>
            <a:r>
              <a:rPr lang="en-GB" sz="2000" dirty="0"/>
              <a:t> We </a:t>
            </a:r>
            <a:r>
              <a:rPr lang="en-GB" sz="2000" dirty="0" err="1"/>
              <a:t>hefyd</a:t>
            </a:r>
            <a:r>
              <a:rPr lang="en-GB" sz="2000" dirty="0"/>
              <a:t>.</a:t>
            </a:r>
          </a:p>
          <a:p>
            <a:pPr>
              <a:lnSpc>
                <a:spcPct val="80000"/>
              </a:lnSpc>
            </a:pPr>
            <a:endParaRPr lang="en-GB" sz="2000" dirty="0"/>
          </a:p>
        </p:txBody>
      </p:sp>
      <p:sp>
        <p:nvSpPr>
          <p:cNvPr id="14341" name="Rectangle 5"/>
          <p:cNvSpPr>
            <a:spLocks noGrp="1" noChangeArrowheads="1"/>
          </p:cNvSpPr>
          <p:nvPr>
            <p:ph type="body" sz="half" idx="2"/>
          </p:nvPr>
        </p:nvSpPr>
        <p:spPr>
          <a:xfrm>
            <a:off x="5102225" y="1827212"/>
            <a:ext cx="3581400" cy="4842147"/>
          </a:xfrm>
        </p:spPr>
        <p:txBody>
          <a:bodyPr/>
          <a:lstStyle/>
          <a:p>
            <a:pPr>
              <a:lnSpc>
                <a:spcPct val="80000"/>
              </a:lnSpc>
            </a:pPr>
            <a:r>
              <a:rPr lang="en-GB" sz="2000" dirty="0"/>
              <a:t>Is it clear where any evidence comes from? </a:t>
            </a:r>
          </a:p>
          <a:p>
            <a:pPr>
              <a:lnSpc>
                <a:spcPct val="80000"/>
              </a:lnSpc>
            </a:pPr>
            <a:r>
              <a:rPr lang="en-GB" sz="2000" dirty="0"/>
              <a:t>Is the source from a publisher respected in your subject area? Information in newspapers or from friends is not usually considered reliable. </a:t>
            </a:r>
          </a:p>
          <a:p>
            <a:pPr>
              <a:lnSpc>
                <a:spcPct val="80000"/>
              </a:lnSpc>
            </a:pPr>
            <a:r>
              <a:rPr lang="en-GB" sz="2000" dirty="0"/>
              <a:t>Consider the previous point when sourcing information from the Web too. </a:t>
            </a:r>
          </a:p>
          <a:p>
            <a:pPr>
              <a:lnSpc>
                <a:spcPct val="80000"/>
              </a:lnSpc>
            </a:pPr>
            <a:endParaRPr lang="en-GB" sz="1800" dirty="0"/>
          </a:p>
        </p:txBody>
      </p:sp>
    </p:spTree>
    <p:extLst>
      <p:ext uri="{BB962C8B-B14F-4D97-AF65-F5344CB8AC3E}">
        <p14:creationId xmlns:p14="http://schemas.microsoft.com/office/powerpoint/2010/main" val="3011335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370013" y="301625"/>
            <a:ext cx="7313612" cy="1255713"/>
          </a:xfrm>
        </p:spPr>
        <p:txBody>
          <a:bodyPr/>
          <a:lstStyle/>
          <a:p>
            <a:br>
              <a:rPr lang="en-GB" sz="3200" b="1" dirty="0"/>
            </a:br>
            <a:r>
              <a:rPr lang="en-GB" sz="3200" b="1" dirty="0"/>
              <a:t>Dewiswch faint o </a:t>
            </a:r>
            <a:r>
              <a:rPr lang="en-GB" sz="3200" b="1" dirty="0" err="1"/>
              <a:t>wybodaeth</a:t>
            </a:r>
            <a:r>
              <a:rPr lang="en-GB" sz="3200" dirty="0"/>
              <a:t>  </a:t>
            </a:r>
            <a:br>
              <a:rPr lang="en-GB" sz="3200" dirty="0"/>
            </a:br>
            <a:r>
              <a:rPr lang="en-GB" sz="3200" b="1" dirty="0"/>
              <a:t>Select by amount</a:t>
            </a:r>
            <a:endParaRPr lang="en-GB" sz="3200" dirty="0"/>
          </a:p>
        </p:txBody>
      </p:sp>
      <p:sp>
        <p:nvSpPr>
          <p:cNvPr id="16388" name="Rectangle 4"/>
          <p:cNvSpPr>
            <a:spLocks noGrp="1" noChangeArrowheads="1"/>
          </p:cNvSpPr>
          <p:nvPr>
            <p:ph type="body" sz="half" idx="1"/>
          </p:nvPr>
        </p:nvSpPr>
        <p:spPr>
          <a:xfrm>
            <a:off x="1370013" y="1773238"/>
            <a:ext cx="3579812" cy="4608512"/>
          </a:xfrm>
        </p:spPr>
        <p:txBody>
          <a:bodyPr/>
          <a:lstStyle/>
          <a:p>
            <a:pPr>
              <a:lnSpc>
                <a:spcPct val="80000"/>
              </a:lnSpc>
            </a:pPr>
            <a:r>
              <a:rPr lang="en-GB" sz="2000" dirty="0" err="1"/>
              <a:t>Defnyddiwch</a:t>
            </a:r>
            <a:r>
              <a:rPr lang="en-GB" sz="2000" dirty="0"/>
              <a:t> </a:t>
            </a:r>
            <a:r>
              <a:rPr lang="en-GB" sz="2000" dirty="0" err="1"/>
              <a:t>gynllun</a:t>
            </a:r>
            <a:r>
              <a:rPr lang="en-GB" sz="2000" dirty="0"/>
              <a:t> </a:t>
            </a:r>
            <a:r>
              <a:rPr lang="en-GB" sz="2000" dirty="0" err="1"/>
              <a:t>eich</a:t>
            </a:r>
            <a:r>
              <a:rPr lang="en-GB" sz="2000" dirty="0"/>
              <a:t> </a:t>
            </a:r>
            <a:r>
              <a:rPr lang="en-GB" sz="2000" dirty="0" err="1"/>
              <a:t>traethawd</a:t>
            </a:r>
            <a:r>
              <a:rPr lang="en-GB" sz="2000" dirty="0"/>
              <a:t> </a:t>
            </a:r>
            <a:r>
              <a:rPr lang="en-GB" sz="2000" dirty="0" err="1"/>
              <a:t>i</a:t>
            </a:r>
            <a:r>
              <a:rPr lang="en-GB" sz="2000" dirty="0"/>
              <a:t> </a:t>
            </a:r>
            <a:r>
              <a:rPr lang="en-GB" sz="2000" dirty="0" err="1"/>
              <a:t>amcangyfrif</a:t>
            </a:r>
            <a:r>
              <a:rPr lang="en-GB" sz="2000" dirty="0"/>
              <a:t> </a:t>
            </a:r>
            <a:r>
              <a:rPr lang="en-GB" sz="2000" dirty="0" err="1"/>
              <a:t>terfyn</a:t>
            </a:r>
            <a:r>
              <a:rPr lang="en-GB" sz="2000" dirty="0"/>
              <a:t> </a:t>
            </a:r>
            <a:r>
              <a:rPr lang="en-GB" sz="2000" dirty="0" err="1"/>
              <a:t>geiriau</a:t>
            </a:r>
            <a:r>
              <a:rPr lang="en-GB" sz="2000" dirty="0"/>
              <a:t> </a:t>
            </a:r>
            <a:r>
              <a:rPr lang="en-GB" sz="2000" dirty="0" err="1"/>
              <a:t>i</a:t>
            </a:r>
            <a:r>
              <a:rPr lang="en-GB" sz="2000" dirty="0"/>
              <a:t> bob </a:t>
            </a:r>
            <a:r>
              <a:rPr lang="en-GB" sz="2000" dirty="0" err="1"/>
              <a:t>prif</a:t>
            </a:r>
            <a:r>
              <a:rPr lang="en-GB" sz="2000" dirty="0"/>
              <a:t> </a:t>
            </a:r>
            <a:r>
              <a:rPr lang="en-GB" sz="2000" dirty="0" err="1"/>
              <a:t>thema</a:t>
            </a:r>
            <a:r>
              <a:rPr lang="en-GB" sz="2000" dirty="0"/>
              <a:t>, ac </a:t>
            </a:r>
            <a:r>
              <a:rPr lang="en-GB" sz="2000" dirty="0" err="1"/>
              <a:t>wedyn</a:t>
            </a:r>
            <a:r>
              <a:rPr lang="en-GB" sz="2000" dirty="0"/>
              <a:t> </a:t>
            </a:r>
            <a:r>
              <a:rPr lang="en-GB" sz="2000" dirty="0" err="1"/>
              <a:t>i</a:t>
            </a:r>
            <a:r>
              <a:rPr lang="en-GB" sz="2000" dirty="0"/>
              <a:t> bob </a:t>
            </a:r>
            <a:r>
              <a:rPr lang="en-GB" sz="2000" dirty="0" err="1"/>
              <a:t>pwnc</a:t>
            </a:r>
            <a:r>
              <a:rPr lang="en-GB" sz="2000" dirty="0"/>
              <a:t> </a:t>
            </a:r>
            <a:r>
              <a:rPr lang="en-GB" sz="2000" dirty="0" err="1"/>
              <a:t>neu</a:t>
            </a:r>
            <a:r>
              <a:rPr lang="en-GB" sz="2000" dirty="0"/>
              <a:t> </a:t>
            </a:r>
            <a:r>
              <a:rPr lang="en-GB" sz="2000" dirty="0" err="1"/>
              <a:t>enghraifft</a:t>
            </a:r>
            <a:r>
              <a:rPr lang="en-GB" sz="2000" dirty="0"/>
              <a:t>. </a:t>
            </a:r>
          </a:p>
          <a:p>
            <a:pPr>
              <a:lnSpc>
                <a:spcPct val="80000"/>
              </a:lnSpc>
            </a:pPr>
            <a:r>
              <a:rPr lang="en-GB" sz="2000" dirty="0" err="1"/>
              <a:t>Defnyddiwch</a:t>
            </a:r>
            <a:r>
              <a:rPr lang="en-GB" sz="2000" dirty="0"/>
              <a:t> </a:t>
            </a:r>
            <a:r>
              <a:rPr lang="en-GB" sz="2000" dirty="0" err="1"/>
              <a:t>eich</a:t>
            </a:r>
            <a:r>
              <a:rPr lang="en-GB" sz="2000" dirty="0"/>
              <a:t> </a:t>
            </a:r>
            <a:r>
              <a:rPr lang="en-GB" sz="2000" dirty="0" err="1"/>
              <a:t>terfynau</a:t>
            </a:r>
            <a:r>
              <a:rPr lang="en-GB" sz="2000" dirty="0"/>
              <a:t> </a:t>
            </a:r>
            <a:r>
              <a:rPr lang="en-GB" sz="2000" dirty="0" err="1"/>
              <a:t>geiriau</a:t>
            </a:r>
            <a:r>
              <a:rPr lang="en-GB" sz="2000" dirty="0"/>
              <a:t> </a:t>
            </a:r>
            <a:r>
              <a:rPr lang="en-GB" sz="2000" dirty="0" err="1"/>
              <a:t>fel</a:t>
            </a:r>
            <a:r>
              <a:rPr lang="en-GB" sz="2000" dirty="0"/>
              <a:t> </a:t>
            </a:r>
            <a:r>
              <a:rPr lang="en-GB" sz="2000" dirty="0" err="1"/>
              <a:t>canllaw</a:t>
            </a:r>
            <a:r>
              <a:rPr lang="en-GB" sz="2000" dirty="0"/>
              <a:t> </a:t>
            </a:r>
            <a:r>
              <a:rPr lang="en-GB" sz="2000" dirty="0" err="1"/>
              <a:t>ar</a:t>
            </a:r>
            <a:r>
              <a:rPr lang="en-GB" sz="2000" dirty="0"/>
              <a:t> faint </a:t>
            </a:r>
            <a:r>
              <a:rPr lang="en-GB" sz="2000" dirty="0" err="1"/>
              <a:t>i</a:t>
            </a:r>
            <a:r>
              <a:rPr lang="en-GB" sz="2000" dirty="0"/>
              <a:t> </a:t>
            </a:r>
            <a:r>
              <a:rPr lang="en-GB" sz="2000" dirty="0" err="1"/>
              <a:t>ddarllen</a:t>
            </a:r>
            <a:r>
              <a:rPr lang="en-GB" sz="2000" dirty="0"/>
              <a:t> ac </a:t>
            </a:r>
            <a:r>
              <a:rPr lang="en-GB" sz="2000" dirty="0" err="1"/>
              <a:t>ysgrifennu</a:t>
            </a:r>
            <a:r>
              <a:rPr lang="en-GB" sz="2000" dirty="0"/>
              <a:t>. </a:t>
            </a:r>
            <a:r>
              <a:rPr lang="en-GB" sz="2000" dirty="0" err="1"/>
              <a:t>Os</a:t>
            </a:r>
            <a:r>
              <a:rPr lang="en-GB" sz="2000" dirty="0"/>
              <a:t> </a:t>
            </a:r>
            <a:r>
              <a:rPr lang="en-GB" sz="2000" dirty="0" err="1"/>
              <a:t>mai</a:t>
            </a:r>
            <a:r>
              <a:rPr lang="en-GB" sz="2000" dirty="0"/>
              <a:t> dim </a:t>
            </a:r>
            <a:r>
              <a:rPr lang="en-GB" sz="2000" dirty="0" err="1"/>
              <a:t>ond</a:t>
            </a:r>
            <a:r>
              <a:rPr lang="en-GB" sz="2000" dirty="0"/>
              <a:t> </a:t>
            </a:r>
            <a:r>
              <a:rPr lang="en-GB" sz="2000" dirty="0" err="1"/>
              <a:t>llinell</a:t>
            </a:r>
            <a:r>
              <a:rPr lang="en-GB" sz="2000" dirty="0"/>
              <a:t> </a:t>
            </a:r>
            <a:r>
              <a:rPr lang="en-GB" sz="2000" dirty="0" err="1"/>
              <a:t>neu</a:t>
            </a:r>
            <a:r>
              <a:rPr lang="en-GB" sz="2000" dirty="0"/>
              <a:t> </a:t>
            </a:r>
            <a:r>
              <a:rPr lang="en-GB" sz="2000" dirty="0" err="1"/>
              <a:t>baragraff</a:t>
            </a:r>
            <a:r>
              <a:rPr lang="en-GB" sz="2000" dirty="0"/>
              <a:t> y </a:t>
            </a:r>
            <a:r>
              <a:rPr lang="en-GB" sz="2000" dirty="0" err="1"/>
              <a:t>gallwch</a:t>
            </a:r>
            <a:r>
              <a:rPr lang="en-GB" sz="2000" dirty="0"/>
              <a:t> </a:t>
            </a:r>
            <a:r>
              <a:rPr lang="en-GB" sz="2000" dirty="0" err="1"/>
              <a:t>ei</a:t>
            </a:r>
            <a:r>
              <a:rPr lang="en-GB" sz="2000" dirty="0"/>
              <a:t> </a:t>
            </a:r>
            <a:r>
              <a:rPr lang="en-GB" sz="2000" dirty="0" err="1"/>
              <a:t>ysgrifennu</a:t>
            </a:r>
            <a:r>
              <a:rPr lang="en-GB" sz="2000" dirty="0"/>
              <a:t> am </a:t>
            </a:r>
            <a:r>
              <a:rPr lang="en-GB" sz="2000" dirty="0" err="1"/>
              <a:t>rywbeth</a:t>
            </a:r>
            <a:r>
              <a:rPr lang="en-GB" sz="2000" dirty="0"/>
              <a:t>, </a:t>
            </a:r>
            <a:r>
              <a:rPr lang="en-GB" sz="2000" dirty="0" err="1"/>
              <a:t>mae’n</a:t>
            </a:r>
            <a:r>
              <a:rPr lang="en-GB" sz="2000" dirty="0"/>
              <a:t> </a:t>
            </a:r>
            <a:r>
              <a:rPr lang="en-GB" sz="2000" dirty="0" err="1"/>
              <a:t>debyg</a:t>
            </a:r>
            <a:r>
              <a:rPr lang="en-GB" sz="2000" dirty="0"/>
              <a:t> </a:t>
            </a:r>
            <a:r>
              <a:rPr lang="en-GB" sz="2000" dirty="0" err="1"/>
              <a:t>na</a:t>
            </a:r>
            <a:r>
              <a:rPr lang="en-GB" sz="2000" dirty="0"/>
              <a:t> </a:t>
            </a:r>
            <a:r>
              <a:rPr lang="en-GB" sz="2000" dirty="0" err="1"/>
              <a:t>fydd</a:t>
            </a:r>
            <a:r>
              <a:rPr lang="en-GB" sz="2000" dirty="0"/>
              <a:t> </a:t>
            </a:r>
            <a:r>
              <a:rPr lang="en-GB" sz="2000" dirty="0" err="1"/>
              <a:t>angen</a:t>
            </a:r>
            <a:r>
              <a:rPr lang="en-GB" sz="2000" dirty="0"/>
              <a:t> </a:t>
            </a:r>
            <a:r>
              <a:rPr lang="en-GB" sz="2000" dirty="0" err="1"/>
              <a:t>ichi</a:t>
            </a:r>
            <a:r>
              <a:rPr lang="en-GB" sz="2000" dirty="0"/>
              <a:t> </a:t>
            </a:r>
            <a:r>
              <a:rPr lang="en-GB" sz="2000" dirty="0" err="1"/>
              <a:t>ddarllen</a:t>
            </a:r>
            <a:r>
              <a:rPr lang="en-GB" sz="2000" dirty="0"/>
              <a:t> a </a:t>
            </a:r>
            <a:r>
              <a:rPr lang="en-GB" sz="2000" dirty="0" err="1"/>
              <a:t>nodi</a:t>
            </a:r>
            <a:r>
              <a:rPr lang="en-GB" sz="2000" dirty="0"/>
              <a:t> </a:t>
            </a:r>
            <a:r>
              <a:rPr lang="en-GB" sz="2000" dirty="0" err="1"/>
              <a:t>llawer</a:t>
            </a:r>
            <a:r>
              <a:rPr lang="en-GB" sz="2000" dirty="0"/>
              <a:t>.</a:t>
            </a:r>
          </a:p>
          <a:p>
            <a:pPr>
              <a:lnSpc>
                <a:spcPct val="80000"/>
              </a:lnSpc>
            </a:pPr>
            <a:endParaRPr lang="en-GB" sz="2000" dirty="0"/>
          </a:p>
        </p:txBody>
      </p:sp>
      <p:sp>
        <p:nvSpPr>
          <p:cNvPr id="16389" name="Rectangle 5"/>
          <p:cNvSpPr>
            <a:spLocks noGrp="1" noChangeArrowheads="1"/>
          </p:cNvSpPr>
          <p:nvPr>
            <p:ph type="body" sz="half" idx="2"/>
          </p:nvPr>
        </p:nvSpPr>
        <p:spPr>
          <a:xfrm>
            <a:off x="5076056" y="1700808"/>
            <a:ext cx="3581400" cy="4842147"/>
          </a:xfrm>
        </p:spPr>
        <p:txBody>
          <a:bodyPr/>
          <a:lstStyle/>
          <a:p>
            <a:pPr>
              <a:lnSpc>
                <a:spcPct val="80000"/>
              </a:lnSpc>
            </a:pPr>
            <a:r>
              <a:rPr lang="en-GB" sz="2000" dirty="0"/>
              <a:t>Use your essay plan to work out a word limit for each major theme, and then for each topic or example.</a:t>
            </a:r>
          </a:p>
          <a:p>
            <a:pPr>
              <a:lnSpc>
                <a:spcPct val="80000"/>
              </a:lnSpc>
            </a:pPr>
            <a:r>
              <a:rPr lang="en-GB" sz="2000" dirty="0"/>
              <a:t>Use your word limits to guide you on how much to read and note. If you can only write a line or paragraph about something, you probably don’t need to read and note very much. </a:t>
            </a:r>
            <a:endParaRPr lang="en-GB" sz="2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370013" y="301625"/>
            <a:ext cx="7313612" cy="1255713"/>
          </a:xfrm>
        </p:spPr>
        <p:txBody>
          <a:bodyPr/>
          <a:lstStyle/>
          <a:p>
            <a:br>
              <a:rPr lang="en-GB" sz="3200" b="1" dirty="0"/>
            </a:br>
            <a:r>
              <a:rPr lang="en-GB" sz="3200" b="1" dirty="0"/>
              <a:t>Dewiswch faint o </a:t>
            </a:r>
            <a:r>
              <a:rPr lang="en-GB" sz="3200" b="1" dirty="0" err="1"/>
              <a:t>wybodaeth</a:t>
            </a:r>
            <a:r>
              <a:rPr lang="en-GB" sz="3200" dirty="0"/>
              <a:t>  </a:t>
            </a:r>
            <a:br>
              <a:rPr lang="en-GB" sz="3200" dirty="0"/>
            </a:br>
            <a:r>
              <a:rPr lang="en-GB" sz="3200" b="1" dirty="0"/>
              <a:t>Select by amount</a:t>
            </a:r>
            <a:endParaRPr lang="en-GB" sz="3200" dirty="0"/>
          </a:p>
        </p:txBody>
      </p:sp>
      <p:sp>
        <p:nvSpPr>
          <p:cNvPr id="16388" name="Rectangle 4"/>
          <p:cNvSpPr>
            <a:spLocks noGrp="1" noChangeArrowheads="1"/>
          </p:cNvSpPr>
          <p:nvPr>
            <p:ph type="body" sz="half" idx="1"/>
          </p:nvPr>
        </p:nvSpPr>
        <p:spPr>
          <a:xfrm>
            <a:off x="1370013" y="1773238"/>
            <a:ext cx="3579812" cy="4608512"/>
          </a:xfrm>
        </p:spPr>
        <p:txBody>
          <a:bodyPr/>
          <a:lstStyle/>
          <a:p>
            <a:pPr>
              <a:lnSpc>
                <a:spcPct val="80000"/>
              </a:lnSpc>
            </a:pPr>
            <a:r>
              <a:rPr lang="en-GB" sz="2400" dirty="0" err="1"/>
              <a:t>Ystyriwch</a:t>
            </a:r>
            <a:r>
              <a:rPr lang="en-GB" sz="2400" dirty="0"/>
              <a:t> a </a:t>
            </a:r>
            <a:r>
              <a:rPr lang="en-GB" sz="2400" dirty="0" err="1"/>
              <a:t>ydy</a:t>
            </a:r>
            <a:r>
              <a:rPr lang="en-GB" sz="2400" dirty="0"/>
              <a:t> </a:t>
            </a:r>
            <a:r>
              <a:rPr lang="en-GB" sz="2400" dirty="0" err="1"/>
              <a:t>erthygl</a:t>
            </a:r>
            <a:r>
              <a:rPr lang="en-GB" sz="2400" dirty="0"/>
              <a:t> </a:t>
            </a:r>
            <a:r>
              <a:rPr lang="en-GB" sz="2400" dirty="0" err="1"/>
              <a:t>yn</a:t>
            </a:r>
            <a:r>
              <a:rPr lang="en-GB" sz="2400" dirty="0"/>
              <a:t> </a:t>
            </a:r>
            <a:r>
              <a:rPr lang="en-GB" sz="2400" dirty="0" err="1"/>
              <a:t>mynd</a:t>
            </a:r>
            <a:r>
              <a:rPr lang="en-GB" sz="2400" dirty="0"/>
              <a:t> </a:t>
            </a:r>
            <a:r>
              <a:rPr lang="en-GB" sz="2400" dirty="0" err="1"/>
              <a:t>i</a:t>
            </a:r>
            <a:r>
              <a:rPr lang="en-GB" sz="2400" dirty="0"/>
              <a:t> </a:t>
            </a:r>
            <a:r>
              <a:rPr lang="en-GB" sz="2400" dirty="0" err="1"/>
              <a:t>ormod</a:t>
            </a:r>
            <a:r>
              <a:rPr lang="en-GB" sz="2400" dirty="0"/>
              <a:t> o </a:t>
            </a:r>
            <a:r>
              <a:rPr lang="en-GB" sz="2400" dirty="0" err="1"/>
              <a:t>fanylder</a:t>
            </a:r>
            <a:r>
              <a:rPr lang="en-GB" sz="2400" dirty="0"/>
              <a:t> at </a:t>
            </a:r>
            <a:r>
              <a:rPr lang="en-GB" sz="2400" dirty="0" err="1"/>
              <a:t>eich</a:t>
            </a:r>
            <a:r>
              <a:rPr lang="en-GB" sz="2400" dirty="0"/>
              <a:t> </a:t>
            </a:r>
            <a:r>
              <a:rPr lang="en-GB" sz="2400" dirty="0" err="1"/>
              <a:t>dibenion</a:t>
            </a:r>
            <a:r>
              <a:rPr lang="en-GB" sz="2400" dirty="0"/>
              <a:t> chi: </a:t>
            </a:r>
            <a:r>
              <a:rPr lang="en-GB" sz="2400" dirty="0" err="1"/>
              <a:t>efallai</a:t>
            </a:r>
            <a:r>
              <a:rPr lang="en-GB" sz="2400" dirty="0"/>
              <a:t> </a:t>
            </a:r>
            <a:r>
              <a:rPr lang="en-GB" sz="2400" dirty="0" err="1"/>
              <a:t>mai</a:t>
            </a:r>
            <a:r>
              <a:rPr lang="en-GB" sz="2400" dirty="0"/>
              <a:t> dim </a:t>
            </a:r>
            <a:r>
              <a:rPr lang="en-GB" sz="2400" dirty="0" err="1"/>
              <a:t>ond</a:t>
            </a:r>
            <a:r>
              <a:rPr lang="en-GB" sz="2400" dirty="0"/>
              <a:t> </a:t>
            </a:r>
            <a:r>
              <a:rPr lang="en-GB" sz="2400" dirty="0" err="1"/>
              <a:t>darllen</a:t>
            </a:r>
            <a:r>
              <a:rPr lang="en-GB" sz="2400" dirty="0"/>
              <a:t> y </a:t>
            </a:r>
            <a:r>
              <a:rPr lang="en-GB" sz="2400" dirty="0" err="1"/>
              <a:t>crynodeb</a:t>
            </a:r>
            <a:r>
              <a:rPr lang="en-GB" sz="2400" dirty="0"/>
              <a:t> </a:t>
            </a:r>
            <a:r>
              <a:rPr lang="en-GB" sz="2400" dirty="0" err="1"/>
              <a:t>neu</a:t>
            </a:r>
            <a:r>
              <a:rPr lang="en-GB" sz="2400" dirty="0"/>
              <a:t> un </a:t>
            </a:r>
            <a:r>
              <a:rPr lang="en-GB" sz="2400" dirty="0" err="1"/>
              <a:t>adran</a:t>
            </a:r>
            <a:r>
              <a:rPr lang="en-GB" sz="2400" dirty="0"/>
              <a:t> y </a:t>
            </a:r>
            <a:r>
              <a:rPr lang="en-GB" sz="2400" dirty="0" err="1"/>
              <a:t>bydd</a:t>
            </a:r>
            <a:r>
              <a:rPr lang="en-GB" sz="2400" dirty="0"/>
              <a:t> </a:t>
            </a:r>
            <a:r>
              <a:rPr lang="en-GB" sz="2400" dirty="0" err="1"/>
              <a:t>ei</a:t>
            </a:r>
            <a:r>
              <a:rPr lang="en-GB" sz="2400" dirty="0"/>
              <a:t> </a:t>
            </a:r>
            <a:r>
              <a:rPr lang="en-GB" sz="2400" dirty="0" err="1"/>
              <a:t>angen</a:t>
            </a:r>
            <a:r>
              <a:rPr lang="en-GB" sz="2400" dirty="0"/>
              <a:t> </a:t>
            </a:r>
            <a:r>
              <a:rPr lang="en-GB" sz="2400" dirty="0" err="1"/>
              <a:t>arnoch</a:t>
            </a:r>
            <a:r>
              <a:rPr lang="en-GB" sz="2400" dirty="0"/>
              <a:t>.</a:t>
            </a:r>
          </a:p>
          <a:p>
            <a:pPr>
              <a:lnSpc>
                <a:spcPct val="80000"/>
              </a:lnSpc>
            </a:pPr>
            <a:r>
              <a:rPr lang="en-GB" sz="2400" dirty="0" err="1"/>
              <a:t>Daliwch</a:t>
            </a:r>
            <a:r>
              <a:rPr lang="en-GB" sz="2400" dirty="0"/>
              <a:t> </a:t>
            </a:r>
            <a:r>
              <a:rPr lang="en-GB" sz="2400" dirty="0" err="1"/>
              <a:t>i</a:t>
            </a:r>
            <a:r>
              <a:rPr lang="en-GB" sz="2400" dirty="0"/>
              <a:t> </a:t>
            </a:r>
            <a:r>
              <a:rPr lang="en-GB" sz="2400" dirty="0" err="1"/>
              <a:t>ofyn</a:t>
            </a:r>
            <a:r>
              <a:rPr lang="en-GB" sz="2400" dirty="0"/>
              <a:t> a </a:t>
            </a:r>
            <a:r>
              <a:rPr lang="en-GB" sz="2400" dirty="0" err="1"/>
              <a:t>ydy</a:t>
            </a:r>
            <a:r>
              <a:rPr lang="en-GB" sz="2400" dirty="0"/>
              <a:t> </a:t>
            </a:r>
            <a:r>
              <a:rPr lang="en-GB" sz="2400" dirty="0" err="1"/>
              <a:t>deunydd</a:t>
            </a:r>
            <a:r>
              <a:rPr lang="en-GB" sz="2400" dirty="0"/>
              <a:t> </a:t>
            </a:r>
            <a:r>
              <a:rPr lang="en-GB" sz="2400" dirty="0" err="1"/>
              <a:t>yn</a:t>
            </a:r>
            <a:r>
              <a:rPr lang="en-GB" sz="2400" dirty="0"/>
              <a:t> </a:t>
            </a:r>
            <a:r>
              <a:rPr lang="en-GB" sz="2400" dirty="0" err="1"/>
              <a:t>berthnasol</a:t>
            </a:r>
            <a:r>
              <a:rPr lang="en-GB" sz="2400" dirty="0"/>
              <a:t> </a:t>
            </a:r>
            <a:r>
              <a:rPr lang="en-GB" sz="2400" dirty="0" err="1"/>
              <a:t>i</a:t>
            </a:r>
            <a:r>
              <a:rPr lang="en-GB" sz="2400" dirty="0"/>
              <a:t> </a:t>
            </a:r>
            <a:r>
              <a:rPr lang="en-GB" sz="2400" dirty="0" err="1"/>
              <a:t>deitl</a:t>
            </a:r>
            <a:r>
              <a:rPr lang="en-GB" sz="2400" dirty="0"/>
              <a:t> </a:t>
            </a:r>
            <a:r>
              <a:rPr lang="en-GB" sz="2400" dirty="0" err="1"/>
              <a:t>yr</a:t>
            </a:r>
            <a:r>
              <a:rPr lang="en-GB" sz="2400" dirty="0"/>
              <a:t> </a:t>
            </a:r>
            <a:r>
              <a:rPr lang="en-GB" sz="2400" dirty="0" err="1"/>
              <a:t>aseiniad</a:t>
            </a:r>
            <a:r>
              <a:rPr lang="en-GB" sz="2400" dirty="0"/>
              <a:t>.</a:t>
            </a:r>
          </a:p>
          <a:p>
            <a:pPr>
              <a:lnSpc>
                <a:spcPct val="80000"/>
              </a:lnSpc>
            </a:pPr>
            <a:endParaRPr lang="en-GB" sz="2400" dirty="0"/>
          </a:p>
        </p:txBody>
      </p:sp>
      <p:sp>
        <p:nvSpPr>
          <p:cNvPr id="16389" name="Rectangle 5"/>
          <p:cNvSpPr>
            <a:spLocks noGrp="1" noChangeArrowheads="1"/>
          </p:cNvSpPr>
          <p:nvPr>
            <p:ph type="body" sz="half" idx="2"/>
          </p:nvPr>
        </p:nvSpPr>
        <p:spPr/>
        <p:txBody>
          <a:bodyPr/>
          <a:lstStyle/>
          <a:p>
            <a:pPr>
              <a:lnSpc>
                <a:spcPct val="80000"/>
              </a:lnSpc>
            </a:pPr>
            <a:r>
              <a:rPr lang="en-GB" sz="2400" dirty="0"/>
              <a:t>Consider whether an article goes into too much depth for your purposes: you may only need to read the abstract or one section.</a:t>
            </a:r>
          </a:p>
          <a:p>
            <a:pPr>
              <a:lnSpc>
                <a:spcPct val="80000"/>
              </a:lnSpc>
            </a:pPr>
            <a:r>
              <a:rPr lang="en-GB" sz="2400" dirty="0"/>
              <a:t>Keep asking whether material is relevant to the title of the assignment. </a:t>
            </a:r>
          </a:p>
        </p:txBody>
      </p:sp>
    </p:spTree>
    <p:extLst>
      <p:ext uri="{BB962C8B-B14F-4D97-AF65-F5344CB8AC3E}">
        <p14:creationId xmlns:p14="http://schemas.microsoft.com/office/powerpoint/2010/main" val="2551691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err="1"/>
              <a:t>Darllen</a:t>
            </a:r>
            <a:r>
              <a:rPr lang="en-GB" b="1" dirty="0"/>
              <a:t>	</a:t>
            </a:r>
            <a:br>
              <a:rPr lang="en-GB" b="1" dirty="0"/>
            </a:br>
            <a:r>
              <a:rPr lang="en-GB" b="1" dirty="0"/>
              <a:t>Reading	</a:t>
            </a:r>
            <a:endParaRPr lang="en-GB" dirty="0"/>
          </a:p>
        </p:txBody>
      </p:sp>
      <p:sp>
        <p:nvSpPr>
          <p:cNvPr id="18436" name="Rectangle 4"/>
          <p:cNvSpPr>
            <a:spLocks noGrp="1" noChangeArrowheads="1"/>
          </p:cNvSpPr>
          <p:nvPr>
            <p:ph type="body" sz="half" idx="1"/>
          </p:nvPr>
        </p:nvSpPr>
        <p:spPr/>
        <p:txBody>
          <a:bodyPr/>
          <a:lstStyle/>
          <a:p>
            <a:r>
              <a:rPr lang="en-GB" sz="2500" dirty="0" err="1"/>
              <a:t>Darllen</a:t>
            </a:r>
            <a:r>
              <a:rPr lang="en-GB" sz="2500" dirty="0"/>
              <a:t> </a:t>
            </a:r>
            <a:r>
              <a:rPr lang="en-GB" sz="2500" dirty="0" err="1"/>
              <a:t>i</a:t>
            </a:r>
            <a:r>
              <a:rPr lang="en-GB" sz="2500" dirty="0"/>
              <a:t> </a:t>
            </a:r>
            <a:r>
              <a:rPr lang="en-GB" sz="2500" dirty="0" err="1"/>
              <a:t>gael</a:t>
            </a:r>
            <a:r>
              <a:rPr lang="en-GB" sz="2500" dirty="0"/>
              <a:t> </a:t>
            </a:r>
            <a:r>
              <a:rPr lang="en-GB" sz="2500" dirty="0" err="1"/>
              <a:t>pleser</a:t>
            </a:r>
            <a:endParaRPr lang="en-GB" sz="2500" dirty="0"/>
          </a:p>
          <a:p>
            <a:r>
              <a:rPr lang="en-GB" sz="2500" dirty="0" err="1"/>
              <a:t>Darllen</a:t>
            </a:r>
            <a:r>
              <a:rPr lang="en-GB" sz="2500" dirty="0"/>
              <a:t> </a:t>
            </a:r>
            <a:r>
              <a:rPr lang="en-GB" sz="2500" dirty="0" err="1"/>
              <a:t>i</a:t>
            </a:r>
            <a:r>
              <a:rPr lang="en-GB" sz="2500" dirty="0"/>
              <a:t> </a:t>
            </a:r>
            <a:r>
              <a:rPr lang="en-GB" sz="2500" dirty="0" err="1"/>
              <a:t>ganfod</a:t>
            </a:r>
            <a:r>
              <a:rPr lang="en-GB" sz="2500" dirty="0"/>
              <a:t> </a:t>
            </a:r>
            <a:r>
              <a:rPr lang="en-GB" sz="2500" dirty="0" err="1"/>
              <a:t>ystyr</a:t>
            </a:r>
            <a:endParaRPr lang="en-GB" sz="2500" dirty="0"/>
          </a:p>
          <a:p>
            <a:r>
              <a:rPr lang="en-GB" sz="2500" dirty="0" err="1"/>
              <a:t>Darllen</a:t>
            </a:r>
            <a:r>
              <a:rPr lang="en-GB" sz="2500" dirty="0"/>
              <a:t> </a:t>
            </a:r>
            <a:r>
              <a:rPr lang="en-GB" sz="2500" dirty="0" err="1"/>
              <a:t>i</a:t>
            </a:r>
            <a:r>
              <a:rPr lang="en-GB" sz="2500" dirty="0"/>
              <a:t> </a:t>
            </a:r>
            <a:r>
              <a:rPr lang="en-GB" sz="2500" dirty="0" err="1"/>
              <a:t>godi</a:t>
            </a:r>
            <a:r>
              <a:rPr lang="en-GB" sz="2500" dirty="0"/>
              <a:t> </a:t>
            </a:r>
            <a:r>
              <a:rPr lang="en-GB" sz="2500" dirty="0" err="1"/>
              <a:t>gwybodaeth</a:t>
            </a:r>
            <a:r>
              <a:rPr lang="en-GB" sz="2500" dirty="0"/>
              <a:t> </a:t>
            </a:r>
          </a:p>
          <a:p>
            <a:endParaRPr lang="en-GB" sz="2500" dirty="0"/>
          </a:p>
        </p:txBody>
      </p:sp>
      <p:sp>
        <p:nvSpPr>
          <p:cNvPr id="18437" name="Rectangle 5"/>
          <p:cNvSpPr>
            <a:spLocks noGrp="1" noChangeArrowheads="1"/>
          </p:cNvSpPr>
          <p:nvPr>
            <p:ph type="body" sz="half" idx="2"/>
          </p:nvPr>
        </p:nvSpPr>
        <p:spPr/>
        <p:txBody>
          <a:bodyPr/>
          <a:lstStyle/>
          <a:p>
            <a:r>
              <a:rPr lang="en-GB" sz="2500" dirty="0"/>
              <a:t>Reading for pleasure</a:t>
            </a:r>
          </a:p>
          <a:p>
            <a:r>
              <a:rPr lang="en-GB" sz="2500" dirty="0"/>
              <a:t>Reading for meaning</a:t>
            </a:r>
          </a:p>
          <a:p>
            <a:r>
              <a:rPr lang="en-GB" sz="2500" dirty="0"/>
              <a:t>Reading for information</a:t>
            </a:r>
          </a:p>
          <a:p>
            <a:endParaRPr lang="en-GB" sz="2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br>
              <a:rPr lang="en-GB" sz="3200" b="1" dirty="0"/>
            </a:br>
            <a:r>
              <a:rPr lang="en-GB" sz="3200" b="1" dirty="0" err="1"/>
              <a:t>Darllen</a:t>
            </a:r>
            <a:r>
              <a:rPr lang="en-GB" sz="3200" b="1" dirty="0"/>
              <a:t> </a:t>
            </a:r>
            <a:r>
              <a:rPr lang="en-GB" sz="3200" b="1" dirty="0" err="1"/>
              <a:t>i</a:t>
            </a:r>
            <a:r>
              <a:rPr lang="en-GB" sz="3200" b="1" dirty="0"/>
              <a:t> </a:t>
            </a:r>
            <a:r>
              <a:rPr lang="en-GB" sz="3200" b="1" dirty="0" err="1"/>
              <a:t>gael</a:t>
            </a:r>
            <a:r>
              <a:rPr lang="en-GB" sz="3200" b="1" dirty="0"/>
              <a:t> </a:t>
            </a:r>
            <a:r>
              <a:rPr lang="en-GB" sz="3200" b="1" dirty="0" err="1"/>
              <a:t>Pleser</a:t>
            </a:r>
            <a:r>
              <a:rPr lang="en-GB" sz="3200" dirty="0"/>
              <a:t>  </a:t>
            </a:r>
            <a:br>
              <a:rPr lang="en-GB" sz="3200" dirty="0"/>
            </a:br>
            <a:r>
              <a:rPr lang="en-GB" sz="3200" b="1" dirty="0"/>
              <a:t>Reading for Pleasure</a:t>
            </a:r>
            <a:endParaRPr lang="en-GB" sz="3200" dirty="0"/>
          </a:p>
        </p:txBody>
      </p:sp>
      <p:sp>
        <p:nvSpPr>
          <p:cNvPr id="20484" name="Rectangle 4"/>
          <p:cNvSpPr>
            <a:spLocks noGrp="1" noChangeArrowheads="1"/>
          </p:cNvSpPr>
          <p:nvPr>
            <p:ph type="body" sz="half" idx="1"/>
          </p:nvPr>
        </p:nvSpPr>
        <p:spPr/>
        <p:txBody>
          <a:bodyPr/>
          <a:lstStyle/>
          <a:p>
            <a:r>
              <a:rPr lang="en-GB" sz="2100" dirty="0" err="1"/>
              <a:t>Cyfforddus</a:t>
            </a:r>
            <a:r>
              <a:rPr lang="en-GB" sz="2100" dirty="0"/>
              <a:t> – </a:t>
            </a:r>
            <a:r>
              <a:rPr lang="en-GB" sz="2100" dirty="0" err="1"/>
              <a:t>cadair</a:t>
            </a:r>
            <a:r>
              <a:rPr lang="en-GB" sz="2100" dirty="0"/>
              <a:t> </a:t>
            </a:r>
            <a:r>
              <a:rPr lang="en-GB" sz="2100" dirty="0" err="1"/>
              <a:t>esmwyth</a:t>
            </a:r>
            <a:endParaRPr lang="en-GB" sz="2100" dirty="0"/>
          </a:p>
          <a:p>
            <a:r>
              <a:rPr lang="en-GB" sz="2100" dirty="0" err="1"/>
              <a:t>Cerddoriaeth</a:t>
            </a:r>
            <a:r>
              <a:rPr lang="en-GB" sz="2100" dirty="0"/>
              <a:t>/</a:t>
            </a:r>
            <a:r>
              <a:rPr lang="en-GB" sz="2100" dirty="0" err="1"/>
              <a:t>seiniau</a:t>
            </a:r>
            <a:r>
              <a:rPr lang="en-GB" sz="2100" dirty="0"/>
              <a:t> </a:t>
            </a:r>
            <a:r>
              <a:rPr lang="en-GB" sz="2100" dirty="0" err="1"/>
              <a:t>cefndirol</a:t>
            </a:r>
            <a:endParaRPr lang="en-GB" sz="2100" dirty="0"/>
          </a:p>
          <a:p>
            <a:r>
              <a:rPr lang="en-GB" sz="2100" dirty="0"/>
              <a:t>Codi a </a:t>
            </a:r>
            <a:r>
              <a:rPr lang="en-GB" sz="2100" dirty="0" err="1"/>
              <a:t>gollwng</a:t>
            </a:r>
            <a:r>
              <a:rPr lang="en-GB" sz="2100" dirty="0"/>
              <a:t> </a:t>
            </a:r>
            <a:r>
              <a:rPr lang="en-GB" sz="2100" dirty="0" err="1"/>
              <a:t>fel</a:t>
            </a:r>
            <a:r>
              <a:rPr lang="en-GB" sz="2100" dirty="0"/>
              <a:t> y </a:t>
            </a:r>
            <a:r>
              <a:rPr lang="en-GB" sz="2100" dirty="0" err="1"/>
              <a:t>mynnoch</a:t>
            </a:r>
            <a:endParaRPr lang="en-GB" sz="2100" dirty="0"/>
          </a:p>
          <a:p>
            <a:r>
              <a:rPr lang="en-GB" sz="2100" dirty="0"/>
              <a:t>Gall </a:t>
            </a:r>
            <a:r>
              <a:rPr lang="en-GB" sz="2100" dirty="0" err="1"/>
              <a:t>gymryd</a:t>
            </a:r>
            <a:r>
              <a:rPr lang="en-GB" sz="2100" dirty="0"/>
              <a:t> </a:t>
            </a:r>
            <a:r>
              <a:rPr lang="en-GB" sz="2100" dirty="0" err="1"/>
              <a:t>amser</a:t>
            </a:r>
            <a:r>
              <a:rPr lang="en-GB" sz="2100" dirty="0"/>
              <a:t> </a:t>
            </a:r>
            <a:r>
              <a:rPr lang="en-GB" sz="2100" dirty="0" err="1"/>
              <a:t>hir</a:t>
            </a:r>
            <a:r>
              <a:rPr lang="en-GB" sz="2100" dirty="0"/>
              <a:t> </a:t>
            </a:r>
            <a:r>
              <a:rPr lang="en-GB" sz="2100" dirty="0" err="1"/>
              <a:t>i</a:t>
            </a:r>
            <a:r>
              <a:rPr lang="en-GB" sz="2100" dirty="0"/>
              <a:t> </a:t>
            </a:r>
            <a:r>
              <a:rPr lang="en-GB" sz="2100" dirty="0" err="1"/>
              <a:t>orffen</a:t>
            </a:r>
            <a:r>
              <a:rPr lang="en-GB" sz="2100" dirty="0"/>
              <a:t> y </a:t>
            </a:r>
            <a:r>
              <a:rPr lang="en-GB" sz="2100" dirty="0" err="1"/>
              <a:t>llyfr</a:t>
            </a:r>
            <a:endParaRPr lang="en-GB" sz="2100" dirty="0"/>
          </a:p>
          <a:p>
            <a:r>
              <a:rPr lang="en-GB" sz="2100" dirty="0"/>
              <a:t>Dim </a:t>
            </a:r>
            <a:r>
              <a:rPr lang="en-GB" sz="2100" dirty="0" err="1"/>
              <a:t>brys</a:t>
            </a:r>
            <a:endParaRPr lang="en-GB" sz="2100" dirty="0"/>
          </a:p>
          <a:p>
            <a:r>
              <a:rPr lang="en-GB" sz="2100" dirty="0"/>
              <a:t>Dim </a:t>
            </a:r>
            <a:r>
              <a:rPr lang="en-GB" sz="2100" dirty="0" err="1"/>
              <a:t>rhaid</a:t>
            </a:r>
            <a:r>
              <a:rPr lang="en-GB" sz="2100" dirty="0"/>
              <a:t> </a:t>
            </a:r>
            <a:r>
              <a:rPr lang="en-GB" sz="2100" dirty="0" err="1"/>
              <a:t>gorffen</a:t>
            </a:r>
            <a:r>
              <a:rPr lang="en-GB" sz="2100" dirty="0"/>
              <a:t> </a:t>
            </a:r>
            <a:r>
              <a:rPr lang="en-GB" sz="2100" dirty="0" err="1"/>
              <a:t>na</a:t>
            </a:r>
            <a:r>
              <a:rPr lang="en-GB" sz="2100" dirty="0"/>
              <a:t> </a:t>
            </a:r>
            <a:r>
              <a:rPr lang="en-GB" sz="2100" dirty="0" err="1"/>
              <a:t>chofio</a:t>
            </a:r>
            <a:r>
              <a:rPr lang="en-GB" sz="2100" dirty="0"/>
              <a:t> </a:t>
            </a:r>
            <a:r>
              <a:rPr lang="en-GB" sz="2100" dirty="0" err="1"/>
              <a:t>gwybodaeth</a:t>
            </a:r>
            <a:endParaRPr lang="en-GB" sz="2100" dirty="0"/>
          </a:p>
          <a:p>
            <a:pPr>
              <a:buFont typeface="Wingdings" pitchFamily="2" charset="2"/>
              <a:buNone/>
            </a:pPr>
            <a:endParaRPr lang="en-GB" sz="2100" dirty="0"/>
          </a:p>
        </p:txBody>
      </p:sp>
      <p:sp>
        <p:nvSpPr>
          <p:cNvPr id="20485" name="Rectangle 5"/>
          <p:cNvSpPr>
            <a:spLocks noGrp="1" noChangeArrowheads="1"/>
          </p:cNvSpPr>
          <p:nvPr>
            <p:ph type="body" sz="half" idx="2"/>
          </p:nvPr>
        </p:nvSpPr>
        <p:spPr/>
        <p:txBody>
          <a:bodyPr/>
          <a:lstStyle/>
          <a:p>
            <a:r>
              <a:rPr lang="en-GB" sz="2100" dirty="0"/>
              <a:t>Comfort - easy chair</a:t>
            </a:r>
          </a:p>
          <a:p>
            <a:r>
              <a:rPr lang="en-GB" sz="2100" dirty="0"/>
              <a:t>Background music/sounds</a:t>
            </a:r>
          </a:p>
          <a:p>
            <a:r>
              <a:rPr lang="en-GB" sz="2100" dirty="0"/>
              <a:t>Pick up and put down at will</a:t>
            </a:r>
          </a:p>
          <a:p>
            <a:r>
              <a:rPr lang="en-GB" sz="2100" dirty="0"/>
              <a:t>May take along time to finish the book</a:t>
            </a:r>
          </a:p>
          <a:p>
            <a:r>
              <a:rPr lang="en-GB" sz="2100" dirty="0"/>
              <a:t>No urgency</a:t>
            </a:r>
          </a:p>
          <a:p>
            <a:r>
              <a:rPr lang="en-GB" sz="2100" dirty="0"/>
              <a:t>No necessity to finish or remember information</a:t>
            </a:r>
          </a:p>
          <a:p>
            <a:endParaRPr lang="en-GB" sz="2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br>
              <a:rPr lang="en-GB" sz="3200" dirty="0"/>
            </a:br>
            <a:r>
              <a:rPr lang="en-GB" sz="3200" b="1" dirty="0" err="1"/>
              <a:t>Darllen</a:t>
            </a:r>
            <a:r>
              <a:rPr lang="en-GB" sz="3200" b="1" dirty="0"/>
              <a:t> </a:t>
            </a:r>
            <a:r>
              <a:rPr lang="en-GB" sz="3200" b="1" dirty="0" err="1"/>
              <a:t>i</a:t>
            </a:r>
            <a:r>
              <a:rPr lang="en-GB" sz="3200" b="1" dirty="0"/>
              <a:t> </a:t>
            </a:r>
            <a:r>
              <a:rPr lang="en-GB" sz="3200" b="1" dirty="0" err="1"/>
              <a:t>Ganfod</a:t>
            </a:r>
            <a:r>
              <a:rPr lang="en-GB" sz="3200" b="1" dirty="0"/>
              <a:t> </a:t>
            </a:r>
            <a:r>
              <a:rPr lang="en-GB" sz="3200" b="1" dirty="0" err="1"/>
              <a:t>Ystyr</a:t>
            </a:r>
            <a:r>
              <a:rPr lang="en-GB" sz="3200" dirty="0"/>
              <a:t> </a:t>
            </a:r>
            <a:br>
              <a:rPr lang="en-GB" sz="3200" dirty="0"/>
            </a:br>
            <a:r>
              <a:rPr lang="en-GB" sz="3200" b="1" dirty="0"/>
              <a:t>Reading for Meaning</a:t>
            </a:r>
            <a:r>
              <a:rPr lang="en-GB" sz="3200" dirty="0"/>
              <a:t> </a:t>
            </a:r>
          </a:p>
        </p:txBody>
      </p:sp>
      <p:sp>
        <p:nvSpPr>
          <p:cNvPr id="22532" name="Rectangle 4"/>
          <p:cNvSpPr>
            <a:spLocks noGrp="1" noChangeArrowheads="1"/>
          </p:cNvSpPr>
          <p:nvPr>
            <p:ph type="body" sz="half" idx="1"/>
          </p:nvPr>
        </p:nvSpPr>
        <p:spPr/>
        <p:txBody>
          <a:bodyPr/>
          <a:lstStyle/>
          <a:p>
            <a:pPr>
              <a:lnSpc>
                <a:spcPct val="90000"/>
              </a:lnSpc>
            </a:pPr>
            <a:r>
              <a:rPr lang="en-GB" sz="2500" dirty="0" err="1"/>
              <a:t>Gallu</a:t>
            </a:r>
            <a:r>
              <a:rPr lang="en-GB" sz="2500" dirty="0"/>
              <a:t> </a:t>
            </a:r>
            <a:r>
              <a:rPr lang="en-GB" sz="2500" dirty="0" err="1"/>
              <a:t>darllen</a:t>
            </a:r>
            <a:r>
              <a:rPr lang="en-GB" sz="2500" dirty="0"/>
              <a:t> </a:t>
            </a:r>
            <a:r>
              <a:rPr lang="en-GB" sz="2500" dirty="0" err="1"/>
              <a:t>testunau</a:t>
            </a:r>
            <a:r>
              <a:rPr lang="en-GB" sz="2500" dirty="0"/>
              <a:t> </a:t>
            </a:r>
            <a:r>
              <a:rPr lang="en-GB" sz="2500" dirty="0" err="1"/>
              <a:t>amrywiol</a:t>
            </a:r>
            <a:endParaRPr lang="en-GB" sz="2500" dirty="0"/>
          </a:p>
          <a:p>
            <a:pPr>
              <a:lnSpc>
                <a:spcPct val="90000"/>
              </a:lnSpc>
            </a:pPr>
            <a:r>
              <a:rPr lang="en-GB" sz="2500" dirty="0" err="1"/>
              <a:t>Gallu</a:t>
            </a:r>
            <a:r>
              <a:rPr lang="en-GB" sz="2500" dirty="0"/>
              <a:t> </a:t>
            </a:r>
            <a:r>
              <a:rPr lang="en-GB" sz="2500" dirty="0" err="1"/>
              <a:t>dod</a:t>
            </a:r>
            <a:r>
              <a:rPr lang="en-GB" sz="2500" dirty="0"/>
              <a:t> o </a:t>
            </a:r>
            <a:r>
              <a:rPr lang="en-GB" sz="2500" dirty="0" err="1"/>
              <a:t>hyd</a:t>
            </a:r>
            <a:r>
              <a:rPr lang="en-GB" sz="2500" dirty="0"/>
              <a:t> </a:t>
            </a:r>
            <a:r>
              <a:rPr lang="en-GB" sz="2500" dirty="0" err="1"/>
              <a:t>i</a:t>
            </a:r>
            <a:r>
              <a:rPr lang="en-GB" sz="2500" dirty="0"/>
              <a:t> </a:t>
            </a:r>
            <a:r>
              <a:rPr lang="en-GB" sz="2500" dirty="0" err="1"/>
              <a:t>wybodaeth</a:t>
            </a:r>
            <a:r>
              <a:rPr lang="en-GB" sz="2500" dirty="0"/>
              <a:t> </a:t>
            </a:r>
            <a:r>
              <a:rPr lang="en-GB" sz="2500" dirty="0" err="1"/>
              <a:t>berthnasol</a:t>
            </a:r>
            <a:r>
              <a:rPr lang="en-GB" sz="2500" dirty="0"/>
              <a:t> </a:t>
            </a:r>
            <a:r>
              <a:rPr lang="en-GB" sz="2500" dirty="0" err="1"/>
              <a:t>mewn</a:t>
            </a:r>
            <a:r>
              <a:rPr lang="en-GB" sz="2500" dirty="0"/>
              <a:t> </a:t>
            </a:r>
            <a:r>
              <a:rPr lang="en-GB" sz="2500" dirty="0" err="1"/>
              <a:t>testunau</a:t>
            </a:r>
            <a:r>
              <a:rPr lang="en-GB" sz="2500" dirty="0"/>
              <a:t>, </a:t>
            </a:r>
            <a:r>
              <a:rPr lang="en-GB" sz="2500" dirty="0" err="1"/>
              <a:t>tablau</a:t>
            </a:r>
            <a:r>
              <a:rPr lang="en-GB" sz="2500" dirty="0"/>
              <a:t> a </a:t>
            </a:r>
            <a:r>
              <a:rPr lang="en-GB" sz="2500" dirty="0" err="1"/>
              <a:t>diagramau</a:t>
            </a:r>
            <a:endParaRPr lang="en-GB" sz="2500" dirty="0"/>
          </a:p>
          <a:p>
            <a:pPr>
              <a:lnSpc>
                <a:spcPct val="90000"/>
              </a:lnSpc>
            </a:pPr>
            <a:r>
              <a:rPr lang="en-GB" sz="2500" dirty="0" err="1"/>
              <a:t>Gwerthuso’r</a:t>
            </a:r>
            <a:r>
              <a:rPr lang="en-GB" sz="2500" dirty="0"/>
              <a:t> </a:t>
            </a:r>
            <a:r>
              <a:rPr lang="en-GB" sz="2500" dirty="0" err="1"/>
              <a:t>hyn</a:t>
            </a:r>
            <a:r>
              <a:rPr lang="en-GB" sz="2500" dirty="0"/>
              <a:t> </a:t>
            </a:r>
            <a:r>
              <a:rPr lang="en-GB" sz="2500" dirty="0" err="1"/>
              <a:t>rydych</a:t>
            </a:r>
            <a:r>
              <a:rPr lang="en-GB" sz="2500" dirty="0"/>
              <a:t> </a:t>
            </a:r>
            <a:r>
              <a:rPr lang="en-GB" sz="2500" dirty="0" err="1"/>
              <a:t>yn</a:t>
            </a:r>
            <a:r>
              <a:rPr lang="en-GB" sz="2500" dirty="0"/>
              <a:t> </a:t>
            </a:r>
            <a:r>
              <a:rPr lang="en-GB" sz="2500" dirty="0" err="1"/>
              <a:t>ei</a:t>
            </a:r>
            <a:r>
              <a:rPr lang="en-GB" sz="2500" dirty="0"/>
              <a:t> </a:t>
            </a:r>
            <a:r>
              <a:rPr lang="en-GB" sz="2500" dirty="0" err="1"/>
              <a:t>ddarllen</a:t>
            </a:r>
            <a:r>
              <a:rPr lang="en-GB" sz="2500" dirty="0"/>
              <a:t> </a:t>
            </a:r>
            <a:r>
              <a:rPr lang="en-GB" sz="2500" dirty="0" err="1"/>
              <a:t>yn</a:t>
            </a:r>
            <a:r>
              <a:rPr lang="en-GB" sz="2500" dirty="0"/>
              <a:t> </a:t>
            </a:r>
            <a:r>
              <a:rPr lang="en-GB" sz="2500" dirty="0" err="1"/>
              <a:t>feirniadol</a:t>
            </a:r>
            <a:endParaRPr lang="en-GB" sz="2500" dirty="0"/>
          </a:p>
          <a:p>
            <a:pPr>
              <a:lnSpc>
                <a:spcPct val="90000"/>
              </a:lnSpc>
            </a:pPr>
            <a:endParaRPr lang="en-GB" sz="2500" dirty="0"/>
          </a:p>
        </p:txBody>
      </p:sp>
      <p:sp>
        <p:nvSpPr>
          <p:cNvPr id="22533" name="Rectangle 5"/>
          <p:cNvSpPr>
            <a:spLocks noGrp="1" noChangeArrowheads="1"/>
          </p:cNvSpPr>
          <p:nvPr>
            <p:ph type="body" sz="half" idx="2"/>
          </p:nvPr>
        </p:nvSpPr>
        <p:spPr/>
        <p:txBody>
          <a:bodyPr/>
          <a:lstStyle/>
          <a:p>
            <a:pPr>
              <a:lnSpc>
                <a:spcPct val="90000"/>
              </a:lnSpc>
            </a:pPr>
            <a:r>
              <a:rPr lang="en-GB" sz="2500" dirty="0"/>
              <a:t>Ability to read a variety of texts</a:t>
            </a:r>
          </a:p>
          <a:p>
            <a:pPr>
              <a:lnSpc>
                <a:spcPct val="90000"/>
              </a:lnSpc>
            </a:pPr>
            <a:r>
              <a:rPr lang="en-GB" sz="2500" dirty="0"/>
              <a:t>Able to find relevant information in texts, tables and diagrams</a:t>
            </a:r>
          </a:p>
          <a:p>
            <a:pPr>
              <a:lnSpc>
                <a:spcPct val="90000"/>
              </a:lnSpc>
            </a:pPr>
            <a:r>
              <a:rPr lang="en-GB" sz="2500" dirty="0"/>
              <a:t>Critically evaluate what you read</a:t>
            </a:r>
          </a:p>
          <a:p>
            <a:pPr>
              <a:lnSpc>
                <a:spcPct val="90000"/>
              </a:lnSpc>
            </a:pPr>
            <a:endParaRPr lang="en-GB" sz="2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3"/>
          <p:cNvSpPr>
            <a:spLocks noGrp="1" noChangeArrowheads="1"/>
          </p:cNvSpPr>
          <p:nvPr>
            <p:ph sz="half" idx="1"/>
          </p:nvPr>
        </p:nvSpPr>
        <p:spPr>
          <a:xfrm>
            <a:off x="1043608" y="2209800"/>
            <a:ext cx="3452192" cy="3797300"/>
          </a:xfrm>
        </p:spPr>
        <p:txBody>
          <a:bodyPr lIns="92075" tIns="46038" rIns="92075" bIns="46038">
            <a:normAutofit fontScale="85000" lnSpcReduction="20000"/>
          </a:bodyPr>
          <a:lstStyle/>
          <a:p>
            <a:r>
              <a:rPr lang="en-GB" altLang="en-US" dirty="0" err="1">
                <a:latin typeface="Arial" panose="020B0604020202020204" pitchFamily="34" charset="0"/>
                <a:cs typeface="Arial" panose="020B0604020202020204" pitchFamily="34" charset="0"/>
              </a:rPr>
              <a:t>Llyfryddiaeth</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Maes </a:t>
            </a:r>
            <a:r>
              <a:rPr lang="en-GB" altLang="en-US" dirty="0" err="1">
                <a:latin typeface="Arial" panose="020B0604020202020204" pitchFamily="34" charset="0"/>
                <a:cs typeface="Arial" panose="020B0604020202020204" pitchFamily="34" charset="0"/>
              </a:rPr>
              <a:t>pwnc</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Gwefan</a:t>
            </a:r>
            <a:r>
              <a:rPr lang="en-GB" altLang="en-US" dirty="0">
                <a:latin typeface="Arial" panose="020B0604020202020204" pitchFamily="34" charset="0"/>
                <a:cs typeface="Arial" panose="020B0604020202020204" pitchFamily="34" charset="0"/>
              </a:rPr>
              <a:t> CAD</a:t>
            </a:r>
          </a:p>
          <a:p>
            <a:r>
              <a:rPr lang="en-GB" altLang="en-US" dirty="0" err="1">
                <a:latin typeface="Arial" panose="020B0604020202020204" pitchFamily="34" charset="0"/>
                <a:cs typeface="Arial" panose="020B0604020202020204" pitchFamily="34" charset="0"/>
              </a:rPr>
              <a:t>Mynediad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gyfnodolion</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Awdur</a:t>
            </a:r>
            <a:r>
              <a:rPr lang="en-GB" altLang="en-US" dirty="0">
                <a:latin typeface="Arial" panose="020B0604020202020204" pitchFamily="34" charset="0"/>
                <a:cs typeface="Arial" panose="020B0604020202020204" pitchFamily="34" charset="0"/>
              </a:rPr>
              <a:t>/on </a:t>
            </a:r>
            <a:r>
              <a:rPr lang="en-GB" altLang="en-US" dirty="0" err="1">
                <a:latin typeface="Arial" panose="020B0604020202020204" pitchFamily="34" charset="0"/>
                <a:cs typeface="Arial" panose="020B0604020202020204" pitchFamily="34" charset="0"/>
              </a:rPr>
              <a:t>amlwg</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Rhyngrwyd</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Mynegai</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Atodiadau</a:t>
            </a:r>
            <a:endParaRPr lang="en-GB" altLang="en-US" dirty="0">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dirty="0">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a:xfrm>
            <a:off x="4648200" y="2286000"/>
            <a:ext cx="4038600" cy="4671392"/>
          </a:xfrm>
        </p:spPr>
        <p:txBody>
          <a:bodyPr>
            <a:normAutofit fontScale="85000" lnSpcReduction="20000"/>
          </a:bodyPr>
          <a:lstStyle/>
          <a:p>
            <a:pPr>
              <a:lnSpc>
                <a:spcPct val="90000"/>
              </a:lnSpc>
            </a:pPr>
            <a:r>
              <a:rPr lang="en-GB" altLang="en-US" dirty="0">
                <a:latin typeface="Arial" panose="020B0604020202020204" pitchFamily="34" charset="0"/>
                <a:cs typeface="Arial" panose="020B0604020202020204" pitchFamily="34" charset="0"/>
              </a:rPr>
              <a:t>Module bibliography</a:t>
            </a:r>
          </a:p>
          <a:p>
            <a:pPr>
              <a:lnSpc>
                <a:spcPct val="90000"/>
              </a:lnSpc>
            </a:pPr>
            <a:r>
              <a:rPr lang="en-GB" altLang="en-US" dirty="0">
                <a:latin typeface="Arial" panose="020B0604020202020204" pitchFamily="34" charset="0"/>
                <a:cs typeface="Arial" panose="020B0604020202020204" pitchFamily="34" charset="0"/>
              </a:rPr>
              <a:t>Subject area</a:t>
            </a:r>
          </a:p>
          <a:p>
            <a:pPr>
              <a:lnSpc>
                <a:spcPct val="90000"/>
              </a:lnSpc>
            </a:pPr>
            <a:r>
              <a:rPr lang="en-GB" altLang="en-US" dirty="0">
                <a:latin typeface="Arial" panose="020B0604020202020204" pitchFamily="34" charset="0"/>
                <a:cs typeface="Arial" panose="020B0604020202020204" pitchFamily="34" charset="0"/>
              </a:rPr>
              <a:t>LRC website</a:t>
            </a:r>
          </a:p>
          <a:p>
            <a:pPr>
              <a:lnSpc>
                <a:spcPct val="90000"/>
              </a:lnSpc>
            </a:pPr>
            <a:r>
              <a:rPr lang="en-GB" altLang="en-US" dirty="0">
                <a:latin typeface="Arial" panose="020B0604020202020204" pitchFamily="34" charset="0"/>
                <a:cs typeface="Arial" panose="020B0604020202020204" pitchFamily="34" charset="0"/>
              </a:rPr>
              <a:t>Journal access</a:t>
            </a:r>
          </a:p>
          <a:p>
            <a:pPr>
              <a:lnSpc>
                <a:spcPct val="90000"/>
              </a:lnSpc>
            </a:pPr>
            <a:r>
              <a:rPr lang="en-GB" altLang="en-US" dirty="0">
                <a:latin typeface="Arial" panose="020B0604020202020204" pitchFamily="34" charset="0"/>
                <a:cs typeface="Arial" panose="020B0604020202020204" pitchFamily="34" charset="0"/>
              </a:rPr>
              <a:t>Leading author/s</a:t>
            </a:r>
          </a:p>
          <a:p>
            <a:pPr>
              <a:lnSpc>
                <a:spcPct val="90000"/>
              </a:lnSpc>
            </a:pPr>
            <a:r>
              <a:rPr lang="en-GB" altLang="en-US" dirty="0">
                <a:latin typeface="Arial" panose="020B0604020202020204" pitchFamily="34" charset="0"/>
                <a:cs typeface="Arial" panose="020B0604020202020204" pitchFamily="34" charset="0"/>
              </a:rPr>
              <a:t>Internet</a:t>
            </a:r>
          </a:p>
          <a:p>
            <a:pPr>
              <a:lnSpc>
                <a:spcPct val="90000"/>
              </a:lnSpc>
            </a:pPr>
            <a:r>
              <a:rPr lang="en-GB" altLang="en-US" dirty="0">
                <a:latin typeface="Arial" panose="020B0604020202020204" pitchFamily="34" charset="0"/>
                <a:cs typeface="Arial" panose="020B0604020202020204" pitchFamily="34" charset="0"/>
              </a:rPr>
              <a:t>Index</a:t>
            </a:r>
          </a:p>
          <a:p>
            <a:pPr>
              <a:lnSpc>
                <a:spcPct val="90000"/>
              </a:lnSpc>
            </a:pPr>
            <a:r>
              <a:rPr lang="en-GB" altLang="en-US" dirty="0">
                <a:latin typeface="Arial" panose="020B0604020202020204" pitchFamily="34" charset="0"/>
                <a:cs typeface="Arial" panose="020B0604020202020204" pitchFamily="34" charset="0"/>
              </a:rPr>
              <a:t>Appendices</a:t>
            </a:r>
          </a:p>
          <a:p>
            <a:pPr eaLnBrk="1" hangingPunct="1">
              <a:lnSpc>
                <a:spcPct val="90000"/>
              </a:lnSpc>
              <a:buFont typeface="Wingdings" pitchFamily="2" charset="2"/>
              <a:buChar char="Ø"/>
            </a:pPr>
            <a:endParaRPr lang="en-GB" altLang="en-US" i="1" dirty="0">
              <a:solidFill>
                <a:schemeClr val="tx2"/>
              </a:solidFill>
              <a:latin typeface="Arial" panose="020B0604020202020204" pitchFamily="34" charset="0"/>
              <a:cs typeface="Arial" panose="020B0604020202020204" pitchFamily="34" charset="0"/>
            </a:endParaRPr>
          </a:p>
        </p:txBody>
      </p:sp>
      <p:sp>
        <p:nvSpPr>
          <p:cNvPr id="39938" name="Rectangle 2"/>
          <p:cNvSpPr>
            <a:spLocks noGrp="1" noChangeArrowheads="1"/>
          </p:cNvSpPr>
          <p:nvPr>
            <p:ph type="title"/>
          </p:nvPr>
        </p:nvSpPr>
        <p:spPr/>
        <p:txBody>
          <a:bodyPr lIns="92075" tIns="46038" rIns="92075" bIns="46038">
            <a:noAutofit/>
          </a:bodyPr>
          <a:lstStyle/>
          <a:p>
            <a:pPr eaLnBrk="1" fontAlgn="auto" hangingPunct="1">
              <a:spcAft>
                <a:spcPts val="0"/>
              </a:spcAft>
              <a:defRPr/>
            </a:pPr>
            <a:br>
              <a:rPr lang="en-GB" sz="3200" b="1" dirty="0">
                <a:latin typeface="Arial" panose="020B0604020202020204" pitchFamily="34" charset="0"/>
                <a:cs typeface="Arial" panose="020B0604020202020204" pitchFamily="34" charset="0"/>
              </a:rPr>
            </a:br>
            <a:r>
              <a:rPr lang="en-GB" sz="3200" b="1" dirty="0" err="1">
                <a:latin typeface="Arial" panose="020B0604020202020204" pitchFamily="34" charset="0"/>
                <a:cs typeface="Arial" panose="020B0604020202020204" pitchFamily="34" charset="0"/>
              </a:rPr>
              <a:t>Ble</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mae</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dod</a:t>
            </a:r>
            <a:r>
              <a:rPr lang="en-GB" sz="3200" b="1" dirty="0">
                <a:latin typeface="Arial" panose="020B0604020202020204" pitchFamily="34" charset="0"/>
                <a:cs typeface="Arial" panose="020B0604020202020204" pitchFamily="34" charset="0"/>
              </a:rPr>
              <a:t> o </a:t>
            </a:r>
            <a:r>
              <a:rPr lang="en-GB" sz="3200" b="1" dirty="0" err="1">
                <a:latin typeface="Arial" panose="020B0604020202020204" pitchFamily="34" charset="0"/>
                <a:cs typeface="Arial" panose="020B0604020202020204" pitchFamily="34" charset="0"/>
              </a:rPr>
              <a:t>hyd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wybodaeth</a:t>
            </a:r>
            <a:r>
              <a:rPr lang="en-GB" sz="3200" b="1" dirty="0">
                <a:latin typeface="Arial" panose="020B0604020202020204" pitchFamily="34" charset="0"/>
                <a:cs typeface="Arial" panose="020B0604020202020204" pitchFamily="34" charset="0"/>
              </a:rPr>
              <a:t>? Where can I find information?</a:t>
            </a:r>
          </a:p>
        </p:txBody>
      </p:sp>
    </p:spTree>
    <p:extLst>
      <p:ext uri="{BB962C8B-B14F-4D97-AF65-F5344CB8AC3E}">
        <p14:creationId xmlns:p14="http://schemas.microsoft.com/office/powerpoint/2010/main" val="626255796"/>
      </p:ext>
    </p:extLst>
  </p:cSld>
  <p:clrMapOvr>
    <a:masterClrMapping/>
  </p:clrMapOvr>
  <p:transition>
    <p:zoom/>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8" name="Rectangle 3"/>
          <p:cNvSpPr>
            <a:spLocks noGrp="1" noChangeArrowheads="1"/>
          </p:cNvSpPr>
          <p:nvPr>
            <p:ph sz="half" idx="1"/>
          </p:nvPr>
        </p:nvSpPr>
        <p:spPr>
          <a:xfrm>
            <a:off x="755576" y="1905000"/>
            <a:ext cx="3740224" cy="4102100"/>
          </a:xfrm>
        </p:spPr>
        <p:txBody>
          <a:bodyPr lIns="92075" tIns="46038" rIns="92075" bIns="46038">
            <a:noAutofit/>
          </a:bodyPr>
          <a:lstStyle/>
          <a:p>
            <a:pPr marL="452628" fontAlgn="auto">
              <a:spcAft>
                <a:spcPts val="0"/>
              </a:spcAft>
              <a:defRPr/>
            </a:pPr>
            <a:r>
              <a:rPr lang="en-GB" sz="2400" dirty="0" err="1">
                <a:latin typeface="Arial" panose="020B0604020202020204" pitchFamily="34" charset="0"/>
                <a:cs typeface="Arial" panose="020B0604020202020204" pitchFamily="34" charset="0"/>
              </a:rPr>
              <a:t>Ffocysu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bwriad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anwybyddu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amherthnasol</a:t>
            </a:r>
            <a:endParaRPr lang="en-GB" sz="2400" dirty="0">
              <a:latin typeface="Arial" panose="020B0604020202020204" pitchFamily="34" charset="0"/>
              <a:cs typeface="Arial" panose="020B0604020202020204" pitchFamily="34" charset="0"/>
            </a:endParaRPr>
          </a:p>
          <a:p>
            <a:pPr marL="452628" fontAlgn="auto">
              <a:spcAft>
                <a:spcPts val="0"/>
              </a:spcAft>
              <a:defRPr/>
            </a:pPr>
            <a:r>
              <a:rPr lang="en-GB" sz="2400" dirty="0" err="1">
                <a:latin typeface="Arial" panose="020B0604020202020204" pitchFamily="34" charset="0"/>
                <a:cs typeface="Arial" panose="020B0604020202020204" pitchFamily="34" charset="0"/>
              </a:rPr>
              <a:t>Edrych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tebygol</a:t>
            </a:r>
            <a:endParaRPr lang="en-GB" sz="2400" dirty="0">
              <a:latin typeface="Arial" panose="020B0604020202020204" pitchFamily="34" charset="0"/>
              <a:cs typeface="Arial" panose="020B0604020202020204" pitchFamily="34" charset="0"/>
            </a:endParaRPr>
          </a:p>
          <a:p>
            <a:pPr marL="452628" fontAlgn="auto">
              <a:spcAft>
                <a:spcPts val="0"/>
              </a:spcAft>
              <a:defRPr/>
            </a:pP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trefn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testun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benderfynu</a:t>
            </a:r>
            <a:r>
              <a:rPr lang="en-GB" sz="2400" dirty="0">
                <a:latin typeface="Arial" panose="020B0604020202020204" pitchFamily="34" charset="0"/>
                <a:cs typeface="Arial" panose="020B0604020202020204" pitchFamily="34" charset="0"/>
              </a:rPr>
              <a:t> pa </a:t>
            </a:r>
            <a:r>
              <a:rPr lang="en-GB" sz="2400" dirty="0" err="1">
                <a:latin typeface="Arial" panose="020B0604020202020204" pitchFamily="34" charset="0"/>
                <a:cs typeface="Arial" panose="020B0604020202020204" pitchFamily="34" charset="0"/>
              </a:rPr>
              <a:t>rannau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testun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fwyaf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tebygol</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roi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canlyniadau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chi</a:t>
            </a:r>
          </a:p>
          <a:p>
            <a:pPr marL="452628" fontAlgn="auto">
              <a:spcAft>
                <a:spcPts val="0"/>
              </a:spcAft>
              <a:defRPr/>
            </a:pPr>
            <a:endParaRPr lang="en-GB" sz="2400" dirty="0">
              <a:latin typeface="Arial" panose="020B0604020202020204" pitchFamily="34" charset="0"/>
              <a:cs typeface="Arial" panose="020B0604020202020204" pitchFamily="34" charset="0"/>
            </a:endParaRPr>
          </a:p>
        </p:txBody>
      </p:sp>
      <p:sp>
        <p:nvSpPr>
          <p:cNvPr id="26629" name="Rectangle 4"/>
          <p:cNvSpPr>
            <a:spLocks noGrp="1" noChangeArrowheads="1"/>
          </p:cNvSpPr>
          <p:nvPr>
            <p:ph sz="half" idx="2"/>
          </p:nvPr>
        </p:nvSpPr>
        <p:spPr>
          <a:xfrm>
            <a:off x="4648200" y="1905000"/>
            <a:ext cx="4038600" cy="4102100"/>
          </a:xfrm>
        </p:spPr>
        <p:txBody>
          <a:bodyPr>
            <a:normAutofit/>
          </a:bodyPr>
          <a:lstStyle/>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Focus on your objective, ignoring irrelevant information</a:t>
            </a:r>
          </a:p>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Looking in likely places</a:t>
            </a:r>
          </a:p>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Knowing the organisation of the text will help you to decide which parts of the text are more likely to yield result</a:t>
            </a:r>
          </a:p>
          <a:p>
            <a:pPr marL="452628" fontAlgn="auto">
              <a:lnSpc>
                <a:spcPct val="90000"/>
              </a:lnSpc>
              <a:spcAft>
                <a:spcPts val="0"/>
              </a:spcAft>
              <a:defRPr/>
            </a:pPr>
            <a:endParaRPr lang="en-GB" sz="2400" dirty="0">
              <a:latin typeface="Arial" panose="020B0604020202020204" pitchFamily="34" charset="0"/>
              <a:cs typeface="Arial" panose="020B0604020202020204" pitchFamily="34" charset="0"/>
            </a:endParaRPr>
          </a:p>
        </p:txBody>
      </p:sp>
      <p:sp>
        <p:nvSpPr>
          <p:cNvPr id="36866" name="Rectangle 2"/>
          <p:cNvSpPr>
            <a:spLocks noGrp="1" noChangeArrowheads="1"/>
          </p:cNvSpPr>
          <p:nvPr>
            <p:ph type="title"/>
          </p:nvPr>
        </p:nvSpPr>
        <p:spPr/>
        <p:txBody>
          <a:bodyPr lIns="92075" tIns="46038" rIns="92075" bIns="46038"/>
          <a:lstStyle/>
          <a:p>
            <a:pPr eaLnBrk="1" fontAlgn="auto" hangingPunct="1">
              <a:spcAft>
                <a:spcPts val="0"/>
              </a:spcAft>
              <a:defRPr/>
            </a:pP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r>
              <a:rPr lang="en-GB" sz="3200" b="1" dirty="0" err="1">
                <a:latin typeface="Arial" panose="020B0604020202020204" pitchFamily="34" charset="0"/>
                <a:cs typeface="Arial" panose="020B0604020202020204" pitchFamily="34" charset="0"/>
              </a:rPr>
              <a:t>Sut</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Gael </a:t>
            </a:r>
            <a:r>
              <a:rPr lang="en-GB" sz="3200" b="1" dirty="0" err="1">
                <a:latin typeface="Arial" panose="020B0604020202020204" pitchFamily="34" charset="0"/>
                <a:cs typeface="Arial" panose="020B0604020202020204" pitchFamily="34" charset="0"/>
              </a:rPr>
              <a:t>Gafael</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Mewn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Gwybodaeth</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How to find Information </a:t>
            </a:r>
            <a:endParaRPr lang="en-GB" sz="32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575241"/>
      </p:ext>
    </p:extLst>
  </p:cSld>
  <p:clrMapOvr>
    <a:masterClrMapping/>
  </p:clrMapOvr>
  <p:transition>
    <p:zo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br>
              <a:rPr lang="en-GB" sz="3200" b="1" dirty="0"/>
            </a:br>
            <a:r>
              <a:rPr lang="en-GB" sz="3200" b="1" dirty="0" err="1"/>
              <a:t>Strategaethau</a:t>
            </a:r>
            <a:r>
              <a:rPr lang="en-GB" sz="3200" b="1" dirty="0"/>
              <a:t> </a:t>
            </a:r>
            <a:r>
              <a:rPr lang="en-GB" sz="3200" b="1" dirty="0" err="1"/>
              <a:t>Darllen</a:t>
            </a:r>
            <a:r>
              <a:rPr lang="en-GB" sz="3200" dirty="0"/>
              <a:t>  </a:t>
            </a:r>
            <a:br>
              <a:rPr lang="en-GB" sz="3200" dirty="0"/>
            </a:br>
            <a:r>
              <a:rPr lang="en-GB" sz="3200" b="1" dirty="0"/>
              <a:t>Reading Strategies</a:t>
            </a:r>
            <a:endParaRPr lang="en-GB" sz="3200" dirty="0"/>
          </a:p>
        </p:txBody>
      </p:sp>
      <p:sp>
        <p:nvSpPr>
          <p:cNvPr id="26628" name="Rectangle 4"/>
          <p:cNvSpPr>
            <a:spLocks noGrp="1" noChangeArrowheads="1"/>
          </p:cNvSpPr>
          <p:nvPr>
            <p:ph type="body" sz="half" idx="1"/>
          </p:nvPr>
        </p:nvSpPr>
        <p:spPr>
          <a:xfrm>
            <a:off x="1370013" y="1827213"/>
            <a:ext cx="3579812" cy="4338637"/>
          </a:xfrm>
        </p:spPr>
        <p:txBody>
          <a:bodyPr/>
          <a:lstStyle/>
          <a:p>
            <a:r>
              <a:rPr lang="en-GB" sz="2500" dirty="0"/>
              <a:t>Beth </a:t>
            </a:r>
            <a:r>
              <a:rPr lang="en-GB" sz="2500" dirty="0" err="1"/>
              <a:t>yw</a:t>
            </a:r>
            <a:r>
              <a:rPr lang="en-GB" sz="2500" dirty="0"/>
              <a:t> </a:t>
            </a:r>
            <a:r>
              <a:rPr lang="en-GB" sz="2500" dirty="0" err="1"/>
              <a:t>pwrpas</a:t>
            </a:r>
            <a:r>
              <a:rPr lang="en-GB" sz="2500" dirty="0"/>
              <a:t> y </a:t>
            </a:r>
            <a:r>
              <a:rPr lang="en-GB" sz="2500" dirty="0" err="1"/>
              <a:t>dasg</a:t>
            </a:r>
            <a:r>
              <a:rPr lang="en-GB" sz="2500" dirty="0"/>
              <a:t>?</a:t>
            </a:r>
          </a:p>
          <a:p>
            <a:pPr lvl="1"/>
            <a:r>
              <a:rPr lang="en-GB" dirty="0" err="1"/>
              <a:t>Cwestiynau</a:t>
            </a:r>
            <a:r>
              <a:rPr lang="en-GB" dirty="0"/>
              <a:t> </a:t>
            </a:r>
            <a:r>
              <a:rPr lang="en-GB" dirty="0" err="1"/>
              <a:t>i’w</a:t>
            </a:r>
            <a:r>
              <a:rPr lang="en-GB" dirty="0"/>
              <a:t> </a:t>
            </a:r>
            <a:r>
              <a:rPr lang="en-GB" dirty="0" err="1"/>
              <a:t>gofyn</a:t>
            </a:r>
            <a:r>
              <a:rPr lang="en-GB" dirty="0"/>
              <a:t>:</a:t>
            </a:r>
          </a:p>
          <a:p>
            <a:pPr lvl="2"/>
            <a:r>
              <a:rPr lang="en-GB" dirty="0"/>
              <a:t>Am </a:t>
            </a:r>
            <a:r>
              <a:rPr lang="en-GB" dirty="0" err="1"/>
              <a:t>beth</a:t>
            </a:r>
            <a:r>
              <a:rPr lang="en-GB" dirty="0"/>
              <a:t> </a:t>
            </a:r>
            <a:r>
              <a:rPr lang="en-GB" dirty="0" err="1"/>
              <a:t>rydw</a:t>
            </a:r>
            <a:r>
              <a:rPr lang="en-GB" dirty="0"/>
              <a:t> </a:t>
            </a:r>
            <a:r>
              <a:rPr lang="en-GB" dirty="0" err="1"/>
              <a:t>i’n</a:t>
            </a:r>
            <a:r>
              <a:rPr lang="en-GB" dirty="0"/>
              <a:t> </a:t>
            </a:r>
            <a:r>
              <a:rPr lang="en-GB" dirty="0" err="1"/>
              <a:t>darllen</a:t>
            </a:r>
            <a:r>
              <a:rPr lang="en-GB" dirty="0"/>
              <a:t>?</a:t>
            </a:r>
          </a:p>
          <a:p>
            <a:pPr lvl="2"/>
            <a:r>
              <a:rPr lang="en-GB" dirty="0"/>
              <a:t>Pam </a:t>
            </a:r>
            <a:r>
              <a:rPr lang="en-GB" dirty="0" err="1"/>
              <a:t>rydw</a:t>
            </a:r>
            <a:r>
              <a:rPr lang="en-GB" dirty="0"/>
              <a:t> </a:t>
            </a:r>
            <a:r>
              <a:rPr lang="en-GB" dirty="0" err="1"/>
              <a:t>i’n</a:t>
            </a:r>
            <a:r>
              <a:rPr lang="en-GB" dirty="0"/>
              <a:t> </a:t>
            </a:r>
            <a:r>
              <a:rPr lang="en-GB" dirty="0" err="1"/>
              <a:t>darllen</a:t>
            </a:r>
            <a:r>
              <a:rPr lang="en-GB" dirty="0"/>
              <a:t>?</a:t>
            </a:r>
          </a:p>
          <a:p>
            <a:pPr lvl="2"/>
            <a:r>
              <a:rPr lang="en-GB" dirty="0"/>
              <a:t>Sut </a:t>
            </a:r>
            <a:r>
              <a:rPr lang="en-GB" dirty="0" err="1"/>
              <a:t>rydw</a:t>
            </a:r>
            <a:r>
              <a:rPr lang="en-GB" dirty="0"/>
              <a:t> </a:t>
            </a:r>
            <a:r>
              <a:rPr lang="en-GB" dirty="0" err="1"/>
              <a:t>i’n</a:t>
            </a:r>
            <a:r>
              <a:rPr lang="en-GB" dirty="0"/>
              <a:t> </a:t>
            </a:r>
            <a:r>
              <a:rPr lang="en-GB" dirty="0" err="1"/>
              <a:t>darllen</a:t>
            </a:r>
            <a:r>
              <a:rPr lang="en-GB" dirty="0"/>
              <a:t>?</a:t>
            </a:r>
          </a:p>
          <a:p>
            <a:pPr lvl="2"/>
            <a:endParaRPr lang="en-GB" dirty="0"/>
          </a:p>
        </p:txBody>
      </p:sp>
      <p:sp>
        <p:nvSpPr>
          <p:cNvPr id="26629" name="Rectangle 5"/>
          <p:cNvSpPr>
            <a:spLocks noGrp="1" noChangeArrowheads="1"/>
          </p:cNvSpPr>
          <p:nvPr>
            <p:ph type="body" sz="half" idx="2"/>
          </p:nvPr>
        </p:nvSpPr>
        <p:spPr/>
        <p:txBody>
          <a:bodyPr/>
          <a:lstStyle/>
          <a:p>
            <a:r>
              <a:rPr lang="en-GB" sz="2500" dirty="0"/>
              <a:t>What is the purpose of the task</a:t>
            </a:r>
            <a:r>
              <a:rPr lang="en-GB" dirty="0"/>
              <a:t>?</a:t>
            </a:r>
          </a:p>
          <a:p>
            <a:pPr lvl="1"/>
            <a:r>
              <a:rPr lang="en-GB" dirty="0"/>
              <a:t>Questions to ask:</a:t>
            </a:r>
          </a:p>
          <a:p>
            <a:pPr lvl="2"/>
            <a:r>
              <a:rPr lang="en-GB" dirty="0"/>
              <a:t>What am I reading about?</a:t>
            </a:r>
          </a:p>
          <a:p>
            <a:pPr lvl="2"/>
            <a:r>
              <a:rPr lang="en-GB" dirty="0"/>
              <a:t>Why am I reading?</a:t>
            </a:r>
          </a:p>
          <a:p>
            <a:pPr lvl="2"/>
            <a:r>
              <a:rPr lang="en-GB" dirty="0"/>
              <a:t>How am I reading?</a:t>
            </a:r>
            <a:r>
              <a:rPr lang="en-GB" sz="2500" dirty="0"/>
              <a:t>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301625"/>
            <a:ext cx="7999412" cy="1255713"/>
          </a:xfrm>
        </p:spPr>
        <p:txBody>
          <a:bodyPr/>
          <a:lstStyle/>
          <a:p>
            <a:br>
              <a:rPr lang="en-GB" dirty="0"/>
            </a:br>
            <a:r>
              <a:rPr lang="en-GB" b="1" dirty="0" err="1"/>
              <a:t>Enghraifft</a:t>
            </a:r>
            <a:r>
              <a:rPr lang="en-GB" b="1" dirty="0"/>
              <a:t>: </a:t>
            </a:r>
            <a:r>
              <a:rPr lang="en-GB" b="1" dirty="0" err="1"/>
              <a:t>Darllen</a:t>
            </a:r>
            <a:r>
              <a:rPr lang="en-GB" b="1" dirty="0"/>
              <a:t> </a:t>
            </a:r>
            <a:r>
              <a:rPr lang="en-GB" b="1" dirty="0" err="1"/>
              <a:t>nofel</a:t>
            </a:r>
            <a:r>
              <a:rPr lang="en-GB" dirty="0"/>
              <a:t> 	</a:t>
            </a:r>
            <a:br>
              <a:rPr lang="en-GB" dirty="0"/>
            </a:br>
            <a:r>
              <a:rPr lang="en-GB" b="1" dirty="0"/>
              <a:t>Example: Reading a novel</a:t>
            </a:r>
            <a:r>
              <a:rPr lang="en-GB" dirty="0"/>
              <a:t> </a:t>
            </a:r>
          </a:p>
        </p:txBody>
      </p:sp>
      <p:sp>
        <p:nvSpPr>
          <p:cNvPr id="28676" name="Rectangle 4"/>
          <p:cNvSpPr>
            <a:spLocks noGrp="1" noChangeArrowheads="1"/>
          </p:cNvSpPr>
          <p:nvPr>
            <p:ph type="body" sz="half" idx="1"/>
          </p:nvPr>
        </p:nvSpPr>
        <p:spPr/>
        <p:txBody>
          <a:bodyPr/>
          <a:lstStyle/>
          <a:p>
            <a:r>
              <a:rPr lang="en-GB" sz="2500" dirty="0"/>
              <a:t>Beth?</a:t>
            </a:r>
          </a:p>
          <a:p>
            <a:pPr lvl="1"/>
            <a:r>
              <a:rPr lang="en-GB" sz="2100" dirty="0" err="1"/>
              <a:t>Llyfr</a:t>
            </a:r>
            <a:r>
              <a:rPr lang="en-GB" sz="2100" dirty="0"/>
              <a:t> </a:t>
            </a:r>
            <a:r>
              <a:rPr lang="en-GB" sz="2100" dirty="0" err="1"/>
              <a:t>cyffro</a:t>
            </a:r>
            <a:r>
              <a:rPr lang="en-GB" sz="2100" dirty="0"/>
              <a:t> am                               	</a:t>
            </a:r>
            <a:r>
              <a:rPr lang="en-GB" sz="2100" dirty="0" err="1"/>
              <a:t>lofruddiaeth</a:t>
            </a:r>
            <a:endParaRPr lang="en-GB" sz="2100" dirty="0"/>
          </a:p>
          <a:p>
            <a:r>
              <a:rPr lang="en-GB" sz="2500" dirty="0"/>
              <a:t> Pam?</a:t>
            </a:r>
          </a:p>
          <a:p>
            <a:pPr lvl="1"/>
            <a:r>
              <a:rPr lang="en-GB" sz="2100" dirty="0"/>
              <a:t>I </a:t>
            </a:r>
            <a:r>
              <a:rPr lang="en-GB" sz="2100" dirty="0" err="1"/>
              <a:t>gael</a:t>
            </a:r>
            <a:r>
              <a:rPr lang="en-GB" sz="2100" dirty="0"/>
              <a:t> </a:t>
            </a:r>
            <a:r>
              <a:rPr lang="en-GB" sz="2100" dirty="0" err="1"/>
              <a:t>pleser</a:t>
            </a:r>
            <a:endParaRPr lang="en-GB" sz="2100" dirty="0"/>
          </a:p>
          <a:p>
            <a:r>
              <a:rPr lang="en-GB" sz="2500" dirty="0"/>
              <a:t> Sut? </a:t>
            </a:r>
          </a:p>
          <a:p>
            <a:pPr lvl="1"/>
            <a:r>
              <a:rPr lang="en-GB" sz="2100" dirty="0" err="1"/>
              <a:t>O’r</a:t>
            </a:r>
            <a:r>
              <a:rPr lang="en-GB" sz="2100" dirty="0"/>
              <a:t> </a:t>
            </a:r>
            <a:r>
              <a:rPr lang="en-GB" sz="2100" dirty="0" err="1"/>
              <a:t>gair</a:t>
            </a:r>
            <a:r>
              <a:rPr lang="en-GB" sz="2100" dirty="0"/>
              <a:t> </a:t>
            </a:r>
            <a:r>
              <a:rPr lang="en-GB" sz="2100" dirty="0" err="1"/>
              <a:t>cyntaf</a:t>
            </a:r>
            <a:r>
              <a:rPr lang="en-GB" sz="2100" dirty="0"/>
              <a:t> </a:t>
            </a:r>
            <a:r>
              <a:rPr lang="en-GB" sz="2100" dirty="0" err="1"/>
              <a:t>hyd</a:t>
            </a:r>
            <a:r>
              <a:rPr lang="en-GB" sz="2100" dirty="0"/>
              <a:t> </a:t>
            </a:r>
            <a:r>
              <a:rPr lang="en-GB" sz="2100" dirty="0" err="1"/>
              <a:t>yr</a:t>
            </a:r>
            <a:r>
              <a:rPr lang="en-GB" sz="2100" dirty="0"/>
              <a:t> </a:t>
            </a:r>
            <a:r>
              <a:rPr lang="en-GB" sz="2100" dirty="0" err="1"/>
              <a:t>olaf</a:t>
            </a:r>
            <a:r>
              <a:rPr lang="en-GB" sz="2100" dirty="0"/>
              <a:t>. </a:t>
            </a:r>
          </a:p>
          <a:p>
            <a:pPr lvl="1"/>
            <a:endParaRPr lang="en-GB" sz="2100" dirty="0"/>
          </a:p>
        </p:txBody>
      </p:sp>
      <p:sp>
        <p:nvSpPr>
          <p:cNvPr id="28677" name="Rectangle 5"/>
          <p:cNvSpPr>
            <a:spLocks noGrp="1" noChangeArrowheads="1"/>
          </p:cNvSpPr>
          <p:nvPr>
            <p:ph type="body" sz="half" idx="2"/>
          </p:nvPr>
        </p:nvSpPr>
        <p:spPr/>
        <p:txBody>
          <a:bodyPr/>
          <a:lstStyle/>
          <a:p>
            <a:r>
              <a:rPr lang="en-GB" sz="2500" dirty="0"/>
              <a:t>What?</a:t>
            </a:r>
          </a:p>
          <a:p>
            <a:pPr lvl="1"/>
            <a:r>
              <a:rPr lang="en-GB" sz="2100" dirty="0"/>
              <a:t>A murder thriller</a:t>
            </a:r>
          </a:p>
          <a:p>
            <a:r>
              <a:rPr lang="en-GB" sz="2500" dirty="0"/>
              <a:t> Why?</a:t>
            </a:r>
          </a:p>
          <a:p>
            <a:pPr lvl="1"/>
            <a:r>
              <a:rPr lang="en-GB" sz="2100" dirty="0"/>
              <a:t>For pleasure</a:t>
            </a:r>
          </a:p>
          <a:p>
            <a:r>
              <a:rPr lang="en-GB" sz="2500" dirty="0"/>
              <a:t> How? </a:t>
            </a:r>
          </a:p>
          <a:p>
            <a:r>
              <a:rPr lang="en-GB" sz="2100" dirty="0"/>
              <a:t>From the first word to the last word.</a:t>
            </a:r>
            <a:r>
              <a:rPr lang="en-GB" sz="2500" dirty="0"/>
              <a:t> </a:t>
            </a:r>
            <a:endParaRPr lang="en-GB" sz="2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370013" y="188913"/>
            <a:ext cx="7313612" cy="1439862"/>
          </a:xfrm>
        </p:spPr>
        <p:txBody>
          <a:bodyPr/>
          <a:lstStyle/>
          <a:p>
            <a:br>
              <a:rPr lang="en-GB" sz="3200" dirty="0"/>
            </a:br>
            <a:r>
              <a:rPr lang="en-GB" sz="2800" b="1" dirty="0" err="1"/>
              <a:t>Enghraifft</a:t>
            </a:r>
            <a:r>
              <a:rPr lang="en-GB" sz="2800" b="1" dirty="0"/>
              <a:t>: </a:t>
            </a:r>
            <a:r>
              <a:rPr lang="en-GB" sz="2800" b="1" dirty="0" err="1"/>
              <a:t>Darllen</a:t>
            </a:r>
            <a:r>
              <a:rPr lang="en-GB" sz="2800" b="1" dirty="0"/>
              <a:t> </a:t>
            </a:r>
            <a:r>
              <a:rPr lang="en-GB" sz="2800" b="1" dirty="0" err="1"/>
              <a:t>hysbysebion</a:t>
            </a:r>
            <a:r>
              <a:rPr lang="en-GB" sz="2800" b="1" dirty="0"/>
              <a:t> </a:t>
            </a:r>
            <a:r>
              <a:rPr lang="en-GB" sz="2800" b="1" dirty="0" err="1"/>
              <a:t>swyddi</a:t>
            </a:r>
            <a:r>
              <a:rPr lang="en-GB" sz="2800" b="1" dirty="0"/>
              <a:t> Example: Reading a newspaper job advertisement</a:t>
            </a:r>
            <a:r>
              <a:rPr lang="en-GB" sz="3200" dirty="0"/>
              <a:t> </a:t>
            </a:r>
            <a:endParaRPr lang="en-GB" sz="2800" b="1" dirty="0"/>
          </a:p>
        </p:txBody>
      </p:sp>
      <p:sp>
        <p:nvSpPr>
          <p:cNvPr id="30724" name="Rectangle 4"/>
          <p:cNvSpPr>
            <a:spLocks noGrp="1" noChangeArrowheads="1"/>
          </p:cNvSpPr>
          <p:nvPr>
            <p:ph type="body" sz="half" idx="1"/>
          </p:nvPr>
        </p:nvSpPr>
        <p:spPr/>
        <p:txBody>
          <a:bodyPr/>
          <a:lstStyle/>
          <a:p>
            <a:pPr>
              <a:lnSpc>
                <a:spcPct val="80000"/>
              </a:lnSpc>
            </a:pPr>
            <a:r>
              <a:rPr lang="en-GB" sz="1900" dirty="0"/>
              <a:t>Beth? </a:t>
            </a:r>
          </a:p>
          <a:p>
            <a:pPr lvl="1">
              <a:lnSpc>
                <a:spcPct val="80000"/>
              </a:lnSpc>
            </a:pPr>
            <a:r>
              <a:rPr lang="en-GB" sz="1700" dirty="0" err="1"/>
              <a:t>Hysbysebion</a:t>
            </a:r>
            <a:r>
              <a:rPr lang="en-GB" sz="1700" dirty="0"/>
              <a:t> </a:t>
            </a:r>
            <a:r>
              <a:rPr lang="en-GB" sz="1700" dirty="0" err="1"/>
              <a:t>swyddi</a:t>
            </a:r>
            <a:endParaRPr lang="en-GB" sz="1700" dirty="0"/>
          </a:p>
          <a:p>
            <a:pPr>
              <a:lnSpc>
                <a:spcPct val="80000"/>
              </a:lnSpc>
            </a:pPr>
            <a:r>
              <a:rPr lang="en-GB" sz="1900" dirty="0"/>
              <a:t> Pam? </a:t>
            </a:r>
          </a:p>
          <a:p>
            <a:pPr lvl="1">
              <a:lnSpc>
                <a:spcPct val="80000"/>
              </a:lnSpc>
            </a:pPr>
            <a:r>
              <a:rPr lang="en-GB" sz="1700" dirty="0" err="1"/>
              <a:t>Chwilio</a:t>
            </a:r>
            <a:r>
              <a:rPr lang="en-GB" sz="1700" dirty="0"/>
              <a:t> am </a:t>
            </a:r>
            <a:r>
              <a:rPr lang="en-GB" sz="1700" dirty="0" err="1"/>
              <a:t>swydd</a:t>
            </a:r>
            <a:endParaRPr lang="en-GB" sz="1700" dirty="0"/>
          </a:p>
          <a:p>
            <a:pPr>
              <a:lnSpc>
                <a:spcPct val="80000"/>
              </a:lnSpc>
            </a:pPr>
            <a:r>
              <a:rPr lang="en-GB" sz="1900" dirty="0"/>
              <a:t> Sut? </a:t>
            </a:r>
          </a:p>
          <a:p>
            <a:pPr lvl="1">
              <a:lnSpc>
                <a:spcPct val="80000"/>
              </a:lnSpc>
            </a:pPr>
            <a:r>
              <a:rPr lang="en-GB" sz="1700" dirty="0" err="1"/>
              <a:t>Trwy</a:t>
            </a:r>
            <a:r>
              <a:rPr lang="en-GB" sz="1700" dirty="0"/>
              <a:t> </a:t>
            </a:r>
            <a:r>
              <a:rPr lang="en-GB" sz="1700" dirty="0" err="1"/>
              <a:t>ddod</a:t>
            </a:r>
            <a:r>
              <a:rPr lang="en-GB" sz="1700" dirty="0"/>
              <a:t> o </a:t>
            </a:r>
            <a:r>
              <a:rPr lang="en-GB" sz="1700" dirty="0" err="1"/>
              <a:t>hyd</a:t>
            </a:r>
            <a:r>
              <a:rPr lang="en-GB" sz="1700" dirty="0"/>
              <a:t> </a:t>
            </a:r>
            <a:r>
              <a:rPr lang="en-GB" sz="1700" dirty="0" err="1"/>
              <a:t>i’r</a:t>
            </a:r>
            <a:r>
              <a:rPr lang="en-GB" sz="1700" dirty="0"/>
              <a:t> </a:t>
            </a:r>
            <a:r>
              <a:rPr lang="en-GB" sz="1700" dirty="0" err="1"/>
              <a:t>adran</a:t>
            </a:r>
            <a:r>
              <a:rPr lang="en-GB" sz="1700" dirty="0"/>
              <a:t> </a:t>
            </a:r>
            <a:r>
              <a:rPr lang="en-GB" sz="1700" dirty="0" err="1"/>
              <a:t>hysbysebion</a:t>
            </a:r>
            <a:r>
              <a:rPr lang="en-GB" sz="1700" dirty="0"/>
              <a:t> </a:t>
            </a:r>
            <a:r>
              <a:rPr lang="en-GB" sz="1700" dirty="0" err="1"/>
              <a:t>swyddi</a:t>
            </a:r>
            <a:r>
              <a:rPr lang="en-GB" sz="1700" dirty="0"/>
              <a:t>.</a:t>
            </a:r>
          </a:p>
          <a:p>
            <a:pPr lvl="1">
              <a:lnSpc>
                <a:spcPct val="80000"/>
              </a:lnSpc>
              <a:buNone/>
            </a:pPr>
            <a:r>
              <a:rPr lang="en-GB" sz="1700" dirty="0"/>
              <a:t>     </a:t>
            </a:r>
            <a:r>
              <a:rPr lang="en-GB" sz="1700" dirty="0" err="1"/>
              <a:t>Chwilio</a:t>
            </a:r>
            <a:r>
              <a:rPr lang="en-GB" sz="1700" dirty="0"/>
              <a:t> </a:t>
            </a:r>
            <a:r>
              <a:rPr lang="en-GB" sz="1700" dirty="0" err="1"/>
              <a:t>trwy’r</a:t>
            </a:r>
            <a:r>
              <a:rPr lang="en-GB" sz="1700" dirty="0"/>
              <a:t> </a:t>
            </a:r>
            <a:r>
              <a:rPr lang="en-GB" sz="1700" dirty="0" err="1"/>
              <a:t>adran</a:t>
            </a:r>
            <a:r>
              <a:rPr lang="en-GB" sz="1700" dirty="0"/>
              <a:t> </a:t>
            </a:r>
            <a:r>
              <a:rPr lang="en-GB" sz="1700" dirty="0" err="1"/>
              <a:t>yn</a:t>
            </a:r>
            <a:r>
              <a:rPr lang="en-GB" sz="1700" dirty="0"/>
              <a:t>    </a:t>
            </a:r>
            <a:r>
              <a:rPr lang="en-GB" sz="1700" dirty="0" err="1"/>
              <a:t>gyflym</a:t>
            </a:r>
            <a:r>
              <a:rPr lang="en-GB" sz="1700" dirty="0"/>
              <a:t> </a:t>
            </a:r>
            <a:r>
              <a:rPr lang="en-GB" sz="1700" dirty="0" err="1"/>
              <a:t>i</a:t>
            </a:r>
            <a:r>
              <a:rPr lang="en-GB" sz="1700" dirty="0"/>
              <a:t> weld </a:t>
            </a:r>
            <a:r>
              <a:rPr lang="en-GB" sz="1700" dirty="0" err="1"/>
              <a:t>swyddi</a:t>
            </a:r>
            <a:r>
              <a:rPr lang="en-GB" sz="1700" dirty="0"/>
              <a:t> </a:t>
            </a:r>
            <a:r>
              <a:rPr lang="en-GB" sz="1700" dirty="0" err="1"/>
              <a:t>addas</a:t>
            </a:r>
            <a:r>
              <a:rPr lang="en-GB" sz="1700" dirty="0"/>
              <a:t>.</a:t>
            </a:r>
          </a:p>
          <a:p>
            <a:pPr lvl="1">
              <a:lnSpc>
                <a:spcPct val="80000"/>
              </a:lnSpc>
            </a:pPr>
            <a:r>
              <a:rPr lang="en-GB" sz="1700" dirty="0" err="1"/>
              <a:t>Darllen</a:t>
            </a:r>
            <a:r>
              <a:rPr lang="en-GB" sz="1700" dirty="0"/>
              <a:t> </a:t>
            </a:r>
            <a:r>
              <a:rPr lang="en-GB" sz="1700" dirty="0" err="1"/>
              <a:t>yr</a:t>
            </a:r>
            <a:r>
              <a:rPr lang="en-GB" sz="1700" dirty="0"/>
              <a:t> </a:t>
            </a:r>
            <a:r>
              <a:rPr lang="en-GB" sz="1700" dirty="0" err="1"/>
              <a:t>hysbysebion</a:t>
            </a:r>
            <a:r>
              <a:rPr lang="en-GB" sz="1700" dirty="0"/>
              <a:t> </a:t>
            </a:r>
            <a:r>
              <a:rPr lang="en-GB" sz="1700" dirty="0" err="1"/>
              <a:t>hynny’n</a:t>
            </a:r>
            <a:r>
              <a:rPr lang="en-GB" sz="1700" dirty="0"/>
              <a:t> 	</a:t>
            </a:r>
            <a:r>
              <a:rPr lang="en-GB" sz="1700" dirty="0" err="1"/>
              <a:t>fwy</a:t>
            </a:r>
            <a:r>
              <a:rPr lang="en-GB" sz="1700" dirty="0"/>
              <a:t> </a:t>
            </a:r>
            <a:r>
              <a:rPr lang="en-GB" sz="1700" dirty="0" err="1"/>
              <a:t>gofalus</a:t>
            </a:r>
            <a:r>
              <a:rPr lang="en-GB" sz="1700" dirty="0"/>
              <a:t> </a:t>
            </a:r>
            <a:r>
              <a:rPr lang="en-GB" sz="1700" dirty="0" err="1"/>
              <a:t>i</a:t>
            </a:r>
            <a:r>
              <a:rPr lang="en-GB" sz="1700" dirty="0"/>
              <a:t> </a:t>
            </a:r>
            <a:r>
              <a:rPr lang="en-GB" sz="1700" dirty="0" err="1"/>
              <a:t>gael</a:t>
            </a:r>
            <a:r>
              <a:rPr lang="en-GB" sz="1700" dirty="0"/>
              <a:t> </a:t>
            </a:r>
            <a:r>
              <a:rPr lang="en-GB" sz="1700" dirty="0" err="1"/>
              <a:t>gwybodaeth</a:t>
            </a:r>
            <a:r>
              <a:rPr lang="en-GB" sz="1700" dirty="0"/>
              <a:t> </a:t>
            </a:r>
            <a:r>
              <a:rPr lang="en-GB" sz="1700" dirty="0" err="1"/>
              <a:t>benodol</a:t>
            </a:r>
            <a:r>
              <a:rPr lang="en-GB" sz="1700" dirty="0"/>
              <a:t> y </a:t>
            </a:r>
            <a:r>
              <a:rPr lang="en-GB" sz="1700" dirty="0" err="1"/>
              <a:t>cymwysterau</a:t>
            </a:r>
            <a:r>
              <a:rPr lang="en-GB" sz="1700" dirty="0"/>
              <a:t> </a:t>
            </a:r>
            <a:r>
              <a:rPr lang="en-GB" sz="1700" dirty="0" err="1"/>
              <a:t>mae’u</a:t>
            </a:r>
            <a:r>
              <a:rPr lang="en-GB" sz="1700" dirty="0"/>
              <a:t> </a:t>
            </a:r>
            <a:r>
              <a:rPr lang="en-GB" sz="1700" dirty="0" err="1"/>
              <a:t>hangen</a:t>
            </a:r>
            <a:r>
              <a:rPr lang="en-GB" sz="1700" dirty="0"/>
              <a:t> </a:t>
            </a:r>
            <a:r>
              <a:rPr lang="en-GB" sz="1700" dirty="0" err="1"/>
              <a:t>a’r</a:t>
            </a:r>
            <a:r>
              <a:rPr lang="en-GB" sz="1700" dirty="0"/>
              <a:t> </a:t>
            </a:r>
            <a:r>
              <a:rPr lang="en-GB" sz="1700" dirty="0" err="1"/>
              <a:t>cyflog</a:t>
            </a:r>
            <a:r>
              <a:rPr lang="en-GB" sz="1700" dirty="0"/>
              <a:t>.</a:t>
            </a:r>
          </a:p>
          <a:p>
            <a:pPr>
              <a:lnSpc>
                <a:spcPct val="80000"/>
              </a:lnSpc>
            </a:pPr>
            <a:endParaRPr lang="en-GB" sz="1900" dirty="0"/>
          </a:p>
        </p:txBody>
      </p:sp>
      <p:sp>
        <p:nvSpPr>
          <p:cNvPr id="30725" name="Rectangle 5"/>
          <p:cNvSpPr>
            <a:spLocks noGrp="1" noChangeArrowheads="1"/>
          </p:cNvSpPr>
          <p:nvPr>
            <p:ph type="body" sz="half" idx="2"/>
          </p:nvPr>
        </p:nvSpPr>
        <p:spPr/>
        <p:txBody>
          <a:bodyPr/>
          <a:lstStyle/>
          <a:p>
            <a:pPr>
              <a:lnSpc>
                <a:spcPct val="80000"/>
              </a:lnSpc>
            </a:pPr>
            <a:r>
              <a:rPr lang="en-GB" sz="1900" dirty="0"/>
              <a:t>What? </a:t>
            </a:r>
          </a:p>
          <a:p>
            <a:pPr lvl="1">
              <a:lnSpc>
                <a:spcPct val="80000"/>
              </a:lnSpc>
            </a:pPr>
            <a:r>
              <a:rPr lang="en-GB" sz="1700" dirty="0"/>
              <a:t>Job vacancies</a:t>
            </a:r>
          </a:p>
          <a:p>
            <a:pPr>
              <a:lnSpc>
                <a:spcPct val="80000"/>
              </a:lnSpc>
            </a:pPr>
            <a:r>
              <a:rPr lang="en-GB" sz="1900" dirty="0"/>
              <a:t> Why? </a:t>
            </a:r>
          </a:p>
          <a:p>
            <a:pPr lvl="1">
              <a:lnSpc>
                <a:spcPct val="80000"/>
              </a:lnSpc>
            </a:pPr>
            <a:r>
              <a:rPr lang="en-GB" sz="1700" dirty="0"/>
              <a:t>Looking for a job</a:t>
            </a:r>
          </a:p>
          <a:p>
            <a:pPr>
              <a:lnSpc>
                <a:spcPct val="80000"/>
              </a:lnSpc>
            </a:pPr>
            <a:r>
              <a:rPr lang="en-GB" sz="1900" dirty="0"/>
              <a:t> How? </a:t>
            </a:r>
          </a:p>
          <a:p>
            <a:pPr lvl="1">
              <a:lnSpc>
                <a:spcPct val="80000"/>
              </a:lnSpc>
            </a:pPr>
            <a:r>
              <a:rPr lang="en-GB" sz="1700" dirty="0"/>
              <a:t>By locating the job advertisement section. Looking through the section quickly to find suitable jobs.</a:t>
            </a:r>
          </a:p>
          <a:p>
            <a:pPr lvl="1">
              <a:lnSpc>
                <a:spcPct val="80000"/>
              </a:lnSpc>
            </a:pPr>
            <a:r>
              <a:rPr lang="en-GB" sz="1700" dirty="0"/>
              <a:t>Reading those advertisements more carefully to find specific information qualifications needed and salary.</a:t>
            </a:r>
          </a:p>
          <a:p>
            <a:pPr>
              <a:lnSpc>
                <a:spcPct val="80000"/>
              </a:lnSpc>
            </a:pPr>
            <a:endParaRPr lang="en-GB" sz="1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353423" y="-99392"/>
            <a:ext cx="7313612" cy="1379422"/>
          </a:xfrm>
        </p:spPr>
        <p:txBody>
          <a:bodyPr/>
          <a:lstStyle/>
          <a:p>
            <a:r>
              <a:rPr lang="en-GB" sz="2000" b="1" dirty="0" err="1"/>
              <a:t>Strategaethau</a:t>
            </a:r>
            <a:r>
              <a:rPr lang="en-GB" sz="2000" b="1" dirty="0"/>
              <a:t> </a:t>
            </a:r>
            <a:r>
              <a:rPr lang="en-GB" sz="2000" b="1" dirty="0" err="1"/>
              <a:t>Darllen</a:t>
            </a:r>
            <a:r>
              <a:rPr lang="en-GB" sz="2000" b="1" dirty="0"/>
              <a:t>: </a:t>
            </a:r>
            <a:r>
              <a:rPr lang="en-GB" sz="2000" b="1" dirty="0" err="1"/>
              <a:t>Bwrw</a:t>
            </a:r>
            <a:r>
              <a:rPr lang="en-GB" sz="2000" b="1" dirty="0"/>
              <a:t> </a:t>
            </a:r>
            <a:r>
              <a:rPr lang="en-GB" sz="2000" b="1" dirty="0" err="1"/>
              <a:t>Golwg</a:t>
            </a:r>
            <a:r>
              <a:rPr lang="en-GB" sz="2000" b="1" dirty="0"/>
              <a:t> </a:t>
            </a:r>
            <a:r>
              <a:rPr lang="en-GB" sz="2000" b="1" dirty="0" err="1"/>
              <a:t>dros</a:t>
            </a:r>
            <a:r>
              <a:rPr lang="en-GB" sz="2000" b="1" dirty="0"/>
              <a:t> </a:t>
            </a:r>
            <a:r>
              <a:rPr lang="en-GB" sz="2000" b="1" dirty="0" err="1"/>
              <a:t>Ddarn</a:t>
            </a:r>
            <a:r>
              <a:rPr lang="en-GB" sz="2000" b="1" dirty="0"/>
              <a:t> o </a:t>
            </a:r>
            <a:r>
              <a:rPr lang="en-GB" sz="2000" b="1" dirty="0" err="1"/>
              <a:t>Destun</a:t>
            </a:r>
            <a:r>
              <a:rPr lang="en-GB" sz="2000" dirty="0"/>
              <a:t>  </a:t>
            </a:r>
            <a:br>
              <a:rPr lang="en-GB" sz="2000" dirty="0"/>
            </a:br>
            <a:r>
              <a:rPr lang="en-GB" sz="2000" b="1" dirty="0"/>
              <a:t>Reading Strategies: Over-viewing a Passage</a:t>
            </a:r>
            <a:endParaRPr lang="en-GB" sz="2000" dirty="0"/>
          </a:p>
        </p:txBody>
      </p:sp>
      <p:sp>
        <p:nvSpPr>
          <p:cNvPr id="32772" name="Rectangle 4"/>
          <p:cNvSpPr>
            <a:spLocks noGrp="1" noChangeArrowheads="1"/>
          </p:cNvSpPr>
          <p:nvPr>
            <p:ph type="body" sz="half" idx="1"/>
          </p:nvPr>
        </p:nvSpPr>
        <p:spPr/>
        <p:txBody>
          <a:bodyPr/>
          <a:lstStyle/>
          <a:p>
            <a:pPr>
              <a:lnSpc>
                <a:spcPct val="80000"/>
              </a:lnSpc>
            </a:pPr>
            <a:r>
              <a:rPr lang="en-GB" sz="1900" dirty="0" err="1"/>
              <a:t>Darllenwch</a:t>
            </a:r>
            <a:r>
              <a:rPr lang="en-GB" sz="1900" dirty="0"/>
              <a:t> y </a:t>
            </a:r>
            <a:r>
              <a:rPr lang="en-GB" sz="1900" b="1" dirty="0" err="1"/>
              <a:t>teitl</a:t>
            </a:r>
            <a:r>
              <a:rPr lang="en-GB" sz="1900" b="1" dirty="0"/>
              <a:t> </a:t>
            </a:r>
            <a:r>
              <a:rPr lang="en-GB" sz="1900" dirty="0" err="1"/>
              <a:t>a’r</a:t>
            </a:r>
            <a:r>
              <a:rPr lang="en-GB" sz="1900" dirty="0"/>
              <a:t> </a:t>
            </a:r>
            <a:r>
              <a:rPr lang="en-GB" sz="1900" b="1" dirty="0" err="1"/>
              <a:t>penawdau</a:t>
            </a:r>
            <a:r>
              <a:rPr lang="en-GB" sz="1900" dirty="0"/>
              <a:t> </a:t>
            </a:r>
            <a:r>
              <a:rPr lang="en-GB" sz="1900" dirty="0" err="1"/>
              <a:t>i</a:t>
            </a:r>
            <a:r>
              <a:rPr lang="en-GB" sz="1900" dirty="0"/>
              <a:t> </a:t>
            </a:r>
            <a:r>
              <a:rPr lang="en-GB" sz="1900" dirty="0" err="1"/>
              <a:t>ddeall</a:t>
            </a:r>
            <a:r>
              <a:rPr lang="en-GB" sz="1900" dirty="0"/>
              <a:t> am </a:t>
            </a:r>
            <a:r>
              <a:rPr lang="en-GB" sz="1900" dirty="0" err="1"/>
              <a:t>beth</a:t>
            </a:r>
            <a:r>
              <a:rPr lang="en-GB" sz="1900" dirty="0"/>
              <a:t> </a:t>
            </a:r>
            <a:r>
              <a:rPr lang="en-GB" sz="1900" dirty="0" err="1"/>
              <a:t>mae’r</a:t>
            </a:r>
            <a:r>
              <a:rPr lang="en-GB" sz="1900" dirty="0"/>
              <a:t> darn </a:t>
            </a:r>
            <a:r>
              <a:rPr lang="en-GB" sz="1900" dirty="0" err="1"/>
              <a:t>yn</a:t>
            </a:r>
            <a:r>
              <a:rPr lang="en-GB" sz="1900" dirty="0"/>
              <a:t> </a:t>
            </a:r>
            <a:r>
              <a:rPr lang="en-GB" sz="1900" dirty="0" err="1"/>
              <a:t>sôn</a:t>
            </a:r>
            <a:endParaRPr lang="en-GB" sz="1900" dirty="0"/>
          </a:p>
          <a:p>
            <a:pPr>
              <a:lnSpc>
                <a:spcPct val="80000"/>
              </a:lnSpc>
            </a:pPr>
            <a:r>
              <a:rPr lang="en-GB" sz="1900" dirty="0" err="1"/>
              <a:t>Edrychwch</a:t>
            </a:r>
            <a:r>
              <a:rPr lang="en-GB" sz="1900" dirty="0"/>
              <a:t> </a:t>
            </a:r>
            <a:r>
              <a:rPr lang="en-GB" sz="1900" dirty="0" err="1"/>
              <a:t>ar</a:t>
            </a:r>
            <a:r>
              <a:rPr lang="en-GB" sz="1900" dirty="0"/>
              <a:t> </a:t>
            </a:r>
            <a:r>
              <a:rPr lang="en-GB" sz="1900" b="1" dirty="0" err="1"/>
              <a:t>deitlau</a:t>
            </a:r>
            <a:r>
              <a:rPr lang="en-GB" sz="1900" b="1" dirty="0"/>
              <a:t> </a:t>
            </a:r>
            <a:r>
              <a:rPr lang="en-GB" sz="1900" dirty="0" err="1"/>
              <a:t>unrhyw</a:t>
            </a:r>
            <a:r>
              <a:rPr lang="en-GB" sz="1900" dirty="0"/>
              <a:t> </a:t>
            </a:r>
            <a:r>
              <a:rPr lang="en-GB" sz="1900" dirty="0" err="1"/>
              <a:t>ddiagramau</a:t>
            </a:r>
            <a:r>
              <a:rPr lang="en-GB" sz="1900" dirty="0"/>
              <a:t>, </a:t>
            </a:r>
            <a:r>
              <a:rPr lang="en-GB" sz="1900" dirty="0" err="1"/>
              <a:t>tablau</a:t>
            </a:r>
            <a:r>
              <a:rPr lang="en-GB" sz="1900" dirty="0"/>
              <a:t>, </a:t>
            </a:r>
            <a:r>
              <a:rPr lang="en-GB" sz="1900" dirty="0" err="1"/>
              <a:t>graffiau</a:t>
            </a:r>
            <a:r>
              <a:rPr lang="en-GB" sz="1900" dirty="0"/>
              <a:t> a </a:t>
            </a:r>
            <a:r>
              <a:rPr lang="en-GB" sz="1900" dirty="0" err="1"/>
              <a:t>darluniau</a:t>
            </a:r>
            <a:endParaRPr lang="en-GB" sz="1900" dirty="0"/>
          </a:p>
          <a:p>
            <a:pPr>
              <a:lnSpc>
                <a:spcPct val="80000"/>
              </a:lnSpc>
            </a:pPr>
            <a:r>
              <a:rPr lang="en-GB" sz="1900" b="1" dirty="0" err="1"/>
              <a:t>Peidiwch</a:t>
            </a:r>
            <a:r>
              <a:rPr lang="en-GB" sz="1900" b="1" dirty="0"/>
              <a:t> â </a:t>
            </a:r>
            <a:r>
              <a:rPr lang="en-GB" sz="1900" b="1" dirty="0" err="1"/>
              <a:t>darllen</a:t>
            </a:r>
            <a:r>
              <a:rPr lang="en-GB" sz="1900" dirty="0"/>
              <a:t> </a:t>
            </a:r>
            <a:r>
              <a:rPr lang="en-GB" sz="1900" b="1" dirty="0"/>
              <a:t>air am air </a:t>
            </a:r>
            <a:r>
              <a:rPr lang="en-GB" sz="1900" dirty="0" err="1"/>
              <a:t>ar</a:t>
            </a:r>
            <a:r>
              <a:rPr lang="en-GB" sz="1900" dirty="0"/>
              <a:t> y cam </a:t>
            </a:r>
            <a:r>
              <a:rPr lang="en-GB" sz="1900" dirty="0" err="1"/>
              <a:t>hwn</a:t>
            </a:r>
            <a:r>
              <a:rPr lang="en-GB" sz="1900" dirty="0"/>
              <a:t> a </a:t>
            </a:r>
            <a:r>
              <a:rPr lang="en-GB" sz="1900" dirty="0" err="1"/>
              <a:t>pheidiwch</a:t>
            </a:r>
            <a:r>
              <a:rPr lang="en-GB" sz="1900" dirty="0"/>
              <a:t> â </a:t>
            </a:r>
            <a:r>
              <a:rPr lang="en-GB" sz="1900" dirty="0" err="1"/>
              <a:t>dilyn</a:t>
            </a:r>
            <a:r>
              <a:rPr lang="en-GB" sz="1900" dirty="0"/>
              <a:t> y </a:t>
            </a:r>
            <a:r>
              <a:rPr lang="en-GB" sz="1900" dirty="0" err="1"/>
              <a:t>testun</a:t>
            </a:r>
            <a:r>
              <a:rPr lang="en-GB" sz="1900" dirty="0"/>
              <a:t> </a:t>
            </a:r>
            <a:r>
              <a:rPr lang="en-GB" sz="1900" dirty="0" err="1"/>
              <a:t>gyda’ch</a:t>
            </a:r>
            <a:r>
              <a:rPr lang="en-GB" sz="1900" dirty="0"/>
              <a:t> </a:t>
            </a:r>
            <a:r>
              <a:rPr lang="en-GB" sz="1900" dirty="0" err="1"/>
              <a:t>bys</a:t>
            </a:r>
            <a:r>
              <a:rPr lang="en-GB" sz="1900" dirty="0"/>
              <a:t> </a:t>
            </a:r>
            <a:r>
              <a:rPr lang="en-GB" sz="1900" dirty="0" err="1"/>
              <a:t>neu</a:t>
            </a:r>
            <a:r>
              <a:rPr lang="en-GB" sz="1900" dirty="0"/>
              <a:t> </a:t>
            </a:r>
            <a:r>
              <a:rPr lang="en-GB" sz="1900" dirty="0" err="1"/>
              <a:t>feiro</a:t>
            </a:r>
            <a:endParaRPr lang="en-GB" sz="1900" dirty="0"/>
          </a:p>
          <a:p>
            <a:pPr>
              <a:lnSpc>
                <a:spcPct val="80000"/>
              </a:lnSpc>
            </a:pPr>
            <a:r>
              <a:rPr lang="en-GB" sz="1900" dirty="0" err="1"/>
              <a:t>Peidiwch</a:t>
            </a:r>
            <a:r>
              <a:rPr lang="en-GB" sz="1900" dirty="0"/>
              <a:t> â </a:t>
            </a:r>
            <a:r>
              <a:rPr lang="en-GB" sz="1900" dirty="0" err="1"/>
              <a:t>phoeni</a:t>
            </a:r>
            <a:r>
              <a:rPr lang="en-GB" sz="1900" dirty="0"/>
              <a:t> am </a:t>
            </a:r>
            <a:r>
              <a:rPr lang="en-GB" sz="1900" dirty="0" err="1"/>
              <a:t>eiriau</a:t>
            </a:r>
            <a:r>
              <a:rPr lang="en-GB" sz="1900" dirty="0"/>
              <a:t> </a:t>
            </a:r>
            <a:r>
              <a:rPr lang="en-GB" sz="1900" dirty="0" err="1"/>
              <a:t>nad</a:t>
            </a:r>
            <a:r>
              <a:rPr lang="en-GB" sz="1900" dirty="0"/>
              <a:t> </a:t>
            </a:r>
            <a:r>
              <a:rPr lang="en-GB" sz="1900" dirty="0" err="1"/>
              <a:t>ydych</a:t>
            </a:r>
            <a:r>
              <a:rPr lang="en-GB" sz="1900" dirty="0"/>
              <a:t> </a:t>
            </a:r>
            <a:r>
              <a:rPr lang="en-GB" sz="1900" dirty="0" err="1"/>
              <a:t>chi’n</a:t>
            </a:r>
            <a:r>
              <a:rPr lang="en-GB" sz="1900" dirty="0"/>
              <a:t> </a:t>
            </a:r>
            <a:r>
              <a:rPr lang="en-GB" sz="1900" dirty="0" err="1"/>
              <a:t>eu</a:t>
            </a:r>
            <a:r>
              <a:rPr lang="en-GB" sz="1900" dirty="0"/>
              <a:t> </a:t>
            </a:r>
            <a:r>
              <a:rPr lang="en-GB" sz="1900" dirty="0" err="1"/>
              <a:t>deall</a:t>
            </a:r>
            <a:endParaRPr lang="en-GB" sz="1900" dirty="0"/>
          </a:p>
          <a:p>
            <a:pPr>
              <a:lnSpc>
                <a:spcPct val="80000"/>
              </a:lnSpc>
            </a:pPr>
            <a:endParaRPr lang="en-GB" sz="1900" dirty="0"/>
          </a:p>
        </p:txBody>
      </p:sp>
      <p:sp>
        <p:nvSpPr>
          <p:cNvPr id="32773" name="Rectangle 5"/>
          <p:cNvSpPr>
            <a:spLocks noGrp="1" noChangeArrowheads="1"/>
          </p:cNvSpPr>
          <p:nvPr>
            <p:ph type="body" sz="half" idx="2"/>
          </p:nvPr>
        </p:nvSpPr>
        <p:spPr/>
        <p:txBody>
          <a:bodyPr/>
          <a:lstStyle/>
          <a:p>
            <a:pPr>
              <a:lnSpc>
                <a:spcPct val="80000"/>
              </a:lnSpc>
            </a:pPr>
            <a:r>
              <a:rPr lang="en-GB" sz="1900" dirty="0"/>
              <a:t>Read the </a:t>
            </a:r>
            <a:r>
              <a:rPr lang="en-GB" sz="1900" b="1" dirty="0"/>
              <a:t>title</a:t>
            </a:r>
            <a:r>
              <a:rPr lang="en-GB" sz="1900" dirty="0"/>
              <a:t> and </a:t>
            </a:r>
            <a:r>
              <a:rPr lang="en-GB" sz="1900" b="1" dirty="0"/>
              <a:t>headings</a:t>
            </a:r>
            <a:r>
              <a:rPr lang="en-GB" sz="1900" dirty="0"/>
              <a:t> to understand what the passage is about</a:t>
            </a:r>
          </a:p>
          <a:p>
            <a:pPr>
              <a:lnSpc>
                <a:spcPct val="80000"/>
              </a:lnSpc>
            </a:pPr>
            <a:r>
              <a:rPr lang="en-GB" sz="1900" dirty="0"/>
              <a:t>Look at the </a:t>
            </a:r>
            <a:r>
              <a:rPr lang="en-GB" sz="1900" b="1" dirty="0"/>
              <a:t>titles</a:t>
            </a:r>
            <a:r>
              <a:rPr lang="en-GB" sz="1900" dirty="0"/>
              <a:t> of any diagrams, tables, graphs and illustrations</a:t>
            </a:r>
          </a:p>
          <a:p>
            <a:pPr>
              <a:lnSpc>
                <a:spcPct val="80000"/>
              </a:lnSpc>
            </a:pPr>
            <a:r>
              <a:rPr lang="en-GB" sz="1900" b="1" dirty="0"/>
              <a:t>Do not read word by word </a:t>
            </a:r>
            <a:r>
              <a:rPr lang="en-GB" sz="1900" dirty="0"/>
              <a:t>at this stage and do not follow the text with your finger or a pen</a:t>
            </a:r>
          </a:p>
          <a:p>
            <a:pPr>
              <a:lnSpc>
                <a:spcPct val="80000"/>
              </a:lnSpc>
            </a:pPr>
            <a:r>
              <a:rPr lang="en-GB" sz="1900" dirty="0"/>
              <a:t>Do not worry about words you do not understand</a:t>
            </a:r>
          </a:p>
          <a:p>
            <a:pPr>
              <a:lnSpc>
                <a:spcPct val="80000"/>
              </a:lnSpc>
            </a:pPr>
            <a:endParaRPr lang="en-GB" sz="1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71229" y="-171400"/>
            <a:ext cx="7712075" cy="1512887"/>
          </a:xfrm>
        </p:spPr>
        <p:txBody>
          <a:bodyPr/>
          <a:lstStyle/>
          <a:p>
            <a:br>
              <a:rPr lang="en-GB" sz="2400" dirty="0"/>
            </a:br>
            <a:r>
              <a:rPr lang="en-GB" sz="2150" b="1" dirty="0" err="1"/>
              <a:t>Ar</a:t>
            </a:r>
            <a:r>
              <a:rPr lang="en-GB" sz="2150" b="1" dirty="0"/>
              <a:t> </a:t>
            </a:r>
            <a:r>
              <a:rPr lang="en-GB" sz="2150" b="1" dirty="0" err="1"/>
              <a:t>ôl</a:t>
            </a:r>
            <a:r>
              <a:rPr lang="en-GB" sz="2150" b="1" dirty="0"/>
              <a:t> </a:t>
            </a:r>
            <a:r>
              <a:rPr lang="en-GB" sz="2150" b="1" dirty="0" err="1"/>
              <a:t>Bwrw</a:t>
            </a:r>
            <a:r>
              <a:rPr lang="en-GB" sz="2150" b="1" dirty="0"/>
              <a:t> </a:t>
            </a:r>
            <a:r>
              <a:rPr lang="en-GB" sz="2150" b="1" dirty="0" err="1"/>
              <a:t>Golwg</a:t>
            </a:r>
            <a:r>
              <a:rPr lang="en-GB" sz="2150" b="1" dirty="0"/>
              <a:t> </a:t>
            </a:r>
            <a:r>
              <a:rPr lang="en-GB" sz="2150" b="1" dirty="0" err="1"/>
              <a:t>dros</a:t>
            </a:r>
            <a:r>
              <a:rPr lang="en-GB" sz="2150" b="1" dirty="0"/>
              <a:t> </a:t>
            </a:r>
            <a:r>
              <a:rPr lang="en-GB" sz="2150" b="1" dirty="0" err="1"/>
              <a:t>Ddarn</a:t>
            </a:r>
            <a:r>
              <a:rPr lang="en-GB" sz="2150" b="1" dirty="0"/>
              <a:t>: Beth </a:t>
            </a:r>
            <a:r>
              <a:rPr lang="en-GB" sz="2150" b="1" dirty="0" err="1"/>
              <a:t>dylech</a:t>
            </a:r>
            <a:r>
              <a:rPr lang="en-GB" sz="2150" b="1" dirty="0"/>
              <a:t> </a:t>
            </a:r>
            <a:r>
              <a:rPr lang="en-GB" sz="2150" b="1" dirty="0" err="1"/>
              <a:t>chi’i</a:t>
            </a:r>
            <a:r>
              <a:rPr lang="en-GB" sz="2150" b="1" dirty="0"/>
              <a:t> </a:t>
            </a:r>
            <a:r>
              <a:rPr lang="en-GB" sz="2150" b="1" dirty="0" err="1"/>
              <a:t>wybod</a:t>
            </a:r>
            <a:r>
              <a:rPr lang="en-GB" sz="2150" b="1" dirty="0"/>
              <a:t>?</a:t>
            </a:r>
            <a:r>
              <a:rPr lang="en-GB" sz="2150" dirty="0"/>
              <a:t> </a:t>
            </a:r>
            <a:br>
              <a:rPr lang="en-GB" sz="2150" dirty="0"/>
            </a:br>
            <a:r>
              <a:rPr lang="en-GB" sz="2150" b="1" dirty="0"/>
              <a:t>After Over-viewing a Passage: What should you know?</a:t>
            </a:r>
            <a:r>
              <a:rPr lang="en-GB" sz="2150" dirty="0"/>
              <a:t> </a:t>
            </a:r>
          </a:p>
        </p:txBody>
      </p:sp>
      <p:sp>
        <p:nvSpPr>
          <p:cNvPr id="34820" name="Rectangle 4"/>
          <p:cNvSpPr>
            <a:spLocks noGrp="1" noChangeArrowheads="1"/>
          </p:cNvSpPr>
          <p:nvPr>
            <p:ph type="body" sz="half" idx="1"/>
          </p:nvPr>
        </p:nvSpPr>
        <p:spPr>
          <a:xfrm>
            <a:off x="971550" y="1827213"/>
            <a:ext cx="3455988" cy="4114800"/>
          </a:xfrm>
        </p:spPr>
        <p:txBody>
          <a:bodyPr/>
          <a:lstStyle/>
          <a:p>
            <a:pPr lvl="1"/>
            <a:r>
              <a:rPr lang="en-GB" sz="2500" dirty="0" err="1"/>
              <a:t>Pwrpas</a:t>
            </a:r>
            <a:r>
              <a:rPr lang="en-GB" sz="2500" dirty="0"/>
              <a:t> </a:t>
            </a:r>
            <a:r>
              <a:rPr lang="en-GB" sz="2500" dirty="0" err="1"/>
              <a:t>yr</a:t>
            </a:r>
            <a:r>
              <a:rPr lang="en-GB" sz="2500" dirty="0"/>
              <a:t>  </a:t>
            </a:r>
            <a:r>
              <a:rPr lang="en-GB" sz="2500" dirty="0" err="1"/>
              <a:t>awdur</a:t>
            </a:r>
            <a:endParaRPr lang="en-GB" sz="2500" dirty="0"/>
          </a:p>
          <a:p>
            <a:pPr lvl="1"/>
            <a:r>
              <a:rPr lang="en-GB" sz="2500" dirty="0" err="1"/>
              <a:t>Disgrifio</a:t>
            </a:r>
            <a:endParaRPr lang="en-GB" sz="2500" dirty="0"/>
          </a:p>
          <a:p>
            <a:pPr lvl="1"/>
            <a:r>
              <a:rPr lang="en-GB" sz="2500" dirty="0" err="1"/>
              <a:t>Cymharu</a:t>
            </a:r>
            <a:endParaRPr lang="en-GB" sz="2500" dirty="0"/>
          </a:p>
          <a:p>
            <a:pPr lvl="1"/>
            <a:r>
              <a:rPr lang="en-GB" sz="2500" dirty="0" err="1"/>
              <a:t>Argymell</a:t>
            </a:r>
            <a:endParaRPr lang="en-GB" sz="2500" dirty="0"/>
          </a:p>
          <a:p>
            <a:pPr lvl="1"/>
            <a:r>
              <a:rPr lang="en-GB" sz="2500" dirty="0" err="1"/>
              <a:t>Perswadio</a:t>
            </a:r>
            <a:endParaRPr lang="en-GB" sz="2500" dirty="0"/>
          </a:p>
          <a:p>
            <a:pPr lvl="1"/>
            <a:r>
              <a:rPr lang="en-GB" sz="2500" dirty="0" err="1"/>
              <a:t>Esbonio</a:t>
            </a:r>
            <a:endParaRPr lang="en-GB" sz="2500" dirty="0"/>
          </a:p>
          <a:p>
            <a:endParaRPr lang="en-GB" sz="2900" dirty="0"/>
          </a:p>
        </p:txBody>
      </p:sp>
      <p:sp>
        <p:nvSpPr>
          <p:cNvPr id="34821" name="Rectangle 5"/>
          <p:cNvSpPr>
            <a:spLocks noGrp="1" noChangeArrowheads="1"/>
          </p:cNvSpPr>
          <p:nvPr>
            <p:ph type="body" sz="half" idx="2"/>
          </p:nvPr>
        </p:nvSpPr>
        <p:spPr/>
        <p:txBody>
          <a:bodyPr/>
          <a:lstStyle/>
          <a:p>
            <a:pPr lvl="1"/>
            <a:r>
              <a:rPr lang="en-GB" sz="2500" dirty="0"/>
              <a:t>Writer’s purpose</a:t>
            </a:r>
          </a:p>
          <a:p>
            <a:pPr lvl="1"/>
            <a:r>
              <a:rPr lang="en-GB" sz="2500" dirty="0"/>
              <a:t>Description</a:t>
            </a:r>
          </a:p>
          <a:p>
            <a:pPr lvl="1"/>
            <a:r>
              <a:rPr lang="en-GB" sz="2500" dirty="0"/>
              <a:t>Comparing</a:t>
            </a:r>
          </a:p>
          <a:p>
            <a:pPr lvl="1"/>
            <a:r>
              <a:rPr lang="en-GB" sz="2500" dirty="0"/>
              <a:t>Recommending</a:t>
            </a:r>
          </a:p>
          <a:p>
            <a:pPr lvl="1"/>
            <a:r>
              <a:rPr lang="en-GB" sz="2500" dirty="0"/>
              <a:t>Persuading</a:t>
            </a:r>
          </a:p>
          <a:p>
            <a:pPr lvl="1"/>
            <a:r>
              <a:rPr lang="en-GB" sz="2500" dirty="0"/>
              <a:t>Explaining</a:t>
            </a:r>
          </a:p>
          <a:p>
            <a:endParaRPr lang="en-GB" sz="2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200" b="1" dirty="0" err="1"/>
              <a:t>Darllenwch</a:t>
            </a:r>
            <a:r>
              <a:rPr lang="en-GB" sz="3200" b="1" dirty="0"/>
              <a:t> </a:t>
            </a:r>
            <a:r>
              <a:rPr lang="en-GB" sz="3200" b="1" dirty="0" err="1"/>
              <a:t>yr</a:t>
            </a:r>
            <a:r>
              <a:rPr lang="en-GB" sz="3200" b="1" dirty="0"/>
              <a:t> </a:t>
            </a:r>
            <a:r>
              <a:rPr lang="en-GB" sz="3200" b="1" dirty="0" err="1"/>
              <a:t>Enghraifft</a:t>
            </a:r>
            <a:r>
              <a:rPr lang="en-GB" sz="3200" b="1" dirty="0"/>
              <a:t> (</a:t>
            </a:r>
            <a:r>
              <a:rPr lang="en-GB" sz="3200" b="1" dirty="0" err="1"/>
              <a:t>llungopi</a:t>
            </a:r>
            <a:r>
              <a:rPr lang="en-GB" sz="3200" b="1" dirty="0"/>
              <a:t>)</a:t>
            </a:r>
            <a:r>
              <a:rPr lang="en-GB" sz="3200" dirty="0"/>
              <a:t> </a:t>
            </a:r>
            <a:r>
              <a:rPr lang="en-GB" sz="3200" b="1" dirty="0"/>
              <a:t>Read the Example (photocopy)</a:t>
            </a:r>
            <a:endParaRPr lang="en-GB" sz="3200" dirty="0"/>
          </a:p>
        </p:txBody>
      </p:sp>
      <p:sp>
        <p:nvSpPr>
          <p:cNvPr id="38916" name="Rectangle 4"/>
          <p:cNvSpPr>
            <a:spLocks noGrp="1" noChangeArrowheads="1"/>
          </p:cNvSpPr>
          <p:nvPr>
            <p:ph type="body" sz="half" idx="1"/>
          </p:nvPr>
        </p:nvSpPr>
        <p:spPr>
          <a:xfrm>
            <a:off x="1372177" y="3356992"/>
            <a:ext cx="3579812" cy="2296989"/>
          </a:xfrm>
        </p:spPr>
        <p:txBody>
          <a:bodyPr/>
          <a:lstStyle/>
          <a:p>
            <a:pPr>
              <a:lnSpc>
                <a:spcPct val="80000"/>
              </a:lnSpc>
            </a:pPr>
            <a:r>
              <a:rPr lang="en-GB" sz="1800" b="1" i="1" dirty="0"/>
              <a:t>Mae 5 </a:t>
            </a:r>
            <a:r>
              <a:rPr lang="en-GB" sz="1800" b="1" i="1" dirty="0" err="1"/>
              <a:t>munud</a:t>
            </a:r>
            <a:r>
              <a:rPr lang="en-GB" sz="1800" b="1" i="1" dirty="0"/>
              <a:t> </a:t>
            </a:r>
            <a:r>
              <a:rPr lang="en-GB" sz="1800" b="1" i="1" dirty="0" err="1"/>
              <a:t>gennych</a:t>
            </a:r>
            <a:r>
              <a:rPr lang="en-GB" sz="1800" b="1" i="1" dirty="0"/>
              <a:t> </a:t>
            </a:r>
            <a:r>
              <a:rPr lang="en-GB" sz="1800" b="1" i="1" dirty="0" err="1"/>
              <a:t>i</a:t>
            </a:r>
            <a:r>
              <a:rPr lang="en-GB" sz="1800" b="1" i="1" dirty="0"/>
              <a:t> </a:t>
            </a:r>
            <a:r>
              <a:rPr lang="en-GB" sz="1800" b="1" i="1" dirty="0" err="1"/>
              <a:t>ddarllen</a:t>
            </a:r>
            <a:r>
              <a:rPr lang="en-GB" sz="1800" b="1" i="1" dirty="0"/>
              <a:t> y </a:t>
            </a:r>
            <a:r>
              <a:rPr lang="en-GB" sz="1800" b="1" i="1" dirty="0" err="1"/>
              <a:t>daflen</a:t>
            </a:r>
            <a:r>
              <a:rPr lang="en-GB" sz="1800" b="1" i="1" dirty="0"/>
              <a:t> ac </a:t>
            </a:r>
            <a:r>
              <a:rPr lang="en-GB" sz="1800" b="1" i="1" dirty="0" err="1"/>
              <a:t>i</a:t>
            </a:r>
            <a:r>
              <a:rPr lang="en-GB" sz="1800" b="1" i="1" dirty="0"/>
              <a:t> </a:t>
            </a:r>
            <a:r>
              <a:rPr lang="en-GB" sz="1800" b="1" i="1" dirty="0" err="1"/>
              <a:t>grynhoi’r</a:t>
            </a:r>
            <a:r>
              <a:rPr lang="en-GB" sz="1800" b="1" i="1" dirty="0"/>
              <a:t> </a:t>
            </a:r>
            <a:r>
              <a:rPr lang="en-GB" sz="1800" b="1" i="1" dirty="0" err="1"/>
              <a:t>prif</a:t>
            </a:r>
            <a:r>
              <a:rPr lang="en-GB" sz="1800" b="1" i="1" dirty="0"/>
              <a:t> </a:t>
            </a:r>
            <a:r>
              <a:rPr lang="en-GB" sz="1800" b="1" i="1" dirty="0" err="1"/>
              <a:t>bwyntiau</a:t>
            </a:r>
            <a:r>
              <a:rPr lang="en-GB" sz="1800" b="1" i="1" dirty="0"/>
              <a:t>.</a:t>
            </a:r>
          </a:p>
          <a:p>
            <a:pPr>
              <a:lnSpc>
                <a:spcPct val="80000"/>
              </a:lnSpc>
              <a:buNone/>
            </a:pPr>
            <a:endParaRPr lang="en-GB" sz="1800" b="1" i="1" dirty="0"/>
          </a:p>
          <a:p>
            <a:pPr>
              <a:lnSpc>
                <a:spcPct val="80000"/>
              </a:lnSpc>
            </a:pPr>
            <a:r>
              <a:rPr lang="en-GB" sz="1800" b="1" i="1" dirty="0" err="1"/>
              <a:t>Adborth</a:t>
            </a:r>
            <a:r>
              <a:rPr lang="en-GB" sz="1800" b="1" i="1" dirty="0"/>
              <a:t> </a:t>
            </a:r>
          </a:p>
          <a:p>
            <a:pPr>
              <a:lnSpc>
                <a:spcPct val="80000"/>
              </a:lnSpc>
            </a:pPr>
            <a:endParaRPr lang="en-GB" sz="1700" dirty="0"/>
          </a:p>
        </p:txBody>
      </p:sp>
      <p:sp>
        <p:nvSpPr>
          <p:cNvPr id="38917" name="Rectangle 5"/>
          <p:cNvSpPr>
            <a:spLocks noGrp="1" noChangeArrowheads="1"/>
          </p:cNvSpPr>
          <p:nvPr>
            <p:ph type="body" sz="half" idx="2"/>
          </p:nvPr>
        </p:nvSpPr>
        <p:spPr>
          <a:xfrm>
            <a:off x="5102225" y="3356992"/>
            <a:ext cx="3581400" cy="2026990"/>
          </a:xfrm>
        </p:spPr>
        <p:txBody>
          <a:bodyPr/>
          <a:lstStyle/>
          <a:p>
            <a:pPr>
              <a:lnSpc>
                <a:spcPct val="80000"/>
              </a:lnSpc>
            </a:pPr>
            <a:r>
              <a:rPr lang="en-GB" sz="1900" b="1" i="1" dirty="0"/>
              <a:t>You have 5 minutes to read the handout and summarise the main points.</a:t>
            </a:r>
            <a:endParaRPr lang="en-GB" sz="1900" dirty="0"/>
          </a:p>
          <a:p>
            <a:pPr>
              <a:lnSpc>
                <a:spcPct val="80000"/>
              </a:lnSpc>
            </a:pPr>
            <a:endParaRPr lang="en-GB" sz="1900" b="1" i="1" dirty="0"/>
          </a:p>
          <a:p>
            <a:pPr>
              <a:lnSpc>
                <a:spcPct val="80000"/>
              </a:lnSpc>
            </a:pPr>
            <a:r>
              <a:rPr lang="en-GB" sz="1900" b="1" i="1" dirty="0"/>
              <a:t> Feedback </a:t>
            </a:r>
          </a:p>
          <a:p>
            <a:pPr>
              <a:lnSpc>
                <a:spcPct val="80000"/>
              </a:lnSpc>
              <a:buFont typeface="Wingdings" pitchFamily="2" charset="2"/>
              <a:buNone/>
            </a:pPr>
            <a:r>
              <a:rPr lang="en-GB" sz="1900" i="1" dirty="0"/>
              <a:t>               </a:t>
            </a:r>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p:txBody>
      </p:sp>
      <p:sp>
        <p:nvSpPr>
          <p:cNvPr id="2" name="TextBox 1"/>
          <p:cNvSpPr txBox="1"/>
          <p:nvPr/>
        </p:nvSpPr>
        <p:spPr>
          <a:xfrm>
            <a:off x="1187624" y="2204864"/>
            <a:ext cx="7560840" cy="646331"/>
          </a:xfrm>
          <a:prstGeom prst="rect">
            <a:avLst/>
          </a:prstGeom>
          <a:noFill/>
        </p:spPr>
        <p:txBody>
          <a:bodyPr wrap="square" rtlCol="0">
            <a:spAutoFit/>
          </a:bodyPr>
          <a:lstStyle/>
          <a:p>
            <a:r>
              <a:rPr lang="en-GB" dirty="0"/>
              <a:t>Harrison, R. and Wise, C. (2005) </a:t>
            </a:r>
            <a:r>
              <a:rPr lang="en-GB" i="1" dirty="0"/>
              <a:t>Working with young people. </a:t>
            </a:r>
            <a:r>
              <a:rPr lang="en-GB" dirty="0"/>
              <a:t>London: SAGE.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370013" y="301625"/>
            <a:ext cx="7313612" cy="1255713"/>
          </a:xfrm>
        </p:spPr>
        <p:txBody>
          <a:bodyPr/>
          <a:lstStyle/>
          <a:p>
            <a:br>
              <a:rPr lang="en-GB" sz="2800" b="1" dirty="0"/>
            </a:br>
            <a:r>
              <a:rPr lang="en-GB" sz="2800" b="1" dirty="0"/>
              <a:t>Beth </a:t>
            </a:r>
            <a:r>
              <a:rPr lang="en-GB" sz="2800" b="1" dirty="0" err="1"/>
              <a:t>mae’r</a:t>
            </a:r>
            <a:r>
              <a:rPr lang="en-GB" sz="2800" b="1" dirty="0"/>
              <a:t> </a:t>
            </a:r>
            <a:r>
              <a:rPr lang="en-GB" sz="2800" b="1" dirty="0" err="1"/>
              <a:t>Teitl</a:t>
            </a:r>
            <a:r>
              <a:rPr lang="en-GB" sz="2800" b="1" dirty="0"/>
              <a:t> </a:t>
            </a:r>
            <a:r>
              <a:rPr lang="en-GB" sz="2800" b="1" dirty="0" err="1"/>
              <a:t>yn</a:t>
            </a:r>
            <a:r>
              <a:rPr lang="en-GB" sz="2800" b="1" dirty="0"/>
              <a:t> </a:t>
            </a:r>
            <a:r>
              <a:rPr lang="en-GB" sz="2800" b="1" dirty="0" err="1"/>
              <a:t>ei</a:t>
            </a:r>
            <a:r>
              <a:rPr lang="en-GB" sz="2800" b="1" dirty="0"/>
              <a:t> </a:t>
            </a:r>
            <a:r>
              <a:rPr lang="en-GB" sz="2800" b="1" dirty="0" err="1"/>
              <a:t>Ddweud</a:t>
            </a:r>
            <a:r>
              <a:rPr lang="en-GB" sz="2800" b="1" dirty="0"/>
              <a:t> </a:t>
            </a:r>
            <a:r>
              <a:rPr lang="en-GB" sz="2800" b="1" dirty="0" err="1"/>
              <a:t>wrthym</a:t>
            </a:r>
            <a:r>
              <a:rPr lang="en-GB" sz="2800" b="1" dirty="0"/>
              <a:t>?</a:t>
            </a:r>
            <a:r>
              <a:rPr lang="en-GB" sz="2800" dirty="0"/>
              <a:t> </a:t>
            </a:r>
            <a:br>
              <a:rPr lang="en-GB" sz="2800" dirty="0"/>
            </a:br>
            <a:r>
              <a:rPr lang="en-GB" sz="2800" b="1" dirty="0"/>
              <a:t>What does the Title Tell Us? </a:t>
            </a:r>
            <a:endParaRPr lang="en-GB" sz="2800" dirty="0"/>
          </a:p>
        </p:txBody>
      </p:sp>
      <p:sp>
        <p:nvSpPr>
          <p:cNvPr id="36868" name="Rectangle 4"/>
          <p:cNvSpPr>
            <a:spLocks noGrp="1" noChangeArrowheads="1"/>
          </p:cNvSpPr>
          <p:nvPr>
            <p:ph type="body" sz="half" idx="1"/>
          </p:nvPr>
        </p:nvSpPr>
        <p:spPr/>
        <p:txBody>
          <a:bodyPr/>
          <a:lstStyle/>
          <a:p>
            <a:r>
              <a:rPr lang="en-GB" sz="2500" dirty="0" err="1"/>
              <a:t>Trwy</a:t>
            </a:r>
            <a:r>
              <a:rPr lang="en-GB" sz="2500" dirty="0"/>
              <a:t> </a:t>
            </a:r>
            <a:r>
              <a:rPr lang="en-GB" sz="2500" dirty="0" err="1"/>
              <a:t>ddarllen</a:t>
            </a:r>
            <a:r>
              <a:rPr lang="en-GB" sz="2500" dirty="0"/>
              <a:t> y </a:t>
            </a:r>
            <a:r>
              <a:rPr lang="en-GB" sz="2500" dirty="0" err="1"/>
              <a:t>teitl</a:t>
            </a:r>
            <a:r>
              <a:rPr lang="en-GB" sz="2500" dirty="0"/>
              <a:t>, </a:t>
            </a:r>
            <a:r>
              <a:rPr lang="en-GB" sz="2500" dirty="0" err="1"/>
              <a:t>mae’n</a:t>
            </a:r>
            <a:r>
              <a:rPr lang="en-GB" sz="2500" dirty="0"/>
              <a:t> </a:t>
            </a:r>
            <a:r>
              <a:rPr lang="en-GB" sz="2500" dirty="0" err="1"/>
              <a:t>bosibl</a:t>
            </a:r>
            <a:r>
              <a:rPr lang="en-GB" sz="2500" dirty="0"/>
              <a:t> </a:t>
            </a:r>
            <a:r>
              <a:rPr lang="en-GB" sz="2500" dirty="0" err="1"/>
              <a:t>rhagweld</a:t>
            </a:r>
            <a:r>
              <a:rPr lang="en-GB" sz="2500" dirty="0"/>
              <a:t> y </a:t>
            </a:r>
            <a:r>
              <a:rPr lang="en-GB" sz="2500" dirty="0" err="1"/>
              <a:t>bydd</a:t>
            </a:r>
            <a:r>
              <a:rPr lang="en-GB" sz="2500" dirty="0"/>
              <a:t> y darn </a:t>
            </a:r>
            <a:r>
              <a:rPr lang="en-GB" sz="2500" dirty="0" err="1"/>
              <a:t>yn</a:t>
            </a:r>
            <a:r>
              <a:rPr lang="en-GB" sz="2500" dirty="0"/>
              <a:t>:</a:t>
            </a:r>
          </a:p>
          <a:p>
            <a:pPr lvl="1"/>
            <a:r>
              <a:rPr lang="en-GB" sz="2100" dirty="0" err="1"/>
              <a:t>Cyflwyno</a:t>
            </a:r>
            <a:r>
              <a:rPr lang="en-GB" sz="2100" dirty="0"/>
              <a:t> </a:t>
            </a:r>
            <a:r>
              <a:rPr lang="en-GB" sz="2100" dirty="0" err="1"/>
              <a:t>pwnc</a:t>
            </a:r>
            <a:endParaRPr lang="en-GB" sz="2100" dirty="0"/>
          </a:p>
          <a:p>
            <a:pPr lvl="1"/>
            <a:r>
              <a:rPr lang="en-GB" sz="2100" dirty="0" err="1"/>
              <a:t>Esbonio</a:t>
            </a:r>
            <a:r>
              <a:rPr lang="en-GB" sz="2100" dirty="0"/>
              <a:t> </a:t>
            </a:r>
            <a:r>
              <a:rPr lang="en-GB" sz="2100" dirty="0" err="1"/>
              <a:t>gwaith</a:t>
            </a:r>
            <a:r>
              <a:rPr lang="en-GB" sz="2100" dirty="0"/>
              <a:t> </a:t>
            </a:r>
            <a:r>
              <a:rPr lang="en-GB" sz="2100" dirty="0" err="1"/>
              <a:t>ieuenctid</a:t>
            </a:r>
            <a:endParaRPr lang="en-GB" sz="2100" dirty="0"/>
          </a:p>
          <a:p>
            <a:pPr lvl="1"/>
            <a:r>
              <a:rPr lang="en-GB" sz="2100" dirty="0" err="1"/>
              <a:t>Nodi’r</a:t>
            </a:r>
            <a:r>
              <a:rPr lang="en-GB" sz="2100" dirty="0"/>
              <a:t> </a:t>
            </a:r>
            <a:r>
              <a:rPr lang="en-GB" sz="2100" dirty="0" err="1"/>
              <a:t>prif</a:t>
            </a:r>
            <a:r>
              <a:rPr lang="en-GB" sz="2100" dirty="0"/>
              <a:t> </a:t>
            </a:r>
            <a:r>
              <a:rPr lang="en-GB" sz="2100" dirty="0" err="1"/>
              <a:t>themâu</a:t>
            </a:r>
            <a:r>
              <a:rPr lang="en-GB" sz="2100" dirty="0"/>
              <a:t> </a:t>
            </a:r>
            <a:r>
              <a:rPr lang="en-GB" sz="2100" dirty="0" err="1"/>
              <a:t>sy’n</a:t>
            </a:r>
            <a:r>
              <a:rPr lang="en-GB" sz="2100" dirty="0"/>
              <a:t> </a:t>
            </a:r>
            <a:r>
              <a:rPr lang="en-GB" sz="2100" dirty="0" err="1"/>
              <a:t>berthnasol</a:t>
            </a:r>
            <a:r>
              <a:rPr lang="en-GB" sz="2100" dirty="0"/>
              <a:t> </a:t>
            </a:r>
            <a:r>
              <a:rPr lang="en-GB" sz="2100" dirty="0" err="1"/>
              <a:t>i’r</a:t>
            </a:r>
            <a:r>
              <a:rPr lang="en-GB" sz="2100" dirty="0"/>
              <a:t> </a:t>
            </a:r>
            <a:r>
              <a:rPr lang="en-GB" sz="2100" dirty="0" err="1"/>
              <a:t>maes</a:t>
            </a:r>
            <a:r>
              <a:rPr lang="en-GB" sz="2100" dirty="0"/>
              <a:t> </a:t>
            </a:r>
            <a:r>
              <a:rPr lang="en-GB" sz="2100" dirty="0" err="1"/>
              <a:t>pwnc</a:t>
            </a:r>
            <a:endParaRPr lang="en-GB" sz="2100" dirty="0"/>
          </a:p>
          <a:p>
            <a:pPr lvl="1"/>
            <a:endParaRPr lang="en-GB" sz="2100" dirty="0"/>
          </a:p>
          <a:p>
            <a:endParaRPr lang="en-GB" sz="2500" dirty="0"/>
          </a:p>
        </p:txBody>
      </p:sp>
      <p:sp>
        <p:nvSpPr>
          <p:cNvPr id="36869" name="Rectangle 5"/>
          <p:cNvSpPr>
            <a:spLocks noGrp="1" noChangeArrowheads="1"/>
          </p:cNvSpPr>
          <p:nvPr>
            <p:ph type="body" sz="half" idx="2"/>
          </p:nvPr>
        </p:nvSpPr>
        <p:spPr/>
        <p:txBody>
          <a:bodyPr/>
          <a:lstStyle/>
          <a:p>
            <a:r>
              <a:rPr lang="en-GB" sz="2500" dirty="0"/>
              <a:t>By reading the title, it is possible to predict that the passage will:</a:t>
            </a:r>
          </a:p>
          <a:p>
            <a:pPr lvl="1"/>
            <a:r>
              <a:rPr lang="en-GB" sz="2100" dirty="0"/>
              <a:t>Introduce a topic</a:t>
            </a:r>
          </a:p>
          <a:p>
            <a:pPr lvl="1"/>
            <a:r>
              <a:rPr lang="en-GB" sz="2100" dirty="0"/>
              <a:t>Explanation of youth work</a:t>
            </a:r>
          </a:p>
          <a:p>
            <a:pPr lvl="1"/>
            <a:r>
              <a:rPr lang="en-GB" sz="2100" dirty="0"/>
              <a:t>Note the main themes applicable to the subject area</a:t>
            </a:r>
          </a:p>
          <a:p>
            <a:pPr>
              <a:buFont typeface="Wingdings" pitchFamily="2" charset="2"/>
              <a:buNone/>
            </a:pPr>
            <a:endParaRPr lang="en-GB" sz="25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03350" y="333375"/>
            <a:ext cx="7313613" cy="1511300"/>
          </a:xfrm>
        </p:spPr>
        <p:txBody>
          <a:bodyPr/>
          <a:lstStyle/>
          <a:p>
            <a:br>
              <a:rPr lang="en-GB" sz="3200" b="1" dirty="0"/>
            </a:br>
            <a:r>
              <a:rPr lang="en-GB" sz="3200" b="1" dirty="0" err="1"/>
              <a:t>Nawr</a:t>
            </a:r>
            <a:r>
              <a:rPr lang="en-GB" sz="3200" b="1" dirty="0"/>
              <a:t> </a:t>
            </a:r>
            <a:r>
              <a:rPr lang="en-GB" sz="3200" b="1" dirty="0" err="1"/>
              <a:t>darllenwch</a:t>
            </a:r>
            <a:r>
              <a:rPr lang="en-GB" sz="3200" b="1" dirty="0"/>
              <a:t> y darn </a:t>
            </a:r>
            <a:br>
              <a:rPr lang="en-GB" sz="3200" b="1" dirty="0"/>
            </a:br>
            <a:r>
              <a:rPr lang="en-GB" sz="3200" b="1" dirty="0"/>
              <a:t>Now read the passage </a:t>
            </a:r>
            <a:br>
              <a:rPr lang="en-GB" sz="3200" b="1" dirty="0"/>
            </a:br>
            <a:endParaRPr lang="en-GB" sz="3200" b="1" dirty="0"/>
          </a:p>
        </p:txBody>
      </p:sp>
      <p:sp>
        <p:nvSpPr>
          <p:cNvPr id="40964" name="Rectangle 4"/>
          <p:cNvSpPr>
            <a:spLocks noGrp="1" noChangeArrowheads="1"/>
          </p:cNvSpPr>
          <p:nvPr>
            <p:ph type="body" sz="half" idx="1"/>
          </p:nvPr>
        </p:nvSpPr>
        <p:spPr/>
        <p:txBody>
          <a:bodyPr/>
          <a:lstStyle/>
          <a:p>
            <a:r>
              <a:rPr lang="en-GB" sz="2100" dirty="0"/>
              <a:t>Mae </a:t>
            </a:r>
            <a:r>
              <a:rPr lang="en-GB" sz="2100" dirty="0" err="1"/>
              <a:t>gan</a:t>
            </a:r>
            <a:r>
              <a:rPr lang="en-GB" sz="2100" dirty="0"/>
              <a:t> bob </a:t>
            </a:r>
            <a:r>
              <a:rPr lang="en-GB" sz="2100" dirty="0" err="1"/>
              <a:t>paragraff</a:t>
            </a:r>
            <a:r>
              <a:rPr lang="en-GB" sz="2100" dirty="0"/>
              <a:t> </a:t>
            </a:r>
            <a:r>
              <a:rPr lang="en-GB" sz="2100" dirty="0" err="1"/>
              <a:t>frawddeg</a:t>
            </a:r>
            <a:r>
              <a:rPr lang="en-GB" sz="2100" dirty="0"/>
              <a:t> </a:t>
            </a:r>
            <a:r>
              <a:rPr lang="en-GB" sz="2100" dirty="0" err="1"/>
              <a:t>sy’n</a:t>
            </a:r>
            <a:r>
              <a:rPr lang="en-GB" sz="2100" dirty="0"/>
              <a:t> </a:t>
            </a:r>
            <a:r>
              <a:rPr lang="en-GB" sz="2100" dirty="0" err="1"/>
              <a:t>crynhoi</a:t>
            </a:r>
            <a:r>
              <a:rPr lang="en-GB" sz="2100" dirty="0"/>
              <a:t> </a:t>
            </a:r>
            <a:r>
              <a:rPr lang="en-GB" sz="2100" dirty="0" err="1"/>
              <a:t>gweddill</a:t>
            </a:r>
            <a:r>
              <a:rPr lang="en-GB" sz="2100" dirty="0"/>
              <a:t> y </a:t>
            </a:r>
            <a:r>
              <a:rPr lang="en-GB" sz="2100" dirty="0" err="1"/>
              <a:t>paragraff</a:t>
            </a:r>
            <a:r>
              <a:rPr lang="en-GB" sz="2100" dirty="0"/>
              <a:t>.</a:t>
            </a:r>
          </a:p>
          <a:p>
            <a:r>
              <a:rPr lang="en-GB" sz="2100" dirty="0" err="1"/>
              <a:t>Fel</a:t>
            </a:r>
            <a:r>
              <a:rPr lang="en-GB" sz="2100" dirty="0"/>
              <a:t> </a:t>
            </a:r>
            <a:r>
              <a:rPr lang="en-GB" sz="2100" dirty="0" err="1"/>
              <a:t>arfer</a:t>
            </a:r>
            <a:r>
              <a:rPr lang="en-GB" sz="2100" dirty="0"/>
              <a:t> y </a:t>
            </a:r>
            <a:r>
              <a:rPr lang="en-GB" sz="2100" dirty="0" err="1"/>
              <a:t>frawddeg</a:t>
            </a:r>
            <a:r>
              <a:rPr lang="en-GB" sz="2100" dirty="0"/>
              <a:t> </a:t>
            </a:r>
            <a:r>
              <a:rPr lang="en-GB" sz="2100" dirty="0" err="1"/>
              <a:t>gyntaf</a:t>
            </a:r>
            <a:r>
              <a:rPr lang="en-GB" sz="2100" dirty="0"/>
              <a:t> </a:t>
            </a:r>
            <a:r>
              <a:rPr lang="en-GB" sz="2100" dirty="0" err="1"/>
              <a:t>neu’r</a:t>
            </a:r>
            <a:r>
              <a:rPr lang="en-GB" sz="2100" dirty="0"/>
              <a:t> ail </a:t>
            </a:r>
            <a:r>
              <a:rPr lang="en-GB" sz="2100" dirty="0" err="1"/>
              <a:t>frawddeg</a:t>
            </a:r>
            <a:r>
              <a:rPr lang="en-GB" sz="2100" dirty="0"/>
              <a:t> </a:t>
            </a:r>
            <a:r>
              <a:rPr lang="en-GB" sz="2100" dirty="0" err="1"/>
              <a:t>yw</a:t>
            </a:r>
            <a:r>
              <a:rPr lang="en-GB" sz="2100" dirty="0"/>
              <a:t> hon.</a:t>
            </a:r>
          </a:p>
          <a:p>
            <a:r>
              <a:rPr lang="en-GB" sz="2100" dirty="0" err="1"/>
              <a:t>Fesul</a:t>
            </a:r>
            <a:r>
              <a:rPr lang="en-GB" sz="2100" dirty="0"/>
              <a:t> </a:t>
            </a:r>
            <a:r>
              <a:rPr lang="en-GB" sz="2100" dirty="0" err="1"/>
              <a:t>paragraff</a:t>
            </a:r>
            <a:r>
              <a:rPr lang="en-GB" sz="2100" dirty="0"/>
              <a:t>, </a:t>
            </a:r>
            <a:r>
              <a:rPr lang="en-GB" sz="2100" dirty="0" err="1"/>
              <a:t>crynhowch</a:t>
            </a:r>
            <a:r>
              <a:rPr lang="en-GB" sz="2100" dirty="0"/>
              <a:t> </a:t>
            </a:r>
            <a:r>
              <a:rPr lang="en-GB" sz="2100" dirty="0" err="1"/>
              <a:t>mewn</a:t>
            </a:r>
            <a:r>
              <a:rPr lang="en-GB" sz="2100" dirty="0"/>
              <a:t> un </a:t>
            </a:r>
            <a:r>
              <a:rPr lang="en-GB" sz="2100" dirty="0" err="1"/>
              <a:t>frawddeg</a:t>
            </a:r>
            <a:r>
              <a:rPr lang="en-GB" sz="2100" dirty="0"/>
              <a:t> </a:t>
            </a:r>
            <a:r>
              <a:rPr lang="en-GB" sz="2100" dirty="0" err="1"/>
              <a:t>beth</a:t>
            </a:r>
            <a:r>
              <a:rPr lang="en-GB" sz="2100" dirty="0"/>
              <a:t> </a:t>
            </a:r>
            <a:r>
              <a:rPr lang="en-GB" sz="2100" dirty="0" err="1"/>
              <a:t>mae</a:t>
            </a:r>
            <a:r>
              <a:rPr lang="en-GB" sz="2100" dirty="0"/>
              <a:t> </a:t>
            </a:r>
            <a:r>
              <a:rPr lang="en-GB" sz="2100" dirty="0" err="1"/>
              <a:t>pob</a:t>
            </a:r>
            <a:r>
              <a:rPr lang="en-GB" sz="2100" dirty="0"/>
              <a:t> </a:t>
            </a:r>
            <a:r>
              <a:rPr lang="en-GB" sz="2100" dirty="0" err="1"/>
              <a:t>paragraff</a:t>
            </a:r>
            <a:r>
              <a:rPr lang="en-GB" sz="2100" dirty="0"/>
              <a:t> </a:t>
            </a:r>
            <a:r>
              <a:rPr lang="en-GB" sz="2100" dirty="0" err="1"/>
              <a:t>yn</a:t>
            </a:r>
            <a:r>
              <a:rPr lang="en-GB" sz="2100" dirty="0"/>
              <a:t> </a:t>
            </a:r>
            <a:r>
              <a:rPr lang="en-GB" sz="2100" dirty="0" err="1"/>
              <a:t>ceisio’i</a:t>
            </a:r>
            <a:r>
              <a:rPr lang="en-GB" sz="2100" dirty="0"/>
              <a:t> </a:t>
            </a:r>
            <a:r>
              <a:rPr lang="en-GB" sz="2100" dirty="0" err="1"/>
              <a:t>ddweud</a:t>
            </a:r>
            <a:r>
              <a:rPr lang="en-GB" sz="2100" dirty="0"/>
              <a:t> </a:t>
            </a:r>
            <a:r>
              <a:rPr lang="en-GB" sz="2100" dirty="0" err="1"/>
              <a:t>wrthych</a:t>
            </a:r>
            <a:r>
              <a:rPr lang="en-GB" sz="2100" dirty="0"/>
              <a:t>.</a:t>
            </a:r>
          </a:p>
          <a:p>
            <a:endParaRPr lang="en-GB" sz="2100" dirty="0"/>
          </a:p>
        </p:txBody>
      </p:sp>
      <p:sp>
        <p:nvSpPr>
          <p:cNvPr id="40965" name="Rectangle 5"/>
          <p:cNvSpPr>
            <a:spLocks noGrp="1" noChangeArrowheads="1"/>
          </p:cNvSpPr>
          <p:nvPr>
            <p:ph type="body" sz="half" idx="2"/>
          </p:nvPr>
        </p:nvSpPr>
        <p:spPr/>
        <p:txBody>
          <a:bodyPr/>
          <a:lstStyle/>
          <a:p>
            <a:r>
              <a:rPr lang="en-GB" sz="2100" dirty="0"/>
              <a:t>Each paragraph has a sentence that summarises the rest of the paragraph.</a:t>
            </a:r>
          </a:p>
          <a:p>
            <a:r>
              <a:rPr lang="en-GB" sz="2100" dirty="0"/>
              <a:t>This is usually the first or second sentence.</a:t>
            </a:r>
          </a:p>
          <a:p>
            <a:r>
              <a:rPr lang="en-GB" sz="2100" dirty="0"/>
              <a:t>Paragraph by paragraph sum up in one sentence what each paragraph is trying to tell you. </a:t>
            </a:r>
          </a:p>
          <a:p>
            <a:endParaRPr lang="en-GB" sz="21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370013" y="476250"/>
            <a:ext cx="7313612" cy="1368425"/>
          </a:xfrm>
        </p:spPr>
        <p:txBody>
          <a:bodyPr/>
          <a:lstStyle/>
          <a:p>
            <a:br>
              <a:rPr lang="en-GB" sz="3200" b="1" dirty="0"/>
            </a:br>
            <a:r>
              <a:rPr lang="en-GB" sz="3200" b="1" dirty="0" err="1"/>
              <a:t>Brawddeg</a:t>
            </a:r>
            <a:r>
              <a:rPr lang="en-GB" sz="3200" b="1" dirty="0"/>
              <a:t> </a:t>
            </a:r>
            <a:r>
              <a:rPr lang="en-GB" sz="3200" b="1" dirty="0" err="1"/>
              <a:t>i</a:t>
            </a:r>
            <a:r>
              <a:rPr lang="en-GB" sz="3200" b="1" dirty="0"/>
              <a:t> </a:t>
            </a:r>
            <a:r>
              <a:rPr lang="en-GB" sz="3200" b="1" dirty="0" err="1"/>
              <a:t>Grynhoi</a:t>
            </a:r>
            <a:br>
              <a:rPr lang="en-GB" sz="3200" b="1" dirty="0"/>
            </a:br>
            <a:r>
              <a:rPr lang="en-GB" sz="3200" b="1" dirty="0"/>
              <a:t>Sentence Summary</a:t>
            </a:r>
            <a:br>
              <a:rPr lang="en-GB" sz="3200" b="1" dirty="0"/>
            </a:br>
            <a:endParaRPr lang="en-GB" sz="3200" b="1" dirty="0"/>
          </a:p>
        </p:txBody>
      </p:sp>
      <p:sp>
        <p:nvSpPr>
          <p:cNvPr id="43012" name="Rectangle 4"/>
          <p:cNvSpPr>
            <a:spLocks noGrp="1" noChangeArrowheads="1"/>
          </p:cNvSpPr>
          <p:nvPr>
            <p:ph type="body" sz="half" idx="1"/>
          </p:nvPr>
        </p:nvSpPr>
        <p:spPr>
          <a:xfrm>
            <a:off x="1116013" y="1827213"/>
            <a:ext cx="3833812" cy="4481512"/>
          </a:xfrm>
        </p:spPr>
        <p:txBody>
          <a:bodyPr/>
          <a:lstStyle/>
          <a:p>
            <a:pPr>
              <a:lnSpc>
                <a:spcPct val="90000"/>
              </a:lnSpc>
            </a:pPr>
            <a:r>
              <a:rPr lang="en-GB" sz="1900" dirty="0" err="1"/>
              <a:t>Mae’n</a:t>
            </a:r>
            <a:r>
              <a:rPr lang="en-GB" sz="1900" dirty="0"/>
              <a:t> </a:t>
            </a:r>
            <a:r>
              <a:rPr lang="en-GB" sz="1900" dirty="0" err="1"/>
              <a:t>amlwg</a:t>
            </a:r>
            <a:r>
              <a:rPr lang="en-GB" sz="1900" dirty="0"/>
              <a:t> </a:t>
            </a:r>
            <a:r>
              <a:rPr lang="en-GB" sz="1900" dirty="0" err="1"/>
              <a:t>mai</a:t>
            </a:r>
            <a:r>
              <a:rPr lang="en-GB" sz="1900" dirty="0"/>
              <a:t> sail y </a:t>
            </a:r>
            <a:r>
              <a:rPr lang="en-GB" sz="1900" dirty="0" err="1"/>
              <a:t>jôc</a:t>
            </a:r>
            <a:r>
              <a:rPr lang="en-GB" sz="1900" dirty="0"/>
              <a:t> </a:t>
            </a:r>
            <a:r>
              <a:rPr lang="en-GB" sz="1900" dirty="0" err="1"/>
              <a:t>yw</a:t>
            </a:r>
            <a:r>
              <a:rPr lang="en-GB" sz="1900" dirty="0"/>
              <a:t> </a:t>
            </a:r>
            <a:r>
              <a:rPr lang="en-GB" sz="1900" dirty="0" err="1"/>
              <a:t>nad</a:t>
            </a:r>
            <a:r>
              <a:rPr lang="en-GB" sz="1900" dirty="0"/>
              <a:t> </a:t>
            </a:r>
            <a:r>
              <a:rPr lang="en-GB" sz="1900" dirty="0" err="1"/>
              <a:t>oes</a:t>
            </a:r>
            <a:r>
              <a:rPr lang="en-GB" sz="1900" dirty="0"/>
              <a:t> </a:t>
            </a:r>
            <a:r>
              <a:rPr lang="en-GB" sz="1900" dirty="0" err="1"/>
              <a:t>llawer</a:t>
            </a:r>
            <a:r>
              <a:rPr lang="en-GB" sz="1900" dirty="0"/>
              <a:t> o </a:t>
            </a:r>
            <a:r>
              <a:rPr lang="en-GB" sz="1900" dirty="0" err="1"/>
              <a:t>bobl</a:t>
            </a:r>
            <a:r>
              <a:rPr lang="en-GB" sz="1900" dirty="0"/>
              <a:t> </a:t>
            </a:r>
            <a:r>
              <a:rPr lang="en-GB" sz="1900" dirty="0" err="1"/>
              <a:t>yn</a:t>
            </a:r>
            <a:r>
              <a:rPr lang="en-GB" sz="1900" dirty="0"/>
              <a:t> </a:t>
            </a:r>
            <a:r>
              <a:rPr lang="en-GB" sz="1900" dirty="0" err="1"/>
              <a:t>gwybod</a:t>
            </a:r>
            <a:r>
              <a:rPr lang="en-GB" sz="1900" dirty="0"/>
              <a:t> </a:t>
            </a:r>
            <a:r>
              <a:rPr lang="en-GB" sz="1900" dirty="0" err="1"/>
              <a:t>beth</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 ac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wael</a:t>
            </a:r>
            <a:r>
              <a:rPr lang="en-GB" sz="1900" dirty="0"/>
              <a:t> am </a:t>
            </a:r>
            <a:r>
              <a:rPr lang="en-GB" sz="1900" dirty="0" err="1"/>
              <a:t>esbonio</a:t>
            </a:r>
            <a:r>
              <a:rPr lang="en-GB" sz="1900" dirty="0"/>
              <a:t> </a:t>
            </a:r>
            <a:r>
              <a:rPr lang="en-GB" sz="1900" dirty="0" err="1"/>
              <a:t>hyn</a:t>
            </a:r>
            <a:r>
              <a:rPr lang="en-GB" sz="1900" dirty="0"/>
              <a:t>’.</a:t>
            </a:r>
            <a:endParaRPr lang="en-GB" sz="1900" i="1" dirty="0"/>
          </a:p>
          <a:p>
            <a:pPr>
              <a:lnSpc>
                <a:spcPct val="90000"/>
              </a:lnSpc>
            </a:pPr>
            <a:r>
              <a:rPr lang="en-GB" sz="1900" dirty="0" err="1"/>
              <a:t>O’r</a:t>
            </a:r>
            <a:r>
              <a:rPr lang="en-GB" sz="1900" dirty="0"/>
              <a:t> </a:t>
            </a:r>
            <a:r>
              <a:rPr lang="en-GB" sz="1900" dirty="0" err="1"/>
              <a:t>frawddeg</a:t>
            </a:r>
            <a:r>
              <a:rPr lang="en-GB" sz="1900" dirty="0"/>
              <a:t> hon </a:t>
            </a:r>
            <a:r>
              <a:rPr lang="en-GB" sz="1900" dirty="0" err="1"/>
              <a:t>gallwn</a:t>
            </a:r>
            <a:r>
              <a:rPr lang="en-GB" sz="1900" dirty="0"/>
              <a:t> </a:t>
            </a:r>
            <a:r>
              <a:rPr lang="en-GB" sz="1900" dirty="0" err="1"/>
              <a:t>ragweld</a:t>
            </a:r>
            <a:r>
              <a:rPr lang="en-GB" sz="1900" dirty="0"/>
              <a:t> y </a:t>
            </a:r>
            <a:r>
              <a:rPr lang="en-GB" sz="1900" dirty="0" err="1"/>
              <a:t>bydd</a:t>
            </a:r>
            <a:r>
              <a:rPr lang="en-GB" sz="1900" dirty="0"/>
              <a:t> y </a:t>
            </a:r>
            <a:r>
              <a:rPr lang="en-GB" sz="1900" dirty="0" err="1"/>
              <a:t>paragraff</a:t>
            </a:r>
            <a:r>
              <a:rPr lang="en-GB" sz="1900" dirty="0"/>
              <a:t> </a:t>
            </a:r>
            <a:r>
              <a:rPr lang="en-GB" sz="1900" dirty="0" err="1"/>
              <a:t>nesaf</a:t>
            </a:r>
            <a:r>
              <a:rPr lang="en-GB" sz="1900" dirty="0"/>
              <a:t> </a:t>
            </a:r>
            <a:r>
              <a:rPr lang="en-GB" sz="1900" dirty="0" err="1"/>
              <a:t>yn</a:t>
            </a:r>
            <a:r>
              <a:rPr lang="en-GB" sz="1900" dirty="0"/>
              <a:t> </a:t>
            </a:r>
            <a:r>
              <a:rPr lang="en-GB" sz="1900" dirty="0" err="1"/>
              <a:t>rhoi</a:t>
            </a:r>
            <a:r>
              <a:rPr lang="en-GB" sz="1900" dirty="0"/>
              <a:t> </a:t>
            </a:r>
            <a:r>
              <a:rPr lang="en-GB" sz="1900" dirty="0" err="1"/>
              <a:t>enghreifftiau</a:t>
            </a:r>
            <a:r>
              <a:rPr lang="en-GB" sz="1900" dirty="0"/>
              <a:t> </a:t>
            </a:r>
            <a:r>
              <a:rPr lang="en-GB" sz="1900" dirty="0" err="1"/>
              <a:t>inni</a:t>
            </a:r>
            <a:r>
              <a:rPr lang="en-GB" sz="1900" dirty="0"/>
              <a:t> o </a:t>
            </a:r>
            <a:r>
              <a:rPr lang="en-GB" sz="1900" dirty="0" err="1"/>
              <a:t>beth</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 </a:t>
            </a:r>
            <a:r>
              <a:rPr lang="en-GB" sz="1900" dirty="0" err="1"/>
              <a:t>fel</a:t>
            </a:r>
            <a:r>
              <a:rPr lang="en-GB" sz="1900" dirty="0"/>
              <a:t> </a:t>
            </a:r>
            <a:r>
              <a:rPr lang="en-GB" sz="1900" dirty="0" err="1"/>
              <a:t>arfer</a:t>
            </a:r>
            <a:r>
              <a:rPr lang="en-GB" sz="1900" dirty="0"/>
              <a:t>.</a:t>
            </a:r>
          </a:p>
          <a:p>
            <a:pPr>
              <a:lnSpc>
                <a:spcPct val="90000"/>
              </a:lnSpc>
            </a:pPr>
            <a:r>
              <a:rPr lang="en-GB" sz="1900" dirty="0"/>
              <a:t>Mae </a:t>
            </a:r>
            <a:r>
              <a:rPr lang="en-GB" sz="1900" dirty="0" err="1"/>
              <a:t>defnyddio</a:t>
            </a:r>
            <a:r>
              <a:rPr lang="en-GB" sz="1900" dirty="0"/>
              <a:t> </a:t>
            </a:r>
            <a:r>
              <a:rPr lang="en-GB" sz="1900" dirty="0" err="1"/>
              <a:t>pwyntiau</a:t>
            </a:r>
            <a:r>
              <a:rPr lang="en-GB" sz="1900" dirty="0"/>
              <a:t> </a:t>
            </a:r>
            <a:r>
              <a:rPr lang="en-GB" sz="1900" dirty="0" err="1"/>
              <a:t>bwled</a:t>
            </a:r>
            <a:r>
              <a:rPr lang="en-GB" sz="1900" dirty="0"/>
              <a:t> </a:t>
            </a:r>
            <a:r>
              <a:rPr lang="en-GB" sz="1900" dirty="0" err="1"/>
              <a:t>yn</a:t>
            </a:r>
            <a:r>
              <a:rPr lang="en-GB" sz="1900" dirty="0"/>
              <a:t> </a:t>
            </a:r>
            <a:r>
              <a:rPr lang="en-GB" sz="1900" dirty="0" err="1"/>
              <a:t>rhoi</a:t>
            </a:r>
            <a:r>
              <a:rPr lang="en-GB" sz="1900" dirty="0"/>
              <a:t> </a:t>
            </a:r>
            <a:r>
              <a:rPr lang="en-GB" sz="1900" dirty="0" err="1"/>
              <a:t>rhestr</a:t>
            </a:r>
            <a:r>
              <a:rPr lang="en-GB" sz="1900" dirty="0"/>
              <a:t>.</a:t>
            </a:r>
          </a:p>
          <a:p>
            <a:pPr>
              <a:lnSpc>
                <a:spcPct val="90000"/>
              </a:lnSpc>
            </a:pPr>
            <a:endParaRPr lang="en-GB" sz="1900" dirty="0"/>
          </a:p>
        </p:txBody>
      </p:sp>
      <p:sp>
        <p:nvSpPr>
          <p:cNvPr id="43013" name="Rectangle 5"/>
          <p:cNvSpPr>
            <a:spLocks noGrp="1" noChangeArrowheads="1"/>
          </p:cNvSpPr>
          <p:nvPr>
            <p:ph type="body" sz="half" idx="2"/>
          </p:nvPr>
        </p:nvSpPr>
        <p:spPr/>
        <p:txBody>
          <a:bodyPr/>
          <a:lstStyle/>
          <a:p>
            <a:pPr>
              <a:lnSpc>
                <a:spcPct val="90000"/>
              </a:lnSpc>
            </a:pPr>
            <a:r>
              <a:rPr lang="en-GB" sz="1900" dirty="0"/>
              <a:t>‘Obviously the joke has its origins in the fact that few people actually know what youth workers do and youth workers are bad at explaining this’.</a:t>
            </a:r>
            <a:endParaRPr lang="en-GB" sz="1900" i="1" dirty="0"/>
          </a:p>
          <a:p>
            <a:pPr>
              <a:lnSpc>
                <a:spcPct val="90000"/>
              </a:lnSpc>
            </a:pPr>
            <a:r>
              <a:rPr lang="en-GB" sz="1900" dirty="0"/>
              <a:t>From this sentence we can predict that the next paragraph will provide us with examples of what youth workers generally do.</a:t>
            </a:r>
          </a:p>
          <a:p>
            <a:pPr>
              <a:lnSpc>
                <a:spcPct val="90000"/>
              </a:lnSpc>
            </a:pPr>
            <a:r>
              <a:rPr lang="en-GB" sz="1900" dirty="0"/>
              <a:t>Bullet points provide a list format. </a:t>
            </a:r>
          </a:p>
          <a:p>
            <a:pPr>
              <a:lnSpc>
                <a:spcPct val="90000"/>
              </a:lnSpc>
            </a:pPr>
            <a:endParaRPr lang="en-GB" sz="1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403350" y="0"/>
            <a:ext cx="7313613" cy="1511300"/>
          </a:xfrm>
        </p:spPr>
        <p:txBody>
          <a:bodyPr/>
          <a:lstStyle/>
          <a:p>
            <a:br>
              <a:rPr lang="en-GB" sz="3200" b="1" dirty="0"/>
            </a:br>
            <a:r>
              <a:rPr lang="en-GB" sz="3200" b="1" dirty="0" err="1"/>
              <a:t>Brawddeg</a:t>
            </a:r>
            <a:r>
              <a:rPr lang="en-GB" sz="3200" b="1" dirty="0"/>
              <a:t> </a:t>
            </a:r>
            <a:r>
              <a:rPr lang="en-GB" sz="3200" b="1" dirty="0" err="1"/>
              <a:t>i</a:t>
            </a:r>
            <a:r>
              <a:rPr lang="en-GB" sz="3200" b="1" dirty="0"/>
              <a:t> </a:t>
            </a:r>
            <a:r>
              <a:rPr lang="en-GB" sz="3200" b="1" dirty="0" err="1"/>
              <a:t>Grynhoi</a:t>
            </a:r>
            <a:br>
              <a:rPr lang="en-GB" sz="3200" b="1" dirty="0"/>
            </a:br>
            <a:r>
              <a:rPr lang="en-GB" sz="3200" b="1" dirty="0"/>
              <a:t>Sentence Summary</a:t>
            </a:r>
          </a:p>
        </p:txBody>
      </p:sp>
      <p:sp>
        <p:nvSpPr>
          <p:cNvPr id="45060" name="Rectangle 4"/>
          <p:cNvSpPr>
            <a:spLocks noGrp="1" noChangeArrowheads="1"/>
          </p:cNvSpPr>
          <p:nvPr>
            <p:ph type="body" sz="half" idx="1"/>
          </p:nvPr>
        </p:nvSpPr>
        <p:spPr>
          <a:xfrm>
            <a:off x="1116013" y="1827213"/>
            <a:ext cx="3833812" cy="4554537"/>
          </a:xfrm>
        </p:spPr>
        <p:txBody>
          <a:bodyPr/>
          <a:lstStyle/>
          <a:p>
            <a:pPr>
              <a:lnSpc>
                <a:spcPct val="90000"/>
              </a:lnSpc>
            </a:pPr>
            <a:r>
              <a:rPr lang="en-GB" sz="1900" dirty="0" err="1"/>
              <a:t>Mae’r</a:t>
            </a:r>
            <a:r>
              <a:rPr lang="en-GB" sz="1900" dirty="0"/>
              <a:t> </a:t>
            </a:r>
            <a:r>
              <a:rPr lang="en-GB" sz="1900" dirty="0" err="1"/>
              <a:t>paragraff</a:t>
            </a:r>
            <a:r>
              <a:rPr lang="en-GB" sz="1900" dirty="0"/>
              <a:t> </a:t>
            </a:r>
            <a:r>
              <a:rPr lang="en-GB" sz="1900" dirty="0" err="1"/>
              <a:t>yn</a:t>
            </a:r>
            <a:r>
              <a:rPr lang="en-GB" sz="1900" dirty="0"/>
              <a:t> </a:t>
            </a:r>
            <a:r>
              <a:rPr lang="en-GB" sz="1900" dirty="0" err="1"/>
              <a:t>mynd</a:t>
            </a:r>
            <a:r>
              <a:rPr lang="en-GB" sz="1900" dirty="0"/>
              <a:t> </a:t>
            </a:r>
            <a:r>
              <a:rPr lang="en-GB" sz="1900" dirty="0" err="1"/>
              <a:t>ymlaen</a:t>
            </a:r>
            <a:r>
              <a:rPr lang="en-GB" sz="1900" dirty="0"/>
              <a:t> </a:t>
            </a:r>
            <a:r>
              <a:rPr lang="en-GB" sz="1900" dirty="0" err="1"/>
              <a:t>i</a:t>
            </a:r>
            <a:r>
              <a:rPr lang="en-GB" sz="1900" dirty="0"/>
              <a:t> </a:t>
            </a:r>
            <a:r>
              <a:rPr lang="en-GB" sz="1900" dirty="0" err="1"/>
              <a:t>nodi’r</a:t>
            </a:r>
            <a:r>
              <a:rPr lang="en-GB" sz="1900" dirty="0"/>
              <a:t> </a:t>
            </a:r>
            <a:r>
              <a:rPr lang="en-GB" sz="1900" dirty="0" err="1"/>
              <a:t>hyn</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a:t>
            </a:r>
          </a:p>
          <a:p>
            <a:pPr>
              <a:lnSpc>
                <a:spcPct val="90000"/>
              </a:lnSpc>
            </a:pPr>
            <a:r>
              <a:rPr lang="en-GB" sz="1900" dirty="0"/>
              <a:t>Mae </a:t>
            </a:r>
            <a:r>
              <a:rPr lang="en-GB" sz="1900" dirty="0" err="1"/>
              <a:t>penawdau’n</a:t>
            </a:r>
            <a:r>
              <a:rPr lang="en-GB" sz="1900" dirty="0"/>
              <a:t> </a:t>
            </a:r>
            <a:r>
              <a:rPr lang="en-GB" sz="1900" dirty="0" err="1"/>
              <a:t>rhagfynegi’r</a:t>
            </a:r>
            <a:r>
              <a:rPr lang="en-GB" sz="1900" dirty="0"/>
              <a:t> </a:t>
            </a:r>
            <a:r>
              <a:rPr lang="en-GB" sz="1900" dirty="0" err="1"/>
              <a:t>hyn</a:t>
            </a:r>
            <a:r>
              <a:rPr lang="en-GB" sz="1900" dirty="0"/>
              <a:t> y </a:t>
            </a:r>
            <a:r>
              <a:rPr lang="en-GB" sz="1900" dirty="0" err="1"/>
              <a:t>gellir</a:t>
            </a:r>
            <a:r>
              <a:rPr lang="en-GB" sz="1900" dirty="0"/>
              <a:t> </a:t>
            </a:r>
            <a:r>
              <a:rPr lang="en-GB" sz="1900" dirty="0" err="1"/>
              <a:t>ei</a:t>
            </a:r>
            <a:r>
              <a:rPr lang="en-GB" sz="1900" dirty="0"/>
              <a:t> </a:t>
            </a:r>
            <a:r>
              <a:rPr lang="en-GB" sz="1900" dirty="0" err="1"/>
              <a:t>ddisgwyl</a:t>
            </a:r>
            <a:r>
              <a:rPr lang="en-GB" sz="1900" dirty="0"/>
              <a:t> </a:t>
            </a:r>
          </a:p>
          <a:p>
            <a:pPr>
              <a:lnSpc>
                <a:spcPct val="90000"/>
              </a:lnSpc>
            </a:pPr>
            <a:r>
              <a:rPr lang="en-GB" sz="1900" dirty="0"/>
              <a:t> Mae ‘Identifying the skills’ a ‘The wide range of youth work’, </a:t>
            </a:r>
            <a:r>
              <a:rPr lang="en-GB" sz="1900" dirty="0" err="1"/>
              <a:t>yn</a:t>
            </a:r>
            <a:r>
              <a:rPr lang="en-GB" sz="1900" dirty="0"/>
              <a:t> </a:t>
            </a:r>
            <a:r>
              <a:rPr lang="en-GB" sz="1900" dirty="0" err="1"/>
              <a:t>eich</a:t>
            </a:r>
            <a:r>
              <a:rPr lang="en-GB" sz="1900" dirty="0"/>
              <a:t> </a:t>
            </a:r>
            <a:r>
              <a:rPr lang="en-GB" sz="1900" dirty="0" err="1"/>
              <a:t>darparu</a:t>
            </a:r>
            <a:r>
              <a:rPr lang="en-GB" sz="1900" dirty="0"/>
              <a:t> </a:t>
            </a:r>
            <a:r>
              <a:rPr lang="en-GB" sz="1900" dirty="0" err="1"/>
              <a:t>chi’r</a:t>
            </a:r>
            <a:r>
              <a:rPr lang="en-GB" sz="1900" dirty="0"/>
              <a:t> </a:t>
            </a:r>
            <a:r>
              <a:rPr lang="en-GB" sz="1900" dirty="0" err="1"/>
              <a:t>darllenydd</a:t>
            </a:r>
            <a:r>
              <a:rPr lang="en-GB" sz="1900" dirty="0"/>
              <a:t> â </a:t>
            </a:r>
            <a:r>
              <a:rPr lang="en-GB" sz="1900" dirty="0" err="1"/>
              <a:t>syniadau</a:t>
            </a:r>
            <a:r>
              <a:rPr lang="en-GB" sz="1900" dirty="0"/>
              <a:t> </a:t>
            </a:r>
            <a:r>
              <a:rPr lang="en-GB" sz="1900" dirty="0" err="1"/>
              <a:t>o’r</a:t>
            </a:r>
            <a:r>
              <a:rPr lang="en-GB" sz="1900" dirty="0"/>
              <a:t> </a:t>
            </a:r>
            <a:r>
              <a:rPr lang="en-GB" sz="1900" dirty="0" err="1"/>
              <a:t>hyn</a:t>
            </a:r>
            <a:r>
              <a:rPr lang="en-GB" sz="1900" dirty="0"/>
              <a:t> </a:t>
            </a:r>
            <a:r>
              <a:rPr lang="en-GB" sz="1900" dirty="0" err="1"/>
              <a:t>sydd</a:t>
            </a:r>
            <a:r>
              <a:rPr lang="en-GB" sz="1900" dirty="0"/>
              <a:t> </a:t>
            </a:r>
            <a:r>
              <a:rPr lang="en-GB" sz="1900" dirty="0" err="1"/>
              <a:t>i</a:t>
            </a:r>
            <a:r>
              <a:rPr lang="en-GB" sz="1900" dirty="0"/>
              <a:t> </a:t>
            </a:r>
            <a:r>
              <a:rPr lang="en-GB" sz="1900" dirty="0" err="1"/>
              <a:t>ddilyn</a:t>
            </a:r>
            <a:r>
              <a:rPr lang="en-GB" sz="1900" dirty="0"/>
              <a:t>, ac felly </a:t>
            </a:r>
            <a:r>
              <a:rPr lang="en-GB" sz="1900" dirty="0" err="1"/>
              <a:t>nid</a:t>
            </a:r>
            <a:r>
              <a:rPr lang="en-GB" sz="1900" dirty="0"/>
              <a:t> </a:t>
            </a:r>
            <a:r>
              <a:rPr lang="en-GB" sz="1900" dirty="0" err="1"/>
              <a:t>oes</a:t>
            </a:r>
            <a:r>
              <a:rPr lang="en-GB" sz="1900" dirty="0"/>
              <a:t> </a:t>
            </a:r>
            <a:r>
              <a:rPr lang="en-GB" sz="1900" dirty="0" err="1"/>
              <a:t>angen</a:t>
            </a:r>
            <a:r>
              <a:rPr lang="en-GB" sz="1900" dirty="0"/>
              <a:t> </a:t>
            </a:r>
            <a:r>
              <a:rPr lang="en-GB" sz="1900" dirty="0" err="1"/>
              <a:t>ichi</a:t>
            </a:r>
            <a:r>
              <a:rPr lang="en-GB" sz="1900" dirty="0"/>
              <a:t> </a:t>
            </a:r>
            <a:r>
              <a:rPr lang="en-GB" sz="1900" dirty="0" err="1"/>
              <a:t>ddarllen</a:t>
            </a:r>
            <a:r>
              <a:rPr lang="en-GB" sz="1900" dirty="0"/>
              <a:t> </a:t>
            </a:r>
            <a:r>
              <a:rPr lang="en-GB" sz="1900" dirty="0" err="1"/>
              <a:t>pob</a:t>
            </a:r>
            <a:r>
              <a:rPr lang="en-GB" sz="1900" dirty="0"/>
              <a:t> </a:t>
            </a:r>
            <a:r>
              <a:rPr lang="en-GB" sz="1900" dirty="0" err="1"/>
              <a:t>gair</a:t>
            </a:r>
            <a:r>
              <a:rPr lang="en-GB" sz="1900" dirty="0"/>
              <a:t>.</a:t>
            </a:r>
          </a:p>
          <a:p>
            <a:pPr>
              <a:lnSpc>
                <a:spcPct val="90000"/>
              </a:lnSpc>
            </a:pPr>
            <a:endParaRPr lang="en-GB" sz="1900" dirty="0"/>
          </a:p>
        </p:txBody>
      </p:sp>
      <p:sp>
        <p:nvSpPr>
          <p:cNvPr id="45061" name="Rectangle 5"/>
          <p:cNvSpPr>
            <a:spLocks noGrp="1" noChangeArrowheads="1"/>
          </p:cNvSpPr>
          <p:nvPr>
            <p:ph type="body" sz="half" idx="2"/>
          </p:nvPr>
        </p:nvSpPr>
        <p:spPr/>
        <p:txBody>
          <a:bodyPr/>
          <a:lstStyle/>
          <a:p>
            <a:pPr>
              <a:lnSpc>
                <a:spcPct val="90000"/>
              </a:lnSpc>
            </a:pPr>
            <a:r>
              <a:rPr lang="en-GB" sz="1900" dirty="0"/>
              <a:t>The paragraph continues to specify what youth workers do……</a:t>
            </a:r>
          </a:p>
          <a:p>
            <a:pPr>
              <a:lnSpc>
                <a:spcPct val="90000"/>
              </a:lnSpc>
            </a:pPr>
            <a:r>
              <a:rPr lang="en-GB" sz="1900" dirty="0"/>
              <a:t>Headings provide a forecast of what is to be expected </a:t>
            </a:r>
          </a:p>
          <a:p>
            <a:pPr>
              <a:lnSpc>
                <a:spcPct val="90000"/>
              </a:lnSpc>
            </a:pPr>
            <a:r>
              <a:rPr lang="en-GB" sz="1900" dirty="0"/>
              <a:t>‘Identifying the skills’ and ‘The wide range of youth work’, provide you the reader with an idea of what is to follow, and therefore you do not need to read every word.</a:t>
            </a:r>
          </a:p>
          <a:p>
            <a:pPr>
              <a:lnSpc>
                <a:spcPct val="90000"/>
              </a:lnSpc>
            </a:pPr>
            <a:endParaRPr lang="en-GB" sz="19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370013" y="301625"/>
            <a:ext cx="7313612" cy="1543050"/>
          </a:xfrm>
        </p:spPr>
        <p:txBody>
          <a:bodyPr/>
          <a:lstStyle/>
          <a:p>
            <a:br>
              <a:rPr lang="en-GB" sz="3200" b="1" dirty="0"/>
            </a:br>
            <a:r>
              <a:rPr lang="en-GB" sz="3200" b="1" dirty="0" err="1"/>
              <a:t>Brawddeg</a:t>
            </a:r>
            <a:r>
              <a:rPr lang="en-GB" sz="3200" b="1" dirty="0"/>
              <a:t> </a:t>
            </a:r>
            <a:r>
              <a:rPr lang="en-GB" sz="3200" b="1" dirty="0" err="1"/>
              <a:t>i</a:t>
            </a:r>
            <a:r>
              <a:rPr lang="en-GB" sz="3200" b="1" dirty="0"/>
              <a:t> </a:t>
            </a:r>
            <a:r>
              <a:rPr lang="en-GB" sz="3200" b="1" dirty="0" err="1"/>
              <a:t>Grynhoi</a:t>
            </a:r>
            <a:br>
              <a:rPr lang="en-GB" sz="3200" b="1" dirty="0"/>
            </a:br>
            <a:r>
              <a:rPr lang="en-GB" sz="3200" b="1" dirty="0"/>
              <a:t>Sentence Summary</a:t>
            </a:r>
            <a:br>
              <a:rPr lang="en-GB" sz="3200" b="1" dirty="0"/>
            </a:br>
            <a:endParaRPr lang="en-GB" sz="3200" b="1" dirty="0"/>
          </a:p>
        </p:txBody>
      </p:sp>
      <p:sp>
        <p:nvSpPr>
          <p:cNvPr id="47108" name="Rectangle 4"/>
          <p:cNvSpPr>
            <a:spLocks noGrp="1" noChangeArrowheads="1"/>
          </p:cNvSpPr>
          <p:nvPr>
            <p:ph type="body" sz="half" idx="1"/>
          </p:nvPr>
        </p:nvSpPr>
        <p:spPr>
          <a:xfrm>
            <a:off x="1042988" y="1827213"/>
            <a:ext cx="3906837" cy="4481512"/>
          </a:xfrm>
        </p:spPr>
        <p:txBody>
          <a:bodyPr/>
          <a:lstStyle/>
          <a:p>
            <a:pPr>
              <a:lnSpc>
                <a:spcPct val="90000"/>
              </a:lnSpc>
            </a:pPr>
            <a:r>
              <a:rPr lang="en-GB" sz="2100" dirty="0" err="1"/>
              <a:t>Mae’r</a:t>
            </a:r>
            <a:r>
              <a:rPr lang="en-GB" sz="2100" dirty="0"/>
              <a:t> </a:t>
            </a:r>
            <a:r>
              <a:rPr lang="en-GB" sz="2100" dirty="0" err="1"/>
              <a:t>pennawd</a:t>
            </a:r>
            <a:r>
              <a:rPr lang="en-GB" sz="2100" dirty="0"/>
              <a:t> ‘The wide range of youth work’ </a:t>
            </a:r>
            <a:r>
              <a:rPr lang="en-GB" sz="2100" dirty="0" err="1"/>
              <a:t>yn</a:t>
            </a:r>
            <a:r>
              <a:rPr lang="en-GB" sz="2100" dirty="0"/>
              <a:t> </a:t>
            </a:r>
            <a:r>
              <a:rPr lang="en-GB" sz="2100" dirty="0" err="1"/>
              <a:t>cadarnhau</a:t>
            </a:r>
            <a:r>
              <a:rPr lang="en-GB" sz="2100" dirty="0"/>
              <a:t>, </a:t>
            </a:r>
            <a:r>
              <a:rPr lang="en-GB" sz="2100" dirty="0" err="1"/>
              <a:t>heb</a:t>
            </a:r>
            <a:r>
              <a:rPr lang="en-GB" sz="2100" dirty="0"/>
              <a:t> </a:t>
            </a:r>
            <a:r>
              <a:rPr lang="en-GB" sz="2100" dirty="0" err="1"/>
              <a:t>ddarllen</a:t>
            </a:r>
            <a:r>
              <a:rPr lang="en-GB" sz="2100" dirty="0"/>
              <a:t> </a:t>
            </a:r>
            <a:r>
              <a:rPr lang="en-GB" sz="2100" dirty="0" err="1"/>
              <a:t>ymhellach</a:t>
            </a:r>
            <a:r>
              <a:rPr lang="en-GB" sz="2100" dirty="0"/>
              <a:t>, y </a:t>
            </a:r>
            <a:r>
              <a:rPr lang="en-GB" sz="2100" dirty="0" err="1"/>
              <a:t>bydd</a:t>
            </a:r>
            <a:r>
              <a:rPr lang="en-GB" sz="2100" dirty="0"/>
              <a:t> </a:t>
            </a:r>
            <a:r>
              <a:rPr lang="en-GB" sz="2100" dirty="0" err="1"/>
              <a:t>yr</a:t>
            </a:r>
            <a:r>
              <a:rPr lang="en-GB" sz="2100" dirty="0"/>
              <a:t> </a:t>
            </a:r>
            <a:r>
              <a:rPr lang="en-GB" sz="2100" dirty="0" err="1"/>
              <a:t>adran</a:t>
            </a:r>
            <a:r>
              <a:rPr lang="en-GB" sz="2100" dirty="0"/>
              <a:t> </a:t>
            </a:r>
            <a:r>
              <a:rPr lang="en-GB" sz="2100" dirty="0" err="1"/>
              <a:t>sy’n</a:t>
            </a:r>
            <a:r>
              <a:rPr lang="en-GB" sz="2100" dirty="0"/>
              <a:t> </a:t>
            </a:r>
            <a:r>
              <a:rPr lang="en-GB" sz="2100" dirty="0" err="1"/>
              <a:t>dilyn</a:t>
            </a:r>
            <a:r>
              <a:rPr lang="en-GB" sz="2100" dirty="0"/>
              <a:t> </a:t>
            </a:r>
            <a:r>
              <a:rPr lang="en-GB" sz="2100" dirty="0" err="1"/>
              <a:t>yn</a:t>
            </a:r>
            <a:r>
              <a:rPr lang="en-GB" sz="2100" dirty="0"/>
              <a:t> </a:t>
            </a:r>
            <a:r>
              <a:rPr lang="en-GB" sz="2100" dirty="0" err="1"/>
              <a:t>cynnwys</a:t>
            </a:r>
            <a:r>
              <a:rPr lang="en-GB" sz="2100" dirty="0"/>
              <a:t> </a:t>
            </a:r>
            <a:r>
              <a:rPr lang="en-GB" sz="2100" dirty="0" err="1"/>
              <a:t>enghreifftiau</a:t>
            </a:r>
            <a:r>
              <a:rPr lang="en-GB" sz="2100" dirty="0"/>
              <a:t> o </a:t>
            </a:r>
            <a:r>
              <a:rPr lang="en-GB" sz="2100" dirty="0" err="1"/>
              <a:t>ddulliau</a:t>
            </a:r>
            <a:r>
              <a:rPr lang="en-GB" sz="2100" dirty="0"/>
              <a:t> </a:t>
            </a:r>
            <a:r>
              <a:rPr lang="en-GB" sz="2100" dirty="0" err="1"/>
              <a:t>gwaith</a:t>
            </a:r>
            <a:r>
              <a:rPr lang="en-GB" sz="2100" dirty="0"/>
              <a:t> </a:t>
            </a:r>
            <a:r>
              <a:rPr lang="en-GB" sz="2100" dirty="0" err="1"/>
              <a:t>ieuenctid</a:t>
            </a:r>
            <a:r>
              <a:rPr lang="en-GB" sz="2100" dirty="0"/>
              <a:t>. </a:t>
            </a:r>
            <a:r>
              <a:rPr lang="en-GB" sz="2100" dirty="0" err="1"/>
              <a:t>Dylai</a:t>
            </a:r>
            <a:r>
              <a:rPr lang="en-GB" sz="2100" dirty="0"/>
              <a:t> </a:t>
            </a:r>
            <a:r>
              <a:rPr lang="en-GB" sz="2100" dirty="0" err="1"/>
              <a:t>hyn</a:t>
            </a:r>
            <a:r>
              <a:rPr lang="en-GB" sz="2100" dirty="0"/>
              <a:t> </a:t>
            </a:r>
            <a:r>
              <a:rPr lang="en-GB" sz="2100" dirty="0" err="1"/>
              <a:t>roi</a:t>
            </a:r>
            <a:r>
              <a:rPr lang="en-GB" sz="2100" dirty="0"/>
              <a:t> </a:t>
            </a:r>
            <a:r>
              <a:rPr lang="en-GB" sz="2100" dirty="0" err="1"/>
              <a:t>hyder</a:t>
            </a:r>
            <a:r>
              <a:rPr lang="en-GB" sz="2100" dirty="0"/>
              <a:t> </a:t>
            </a:r>
            <a:r>
              <a:rPr lang="en-GB" sz="2100" dirty="0" err="1"/>
              <a:t>ichi</a:t>
            </a:r>
            <a:r>
              <a:rPr lang="en-GB" sz="2100" dirty="0"/>
              <a:t> </a:t>
            </a:r>
            <a:r>
              <a:rPr lang="en-GB" sz="2100" dirty="0" err="1"/>
              <a:t>sganio</a:t>
            </a:r>
            <a:r>
              <a:rPr lang="en-GB" sz="2100" dirty="0"/>
              <a:t> a </a:t>
            </a:r>
            <a:r>
              <a:rPr lang="en-GB" sz="2100" dirty="0" err="1"/>
              <a:t>neidio</a:t>
            </a:r>
            <a:r>
              <a:rPr lang="en-GB" sz="2100" dirty="0"/>
              <a:t> </a:t>
            </a:r>
            <a:r>
              <a:rPr lang="en-GB" sz="2100" dirty="0" err="1"/>
              <a:t>dros</a:t>
            </a:r>
            <a:r>
              <a:rPr lang="en-GB" sz="2100" dirty="0"/>
              <a:t> </a:t>
            </a:r>
            <a:r>
              <a:rPr lang="en-GB" sz="2100" dirty="0" err="1"/>
              <a:t>adrannau</a:t>
            </a:r>
            <a:r>
              <a:rPr lang="en-GB" sz="2100" dirty="0"/>
              <a:t> </a:t>
            </a:r>
            <a:r>
              <a:rPr lang="en-GB" sz="2100" dirty="0" err="1"/>
              <a:t>wrth</a:t>
            </a:r>
            <a:r>
              <a:rPr lang="en-GB" sz="2100" dirty="0"/>
              <a:t> </a:t>
            </a:r>
            <a:r>
              <a:rPr lang="en-GB" sz="2100" dirty="0" err="1"/>
              <a:t>ddarllen</a:t>
            </a:r>
            <a:r>
              <a:rPr lang="en-GB" sz="2100" dirty="0"/>
              <a:t> </a:t>
            </a:r>
            <a:r>
              <a:rPr lang="en-GB" sz="2100" dirty="0" err="1"/>
              <a:t>i</a:t>
            </a:r>
            <a:r>
              <a:rPr lang="en-GB" sz="2100" dirty="0"/>
              <a:t> </a:t>
            </a:r>
            <a:r>
              <a:rPr lang="en-GB" sz="2100" dirty="0" err="1"/>
              <a:t>ganfod</a:t>
            </a:r>
            <a:r>
              <a:rPr lang="en-GB" sz="2100" dirty="0"/>
              <a:t> </a:t>
            </a:r>
            <a:r>
              <a:rPr lang="en-GB" sz="2100" dirty="0" err="1"/>
              <a:t>ystyr</a:t>
            </a:r>
            <a:r>
              <a:rPr lang="en-GB" sz="2100" dirty="0"/>
              <a:t> </a:t>
            </a:r>
          </a:p>
          <a:p>
            <a:pPr>
              <a:lnSpc>
                <a:spcPct val="90000"/>
              </a:lnSpc>
            </a:pPr>
            <a:endParaRPr lang="en-GB" sz="2100" dirty="0"/>
          </a:p>
        </p:txBody>
      </p:sp>
      <p:sp>
        <p:nvSpPr>
          <p:cNvPr id="47109" name="Rectangle 5"/>
          <p:cNvSpPr>
            <a:spLocks noGrp="1" noChangeArrowheads="1"/>
          </p:cNvSpPr>
          <p:nvPr>
            <p:ph type="body" sz="half" idx="2"/>
          </p:nvPr>
        </p:nvSpPr>
        <p:spPr/>
        <p:txBody>
          <a:bodyPr/>
          <a:lstStyle/>
          <a:p>
            <a:pPr>
              <a:lnSpc>
                <a:spcPct val="90000"/>
              </a:lnSpc>
            </a:pPr>
            <a:r>
              <a:rPr lang="en-GB" sz="2100" dirty="0"/>
              <a:t>The heading ‘The wide range of youth work’ confirms without reading any further down the paragraph that the section that follows will include examples of youth work methods. This should allow you with the confidence to scan and skip sections when reading for meaning. </a:t>
            </a:r>
          </a:p>
          <a:p>
            <a:pPr>
              <a:lnSpc>
                <a:spcPct val="90000"/>
              </a:lnSpc>
            </a:pPr>
            <a:endParaRPr lang="en-GB" sz="21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370013" y="1"/>
            <a:ext cx="7313612" cy="1785926"/>
          </a:xfrm>
        </p:spPr>
        <p:txBody>
          <a:bodyPr/>
          <a:lstStyle/>
          <a:p>
            <a:br>
              <a:rPr lang="en-GB" sz="3200" b="1" dirty="0"/>
            </a:br>
            <a:r>
              <a:rPr lang="cy-GB" sz="3200" b="1" dirty="0">
                <a:solidFill>
                  <a:schemeClr val="tx2"/>
                </a:solidFill>
              </a:rPr>
              <a:t>Brawddeg i Grynhoi</a:t>
            </a:r>
            <a:br>
              <a:rPr lang="cy-GB" sz="3200" b="1" dirty="0">
                <a:solidFill>
                  <a:schemeClr val="tx2"/>
                </a:solidFill>
              </a:rPr>
            </a:br>
            <a:r>
              <a:rPr lang="en-GB" sz="3200" b="1" dirty="0"/>
              <a:t>Sentence Summary</a:t>
            </a:r>
            <a:br>
              <a:rPr lang="en-US" sz="3200" b="1" dirty="0">
                <a:solidFill>
                  <a:schemeClr val="tx2"/>
                </a:solidFill>
              </a:rPr>
            </a:br>
            <a:endParaRPr lang="en-GB" sz="3200" b="1" dirty="0"/>
          </a:p>
        </p:txBody>
      </p:sp>
      <p:sp>
        <p:nvSpPr>
          <p:cNvPr id="49156" name="Rectangle 4"/>
          <p:cNvSpPr>
            <a:spLocks noGrp="1" noChangeArrowheads="1"/>
          </p:cNvSpPr>
          <p:nvPr>
            <p:ph type="body" sz="half" idx="1"/>
          </p:nvPr>
        </p:nvSpPr>
        <p:spPr>
          <a:xfrm>
            <a:off x="900113" y="1628800"/>
            <a:ext cx="4049712" cy="5112568"/>
          </a:xfrm>
        </p:spPr>
        <p:txBody>
          <a:bodyPr/>
          <a:lstStyle/>
          <a:p>
            <a:pPr>
              <a:spcBef>
                <a:spcPct val="50000"/>
              </a:spcBef>
            </a:pPr>
            <a:r>
              <a:rPr lang="cy-GB" sz="1800" b="1" dirty="0"/>
              <a:t>Sut i ddod o hyd i wybodaeth</a:t>
            </a:r>
          </a:p>
          <a:p>
            <a:pPr lvl="1">
              <a:spcBef>
                <a:spcPct val="50000"/>
              </a:spcBef>
            </a:pPr>
            <a:r>
              <a:rPr lang="cy-GB" sz="1400" dirty="0"/>
              <a:t>Canolbwyntiwch ar eich nod, gan anwybyddu gwybodaeth amherthnasol</a:t>
            </a:r>
          </a:p>
          <a:p>
            <a:pPr lvl="1">
              <a:spcBef>
                <a:spcPct val="50000"/>
              </a:spcBef>
            </a:pPr>
            <a:r>
              <a:rPr lang="cy-GB" sz="1400" dirty="0"/>
              <a:t>O wybod trefn y testun, byddwch mewn sefyllfa well i benderfynu pa rannau o’r testun sydd fwyaf tebygol o gynnig atebion.</a:t>
            </a:r>
          </a:p>
          <a:p>
            <a:pPr lvl="1">
              <a:spcBef>
                <a:spcPct val="50000"/>
              </a:spcBef>
            </a:pPr>
            <a:r>
              <a:rPr lang="cy-GB" sz="1400" dirty="0"/>
              <a:t>Rhedwch eich llygaid dros y testun yn gyflym. Chwiliwch am eiriau neu ymadroddion sy’n gysylltiedig â’r wybodaeth darged</a:t>
            </a:r>
          </a:p>
          <a:p>
            <a:pPr lvl="1">
              <a:spcBef>
                <a:spcPct val="50000"/>
              </a:spcBef>
            </a:pPr>
            <a:r>
              <a:rPr lang="cy-GB" sz="1400" dirty="0"/>
              <a:t>Defnyddiwch arddull y print i’ch helpu. Bydd enwau, rhifau, italig, print trwm a llythrennau mawr yn sefyll allan o weddill y darn.</a:t>
            </a:r>
            <a:endParaRPr lang="en-US" sz="1400" dirty="0"/>
          </a:p>
          <a:p>
            <a:pPr>
              <a:lnSpc>
                <a:spcPct val="80000"/>
              </a:lnSpc>
            </a:pPr>
            <a:endParaRPr lang="en-GB" sz="1900" dirty="0"/>
          </a:p>
        </p:txBody>
      </p:sp>
      <p:sp>
        <p:nvSpPr>
          <p:cNvPr id="49157" name="Rectangle 5"/>
          <p:cNvSpPr>
            <a:spLocks noGrp="1" noChangeArrowheads="1"/>
          </p:cNvSpPr>
          <p:nvPr>
            <p:ph type="body" sz="half" idx="2"/>
          </p:nvPr>
        </p:nvSpPr>
        <p:spPr>
          <a:xfrm>
            <a:off x="4860032" y="1643050"/>
            <a:ext cx="3823593" cy="5072098"/>
          </a:xfrm>
        </p:spPr>
        <p:txBody>
          <a:bodyPr/>
          <a:lstStyle/>
          <a:p>
            <a:pPr>
              <a:lnSpc>
                <a:spcPct val="80000"/>
              </a:lnSpc>
            </a:pPr>
            <a:r>
              <a:rPr lang="en-GB" sz="1800" b="1" dirty="0"/>
              <a:t>How to find information</a:t>
            </a:r>
          </a:p>
          <a:p>
            <a:pPr marL="0" indent="0">
              <a:lnSpc>
                <a:spcPct val="80000"/>
              </a:lnSpc>
              <a:buNone/>
            </a:pPr>
            <a:endParaRPr lang="en-GB" sz="1800" b="1" dirty="0"/>
          </a:p>
          <a:p>
            <a:pPr lvl="1">
              <a:lnSpc>
                <a:spcPct val="80000"/>
              </a:lnSpc>
            </a:pPr>
            <a:r>
              <a:rPr lang="en-GB" sz="1600" dirty="0"/>
              <a:t>Focus on your objective, ignoring irrelevant information</a:t>
            </a:r>
          </a:p>
          <a:p>
            <a:pPr lvl="1">
              <a:lnSpc>
                <a:spcPct val="80000"/>
              </a:lnSpc>
            </a:pPr>
            <a:r>
              <a:rPr lang="en-GB" sz="1600" dirty="0"/>
              <a:t>Knowing the organisation of the text will help you decide which part of the text are more likely to yield results.</a:t>
            </a:r>
          </a:p>
          <a:p>
            <a:pPr lvl="1">
              <a:lnSpc>
                <a:spcPct val="80000"/>
              </a:lnSpc>
            </a:pPr>
            <a:r>
              <a:rPr lang="en-GB" sz="1600" dirty="0"/>
              <a:t>Run your eyes rapidly over the text. Looking for words or phrases associated with the target information</a:t>
            </a:r>
          </a:p>
          <a:p>
            <a:pPr lvl="1">
              <a:lnSpc>
                <a:spcPct val="80000"/>
              </a:lnSpc>
            </a:pPr>
            <a:r>
              <a:rPr lang="en-GB" sz="1600" dirty="0"/>
              <a:t>Use print style to help you, names, numbers, italics, bold print, and uppercase letters stand out from the rest of the passage.</a:t>
            </a:r>
          </a:p>
          <a:p>
            <a:pPr>
              <a:lnSpc>
                <a:spcPct val="80000"/>
              </a:lnSpc>
            </a:pPr>
            <a:endParaRPr lang="en-US" sz="1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370013" y="285728"/>
            <a:ext cx="7313612" cy="1571635"/>
          </a:xfrm>
        </p:spPr>
        <p:txBody>
          <a:bodyPr/>
          <a:lstStyle/>
          <a:p>
            <a:r>
              <a:rPr lang="cy-GB" sz="3200" b="1" dirty="0"/>
              <a:t>Trefn Darn</a:t>
            </a:r>
            <a:br>
              <a:rPr lang="cy-GB" sz="3200" b="1" dirty="0"/>
            </a:br>
            <a:r>
              <a:rPr lang="en-GB" sz="3200" b="1" dirty="0"/>
              <a:t>Organisation of a Passage</a:t>
            </a:r>
            <a:br>
              <a:rPr lang="en-US" sz="3200" b="1" dirty="0">
                <a:solidFill>
                  <a:schemeClr val="tx2"/>
                </a:solidFill>
              </a:rPr>
            </a:br>
            <a:endParaRPr lang="en-GB" sz="3200" b="1" dirty="0"/>
          </a:p>
        </p:txBody>
      </p:sp>
      <p:sp>
        <p:nvSpPr>
          <p:cNvPr id="51204" name="Rectangle 4"/>
          <p:cNvSpPr>
            <a:spLocks noGrp="1" noChangeArrowheads="1"/>
          </p:cNvSpPr>
          <p:nvPr>
            <p:ph type="body" sz="half" idx="1"/>
          </p:nvPr>
        </p:nvSpPr>
        <p:spPr>
          <a:xfrm>
            <a:off x="1042988" y="1844675"/>
            <a:ext cx="3579812" cy="4338638"/>
          </a:xfrm>
        </p:spPr>
        <p:txBody>
          <a:bodyPr/>
          <a:lstStyle/>
          <a:p>
            <a:pPr>
              <a:spcBef>
                <a:spcPct val="50000"/>
              </a:spcBef>
              <a:buFont typeface="Courier New" panose="02070309020205020404" pitchFamily="49" charset="0"/>
              <a:buChar char="o"/>
            </a:pPr>
            <a:r>
              <a:rPr lang="cy-GB" sz="2000" dirty="0"/>
              <a:t>Rhowch y rhestr isod yn y drefn  </a:t>
            </a:r>
            <a:r>
              <a:rPr lang="cy-GB" sz="2000" b="1" u="sng" dirty="0"/>
              <a:t>fwyaf tebygol:</a:t>
            </a:r>
            <a:endParaRPr lang="cy-GB" sz="2000" dirty="0"/>
          </a:p>
          <a:p>
            <a:pPr>
              <a:buFont typeface="Courier New" panose="02070309020205020404" pitchFamily="49" charset="0"/>
              <a:buChar char="o"/>
            </a:pPr>
            <a:endParaRPr lang="cy-GB" sz="2000" dirty="0"/>
          </a:p>
          <a:p>
            <a:pPr>
              <a:buFont typeface="Courier New" panose="02070309020205020404" pitchFamily="49" charset="0"/>
              <a:buChar char="o"/>
            </a:pPr>
            <a:r>
              <a:rPr lang="cy-GB" sz="2000" dirty="0"/>
              <a:t> Diweddglo</a:t>
            </a:r>
          </a:p>
          <a:p>
            <a:pPr>
              <a:buFont typeface="Courier New" panose="02070309020205020404" pitchFamily="49" charset="0"/>
              <a:buChar char="o"/>
            </a:pPr>
            <a:r>
              <a:rPr lang="cy-GB" sz="2000" dirty="0"/>
              <a:t> Mynegai</a:t>
            </a:r>
          </a:p>
          <a:p>
            <a:pPr>
              <a:buFont typeface="Courier New" panose="02070309020205020404" pitchFamily="49" charset="0"/>
              <a:buChar char="o"/>
            </a:pPr>
            <a:r>
              <a:rPr lang="cy-GB" sz="2000" dirty="0"/>
              <a:t> Tabl cynnwys</a:t>
            </a:r>
          </a:p>
          <a:p>
            <a:pPr>
              <a:buFont typeface="Courier New" panose="02070309020205020404" pitchFamily="49" charset="0"/>
              <a:buChar char="o"/>
            </a:pPr>
            <a:r>
              <a:rPr lang="cy-GB" sz="2000" dirty="0"/>
              <a:t> Uned 2</a:t>
            </a:r>
          </a:p>
          <a:p>
            <a:pPr>
              <a:buFont typeface="Courier New" panose="02070309020205020404" pitchFamily="49" charset="0"/>
              <a:buChar char="o"/>
            </a:pPr>
            <a:r>
              <a:rPr lang="cy-GB" sz="2000" dirty="0"/>
              <a:t> Rhestr cyfeirnodi</a:t>
            </a:r>
          </a:p>
          <a:p>
            <a:pPr>
              <a:buFont typeface="Courier New" panose="02070309020205020404" pitchFamily="49" charset="0"/>
              <a:buChar char="o"/>
            </a:pPr>
            <a:r>
              <a:rPr lang="cy-GB" sz="2000" dirty="0"/>
              <a:t> Rhagymadrodd</a:t>
            </a:r>
          </a:p>
          <a:p>
            <a:pPr>
              <a:buFont typeface="Courier New" panose="02070309020205020404" pitchFamily="49" charset="0"/>
              <a:buChar char="o"/>
            </a:pPr>
            <a:r>
              <a:rPr lang="cy-GB" sz="2000" dirty="0"/>
              <a:t> Uned 1 </a:t>
            </a:r>
          </a:p>
          <a:p>
            <a:pPr>
              <a:buFont typeface="Courier New" panose="02070309020205020404" pitchFamily="49" charset="0"/>
              <a:buChar char="o"/>
            </a:pPr>
            <a:r>
              <a:rPr lang="cy-GB" sz="2000" dirty="0"/>
              <a:t> Atodiad</a:t>
            </a:r>
          </a:p>
          <a:p>
            <a:pPr>
              <a:buFont typeface="Courier New" panose="02070309020205020404" pitchFamily="49" charset="0"/>
              <a:buChar char="o"/>
            </a:pPr>
            <a:r>
              <a:rPr lang="cy-GB" sz="2000" dirty="0"/>
              <a:t>Tudalen deitl</a:t>
            </a:r>
          </a:p>
          <a:p>
            <a:pPr>
              <a:lnSpc>
                <a:spcPct val="90000"/>
              </a:lnSpc>
            </a:pPr>
            <a:endParaRPr lang="en-GB" sz="2100" dirty="0"/>
          </a:p>
        </p:txBody>
      </p:sp>
      <p:sp>
        <p:nvSpPr>
          <p:cNvPr id="51205" name="Rectangle 5"/>
          <p:cNvSpPr>
            <a:spLocks noGrp="1" noChangeArrowheads="1"/>
          </p:cNvSpPr>
          <p:nvPr>
            <p:ph type="body" sz="half" idx="2"/>
          </p:nvPr>
        </p:nvSpPr>
        <p:spPr/>
        <p:txBody>
          <a:bodyPr/>
          <a:lstStyle/>
          <a:p>
            <a:pPr>
              <a:lnSpc>
                <a:spcPct val="90000"/>
              </a:lnSpc>
              <a:buFont typeface="Courier New" panose="02070309020205020404" pitchFamily="49" charset="0"/>
              <a:buChar char="o"/>
            </a:pPr>
            <a:r>
              <a:rPr lang="en-GB" sz="2100" dirty="0"/>
              <a:t>Arrange the following list in the most </a:t>
            </a:r>
            <a:r>
              <a:rPr lang="en-GB" sz="2100" b="1" u="sng" dirty="0"/>
              <a:t>likely</a:t>
            </a:r>
            <a:r>
              <a:rPr lang="en-GB" sz="2100" dirty="0"/>
              <a:t> order:</a:t>
            </a:r>
          </a:p>
          <a:p>
            <a:pPr>
              <a:lnSpc>
                <a:spcPct val="90000"/>
              </a:lnSpc>
              <a:buFont typeface="Courier New" panose="02070309020205020404" pitchFamily="49" charset="0"/>
              <a:buChar char="o"/>
            </a:pPr>
            <a:endParaRPr lang="en-GB" sz="2100" dirty="0"/>
          </a:p>
          <a:p>
            <a:pPr>
              <a:lnSpc>
                <a:spcPct val="90000"/>
              </a:lnSpc>
              <a:buFont typeface="Courier New" panose="02070309020205020404" pitchFamily="49" charset="0"/>
              <a:buChar char="o"/>
            </a:pPr>
            <a:r>
              <a:rPr lang="en-GB" sz="2100" dirty="0"/>
              <a:t>Conclusion</a:t>
            </a:r>
          </a:p>
          <a:p>
            <a:pPr>
              <a:lnSpc>
                <a:spcPct val="90000"/>
              </a:lnSpc>
              <a:buFont typeface="Courier New" panose="02070309020205020404" pitchFamily="49" charset="0"/>
              <a:buChar char="o"/>
            </a:pPr>
            <a:r>
              <a:rPr lang="en-GB" sz="2100" dirty="0"/>
              <a:t>Index</a:t>
            </a:r>
          </a:p>
          <a:p>
            <a:pPr>
              <a:lnSpc>
                <a:spcPct val="90000"/>
              </a:lnSpc>
              <a:buFont typeface="Courier New" panose="02070309020205020404" pitchFamily="49" charset="0"/>
              <a:buChar char="o"/>
            </a:pPr>
            <a:r>
              <a:rPr lang="en-GB" sz="2100" dirty="0"/>
              <a:t>Table of contents</a:t>
            </a:r>
          </a:p>
          <a:p>
            <a:pPr>
              <a:lnSpc>
                <a:spcPct val="90000"/>
              </a:lnSpc>
              <a:buFont typeface="Courier New" panose="02070309020205020404" pitchFamily="49" charset="0"/>
              <a:buChar char="o"/>
            </a:pPr>
            <a:r>
              <a:rPr lang="en-GB" sz="2100" dirty="0"/>
              <a:t>Unit 2</a:t>
            </a:r>
          </a:p>
          <a:p>
            <a:pPr>
              <a:lnSpc>
                <a:spcPct val="90000"/>
              </a:lnSpc>
              <a:buFont typeface="Courier New" panose="02070309020205020404" pitchFamily="49" charset="0"/>
              <a:buChar char="o"/>
            </a:pPr>
            <a:r>
              <a:rPr lang="en-GB" sz="2100" dirty="0"/>
              <a:t>Reference List</a:t>
            </a:r>
          </a:p>
          <a:p>
            <a:pPr>
              <a:lnSpc>
                <a:spcPct val="90000"/>
              </a:lnSpc>
              <a:buFont typeface="Courier New" panose="02070309020205020404" pitchFamily="49" charset="0"/>
              <a:buChar char="o"/>
            </a:pPr>
            <a:r>
              <a:rPr lang="en-GB" sz="2100" dirty="0"/>
              <a:t>Introduction</a:t>
            </a:r>
          </a:p>
          <a:p>
            <a:pPr>
              <a:lnSpc>
                <a:spcPct val="90000"/>
              </a:lnSpc>
              <a:buFont typeface="Courier New" panose="02070309020205020404" pitchFamily="49" charset="0"/>
              <a:buChar char="o"/>
            </a:pPr>
            <a:r>
              <a:rPr lang="en-GB" sz="2100" dirty="0"/>
              <a:t>Unit 1 </a:t>
            </a:r>
          </a:p>
          <a:p>
            <a:pPr>
              <a:lnSpc>
                <a:spcPct val="90000"/>
              </a:lnSpc>
              <a:buFont typeface="Courier New" panose="02070309020205020404" pitchFamily="49" charset="0"/>
              <a:buChar char="o"/>
            </a:pPr>
            <a:r>
              <a:rPr lang="en-GB" sz="2100" dirty="0"/>
              <a:t>Appendix</a:t>
            </a:r>
          </a:p>
          <a:p>
            <a:pPr>
              <a:spcBef>
                <a:spcPct val="50000"/>
              </a:spcBef>
              <a:buFont typeface="Courier New" panose="02070309020205020404" pitchFamily="49" charset="0"/>
              <a:buChar char="o"/>
            </a:pPr>
            <a:r>
              <a:rPr lang="en-GB" sz="2100" dirty="0"/>
              <a:t>Title page</a:t>
            </a:r>
          </a:p>
          <a:p>
            <a:pPr>
              <a:lnSpc>
                <a:spcPct val="90000"/>
              </a:lnSpc>
            </a:pPr>
            <a:endParaRPr lang="en-US" sz="21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370013" y="301624"/>
            <a:ext cx="7313612" cy="1698615"/>
          </a:xfrm>
        </p:spPr>
        <p:txBody>
          <a:bodyPr/>
          <a:lstStyle/>
          <a:p>
            <a:r>
              <a:rPr lang="cy-GB" sz="3200" b="1" dirty="0"/>
              <a:t>Trefn Darn</a:t>
            </a:r>
            <a:br>
              <a:rPr lang="cy-GB" sz="3200" b="1" dirty="0"/>
            </a:br>
            <a:r>
              <a:rPr lang="en-GB" sz="3200" b="1" dirty="0"/>
              <a:t>Organisation of a Passage</a:t>
            </a:r>
            <a:br>
              <a:rPr lang="en-GB" sz="3200" b="1" dirty="0"/>
            </a:br>
            <a:endParaRPr lang="en-GB" sz="3200" b="1" dirty="0"/>
          </a:p>
        </p:txBody>
      </p:sp>
      <p:sp>
        <p:nvSpPr>
          <p:cNvPr id="53252" name="Rectangle 4"/>
          <p:cNvSpPr>
            <a:spLocks noGrp="1" noChangeArrowheads="1"/>
          </p:cNvSpPr>
          <p:nvPr>
            <p:ph type="body" sz="half" idx="1"/>
          </p:nvPr>
        </p:nvSpPr>
        <p:spPr>
          <a:xfrm>
            <a:off x="1370013" y="1928802"/>
            <a:ext cx="3579812" cy="4286279"/>
          </a:xfrm>
        </p:spPr>
        <p:txBody>
          <a:bodyPr/>
          <a:lstStyle/>
          <a:p>
            <a:pPr>
              <a:buFont typeface="Courier New" panose="02070309020205020404" pitchFamily="49" charset="0"/>
              <a:buChar char="o"/>
            </a:pPr>
            <a:r>
              <a:rPr lang="cy-GB" sz="2400" dirty="0"/>
              <a:t>Tudalen deitl</a:t>
            </a:r>
            <a:endParaRPr lang="en-GB" sz="2400" dirty="0"/>
          </a:p>
          <a:p>
            <a:pPr>
              <a:buFont typeface="Courier New" panose="02070309020205020404" pitchFamily="49" charset="0"/>
              <a:buChar char="o"/>
            </a:pPr>
            <a:r>
              <a:rPr lang="cy-GB" sz="2400" dirty="0"/>
              <a:t>Tabl cynnwys</a:t>
            </a:r>
            <a:endParaRPr lang="en-GB" sz="2400" dirty="0"/>
          </a:p>
          <a:p>
            <a:pPr>
              <a:buFont typeface="Courier New" panose="02070309020205020404" pitchFamily="49" charset="0"/>
              <a:buChar char="o"/>
            </a:pPr>
            <a:r>
              <a:rPr lang="cy-GB" sz="2400" dirty="0"/>
              <a:t>Rhagymadrodd</a:t>
            </a:r>
            <a:endParaRPr lang="en-GB" sz="2400" dirty="0"/>
          </a:p>
          <a:p>
            <a:pPr>
              <a:buFont typeface="Courier New" panose="02070309020205020404" pitchFamily="49" charset="0"/>
              <a:buChar char="o"/>
            </a:pPr>
            <a:r>
              <a:rPr lang="cy-GB" sz="2400" dirty="0"/>
              <a:t>Uned 1</a:t>
            </a:r>
            <a:endParaRPr lang="en-GB" sz="2400" dirty="0"/>
          </a:p>
          <a:p>
            <a:pPr>
              <a:buFont typeface="Courier New" panose="02070309020205020404" pitchFamily="49" charset="0"/>
              <a:buChar char="o"/>
            </a:pPr>
            <a:r>
              <a:rPr lang="cy-GB" sz="2400" dirty="0"/>
              <a:t>Uned 2</a:t>
            </a:r>
            <a:endParaRPr lang="en-GB" sz="2400" dirty="0"/>
          </a:p>
          <a:p>
            <a:pPr>
              <a:buFont typeface="Courier New" panose="02070309020205020404" pitchFamily="49" charset="0"/>
              <a:buChar char="o"/>
            </a:pPr>
            <a:r>
              <a:rPr lang="cy-GB" sz="2400" dirty="0"/>
              <a:t>Diweddglo</a:t>
            </a:r>
            <a:endParaRPr lang="en-GB" sz="2400" dirty="0"/>
          </a:p>
          <a:p>
            <a:pPr>
              <a:buFont typeface="Courier New" panose="02070309020205020404" pitchFamily="49" charset="0"/>
              <a:buChar char="o"/>
            </a:pPr>
            <a:r>
              <a:rPr lang="en-GB" sz="2400" dirty="0" err="1"/>
              <a:t>Rhestr</a:t>
            </a:r>
            <a:r>
              <a:rPr lang="en-GB" sz="2400" dirty="0"/>
              <a:t> </a:t>
            </a:r>
            <a:r>
              <a:rPr lang="en-GB" sz="2400" dirty="0" err="1"/>
              <a:t>Cyfeirnodi</a:t>
            </a:r>
            <a:endParaRPr lang="en-GB" sz="2400" dirty="0"/>
          </a:p>
          <a:p>
            <a:pPr>
              <a:buFont typeface="Courier New" panose="02070309020205020404" pitchFamily="49" charset="0"/>
              <a:buChar char="o"/>
            </a:pPr>
            <a:r>
              <a:rPr lang="cy-GB" sz="2400" dirty="0"/>
              <a:t>Atodiad</a:t>
            </a:r>
            <a:endParaRPr lang="en-GB" sz="2400" dirty="0"/>
          </a:p>
          <a:p>
            <a:pPr>
              <a:buFont typeface="Courier New" panose="02070309020205020404" pitchFamily="49" charset="0"/>
              <a:buChar char="o"/>
            </a:pPr>
            <a:r>
              <a:rPr lang="cy-GB" sz="2400" dirty="0"/>
              <a:t>Mynegai</a:t>
            </a:r>
            <a:endParaRPr lang="en-GB" sz="2400" dirty="0"/>
          </a:p>
          <a:p>
            <a:pPr>
              <a:lnSpc>
                <a:spcPct val="90000"/>
              </a:lnSpc>
            </a:pPr>
            <a:endParaRPr lang="en-GB" sz="2500" dirty="0"/>
          </a:p>
        </p:txBody>
      </p:sp>
      <p:sp>
        <p:nvSpPr>
          <p:cNvPr id="53253" name="Rectangle 5"/>
          <p:cNvSpPr>
            <a:spLocks noGrp="1" noChangeArrowheads="1"/>
          </p:cNvSpPr>
          <p:nvPr>
            <p:ph type="body" sz="half" idx="2"/>
          </p:nvPr>
        </p:nvSpPr>
        <p:spPr/>
        <p:txBody>
          <a:bodyPr/>
          <a:lstStyle/>
          <a:p>
            <a:pPr>
              <a:lnSpc>
                <a:spcPct val="90000"/>
              </a:lnSpc>
              <a:buFont typeface="Courier New" panose="02070309020205020404" pitchFamily="49" charset="0"/>
              <a:buChar char="o"/>
            </a:pPr>
            <a:r>
              <a:rPr lang="en-GB" sz="2400" dirty="0"/>
              <a:t>Title page</a:t>
            </a:r>
          </a:p>
          <a:p>
            <a:pPr>
              <a:lnSpc>
                <a:spcPct val="90000"/>
              </a:lnSpc>
              <a:buFont typeface="Courier New" panose="02070309020205020404" pitchFamily="49" charset="0"/>
              <a:buChar char="o"/>
            </a:pPr>
            <a:r>
              <a:rPr lang="en-GB" sz="2400" dirty="0"/>
              <a:t>Table of contents</a:t>
            </a:r>
          </a:p>
          <a:p>
            <a:pPr>
              <a:lnSpc>
                <a:spcPct val="90000"/>
              </a:lnSpc>
              <a:buFont typeface="Courier New" panose="02070309020205020404" pitchFamily="49" charset="0"/>
              <a:buChar char="o"/>
            </a:pPr>
            <a:r>
              <a:rPr lang="en-GB" sz="2400" dirty="0"/>
              <a:t>Introduction</a:t>
            </a:r>
          </a:p>
          <a:p>
            <a:pPr>
              <a:lnSpc>
                <a:spcPct val="90000"/>
              </a:lnSpc>
              <a:buFont typeface="Courier New" panose="02070309020205020404" pitchFamily="49" charset="0"/>
              <a:buChar char="o"/>
            </a:pPr>
            <a:r>
              <a:rPr lang="en-GB" sz="2400" dirty="0"/>
              <a:t>Unit 1</a:t>
            </a:r>
          </a:p>
          <a:p>
            <a:pPr>
              <a:lnSpc>
                <a:spcPct val="90000"/>
              </a:lnSpc>
              <a:buFont typeface="Courier New" panose="02070309020205020404" pitchFamily="49" charset="0"/>
              <a:buChar char="o"/>
            </a:pPr>
            <a:r>
              <a:rPr lang="en-GB" sz="2400" dirty="0"/>
              <a:t>Unit 2</a:t>
            </a:r>
          </a:p>
          <a:p>
            <a:pPr>
              <a:lnSpc>
                <a:spcPct val="90000"/>
              </a:lnSpc>
              <a:buFont typeface="Courier New" panose="02070309020205020404" pitchFamily="49" charset="0"/>
              <a:buChar char="o"/>
            </a:pPr>
            <a:r>
              <a:rPr lang="en-GB" sz="2400" dirty="0"/>
              <a:t>Conclusion</a:t>
            </a:r>
          </a:p>
          <a:p>
            <a:pPr>
              <a:lnSpc>
                <a:spcPct val="90000"/>
              </a:lnSpc>
              <a:buFont typeface="Courier New" panose="02070309020205020404" pitchFamily="49" charset="0"/>
              <a:buChar char="o"/>
            </a:pPr>
            <a:r>
              <a:rPr lang="en-GB" sz="2400" dirty="0"/>
              <a:t>Reference List</a:t>
            </a:r>
          </a:p>
          <a:p>
            <a:pPr>
              <a:lnSpc>
                <a:spcPct val="90000"/>
              </a:lnSpc>
              <a:buFont typeface="Courier New" panose="02070309020205020404" pitchFamily="49" charset="0"/>
              <a:buChar char="o"/>
            </a:pPr>
            <a:r>
              <a:rPr lang="en-GB" sz="2400" dirty="0"/>
              <a:t>Appendix</a:t>
            </a:r>
          </a:p>
          <a:p>
            <a:pPr>
              <a:lnSpc>
                <a:spcPct val="90000"/>
              </a:lnSpc>
              <a:buFont typeface="Courier New" panose="02070309020205020404" pitchFamily="49" charset="0"/>
              <a:buChar char="o"/>
            </a:pPr>
            <a:r>
              <a:rPr lang="en-GB" sz="2400" dirty="0"/>
              <a:t>Index</a:t>
            </a:r>
          </a:p>
          <a:p>
            <a:pPr>
              <a:lnSpc>
                <a:spcPct val="90000"/>
              </a:lnSpc>
            </a:pPr>
            <a:endParaRPr lang="en-US" sz="25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370013" y="571479"/>
            <a:ext cx="7313612" cy="1357323"/>
          </a:xfrm>
        </p:spPr>
        <p:txBody>
          <a:bodyPr/>
          <a:lstStyle/>
          <a:p>
            <a:br>
              <a:rPr lang="en-GB" sz="3200" b="1" dirty="0"/>
            </a:br>
            <a:r>
              <a:rPr lang="cy-GB" sz="3200" b="1" dirty="0">
                <a:solidFill>
                  <a:schemeClr val="tx2"/>
                </a:solidFill>
              </a:rPr>
              <a:t>Gweithgaredd Gr</a:t>
            </a:r>
            <a:r>
              <a:rPr lang="cy-GB" sz="3200" b="1" dirty="0">
                <a:solidFill>
                  <a:schemeClr val="tx2"/>
                </a:solidFill>
                <a:cs typeface="Arial" charset="0"/>
              </a:rPr>
              <a:t>ŵ</a:t>
            </a:r>
            <a:r>
              <a:rPr lang="cy-GB" sz="3200" b="1" dirty="0">
                <a:solidFill>
                  <a:schemeClr val="tx2"/>
                </a:solidFill>
              </a:rPr>
              <a:t>p</a:t>
            </a:r>
            <a:br>
              <a:rPr lang="cy-GB" sz="3200" b="1" dirty="0">
                <a:solidFill>
                  <a:schemeClr val="tx2"/>
                </a:solidFill>
              </a:rPr>
            </a:br>
            <a:r>
              <a:rPr lang="en-GB" sz="3200" b="1" dirty="0"/>
              <a:t>Group Activity</a:t>
            </a:r>
            <a:br>
              <a:rPr lang="en-US" sz="3200" b="1" dirty="0">
                <a:solidFill>
                  <a:schemeClr val="tx2"/>
                </a:solidFill>
              </a:rPr>
            </a:br>
            <a:endParaRPr lang="en-GB" sz="3200" b="1" dirty="0"/>
          </a:p>
        </p:txBody>
      </p:sp>
      <p:sp>
        <p:nvSpPr>
          <p:cNvPr id="59396" name="Rectangle 4"/>
          <p:cNvSpPr>
            <a:spLocks noGrp="1" noChangeArrowheads="1"/>
          </p:cNvSpPr>
          <p:nvPr>
            <p:ph sz="quarter" idx="1"/>
          </p:nvPr>
        </p:nvSpPr>
        <p:spPr/>
        <p:txBody>
          <a:bodyPr/>
          <a:lstStyle/>
          <a:p>
            <a:r>
              <a:rPr lang="cy-GB" sz="2000" dirty="0"/>
              <a:t>Ysgrifennwch ar siart troi faint o resymau y gallwch eu nodi dros wneud nodiadau</a:t>
            </a:r>
          </a:p>
          <a:p>
            <a:pPr lvl="1"/>
            <a:r>
              <a:rPr lang="cy-GB" sz="1600" dirty="0"/>
              <a:t>5 munud</a:t>
            </a:r>
            <a:endParaRPr lang="en-GB" sz="1600" dirty="0"/>
          </a:p>
          <a:p>
            <a:endParaRPr lang="en-GB" sz="2100" dirty="0"/>
          </a:p>
        </p:txBody>
      </p:sp>
      <p:pic>
        <p:nvPicPr>
          <p:cNvPr id="59399" name="Picture 7"/>
          <p:cNvPicPr>
            <a:picLocks noGrp="1" noChangeAspect="1" noChangeArrowheads="1"/>
          </p:cNvPicPr>
          <p:nvPr>
            <p:ph sz="quarter" idx="2"/>
          </p:nvPr>
        </p:nvPicPr>
        <p:blipFill>
          <a:blip r:embed="rId2" cstate="print"/>
          <a:srcRect/>
          <a:stretch>
            <a:fillRect/>
          </a:stretch>
        </p:blipFill>
        <p:spPr>
          <a:xfrm>
            <a:off x="1476375" y="4005263"/>
            <a:ext cx="6408738" cy="2447925"/>
          </a:xfrm>
          <a:noFill/>
          <a:ln/>
        </p:spPr>
      </p:pic>
      <p:sp>
        <p:nvSpPr>
          <p:cNvPr id="8" name="TextBox 7"/>
          <p:cNvSpPr txBox="1"/>
          <p:nvPr/>
        </p:nvSpPr>
        <p:spPr>
          <a:xfrm>
            <a:off x="5429256" y="1785926"/>
            <a:ext cx="3429024" cy="1785104"/>
          </a:xfrm>
          <a:prstGeom prst="rect">
            <a:avLst/>
          </a:prstGeom>
          <a:noFill/>
        </p:spPr>
        <p:txBody>
          <a:bodyPr wrap="square" rtlCol="0">
            <a:spAutoFit/>
          </a:bodyPr>
          <a:lstStyle/>
          <a:p>
            <a:pPr marL="342900" indent="-342900">
              <a:spcBef>
                <a:spcPct val="50000"/>
              </a:spcBef>
              <a:buFont typeface="Courier New" panose="02070309020205020404" pitchFamily="49" charset="0"/>
              <a:buChar char="o"/>
            </a:pPr>
            <a:r>
              <a:rPr lang="en-GB" sz="2000" dirty="0"/>
              <a:t>Write down on flip chart how many reasons you can find for making notes</a:t>
            </a:r>
          </a:p>
          <a:p>
            <a:pPr marL="800100" lvl="1" indent="-342900">
              <a:spcBef>
                <a:spcPct val="50000"/>
              </a:spcBef>
              <a:buFont typeface="Courier New" panose="02070309020205020404" pitchFamily="49" charset="0"/>
              <a:buChar char="o"/>
            </a:pPr>
            <a:r>
              <a:rPr lang="en-GB" sz="2000" dirty="0"/>
              <a:t>5mins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370013" y="301624"/>
            <a:ext cx="7313612" cy="1984367"/>
          </a:xfrm>
        </p:spPr>
        <p:txBody>
          <a:bodyPr/>
          <a:lstStyle/>
          <a:p>
            <a:br>
              <a:rPr lang="en-GB" sz="3200" b="1" dirty="0"/>
            </a:br>
            <a:r>
              <a:rPr lang="cy-GB" sz="3200" b="1" dirty="0">
                <a:solidFill>
                  <a:schemeClr val="tx2"/>
                </a:solidFill>
              </a:rPr>
              <a:t>Pam Cymryd Nodiadau</a:t>
            </a:r>
            <a:br>
              <a:rPr lang="cy-GB" sz="3200" b="1" dirty="0">
                <a:solidFill>
                  <a:schemeClr val="tx2"/>
                </a:solidFill>
              </a:rPr>
            </a:br>
            <a:r>
              <a:rPr lang="en-GB" sz="3200" b="1" dirty="0"/>
              <a:t>Why Take Notes</a:t>
            </a:r>
            <a:br>
              <a:rPr lang="en-US" sz="3200" b="1" dirty="0">
                <a:solidFill>
                  <a:schemeClr val="tx2"/>
                </a:solidFill>
              </a:rPr>
            </a:br>
            <a:br>
              <a:rPr lang="en-GB" sz="3200" b="1" dirty="0"/>
            </a:br>
            <a:endParaRPr lang="en-GB" sz="3200" b="1" dirty="0"/>
          </a:p>
        </p:txBody>
      </p:sp>
      <p:sp>
        <p:nvSpPr>
          <p:cNvPr id="55300" name="Rectangle 4"/>
          <p:cNvSpPr>
            <a:spLocks noGrp="1" noChangeArrowheads="1"/>
          </p:cNvSpPr>
          <p:nvPr>
            <p:ph type="body" sz="half" idx="1"/>
          </p:nvPr>
        </p:nvSpPr>
        <p:spPr/>
        <p:txBody>
          <a:bodyPr/>
          <a:lstStyle/>
          <a:p>
            <a:pPr>
              <a:spcBef>
                <a:spcPct val="50000"/>
              </a:spcBef>
            </a:pPr>
            <a:r>
              <a:rPr lang="cy-GB" sz="2500" b="1" u="sng" dirty="0"/>
              <a:t>Cofnod Defnyddiol</a:t>
            </a:r>
          </a:p>
          <a:p>
            <a:pPr lvl="1">
              <a:spcBef>
                <a:spcPct val="50000"/>
              </a:spcBef>
              <a:buFont typeface="Arial" panose="020B0604020202020204" pitchFamily="34" charset="0"/>
              <a:buChar char="•"/>
            </a:pPr>
            <a:r>
              <a:rPr lang="cy-GB" sz="2100" dirty="0"/>
              <a:t>O bwyntiau pwysig i’w defnyddio yn y dyfodol</a:t>
            </a:r>
          </a:p>
          <a:p>
            <a:pPr lvl="1">
              <a:spcBef>
                <a:spcPct val="50000"/>
              </a:spcBef>
              <a:buFont typeface="Arial" panose="020B0604020202020204" pitchFamily="34" charset="0"/>
              <a:buChar char="•"/>
            </a:pPr>
            <a:r>
              <a:rPr lang="cy-GB" sz="2100" dirty="0"/>
              <a:t>O darddiad y wybodaeth</a:t>
            </a:r>
          </a:p>
          <a:p>
            <a:endParaRPr lang="en-GB" sz="2500" dirty="0"/>
          </a:p>
        </p:txBody>
      </p:sp>
      <p:sp>
        <p:nvSpPr>
          <p:cNvPr id="55301" name="Rectangle 5"/>
          <p:cNvSpPr>
            <a:spLocks noGrp="1" noChangeArrowheads="1"/>
          </p:cNvSpPr>
          <p:nvPr>
            <p:ph type="body" sz="half" idx="2"/>
          </p:nvPr>
        </p:nvSpPr>
        <p:spPr>
          <a:xfrm>
            <a:off x="5102224" y="1827213"/>
            <a:ext cx="3756055" cy="4114800"/>
          </a:xfrm>
        </p:spPr>
        <p:txBody>
          <a:bodyPr/>
          <a:lstStyle/>
          <a:p>
            <a:r>
              <a:rPr lang="en-GB" sz="2500" b="1" u="sng" dirty="0"/>
              <a:t>Useful Record</a:t>
            </a:r>
            <a:endParaRPr lang="en-GB" sz="2500" dirty="0"/>
          </a:p>
          <a:p>
            <a:pPr lvl="1"/>
            <a:r>
              <a:rPr lang="en-GB" sz="2100" dirty="0"/>
              <a:t>Of important points for future use</a:t>
            </a:r>
          </a:p>
          <a:p>
            <a:pPr lvl="1">
              <a:spcBef>
                <a:spcPct val="50000"/>
              </a:spcBef>
            </a:pPr>
            <a:r>
              <a:rPr lang="en-GB" sz="2100" dirty="0"/>
              <a:t>Of where the information comes from</a:t>
            </a:r>
          </a:p>
          <a:p>
            <a:endParaRPr lang="en-US" sz="25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a:xfrm>
            <a:off x="1370013" y="301624"/>
            <a:ext cx="7313612" cy="1484301"/>
          </a:xfrm>
        </p:spPr>
        <p:txBody>
          <a:bodyPr/>
          <a:lstStyle/>
          <a:p>
            <a:r>
              <a:rPr lang="cy-GB" sz="2800" b="1" dirty="0">
                <a:solidFill>
                  <a:schemeClr val="tx2"/>
                </a:solidFill>
              </a:rPr>
              <a:t>Pam Cymryd Nodiadau</a:t>
            </a:r>
            <a:br>
              <a:rPr lang="cy-GB" sz="2800" b="1" dirty="0">
                <a:solidFill>
                  <a:schemeClr val="tx2"/>
                </a:solidFill>
              </a:rPr>
            </a:br>
            <a:r>
              <a:rPr lang="en-GB" sz="2800" b="1" dirty="0"/>
              <a:t>Why Take Notes</a:t>
            </a:r>
            <a:br>
              <a:rPr lang="en-GB" b="1" dirty="0"/>
            </a:br>
            <a:endParaRPr lang="en-GB" sz="3200" b="1" dirty="0"/>
          </a:p>
        </p:txBody>
      </p:sp>
      <p:sp>
        <p:nvSpPr>
          <p:cNvPr id="57349" name="Rectangle 5"/>
          <p:cNvSpPr>
            <a:spLocks noGrp="1" noChangeArrowheads="1"/>
          </p:cNvSpPr>
          <p:nvPr>
            <p:ph type="body" sz="half" idx="1"/>
          </p:nvPr>
        </p:nvSpPr>
        <p:spPr>
          <a:xfrm>
            <a:off x="1370013" y="1857364"/>
            <a:ext cx="3579812" cy="4286279"/>
          </a:xfrm>
        </p:spPr>
        <p:txBody>
          <a:bodyPr/>
          <a:lstStyle/>
          <a:p>
            <a:pPr>
              <a:spcBef>
                <a:spcPct val="50000"/>
              </a:spcBef>
            </a:pPr>
            <a:r>
              <a:rPr lang="cy-GB" sz="2400" b="1" u="sng" dirty="0"/>
              <a:t>Helpu Ysgrifennu</a:t>
            </a:r>
          </a:p>
          <a:p>
            <a:pPr lvl="1">
              <a:spcBef>
                <a:spcPct val="50000"/>
              </a:spcBef>
            </a:pPr>
            <a:r>
              <a:rPr lang="cy-GB" sz="2000" dirty="0"/>
              <a:t>Helpu syniadau i lifo</a:t>
            </a:r>
          </a:p>
          <a:p>
            <a:pPr lvl="1">
              <a:spcBef>
                <a:spcPct val="50000"/>
              </a:spcBef>
            </a:pPr>
            <a:r>
              <a:rPr lang="cy-GB" sz="2000" dirty="0"/>
              <a:t>Helpu cynllunio – gallwch weld pa wybodaeth sydd gennych </a:t>
            </a:r>
          </a:p>
          <a:p>
            <a:pPr lvl="1">
              <a:spcBef>
                <a:spcPct val="50000"/>
              </a:spcBef>
            </a:pPr>
            <a:r>
              <a:rPr lang="cy-GB" sz="2000" dirty="0"/>
              <a:t>Helpu gosod trefn – gallwch aildrefnu ac </a:t>
            </a:r>
            <a:r>
              <a:rPr lang="cy-GB" sz="2000" noProof="1"/>
              <a:t>ail-rifo</a:t>
            </a:r>
            <a:r>
              <a:rPr lang="cy-GB" sz="2000" dirty="0"/>
              <a:t> nodiadau mewn trefn wahanol</a:t>
            </a:r>
          </a:p>
          <a:p>
            <a:pPr lvl="1">
              <a:spcBef>
                <a:spcPct val="50000"/>
              </a:spcBef>
            </a:pPr>
            <a:r>
              <a:rPr lang="cy-GB" sz="2000" dirty="0"/>
              <a:t>Eich helpu chi i ddechrau arni</a:t>
            </a:r>
            <a:endParaRPr lang="en-GB" sz="2000" dirty="0"/>
          </a:p>
          <a:p>
            <a:endParaRPr lang="en-GB" sz="2100" dirty="0"/>
          </a:p>
        </p:txBody>
      </p:sp>
      <p:sp>
        <p:nvSpPr>
          <p:cNvPr id="57350" name="Rectangle 6"/>
          <p:cNvSpPr>
            <a:spLocks noGrp="1" noChangeArrowheads="1"/>
          </p:cNvSpPr>
          <p:nvPr>
            <p:ph type="body" sz="half" idx="2"/>
          </p:nvPr>
        </p:nvSpPr>
        <p:spPr>
          <a:xfrm>
            <a:off x="5102224" y="1827212"/>
            <a:ext cx="3684617" cy="4316431"/>
          </a:xfrm>
        </p:spPr>
        <p:txBody>
          <a:bodyPr/>
          <a:lstStyle/>
          <a:p>
            <a:r>
              <a:rPr lang="en-GB" sz="2400" b="1" u="sng" dirty="0"/>
              <a:t>Helps Writing</a:t>
            </a:r>
            <a:endParaRPr lang="en-GB" sz="2400" dirty="0"/>
          </a:p>
          <a:p>
            <a:pPr lvl="1"/>
            <a:r>
              <a:rPr lang="en-GB" sz="2200" dirty="0"/>
              <a:t>Helps ideas flow</a:t>
            </a:r>
          </a:p>
          <a:p>
            <a:pPr lvl="1"/>
            <a:r>
              <a:rPr lang="en-GB" sz="2200" dirty="0"/>
              <a:t>Helps planning – you can see what information you have</a:t>
            </a:r>
          </a:p>
          <a:p>
            <a:pPr lvl="1"/>
            <a:r>
              <a:rPr lang="en-GB" sz="2200" dirty="0"/>
              <a:t>Assists organisation – you can rearrange and renumber notes in a different order</a:t>
            </a:r>
          </a:p>
          <a:p>
            <a:pPr lvl="1"/>
            <a:r>
              <a:rPr lang="en-GB" sz="2200" dirty="0"/>
              <a:t>Helps you get started</a:t>
            </a:r>
          </a:p>
          <a:p>
            <a:endParaRPr lang="en-US" sz="21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1370013" y="785793"/>
            <a:ext cx="7313612" cy="1143009"/>
          </a:xfrm>
        </p:spPr>
        <p:txBody>
          <a:bodyPr/>
          <a:lstStyle/>
          <a:p>
            <a:r>
              <a:rPr lang="cy-GB" sz="3200" b="1" dirty="0">
                <a:solidFill>
                  <a:schemeClr val="tx2"/>
                </a:solidFill>
              </a:rPr>
              <a:t>Pam Cymryd Nodiadau</a:t>
            </a:r>
            <a:br>
              <a:rPr lang="cy-GB" sz="3200" b="1" dirty="0">
                <a:solidFill>
                  <a:schemeClr val="tx2"/>
                </a:solidFill>
              </a:rPr>
            </a:br>
            <a:r>
              <a:rPr lang="en-GB" sz="3200" b="1" dirty="0"/>
              <a:t>Why Take Notes</a:t>
            </a:r>
            <a:br>
              <a:rPr lang="en-US" sz="3200" b="1" dirty="0">
                <a:solidFill>
                  <a:schemeClr val="tx2"/>
                </a:solidFill>
              </a:rPr>
            </a:br>
            <a:endParaRPr lang="en-GB" sz="3200" b="1" dirty="0"/>
          </a:p>
        </p:txBody>
      </p:sp>
      <p:sp>
        <p:nvSpPr>
          <p:cNvPr id="61444" name="Rectangle 4"/>
          <p:cNvSpPr>
            <a:spLocks noGrp="1" noChangeArrowheads="1"/>
          </p:cNvSpPr>
          <p:nvPr>
            <p:ph type="body" sz="half" idx="1"/>
          </p:nvPr>
        </p:nvSpPr>
        <p:spPr/>
        <p:txBody>
          <a:bodyPr/>
          <a:lstStyle/>
          <a:p>
            <a:r>
              <a:rPr lang="cy-GB" b="1" u="sng" dirty="0"/>
              <a:t>Helpu dealltwriaeth</a:t>
            </a:r>
          </a:p>
          <a:p>
            <a:pPr lvl="1"/>
            <a:r>
              <a:rPr lang="cy-GB" dirty="0"/>
              <a:t>Os byddwch yn canolbwyntio ar ddewis gwybodaeth i’w nodi</a:t>
            </a:r>
          </a:p>
          <a:p>
            <a:pPr lvl="1"/>
            <a:r>
              <a:rPr lang="cy-GB" dirty="0"/>
              <a:t>Os byddwch yn ystyried lle bydd popeth yn ffitio gyda’i gilydd</a:t>
            </a:r>
          </a:p>
          <a:p>
            <a:endParaRPr lang="en-GB" sz="2500" dirty="0"/>
          </a:p>
        </p:txBody>
      </p:sp>
      <p:sp>
        <p:nvSpPr>
          <p:cNvPr id="61445" name="Rectangle 5"/>
          <p:cNvSpPr>
            <a:spLocks noGrp="1" noChangeArrowheads="1"/>
          </p:cNvSpPr>
          <p:nvPr>
            <p:ph type="body" sz="half" idx="2"/>
          </p:nvPr>
        </p:nvSpPr>
        <p:spPr/>
        <p:txBody>
          <a:bodyPr/>
          <a:lstStyle/>
          <a:p>
            <a:r>
              <a:rPr lang="en-GB" sz="2500" b="1" u="sng" dirty="0"/>
              <a:t>Helps understanding</a:t>
            </a:r>
            <a:endParaRPr lang="en-GB" sz="2500" dirty="0"/>
          </a:p>
          <a:p>
            <a:pPr lvl="1"/>
            <a:r>
              <a:rPr lang="en-GB" dirty="0"/>
              <a:t>If you focus on selecting information to note</a:t>
            </a:r>
          </a:p>
          <a:p>
            <a:pPr lvl="1"/>
            <a:r>
              <a:rPr lang="en-GB" dirty="0"/>
              <a:t>If you think through where everything fits </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a:xfrm>
            <a:off x="1331640" y="476672"/>
            <a:ext cx="7313612" cy="1000133"/>
          </a:xfrm>
        </p:spPr>
        <p:txBody>
          <a:bodyPr/>
          <a:lstStyle/>
          <a:p>
            <a:br>
              <a:rPr lang="en-GB" sz="3200" b="1" dirty="0"/>
            </a:br>
            <a:r>
              <a:rPr lang="cy-GB" sz="3200" b="1" dirty="0">
                <a:solidFill>
                  <a:schemeClr val="tx2"/>
                </a:solidFill>
              </a:rPr>
              <a:t>Pam Cymryd Nodiadau</a:t>
            </a:r>
            <a:br>
              <a:rPr lang="en-US" sz="3200" b="1" dirty="0">
                <a:solidFill>
                  <a:schemeClr val="tx2"/>
                </a:solidFill>
              </a:rPr>
            </a:br>
            <a:r>
              <a:rPr lang="en-GB" sz="3200" b="1" dirty="0"/>
              <a:t>Why Take Notes</a:t>
            </a:r>
          </a:p>
        </p:txBody>
      </p:sp>
      <p:sp>
        <p:nvSpPr>
          <p:cNvPr id="63493" name="Rectangle 5"/>
          <p:cNvSpPr>
            <a:spLocks noGrp="1" noChangeArrowheads="1"/>
          </p:cNvSpPr>
          <p:nvPr>
            <p:ph type="body" sz="half" idx="1"/>
          </p:nvPr>
        </p:nvSpPr>
        <p:spPr>
          <a:xfrm>
            <a:off x="1370012" y="1714488"/>
            <a:ext cx="3702053" cy="4882864"/>
          </a:xfrm>
        </p:spPr>
        <p:txBody>
          <a:bodyPr/>
          <a:lstStyle/>
          <a:p>
            <a:pPr>
              <a:spcBef>
                <a:spcPct val="50000"/>
              </a:spcBef>
              <a:buNone/>
            </a:pPr>
            <a:r>
              <a:rPr lang="cy-GB" b="1" u="sng" dirty="0"/>
              <a:t>Helpu’r Cof </a:t>
            </a:r>
          </a:p>
          <a:p>
            <a:pPr lvl="1">
              <a:spcBef>
                <a:spcPct val="50000"/>
              </a:spcBef>
            </a:pPr>
            <a:r>
              <a:rPr lang="cy-GB" dirty="0"/>
              <a:t>Crynhoi pethau’n gryno’n helpu’r cof hirdymor</a:t>
            </a:r>
          </a:p>
          <a:p>
            <a:pPr lvl="1">
              <a:spcBef>
                <a:spcPct val="50000"/>
              </a:spcBef>
            </a:pPr>
            <a:r>
              <a:rPr lang="cy-GB" dirty="0"/>
              <a:t>Gweithred yr ysgrifennu’n helpu’r cof echddygol</a:t>
            </a:r>
          </a:p>
          <a:p>
            <a:pPr lvl="1">
              <a:spcBef>
                <a:spcPct val="50000"/>
              </a:spcBef>
            </a:pPr>
            <a:r>
              <a:rPr lang="cy-GB" dirty="0"/>
              <a:t>Gall nodiadau ar ffurf patrwm fod yn haws eu cofio’n weledol</a:t>
            </a:r>
            <a:endParaRPr lang="en-GB" dirty="0"/>
          </a:p>
          <a:p>
            <a:pPr>
              <a:lnSpc>
                <a:spcPct val="90000"/>
              </a:lnSpc>
            </a:pPr>
            <a:endParaRPr lang="en-GB" sz="2400" dirty="0"/>
          </a:p>
        </p:txBody>
      </p:sp>
      <p:sp>
        <p:nvSpPr>
          <p:cNvPr id="63494" name="Rectangle 6"/>
          <p:cNvSpPr>
            <a:spLocks noGrp="1" noChangeArrowheads="1"/>
          </p:cNvSpPr>
          <p:nvPr>
            <p:ph type="body" sz="half" idx="2"/>
          </p:nvPr>
        </p:nvSpPr>
        <p:spPr>
          <a:xfrm>
            <a:off x="5214942" y="1643050"/>
            <a:ext cx="3786214" cy="5098318"/>
          </a:xfrm>
        </p:spPr>
        <p:txBody>
          <a:bodyPr/>
          <a:lstStyle/>
          <a:p>
            <a:pPr marL="0" indent="0">
              <a:lnSpc>
                <a:spcPct val="90000"/>
              </a:lnSpc>
              <a:buNone/>
            </a:pPr>
            <a:r>
              <a:rPr lang="en-GB" sz="2500" b="1" u="sng" dirty="0"/>
              <a:t>Helps Memory</a:t>
            </a:r>
            <a:endParaRPr lang="en-GB" sz="2500" dirty="0"/>
          </a:p>
          <a:p>
            <a:pPr lvl="1">
              <a:lnSpc>
                <a:spcPct val="90000"/>
              </a:lnSpc>
            </a:pPr>
            <a:r>
              <a:rPr lang="en-GB" sz="2600" dirty="0"/>
              <a:t>Summing things up briefly helps long term memory</a:t>
            </a:r>
          </a:p>
          <a:p>
            <a:pPr lvl="1">
              <a:lnSpc>
                <a:spcPct val="90000"/>
              </a:lnSpc>
            </a:pPr>
            <a:r>
              <a:rPr lang="en-GB" sz="2600" dirty="0"/>
              <a:t>The act of writing helps motor memory</a:t>
            </a:r>
          </a:p>
          <a:p>
            <a:pPr lvl="1">
              <a:lnSpc>
                <a:spcPct val="90000"/>
              </a:lnSpc>
            </a:pPr>
            <a:r>
              <a:rPr lang="en-GB" sz="2600" dirty="0"/>
              <a:t>Pattern notes can be more memorable visually</a:t>
            </a:r>
          </a:p>
          <a:p>
            <a:pPr>
              <a:lnSpc>
                <a:spcPct val="90000"/>
              </a:lnSpc>
            </a:pPr>
            <a:endParaRPr lang="en-US" sz="25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370013" y="785793"/>
            <a:ext cx="7313612" cy="1143009"/>
          </a:xfrm>
        </p:spPr>
        <p:txBody>
          <a:bodyPr/>
          <a:lstStyle/>
          <a:p>
            <a:r>
              <a:rPr lang="cy-GB" sz="3200" b="1" dirty="0">
                <a:solidFill>
                  <a:schemeClr val="tx2"/>
                </a:solidFill>
              </a:rPr>
              <a:t>Strategaethau Cymryd Nodiadau</a:t>
            </a:r>
            <a:br>
              <a:rPr lang="cy-GB" sz="3200" b="1" dirty="0">
                <a:solidFill>
                  <a:schemeClr val="tx2"/>
                </a:solidFill>
              </a:rPr>
            </a:br>
            <a:r>
              <a:rPr lang="en-GB" sz="3200" b="1" dirty="0"/>
              <a:t>Strategies for taking notes</a:t>
            </a:r>
            <a:br>
              <a:rPr lang="cy-GB" sz="3200" b="1" dirty="0">
                <a:solidFill>
                  <a:schemeClr val="tx2"/>
                </a:solidFill>
              </a:rPr>
            </a:br>
            <a:endParaRPr lang="en-GB" sz="3200" b="1" dirty="0"/>
          </a:p>
        </p:txBody>
      </p:sp>
      <p:sp>
        <p:nvSpPr>
          <p:cNvPr id="67588" name="Rectangle 4"/>
          <p:cNvSpPr>
            <a:spLocks noGrp="1" noChangeArrowheads="1"/>
          </p:cNvSpPr>
          <p:nvPr>
            <p:ph type="body" sz="half" idx="1"/>
          </p:nvPr>
        </p:nvSpPr>
        <p:spPr/>
        <p:txBody>
          <a:bodyPr/>
          <a:lstStyle/>
          <a:p>
            <a:pPr>
              <a:spcBef>
                <a:spcPct val="50000"/>
              </a:spcBef>
              <a:buFont typeface="Courier New" panose="02070309020205020404" pitchFamily="49" charset="0"/>
              <a:buChar char="o"/>
            </a:pPr>
            <a:r>
              <a:rPr lang="cy-GB" sz="2000" dirty="0"/>
              <a:t>Meddyliwch cyn ysgrifennu</a:t>
            </a:r>
          </a:p>
          <a:p>
            <a:pPr>
              <a:spcBef>
                <a:spcPct val="50000"/>
              </a:spcBef>
              <a:buFont typeface="Courier New" panose="02070309020205020404" pitchFamily="49" charset="0"/>
              <a:buChar char="o"/>
            </a:pPr>
            <a:r>
              <a:rPr lang="cy-GB" sz="2000" dirty="0"/>
              <a:t>Cadwch y nodiadau’n gryno</a:t>
            </a:r>
          </a:p>
          <a:p>
            <a:pPr>
              <a:spcBef>
                <a:spcPct val="50000"/>
              </a:spcBef>
              <a:buFont typeface="Courier New" panose="02070309020205020404" pitchFamily="49" charset="0"/>
              <a:buChar char="o"/>
            </a:pPr>
            <a:r>
              <a:rPr lang="cy-GB" sz="2000" dirty="0"/>
              <a:t>Cadwch y nodiadau’n drefnus</a:t>
            </a:r>
          </a:p>
          <a:p>
            <a:pPr>
              <a:spcBef>
                <a:spcPct val="50000"/>
              </a:spcBef>
              <a:buFont typeface="Courier New" panose="02070309020205020404" pitchFamily="49" charset="0"/>
              <a:buChar char="o"/>
            </a:pPr>
            <a:r>
              <a:rPr lang="cy-GB" sz="2000" dirty="0"/>
              <a:t>Defnyddiwch eich </a:t>
            </a:r>
            <a:r>
              <a:rPr lang="cy-GB" sz="2000" dirty="0" err="1"/>
              <a:t>geiriau’ch</a:t>
            </a:r>
            <a:r>
              <a:rPr lang="cy-GB" sz="2000" dirty="0"/>
              <a:t> hun</a:t>
            </a:r>
          </a:p>
          <a:p>
            <a:pPr>
              <a:spcBef>
                <a:spcPct val="50000"/>
              </a:spcBef>
              <a:buFont typeface="Courier New" panose="02070309020205020404" pitchFamily="49" charset="0"/>
              <a:buChar char="o"/>
            </a:pPr>
            <a:r>
              <a:rPr lang="cy-GB" sz="2000" dirty="0"/>
              <a:t>Gadewch ymyl lydan a lle i ychwanegu nodiadau wedyn</a:t>
            </a:r>
            <a:endParaRPr lang="en-US" sz="2000" dirty="0"/>
          </a:p>
          <a:p>
            <a:pPr>
              <a:lnSpc>
                <a:spcPct val="90000"/>
              </a:lnSpc>
              <a:buFont typeface="Courier New" panose="02070309020205020404" pitchFamily="49" charset="0"/>
              <a:buChar char="o"/>
            </a:pPr>
            <a:endParaRPr lang="en-GB" sz="2000" dirty="0"/>
          </a:p>
        </p:txBody>
      </p:sp>
      <p:sp>
        <p:nvSpPr>
          <p:cNvPr id="67589" name="Rectangle 5"/>
          <p:cNvSpPr>
            <a:spLocks noGrp="1" noChangeArrowheads="1"/>
          </p:cNvSpPr>
          <p:nvPr>
            <p:ph type="body" sz="half" idx="2"/>
          </p:nvPr>
        </p:nvSpPr>
        <p:spPr/>
        <p:txBody>
          <a:bodyPr/>
          <a:lstStyle/>
          <a:p>
            <a:pPr>
              <a:lnSpc>
                <a:spcPct val="90000"/>
              </a:lnSpc>
            </a:pPr>
            <a:r>
              <a:rPr lang="en-GB" sz="2500" dirty="0"/>
              <a:t>Think before you write</a:t>
            </a:r>
          </a:p>
          <a:p>
            <a:pPr>
              <a:lnSpc>
                <a:spcPct val="90000"/>
              </a:lnSpc>
            </a:pPr>
            <a:r>
              <a:rPr lang="en-GB" sz="2500" dirty="0"/>
              <a:t>Keep notes brief</a:t>
            </a:r>
          </a:p>
          <a:p>
            <a:pPr>
              <a:lnSpc>
                <a:spcPct val="90000"/>
              </a:lnSpc>
            </a:pPr>
            <a:r>
              <a:rPr lang="en-GB" sz="2500" dirty="0"/>
              <a:t>Keep notes organised</a:t>
            </a:r>
          </a:p>
          <a:p>
            <a:pPr>
              <a:lnSpc>
                <a:spcPct val="90000"/>
              </a:lnSpc>
            </a:pPr>
            <a:r>
              <a:rPr lang="en-GB" sz="2500" dirty="0"/>
              <a:t>Use your own words</a:t>
            </a:r>
          </a:p>
          <a:p>
            <a:pPr>
              <a:lnSpc>
                <a:spcPct val="90000"/>
              </a:lnSpc>
            </a:pPr>
            <a:r>
              <a:rPr lang="en-GB" sz="2500" dirty="0"/>
              <a:t>Leave a wide margin &amp; space – to add notes later</a:t>
            </a:r>
          </a:p>
          <a:p>
            <a:pPr>
              <a:lnSpc>
                <a:spcPct val="90000"/>
              </a:lnSpc>
            </a:pPr>
            <a:endParaRPr lang="en-US" sz="25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br>
              <a:rPr lang="en-GB" sz="3200" b="1" dirty="0"/>
            </a:br>
            <a:r>
              <a:rPr lang="cy-GB" sz="3200" b="1" dirty="0"/>
              <a:t>Strategaethau Cymryd Nodiadau </a:t>
            </a:r>
            <a:r>
              <a:rPr lang="en-GB" sz="3200" b="1" dirty="0"/>
              <a:t>Strategies for taking notes</a:t>
            </a:r>
          </a:p>
        </p:txBody>
      </p:sp>
      <p:sp>
        <p:nvSpPr>
          <p:cNvPr id="69636" name="Rectangle 4"/>
          <p:cNvSpPr>
            <a:spLocks noGrp="1" noChangeArrowheads="1"/>
          </p:cNvSpPr>
          <p:nvPr>
            <p:ph type="body" sz="half" idx="1"/>
          </p:nvPr>
        </p:nvSpPr>
        <p:spPr>
          <a:xfrm>
            <a:off x="1187624" y="3629055"/>
            <a:ext cx="3579812" cy="4071967"/>
          </a:xfrm>
        </p:spPr>
        <p:txBody>
          <a:bodyPr/>
          <a:lstStyle/>
          <a:p>
            <a:pPr marL="0" indent="0">
              <a:buNone/>
            </a:pPr>
            <a:r>
              <a:rPr lang="cy-GB" sz="2000" b="1" u="sng" dirty="0"/>
              <a:t>Strategaethau Defnyddiol</a:t>
            </a:r>
          </a:p>
          <a:p>
            <a:pPr>
              <a:spcBef>
                <a:spcPct val="50000"/>
              </a:spcBef>
            </a:pPr>
            <a:r>
              <a:rPr lang="cy-GB" sz="1800" dirty="0"/>
              <a:t>Nodwch eiriau allweddol a                                             phrif syniadau</a:t>
            </a:r>
          </a:p>
          <a:p>
            <a:pPr>
              <a:spcBef>
                <a:spcPct val="50000"/>
              </a:spcBef>
            </a:pPr>
            <a:r>
              <a:rPr lang="cy-GB" sz="1800" dirty="0"/>
              <a:t>Ysgrifennwch ymadroddion                                               nid brawddegau</a:t>
            </a:r>
          </a:p>
          <a:p>
            <a:pPr>
              <a:spcBef>
                <a:spcPct val="50000"/>
              </a:spcBef>
            </a:pPr>
            <a:r>
              <a:rPr lang="cy-GB" sz="1800" dirty="0"/>
              <a:t>Defnyddiwch dalfyriadau</a:t>
            </a:r>
          </a:p>
          <a:p>
            <a:pPr>
              <a:spcBef>
                <a:spcPct val="50000"/>
              </a:spcBef>
            </a:pPr>
            <a:r>
              <a:rPr lang="cy-GB" sz="1800" dirty="0"/>
              <a:t>Defnyddiwch benawdau</a:t>
            </a:r>
          </a:p>
          <a:p>
            <a:endParaRPr lang="en-GB" sz="1800" dirty="0"/>
          </a:p>
        </p:txBody>
      </p:sp>
      <p:pic>
        <p:nvPicPr>
          <p:cNvPr id="69638" name="Picture 6"/>
          <p:cNvPicPr>
            <a:picLocks noGrp="1" noChangeAspect="1" noChangeArrowheads="1"/>
          </p:cNvPicPr>
          <p:nvPr>
            <p:ph sz="half" idx="2"/>
          </p:nvPr>
        </p:nvPicPr>
        <p:blipFill>
          <a:blip r:embed="rId2" cstate="print"/>
          <a:srcRect/>
          <a:stretch>
            <a:fillRect/>
          </a:stretch>
        </p:blipFill>
        <p:spPr>
          <a:xfrm>
            <a:off x="3779912" y="1556792"/>
            <a:ext cx="1727200" cy="1916112"/>
          </a:xfrm>
          <a:noFill/>
          <a:ln/>
        </p:spPr>
      </p:pic>
      <p:sp>
        <p:nvSpPr>
          <p:cNvPr id="7" name="TextBox 6"/>
          <p:cNvSpPr txBox="1"/>
          <p:nvPr/>
        </p:nvSpPr>
        <p:spPr>
          <a:xfrm>
            <a:off x="5429256" y="2214554"/>
            <a:ext cx="3000396" cy="369332"/>
          </a:xfrm>
          <a:prstGeom prst="rect">
            <a:avLst/>
          </a:prstGeom>
          <a:noFill/>
        </p:spPr>
        <p:txBody>
          <a:bodyPr wrap="square" rtlCol="0">
            <a:spAutoFit/>
          </a:bodyPr>
          <a:lstStyle/>
          <a:p>
            <a:endParaRPr lang="en-GB" dirty="0"/>
          </a:p>
        </p:txBody>
      </p:sp>
      <p:sp>
        <p:nvSpPr>
          <p:cNvPr id="8" name="TextBox 7"/>
          <p:cNvSpPr txBox="1"/>
          <p:nvPr/>
        </p:nvSpPr>
        <p:spPr>
          <a:xfrm>
            <a:off x="5364088" y="3408876"/>
            <a:ext cx="3500462" cy="400110"/>
          </a:xfrm>
          <a:prstGeom prst="rect">
            <a:avLst/>
          </a:prstGeom>
          <a:noFill/>
        </p:spPr>
        <p:txBody>
          <a:bodyPr wrap="square" rtlCol="0">
            <a:spAutoFit/>
          </a:bodyPr>
          <a:lstStyle/>
          <a:p>
            <a:pPr>
              <a:spcBef>
                <a:spcPct val="50000"/>
              </a:spcBef>
            </a:pPr>
            <a:endParaRPr lang="cy-GB" sz="2000" dirty="0"/>
          </a:p>
        </p:txBody>
      </p:sp>
      <p:sp>
        <p:nvSpPr>
          <p:cNvPr id="2" name="Rectangle 1"/>
          <p:cNvSpPr/>
          <p:nvPr/>
        </p:nvSpPr>
        <p:spPr>
          <a:xfrm>
            <a:off x="5357228" y="3717032"/>
            <a:ext cx="3241144" cy="3170099"/>
          </a:xfrm>
          <a:prstGeom prst="rect">
            <a:avLst/>
          </a:prstGeom>
        </p:spPr>
        <p:txBody>
          <a:bodyPr wrap="square">
            <a:spAutoFit/>
          </a:bodyPr>
          <a:lstStyle/>
          <a:p>
            <a:r>
              <a:rPr lang="en-GB" sz="2000" b="1" u="sng" dirty="0"/>
              <a:t>Useful Strategies</a:t>
            </a:r>
            <a:endParaRPr lang="en-GB" sz="2000" dirty="0"/>
          </a:p>
          <a:p>
            <a:endParaRPr lang="en-GB" dirty="0"/>
          </a:p>
          <a:p>
            <a:pPr marL="285750" indent="-285750">
              <a:lnSpc>
                <a:spcPct val="150000"/>
              </a:lnSpc>
              <a:buFont typeface="Courier New" panose="02070309020205020404" pitchFamily="49" charset="0"/>
              <a:buChar char="o"/>
            </a:pPr>
            <a:r>
              <a:rPr lang="en-GB" dirty="0"/>
              <a:t>Note key words and main ideas</a:t>
            </a:r>
          </a:p>
          <a:p>
            <a:pPr marL="285750" indent="-285750">
              <a:lnSpc>
                <a:spcPct val="150000"/>
              </a:lnSpc>
              <a:buFont typeface="Courier New" panose="02070309020205020404" pitchFamily="49" charset="0"/>
              <a:buChar char="o"/>
            </a:pPr>
            <a:r>
              <a:rPr lang="en-GB" dirty="0"/>
              <a:t>Write phrases- not sentences</a:t>
            </a:r>
          </a:p>
          <a:p>
            <a:pPr marL="285750" indent="-285750">
              <a:lnSpc>
                <a:spcPct val="150000"/>
              </a:lnSpc>
              <a:buFont typeface="Courier New" panose="02070309020205020404" pitchFamily="49" charset="0"/>
              <a:buChar char="o"/>
            </a:pPr>
            <a:r>
              <a:rPr lang="en-GB" dirty="0"/>
              <a:t>Use abbreviations</a:t>
            </a:r>
          </a:p>
          <a:p>
            <a:pPr marL="285750" indent="-285750">
              <a:lnSpc>
                <a:spcPct val="150000"/>
              </a:lnSpc>
              <a:buFont typeface="Courier New" panose="02070309020205020404" pitchFamily="49" charset="0"/>
              <a:buChar char="o"/>
            </a:pPr>
            <a:r>
              <a:rPr lang="en-GB" dirty="0"/>
              <a:t>Use headings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370013" y="301624"/>
            <a:ext cx="7313612" cy="1555739"/>
          </a:xfrm>
        </p:spPr>
        <p:txBody>
          <a:bodyPr/>
          <a:lstStyle/>
          <a:p>
            <a:br>
              <a:rPr lang="en-GB" sz="3200" b="1" dirty="0"/>
            </a:br>
            <a:r>
              <a:rPr lang="cy-GB" sz="3200" b="1" dirty="0">
                <a:solidFill>
                  <a:schemeClr val="tx2"/>
                </a:solidFill>
              </a:rPr>
              <a:t>Strategaethau Cymryd Nodiadau</a:t>
            </a:r>
            <a:br>
              <a:rPr lang="cy-GB" sz="3200" b="1" dirty="0">
                <a:solidFill>
                  <a:schemeClr val="tx2"/>
                </a:solidFill>
              </a:rPr>
            </a:br>
            <a:r>
              <a:rPr lang="en-GB" sz="3200" b="1" dirty="0"/>
              <a:t>Strategies for taking notes</a:t>
            </a:r>
            <a:br>
              <a:rPr lang="en-US" sz="3200" b="1" dirty="0">
                <a:solidFill>
                  <a:schemeClr val="tx2"/>
                </a:solidFill>
              </a:rPr>
            </a:br>
            <a:endParaRPr lang="en-GB" sz="3200" b="1" dirty="0"/>
          </a:p>
        </p:txBody>
      </p:sp>
      <p:sp>
        <p:nvSpPr>
          <p:cNvPr id="71684" name="Rectangle 4"/>
          <p:cNvSpPr>
            <a:spLocks noGrp="1" noChangeArrowheads="1"/>
          </p:cNvSpPr>
          <p:nvPr>
            <p:ph type="body" sz="half" idx="1"/>
          </p:nvPr>
        </p:nvSpPr>
        <p:spPr/>
        <p:txBody>
          <a:bodyPr/>
          <a:lstStyle/>
          <a:p>
            <a:pPr>
              <a:lnSpc>
                <a:spcPct val="90000"/>
              </a:lnSpc>
            </a:pPr>
            <a:r>
              <a:rPr lang="cy-GB" sz="2000" dirty="0"/>
              <a:t>Rhifwch y pwyntiau</a:t>
            </a:r>
          </a:p>
          <a:p>
            <a:pPr>
              <a:lnSpc>
                <a:spcPct val="90000"/>
              </a:lnSpc>
            </a:pPr>
            <a:r>
              <a:rPr lang="cy-GB" sz="2000" dirty="0"/>
              <a:t>Gwnewch y dudalen yn gofiadwy – gyda lliw, darluniau ac ati</a:t>
            </a:r>
          </a:p>
          <a:p>
            <a:pPr>
              <a:lnSpc>
                <a:spcPct val="90000"/>
              </a:lnSpc>
            </a:pPr>
            <a:r>
              <a:rPr lang="cy-GB" sz="2000" dirty="0"/>
              <a:t>Cysylltwch bwyntiau – gan ddefnyddio saethau, llinellau </a:t>
            </a:r>
            <a:r>
              <a:rPr lang="cy-GB" sz="2000" noProof="1"/>
              <a:t>dotiog</a:t>
            </a:r>
            <a:r>
              <a:rPr lang="cy-GB" sz="2000" dirty="0"/>
              <a:t>, lliw, rhifau, blychau</a:t>
            </a:r>
          </a:p>
          <a:p>
            <a:pPr>
              <a:lnSpc>
                <a:spcPct val="90000"/>
              </a:lnSpc>
            </a:pPr>
            <a:r>
              <a:rPr lang="cy-GB" sz="2000" dirty="0"/>
              <a:t>Nodwch ffynonellau gwybodaeth yn fanwl</a:t>
            </a:r>
          </a:p>
          <a:p>
            <a:pPr>
              <a:lnSpc>
                <a:spcPct val="90000"/>
              </a:lnSpc>
            </a:pPr>
            <a:r>
              <a:rPr lang="cy-GB" sz="2000" dirty="0"/>
              <a:t>Ysgrifennwch ddyfyniadau mewn lliw gwahanol</a:t>
            </a:r>
            <a:endParaRPr lang="en-US" sz="2000" dirty="0"/>
          </a:p>
          <a:p>
            <a:pPr>
              <a:lnSpc>
                <a:spcPct val="90000"/>
              </a:lnSpc>
            </a:pPr>
            <a:endParaRPr lang="en-GB" sz="1800" dirty="0"/>
          </a:p>
          <a:p>
            <a:pPr>
              <a:lnSpc>
                <a:spcPct val="90000"/>
              </a:lnSpc>
            </a:pPr>
            <a:endParaRPr lang="en-GB" sz="1800" dirty="0"/>
          </a:p>
        </p:txBody>
      </p:sp>
      <p:sp>
        <p:nvSpPr>
          <p:cNvPr id="71685" name="Rectangle 5"/>
          <p:cNvSpPr>
            <a:spLocks noGrp="1" noChangeArrowheads="1"/>
          </p:cNvSpPr>
          <p:nvPr>
            <p:ph type="body" sz="half" idx="2"/>
          </p:nvPr>
        </p:nvSpPr>
        <p:spPr/>
        <p:txBody>
          <a:bodyPr/>
          <a:lstStyle/>
          <a:p>
            <a:pPr>
              <a:lnSpc>
                <a:spcPct val="90000"/>
              </a:lnSpc>
            </a:pPr>
            <a:r>
              <a:rPr lang="en-GB" sz="2000" dirty="0"/>
              <a:t>Number Points</a:t>
            </a:r>
          </a:p>
          <a:p>
            <a:pPr>
              <a:lnSpc>
                <a:spcPct val="90000"/>
              </a:lnSpc>
            </a:pPr>
            <a:r>
              <a:rPr lang="en-GB" sz="2000" dirty="0"/>
              <a:t>Make the page memorable – with colour, illustrations and so on</a:t>
            </a:r>
          </a:p>
          <a:p>
            <a:pPr>
              <a:lnSpc>
                <a:spcPct val="90000"/>
              </a:lnSpc>
            </a:pPr>
            <a:r>
              <a:rPr lang="en-GB" sz="2000" dirty="0"/>
              <a:t>Link up points – using arrows, dotted lines, colour, numbers, boxes</a:t>
            </a:r>
          </a:p>
          <a:p>
            <a:pPr>
              <a:lnSpc>
                <a:spcPct val="90000"/>
              </a:lnSpc>
            </a:pPr>
            <a:r>
              <a:rPr lang="en-GB" sz="2000" dirty="0"/>
              <a:t>Note sources of info exactly</a:t>
            </a:r>
          </a:p>
          <a:p>
            <a:pPr>
              <a:lnSpc>
                <a:spcPct val="90000"/>
              </a:lnSpc>
            </a:pPr>
            <a:r>
              <a:rPr lang="en-GB" sz="2000" dirty="0"/>
              <a:t>Write Quotations in a different colour</a:t>
            </a:r>
            <a:endParaRPr lang="en-US" sz="2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370013" y="785793"/>
            <a:ext cx="7313612" cy="1214447"/>
          </a:xfrm>
        </p:spPr>
        <p:txBody>
          <a:bodyPr/>
          <a:lstStyle/>
          <a:p>
            <a:br>
              <a:rPr lang="en-GB" sz="3200" b="1" dirty="0"/>
            </a:br>
            <a:r>
              <a:rPr lang="cy-GB" sz="3200" b="1" dirty="0">
                <a:solidFill>
                  <a:schemeClr val="tx2"/>
                </a:solidFill>
              </a:rPr>
              <a:t>Strategaethau Cymryd Nodiadau</a:t>
            </a:r>
            <a:br>
              <a:rPr lang="cy-GB" sz="3200" b="1" dirty="0">
                <a:solidFill>
                  <a:schemeClr val="tx2"/>
                </a:solidFill>
              </a:rPr>
            </a:br>
            <a:r>
              <a:rPr lang="en-GB" sz="3200" b="1" dirty="0"/>
              <a:t>Strategies for taking notes</a:t>
            </a:r>
            <a:br>
              <a:rPr lang="en-US" sz="3200" b="1" dirty="0">
                <a:solidFill>
                  <a:schemeClr val="tx2"/>
                </a:solidFill>
              </a:rPr>
            </a:br>
            <a:endParaRPr lang="en-GB" sz="3200" b="1" dirty="0"/>
          </a:p>
        </p:txBody>
      </p:sp>
      <p:sp>
        <p:nvSpPr>
          <p:cNvPr id="74756" name="Rectangle 4"/>
          <p:cNvSpPr>
            <a:spLocks noGrp="1" noChangeArrowheads="1"/>
          </p:cNvSpPr>
          <p:nvPr>
            <p:ph type="body" sz="half" idx="1"/>
          </p:nvPr>
        </p:nvSpPr>
        <p:spPr/>
        <p:txBody>
          <a:bodyPr/>
          <a:lstStyle/>
          <a:p>
            <a:pPr>
              <a:spcBef>
                <a:spcPct val="50000"/>
              </a:spcBef>
            </a:pPr>
            <a:r>
              <a:rPr lang="cy-GB" dirty="0"/>
              <a:t>Tasg Unigol</a:t>
            </a:r>
          </a:p>
          <a:p>
            <a:pPr lvl="1">
              <a:spcBef>
                <a:spcPct val="50000"/>
              </a:spcBef>
            </a:pPr>
            <a:r>
              <a:rPr lang="cy-GB" dirty="0"/>
              <a:t>Darllenwch y ddogfen a gwnewch nodiadau bras.</a:t>
            </a:r>
          </a:p>
          <a:p>
            <a:pPr marL="0" indent="0">
              <a:buNone/>
            </a:pPr>
            <a:endParaRPr lang="en-GB" sz="2500" dirty="0"/>
          </a:p>
        </p:txBody>
      </p:sp>
      <p:sp>
        <p:nvSpPr>
          <p:cNvPr id="74757" name="Rectangle 5"/>
          <p:cNvSpPr>
            <a:spLocks noGrp="1" noChangeArrowheads="1"/>
          </p:cNvSpPr>
          <p:nvPr>
            <p:ph type="body" sz="half" idx="2"/>
          </p:nvPr>
        </p:nvSpPr>
        <p:spPr/>
        <p:txBody>
          <a:bodyPr/>
          <a:lstStyle/>
          <a:p>
            <a:r>
              <a:rPr lang="en-GB" sz="2500" dirty="0"/>
              <a:t>Individual Task</a:t>
            </a:r>
          </a:p>
          <a:p>
            <a:pPr lvl="1"/>
            <a:r>
              <a:rPr lang="en-GB" sz="2100" dirty="0"/>
              <a:t>Read document and make some outline notes.</a:t>
            </a:r>
          </a:p>
          <a:p>
            <a:endParaRPr lang="en-US" sz="2500" dirty="0"/>
          </a:p>
        </p:txBody>
      </p:sp>
    </p:spTree>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595</TotalTime>
  <Words>2709</Words>
  <Application>Microsoft Office PowerPoint</Application>
  <PresentationFormat>On-screen Show (4:3)</PresentationFormat>
  <Paragraphs>346</Paragraphs>
  <Slides>38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Courier New</vt:lpstr>
      <vt:lpstr>Times New Roman</vt:lpstr>
      <vt:lpstr>Verdana</vt:lpstr>
      <vt:lpstr>Wingdings</vt:lpstr>
      <vt:lpstr>Eclipse</vt:lpstr>
      <vt:lpstr>Lecture 2 Darlith 2</vt:lpstr>
      <vt:lpstr>Essay Writing Stages Camau Ysgrifennu Traethawd</vt:lpstr>
      <vt:lpstr>PowerPoint Presentation</vt:lpstr>
      <vt:lpstr> Cymorth Darllen  Reading Tips</vt:lpstr>
      <vt:lpstr>PowerPoint Presentation</vt:lpstr>
      <vt:lpstr> Cymorth Darllen  Reading Tips</vt:lpstr>
      <vt:lpstr>Dewiswch bethau dibynadwy Select by reliability </vt:lpstr>
      <vt:lpstr>Dewiswch bethau dibynadwy Select by reliability  </vt:lpstr>
      <vt:lpstr> Dewiswch faint o wybodaeth   Select by amount</vt:lpstr>
      <vt:lpstr> Dewiswch faint o wybodaeth   Select by amount</vt:lpstr>
      <vt:lpstr>Darllen  Reading </vt:lpstr>
      <vt:lpstr> Darllen i gael Pleser   Reading for Pleasure</vt:lpstr>
      <vt:lpstr> Darllen i Ganfod Ystyr  Reading for Meaning </vt:lpstr>
      <vt:lpstr> Ble mae dod o hyd i wybodaeth? Where can I find information?</vt:lpstr>
      <vt:lpstr>  Sut i Gael Gafael Mewn Gwybodaeth How to find Information </vt:lpstr>
      <vt:lpstr> Strategaethau Darllen   Reading Strategies</vt:lpstr>
      <vt:lpstr> Enghraifft: Darllen nofel   Example: Reading a novel </vt:lpstr>
      <vt:lpstr> Enghraifft: Darllen hysbysebion swyddi Example: Reading a newspaper job advertisement </vt:lpstr>
      <vt:lpstr>Strategaethau Darllen: Bwrw Golwg dros Ddarn o Destun   Reading Strategies: Over-viewing a Passage</vt:lpstr>
      <vt:lpstr> Ar ôl Bwrw Golwg dros Ddarn: Beth dylech chi’i wybod?  After Over-viewing a Passage: What should you know? </vt:lpstr>
      <vt:lpstr>Darllenwch yr Enghraifft (llungopi) Read the Example (photocopy)</vt:lpstr>
      <vt:lpstr> Beth mae’r Teitl yn ei Ddweud wrthym?  What does the Title Tell Us? </vt:lpstr>
      <vt:lpstr> Nawr darllenwch y darn  Now read the passage  </vt:lpstr>
      <vt:lpstr> Brawddeg i Grynhoi Sentence Summary </vt:lpstr>
      <vt:lpstr> Brawddeg i Grynhoi Sentence Summary</vt:lpstr>
      <vt:lpstr> Brawddeg i Grynhoi Sentence Summary </vt:lpstr>
      <vt:lpstr> Brawddeg i Grynhoi Sentence Summary </vt:lpstr>
      <vt:lpstr>Trefn Darn Organisation of a Passage </vt:lpstr>
      <vt:lpstr>Trefn Darn Organisation of a Passage </vt:lpstr>
      <vt:lpstr> Gweithgaredd Grŵp Group Activity </vt:lpstr>
      <vt:lpstr> Pam Cymryd Nodiadau Why Take Notes  </vt:lpstr>
      <vt:lpstr>Pam Cymryd Nodiadau Why Take Notes </vt:lpstr>
      <vt:lpstr>Pam Cymryd Nodiadau Why Take Notes </vt:lpstr>
      <vt:lpstr> Pam Cymryd Nodiadau Why Take Notes</vt:lpstr>
      <vt:lpstr>Strategaethau Cymryd Nodiadau Strategies for taking notes </vt:lpstr>
      <vt:lpstr> Strategaethau Cymryd Nodiadau Strategies for taking notes</vt:lpstr>
      <vt:lpstr> Strategaethau Cymryd Nodiadau Strategies for taking notes </vt:lpstr>
      <vt:lpstr> Strategaethau Cymryd Nodiadau Strategies for taking notes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 Darlith 2</dc:title>
  <dc:creator>clientadmin</dc:creator>
  <cp:lastModifiedBy>Angharad Lewis</cp:lastModifiedBy>
  <cp:revision>65</cp:revision>
  <dcterms:created xsi:type="dcterms:W3CDTF">2011-09-14T15:57:01Z</dcterms:created>
  <dcterms:modified xsi:type="dcterms:W3CDTF">2021-11-03T21:19:13Z</dcterms:modified>
</cp:coreProperties>
</file>