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3789"/>
    <a:srgbClr val="5B3097"/>
    <a:srgbClr val="FFE8F2"/>
    <a:srgbClr val="FFDCEB"/>
    <a:srgbClr val="FFC8E1"/>
    <a:srgbClr val="FFFAFC"/>
    <a:srgbClr val="FFF0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1ADDF1-505C-8121-F033-4476287671A9}" v="23" dt="2026-10-21T13:10:40.0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sma Zahoor (2242809)" userId="S::2242809@student.uwtsd.ac.uk::91786dcd-811a-4ec7-b3b5-430473559676" providerId="AD" clId="Web-{2178D5A1-D8E3-D20B-7C2E-BAA2A61871B5}"/>
    <pc:docChg chg="addSld modSld">
      <pc:chgData name="Assma Zahoor (2242809)" userId="S::2242809@student.uwtsd.ac.uk::91786dcd-811a-4ec7-b3b5-430473559676" providerId="AD" clId="Web-{2178D5A1-D8E3-D20B-7C2E-BAA2A61871B5}" dt="2026-10-04T18:49:23.723" v="1071" actId="20577"/>
      <pc:docMkLst>
        <pc:docMk/>
      </pc:docMkLst>
      <pc:sldChg chg="addSp delSp modSp">
        <pc:chgData name="Assma Zahoor (2242809)" userId="S::2242809@student.uwtsd.ac.uk::91786dcd-811a-4ec7-b3b5-430473559676" providerId="AD" clId="Web-{2178D5A1-D8E3-D20B-7C2E-BAA2A61871B5}" dt="2026-10-04T18:48:14.265" v="1056" actId="1076"/>
        <pc:sldMkLst>
          <pc:docMk/>
          <pc:sldMk cId="109857222" sldId="256"/>
        </pc:sldMkLst>
        <pc:spChg chg="add mod">
          <ac:chgData name="Assma Zahoor (2242809)" userId="S::2242809@student.uwtsd.ac.uk::91786dcd-811a-4ec7-b3b5-430473559676" providerId="AD" clId="Web-{2178D5A1-D8E3-D20B-7C2E-BAA2A61871B5}" dt="2026-10-04T17:55:06.815" v="617"/>
          <ac:spMkLst>
            <pc:docMk/>
            <pc:sldMk cId="109857222" sldId="256"/>
            <ac:spMk id="2" creationId="{CFACB600-304D-AF0B-8840-CFF45BFCAC43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35:40.701" v="436" actId="1076"/>
          <ac:spMkLst>
            <pc:docMk/>
            <pc:sldMk cId="109857222" sldId="256"/>
            <ac:spMk id="3" creationId="{6036D3C5-4AF7-55AC-8655-D54C98BB572A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5:58.134" v="942" actId="14100"/>
          <ac:spMkLst>
            <pc:docMk/>
            <pc:sldMk cId="109857222" sldId="256"/>
            <ac:spMk id="6" creationId="{75FA4E8E-DC7E-CDAF-1346-FC13F01559B4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6:32:08.409" v="257" actId="20577"/>
          <ac:spMkLst>
            <pc:docMk/>
            <pc:sldMk cId="109857222" sldId="256"/>
            <ac:spMk id="10" creationId="{6F4BB22C-0678-8FA8-0E16-8E78E3AC269C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5:50.618" v="941" actId="1076"/>
          <ac:spMkLst>
            <pc:docMk/>
            <pc:sldMk cId="109857222" sldId="256"/>
            <ac:spMk id="11" creationId="{DFC5104F-C22F-A959-17B4-B461E6500395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5:39.320" v="939" actId="1076"/>
          <ac:spMkLst>
            <pc:docMk/>
            <pc:sldMk cId="109857222" sldId="256"/>
            <ac:spMk id="12" creationId="{C3D5BDCF-33C4-7CB6-66CF-F14F771DF081}"/>
          </ac:spMkLst>
        </pc:spChg>
        <pc:spChg chg="mod">
          <ac:chgData name="Assma Zahoor (2242809)" userId="S::2242809@student.uwtsd.ac.uk::91786dcd-811a-4ec7-b3b5-430473559676" providerId="AD" clId="Web-{2178D5A1-D8E3-D20B-7C2E-BAA2A61871B5}" dt="2026-10-04T16:32:19.504" v="260" actId="20577"/>
          <ac:spMkLst>
            <pc:docMk/>
            <pc:sldMk cId="109857222" sldId="256"/>
            <ac:spMk id="14" creationId="{755EBBC4-12BD-8602-C30E-5535206521F8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4:17.142" v="921" actId="1076"/>
          <ac:spMkLst>
            <pc:docMk/>
            <pc:sldMk cId="109857222" sldId="256"/>
            <ac:spMk id="23" creationId="{53A8C229-8502-435C-29C4-AD0F955B08F0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4:42.019" v="927" actId="1076"/>
          <ac:spMkLst>
            <pc:docMk/>
            <pc:sldMk cId="109857222" sldId="256"/>
            <ac:spMk id="25" creationId="{54277DB3-565E-5543-EC35-A6D1F4BB1CB7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5:24.350" v="936" actId="1076"/>
          <ac:spMkLst>
            <pc:docMk/>
            <pc:sldMk cId="109857222" sldId="256"/>
            <ac:spMk id="27" creationId="{ED5BD87A-DDEE-A0D5-D212-1CFAAB90F63E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5:13.521" v="934" actId="1076"/>
          <ac:spMkLst>
            <pc:docMk/>
            <pc:sldMk cId="109857222" sldId="256"/>
            <ac:spMk id="28" creationId="{56FA1172-CFCA-5C95-017C-A8380C7C872C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55:01.392" v="616"/>
          <ac:spMkLst>
            <pc:docMk/>
            <pc:sldMk cId="109857222" sldId="256"/>
            <ac:spMk id="35" creationId="{71C98394-1D68-6436-BFA6-00C46F3C8653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34:45.915" v="431" actId="1076"/>
          <ac:spMkLst>
            <pc:docMk/>
            <pc:sldMk cId="109857222" sldId="256"/>
            <ac:spMk id="36" creationId="{FF6329A1-FF47-61D4-84C1-2DA6E8E00D84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6:46:22.505" v="372" actId="20577"/>
          <ac:spMkLst>
            <pc:docMk/>
            <pc:sldMk cId="109857222" sldId="256"/>
            <ac:spMk id="37" creationId="{FD2A4992-51E2-2E72-5A49-9F9086F597F1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6:41:10.306" v="321" actId="1076"/>
          <ac:spMkLst>
            <pc:docMk/>
            <pc:sldMk cId="109857222" sldId="256"/>
            <ac:spMk id="38" creationId="{3E828A92-E778-BD56-F8E9-D7167D4B03FA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6:43:23.326" v="343" actId="14100"/>
          <ac:spMkLst>
            <pc:docMk/>
            <pc:sldMk cId="109857222" sldId="256"/>
            <ac:spMk id="39" creationId="{7A12738F-65AA-33E9-054C-50ABC34BE837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10:54.460" v="843" actId="20577"/>
          <ac:spMkLst>
            <pc:docMk/>
            <pc:sldMk cId="109857222" sldId="256"/>
            <ac:spMk id="40" creationId="{D39F710C-C285-5D78-8102-A585B0CC5018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55:44.020" v="622"/>
          <ac:spMkLst>
            <pc:docMk/>
            <pc:sldMk cId="109857222" sldId="256"/>
            <ac:spMk id="46" creationId="{EF71C7CC-1B64-EFFE-9BEA-E27CD67553F2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55:31.520" v="619"/>
          <ac:spMkLst>
            <pc:docMk/>
            <pc:sldMk cId="109857222" sldId="256"/>
            <ac:spMk id="48" creationId="{D2AAEB31-5345-4218-05AA-8FB3D6EB196F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55:37.317" v="620"/>
          <ac:spMkLst>
            <pc:docMk/>
            <pc:sldMk cId="109857222" sldId="256"/>
            <ac:spMk id="50" creationId="{511ED3DC-3102-2F24-4D69-9381254AAC74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55:40.176" v="621"/>
          <ac:spMkLst>
            <pc:docMk/>
            <pc:sldMk cId="109857222" sldId="256"/>
            <ac:spMk id="51" creationId="{87F8135A-6D9E-B278-1751-6D38529EB0F0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49:31.291" v="579" actId="1076"/>
          <ac:spMkLst>
            <pc:docMk/>
            <pc:sldMk cId="109857222" sldId="256"/>
            <ac:spMk id="55" creationId="{5AC4341A-AA4C-622E-0721-63627CFFDACB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55:11.893" v="618"/>
          <ac:spMkLst>
            <pc:docMk/>
            <pc:sldMk cId="109857222" sldId="256"/>
            <ac:spMk id="56" creationId="{A7A04EA0-1892-E6B5-9F35-38D3D9373911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44:05.263" v="1037" actId="20577"/>
          <ac:spMkLst>
            <pc:docMk/>
            <pc:sldMk cId="109857222" sldId="256"/>
            <ac:spMk id="57" creationId="{39039252-D105-E260-3540-314D7ECA4C72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43:58.857" v="1036" actId="20577"/>
          <ac:spMkLst>
            <pc:docMk/>
            <pc:sldMk cId="109857222" sldId="256"/>
            <ac:spMk id="58" creationId="{BAA94338-4409-21C8-F9B8-F3406BABC2AE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17:26.363" v="860" actId="1076"/>
          <ac:spMkLst>
            <pc:docMk/>
            <pc:sldMk cId="109857222" sldId="256"/>
            <ac:spMk id="60" creationId="{C82E3285-2B20-E763-AAB6-B9F1628F53BE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41:52.723" v="1029"/>
          <ac:spMkLst>
            <pc:docMk/>
            <pc:sldMk cId="109857222" sldId="256"/>
            <ac:spMk id="61" creationId="{9D2694E1-22EC-F06A-23C7-B886A351D52A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7:18.499" v="961" actId="1076"/>
          <ac:spMkLst>
            <pc:docMk/>
            <pc:sldMk cId="109857222" sldId="256"/>
            <ac:spMk id="62" creationId="{5899F0CB-ADB5-91BF-A9EF-A08406524FE1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32:55.476" v="1003" actId="1076"/>
          <ac:spMkLst>
            <pc:docMk/>
            <pc:sldMk cId="109857222" sldId="256"/>
            <ac:spMk id="64" creationId="{C0CE1B1A-57C9-8526-8D4A-C4BBE3063F90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33:01.039" v="1004" actId="1076"/>
          <ac:spMkLst>
            <pc:docMk/>
            <pc:sldMk cId="109857222" sldId="256"/>
            <ac:spMk id="65" creationId="{DA5F20A9-95CC-E48A-E972-F9835FEC8DA6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33:06.727" v="1005" actId="1076"/>
          <ac:spMkLst>
            <pc:docMk/>
            <pc:sldMk cId="109857222" sldId="256"/>
            <ac:spMk id="67" creationId="{16569A42-C424-4C92-4493-5385187EE4B0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33:15.227" v="1006" actId="1076"/>
          <ac:spMkLst>
            <pc:docMk/>
            <pc:sldMk cId="109857222" sldId="256"/>
            <ac:spMk id="68" creationId="{686C0DE0-8065-5470-CA7C-A654FDE8A015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48:14.265" v="1056" actId="1076"/>
          <ac:spMkLst>
            <pc:docMk/>
            <pc:sldMk cId="109857222" sldId="256"/>
            <ac:spMk id="74" creationId="{ADC43298-3B1A-9432-A89C-69ADAFA9D629}"/>
          </ac:spMkLst>
        </pc:spChg>
        <pc:picChg chg="add mod">
          <ac:chgData name="Assma Zahoor (2242809)" userId="S::2242809@student.uwtsd.ac.uk::91786dcd-811a-4ec7-b3b5-430473559676" providerId="AD" clId="Web-{2178D5A1-D8E3-D20B-7C2E-BAA2A61871B5}" dt="2026-10-04T18:22:16.478" v="902" actId="1076"/>
          <ac:picMkLst>
            <pc:docMk/>
            <pc:sldMk cId="109857222" sldId="256"/>
            <ac:picMk id="29" creationId="{B25AFA4B-0BAE-C7DF-C496-1111B18A74FA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3:43.402" v="1035" actId="1076"/>
          <ac:picMkLst>
            <pc:docMk/>
            <pc:sldMk cId="109857222" sldId="256"/>
            <ac:picMk id="30" creationId="{00E6AC6E-3D1D-6DA9-D167-D75B4538B43E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24:32.722" v="925" actId="1076"/>
          <ac:picMkLst>
            <pc:docMk/>
            <pc:sldMk cId="109857222" sldId="256"/>
            <ac:picMk id="31" creationId="{A095C093-9B65-E8F6-7BBC-B84C427E62D7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2:01.098" v="1030" actId="1076"/>
          <ac:picMkLst>
            <pc:docMk/>
            <pc:sldMk cId="109857222" sldId="256"/>
            <ac:picMk id="32" creationId="{45356C10-1F51-FF12-6894-8677528C882C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3:36.105" v="1034" actId="1076"/>
          <ac:picMkLst>
            <pc:docMk/>
            <pc:sldMk cId="109857222" sldId="256"/>
            <ac:picMk id="33" creationId="{B36334BE-C639-89E8-7193-7BC8EC5BFAB4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3:30.605" v="1033" actId="1076"/>
          <ac:picMkLst>
            <pc:docMk/>
            <pc:sldMk cId="109857222" sldId="256"/>
            <ac:picMk id="34" creationId="{E4091E27-3430-AD97-2E9E-E6323BD2DCBA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6:48:46.183" v="381"/>
          <ac:picMkLst>
            <pc:docMk/>
            <pc:sldMk cId="109857222" sldId="256"/>
            <ac:picMk id="41" creationId="{DED96FD2-985D-9FE5-5D40-21D287CB5346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6:49:23.559" v="386" actId="1076"/>
          <ac:picMkLst>
            <pc:docMk/>
            <pc:sldMk cId="109857222" sldId="256"/>
            <ac:picMk id="42" creationId="{A7FB86A2-103A-9FCF-C315-96DD6F02EB1C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6:50:06.467" v="391" actId="1076"/>
          <ac:picMkLst>
            <pc:docMk/>
            <pc:sldMk cId="109857222" sldId="256"/>
            <ac:picMk id="43" creationId="{A91905EA-7B3B-1E8E-A86D-3B641BF4C9C0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6:50:56.938" v="396" actId="1076"/>
          <ac:picMkLst>
            <pc:docMk/>
            <pc:sldMk cId="109857222" sldId="256"/>
            <ac:picMk id="44" creationId="{7925CA81-7C40-4794-6766-D0E0B112DAB0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17:35.473" v="862" actId="14100"/>
          <ac:picMkLst>
            <pc:docMk/>
            <pc:sldMk cId="109857222" sldId="256"/>
            <ac:picMk id="59" creationId="{C7AFEB12-35D5-8240-B72E-3A84198E773D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1:38.940" v="1028" actId="1076"/>
          <ac:picMkLst>
            <pc:docMk/>
            <pc:sldMk cId="109857222" sldId="256"/>
            <ac:picMk id="69" creationId="{7FD30F7F-381C-18FD-7C48-B2D029EC6E17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39:56.746" v="1018" actId="1076"/>
          <ac:picMkLst>
            <pc:docMk/>
            <pc:sldMk cId="109857222" sldId="256"/>
            <ac:picMk id="70" creationId="{6DB1553C-1B8D-E1DF-43EE-B82F6823AD37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2:38.210" v="1031"/>
          <ac:picMkLst>
            <pc:docMk/>
            <pc:sldMk cId="109857222" sldId="256"/>
            <ac:picMk id="71" creationId="{A88CD333-845D-92B8-1419-81A9CF03047A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3:20.385" v="1032"/>
          <ac:picMkLst>
            <pc:docMk/>
            <pc:sldMk cId="109857222" sldId="256"/>
            <ac:picMk id="72" creationId="{F61D0110-E5A1-84A2-977B-6EC541453623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6:38.399" v="1044" actId="1076"/>
          <ac:picMkLst>
            <pc:docMk/>
            <pc:sldMk cId="109857222" sldId="256"/>
            <ac:picMk id="73" creationId="{716985B8-8731-5FA2-298E-E9AE24B45F51}"/>
          </ac:picMkLst>
        </pc:picChg>
        <pc:cxnChg chg="add">
          <ac:chgData name="Assma Zahoor (2242809)" userId="S::2242809@student.uwtsd.ac.uk::91786dcd-811a-4ec7-b3b5-430473559676" providerId="AD" clId="Web-{2178D5A1-D8E3-D20B-7C2E-BAA2A61871B5}" dt="2026-10-04T17:45:55.697" v="548"/>
          <ac:cxnSpMkLst>
            <pc:docMk/>
            <pc:sldMk cId="109857222" sldId="256"/>
            <ac:cxnSpMk id="52" creationId="{AB17FF67-173A-C0F4-A70C-6BBC423A548B}"/>
          </ac:cxnSpMkLst>
        </pc:cxnChg>
        <pc:cxnChg chg="add mod">
          <ac:chgData name="Assma Zahoor (2242809)" userId="S::2242809@student.uwtsd.ac.uk::91786dcd-811a-4ec7-b3b5-430473559676" providerId="AD" clId="Web-{2178D5A1-D8E3-D20B-7C2E-BAA2A61871B5}" dt="2026-10-04T17:46:21.856" v="552" actId="14100"/>
          <ac:cxnSpMkLst>
            <pc:docMk/>
            <pc:sldMk cId="109857222" sldId="256"/>
            <ac:cxnSpMk id="53" creationId="{475E2798-FF68-2942-CB64-8AAC62650960}"/>
          </ac:cxnSpMkLst>
        </pc:cxnChg>
        <pc:cxnChg chg="add mod">
          <ac:chgData name="Assma Zahoor (2242809)" userId="S::2242809@student.uwtsd.ac.uk::91786dcd-811a-4ec7-b3b5-430473559676" providerId="AD" clId="Web-{2178D5A1-D8E3-D20B-7C2E-BAA2A61871B5}" dt="2026-10-04T17:46:52.561" v="555" actId="14100"/>
          <ac:cxnSpMkLst>
            <pc:docMk/>
            <pc:sldMk cId="109857222" sldId="256"/>
            <ac:cxnSpMk id="54" creationId="{5DAA8C68-E968-1C4C-17A2-0F71843CEBEC}"/>
          </ac:cxnSpMkLst>
        </pc:cxnChg>
      </pc:sldChg>
      <pc:sldChg chg="addSp delSp modSp new">
        <pc:chgData name="Assma Zahoor (2242809)" userId="S::2242809@student.uwtsd.ac.uk::91786dcd-811a-4ec7-b3b5-430473559676" providerId="AD" clId="Web-{2178D5A1-D8E3-D20B-7C2E-BAA2A61871B5}" dt="2026-10-04T18:49:23.723" v="1071" actId="20577"/>
        <pc:sldMkLst>
          <pc:docMk/>
          <pc:sldMk cId="4169398410" sldId="257"/>
        </pc:sldMkLst>
        <pc:spChg chg="mod">
          <ac:chgData name="Assma Zahoor (2242809)" userId="S::2242809@student.uwtsd.ac.uk::91786dcd-811a-4ec7-b3b5-430473559676" providerId="AD" clId="Web-{2178D5A1-D8E3-D20B-7C2E-BAA2A61871B5}" dt="2026-10-04T17:59:14.879" v="632" actId="1076"/>
          <ac:spMkLst>
            <pc:docMk/>
            <pc:sldMk cId="4169398410" sldId="257"/>
            <ac:spMk id="2" creationId="{519DF4B7-0A7B-690C-4CB0-79820E6005E6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49:23.723" v="1071" actId="20577"/>
          <ac:spMkLst>
            <pc:docMk/>
            <pc:sldMk cId="4169398410" sldId="257"/>
            <ac:spMk id="4" creationId="{A39E85CC-4D22-C4EF-880C-FD98B3C0F420}"/>
          </ac:spMkLst>
        </pc:spChg>
      </pc:sldChg>
      <pc:sldChg chg="addSp delSp modSp new">
        <pc:chgData name="Assma Zahoor (2242809)" userId="S::2242809@student.uwtsd.ac.uk::91786dcd-811a-4ec7-b3b5-430473559676" providerId="AD" clId="Web-{2178D5A1-D8E3-D20B-7C2E-BAA2A61871B5}" dt="2026-10-04T18:48:57.768" v="1065" actId="20577"/>
        <pc:sldMkLst>
          <pc:docMk/>
          <pc:sldMk cId="3227734255" sldId="258"/>
        </pc:sldMkLst>
        <pc:spChg chg="add mod">
          <ac:chgData name="Assma Zahoor (2242809)" userId="S::2242809@student.uwtsd.ac.uk::91786dcd-811a-4ec7-b3b5-430473559676" providerId="AD" clId="Web-{2178D5A1-D8E3-D20B-7C2E-BAA2A61871B5}" dt="2026-10-04T18:48:57.768" v="1065" actId="20577"/>
          <ac:spMkLst>
            <pc:docMk/>
            <pc:sldMk cId="3227734255" sldId="258"/>
            <ac:spMk id="4" creationId="{FCC675AB-E39F-ADAC-00A8-2DE8C85FA0B3}"/>
          </ac:spMkLst>
        </pc:spChg>
      </pc:sldChg>
    </pc:docChg>
  </pc:docChgLst>
  <pc:docChgLst>
    <pc:chgData name="Assma Zahoor (2242809)" userId="S::2242809@student.uwtsd.ac.uk::91786dcd-811a-4ec7-b3b5-430473559676" providerId="AD" clId="Web-{531ADDF1-505C-8121-F033-4476287671A9}"/>
    <pc:docChg chg="modSld">
      <pc:chgData name="Assma Zahoor (2242809)" userId="S::2242809@student.uwtsd.ac.uk::91786dcd-811a-4ec7-b3b5-430473559676" providerId="AD" clId="Web-{531ADDF1-505C-8121-F033-4476287671A9}" dt="2026-10-21T13:10:40.043" v="10" actId="1076"/>
      <pc:docMkLst>
        <pc:docMk/>
      </pc:docMkLst>
      <pc:sldChg chg="modSp">
        <pc:chgData name="Assma Zahoor (2242809)" userId="S::2242809@student.uwtsd.ac.uk::91786dcd-811a-4ec7-b3b5-430473559676" providerId="AD" clId="Web-{531ADDF1-505C-8121-F033-4476287671A9}" dt="2026-10-21T13:10:40.043" v="10" actId="1076"/>
        <pc:sldMkLst>
          <pc:docMk/>
          <pc:sldMk cId="109857222" sldId="256"/>
        </pc:sldMkLst>
        <pc:spChg chg="mod">
          <ac:chgData name="Assma Zahoor (2242809)" userId="S::2242809@student.uwtsd.ac.uk::91786dcd-811a-4ec7-b3b5-430473559676" providerId="AD" clId="Web-{531ADDF1-505C-8121-F033-4476287671A9}" dt="2026-10-21T12:45:56.808" v="8" actId="20577"/>
          <ac:spMkLst>
            <pc:docMk/>
            <pc:sldMk cId="109857222" sldId="256"/>
            <ac:spMk id="5" creationId="{40103B04-EE57-98EC-6E69-E9D7F7E25B42}"/>
          </ac:spMkLst>
        </pc:spChg>
        <pc:spChg chg="mod">
          <ac:chgData name="Assma Zahoor (2242809)" userId="S::2242809@student.uwtsd.ac.uk::91786dcd-811a-4ec7-b3b5-430473559676" providerId="AD" clId="Web-{531ADDF1-505C-8121-F033-4476287671A9}" dt="2026-10-21T12:45:36.994" v="7" actId="20577"/>
          <ac:spMkLst>
            <pc:docMk/>
            <pc:sldMk cId="109857222" sldId="256"/>
            <ac:spMk id="39" creationId="{7A12738F-65AA-33E9-054C-50ABC34BE837}"/>
          </ac:spMkLst>
        </pc:spChg>
        <pc:spChg chg="mod">
          <ac:chgData name="Assma Zahoor (2242809)" userId="S::2242809@student.uwtsd.ac.uk::91786dcd-811a-4ec7-b3b5-430473559676" providerId="AD" clId="Web-{531ADDF1-505C-8121-F033-4476287671A9}" dt="2026-10-21T12:45:21.258" v="6" actId="20577"/>
          <ac:spMkLst>
            <pc:docMk/>
            <pc:sldMk cId="109857222" sldId="256"/>
            <ac:spMk id="46" creationId="{EF71C7CC-1B64-EFFE-9BEA-E27CD67553F2}"/>
          </ac:spMkLst>
        </pc:spChg>
        <pc:spChg chg="mod">
          <ac:chgData name="Assma Zahoor (2242809)" userId="S::2242809@student.uwtsd.ac.uk::91786dcd-811a-4ec7-b3b5-430473559676" providerId="AD" clId="Web-{531ADDF1-505C-8121-F033-4476287671A9}" dt="2026-10-21T12:44:26.645" v="0" actId="20577"/>
          <ac:spMkLst>
            <pc:docMk/>
            <pc:sldMk cId="109857222" sldId="256"/>
            <ac:spMk id="58" creationId="{BAA94338-4409-21C8-F9B8-F3406BABC2AE}"/>
          </ac:spMkLst>
        </pc:spChg>
        <pc:spChg chg="mod">
          <ac:chgData name="Assma Zahoor (2242809)" userId="S::2242809@student.uwtsd.ac.uk::91786dcd-811a-4ec7-b3b5-430473559676" providerId="AD" clId="Web-{531ADDF1-505C-8121-F033-4476287671A9}" dt="2026-10-21T12:44:49.490" v="2" actId="20577"/>
          <ac:spMkLst>
            <pc:docMk/>
            <pc:sldMk cId="109857222" sldId="256"/>
            <ac:spMk id="65" creationId="{DA5F20A9-95CC-E48A-E972-F9835FEC8DA6}"/>
          </ac:spMkLst>
        </pc:spChg>
        <pc:spChg chg="mod">
          <ac:chgData name="Assma Zahoor (2242809)" userId="S::2242809@student.uwtsd.ac.uk::91786dcd-811a-4ec7-b3b5-430473559676" providerId="AD" clId="Web-{531ADDF1-505C-8121-F033-4476287671A9}" dt="2026-10-21T12:44:57.444" v="4" actId="20577"/>
          <ac:spMkLst>
            <pc:docMk/>
            <pc:sldMk cId="109857222" sldId="256"/>
            <ac:spMk id="67" creationId="{16569A42-C424-4C92-4493-5385187EE4B0}"/>
          </ac:spMkLst>
        </pc:spChg>
        <pc:spChg chg="mod">
          <ac:chgData name="Assma Zahoor (2242809)" userId="S::2242809@student.uwtsd.ac.uk::91786dcd-811a-4ec7-b3b5-430473559676" providerId="AD" clId="Web-{531ADDF1-505C-8121-F033-4476287671A9}" dt="2026-10-21T12:45:03.851" v="5" actId="20577"/>
          <ac:spMkLst>
            <pc:docMk/>
            <pc:sldMk cId="109857222" sldId="256"/>
            <ac:spMk id="68" creationId="{686C0DE0-8065-5470-CA7C-A654FDE8A015}"/>
          </ac:spMkLst>
        </pc:spChg>
        <pc:picChg chg="mod">
          <ac:chgData name="Assma Zahoor (2242809)" userId="S::2242809@student.uwtsd.ac.uk::91786dcd-811a-4ec7-b3b5-430473559676" providerId="AD" clId="Web-{531ADDF1-505C-8121-F033-4476287671A9}" dt="2026-10-21T13:10:40.043" v="10" actId="1076"/>
          <ac:picMkLst>
            <pc:docMk/>
            <pc:sldMk cId="109857222" sldId="256"/>
            <ac:picMk id="73" creationId="{716985B8-8731-5FA2-298E-E9AE24B45F51}"/>
          </ac:picMkLst>
        </pc:picChg>
      </pc:sldChg>
    </pc:docChg>
  </pc:docChgLst>
  <pc:docChgLst>
    <pc:chgData name="Assma Zahoor (2242809)" userId="S::2242809@student.uwtsd.ac.uk::91786dcd-811a-4ec7-b3b5-430473559676" providerId="AD" clId="Web-{F46AEB3D-1D06-4C02-1069-78D17031D9C4}"/>
    <pc:docChg chg="addSld modSld sldOrd">
      <pc:chgData name="Assma Zahoor (2242809)" userId="S::2242809@student.uwtsd.ac.uk::91786dcd-811a-4ec7-b3b5-430473559676" providerId="AD" clId="Web-{F46AEB3D-1D06-4C02-1069-78D17031D9C4}" dt="2026-10-05T17:31:48.665" v="57" actId="20577"/>
      <pc:docMkLst>
        <pc:docMk/>
      </pc:docMkLst>
      <pc:sldChg chg="addSp delSp modSp new ord">
        <pc:chgData name="Assma Zahoor (2242809)" userId="S::2242809@student.uwtsd.ac.uk::91786dcd-811a-4ec7-b3b5-430473559676" providerId="AD" clId="Web-{F46AEB3D-1D06-4C02-1069-78D17031D9C4}" dt="2026-10-05T17:31:48.665" v="57" actId="20577"/>
        <pc:sldMkLst>
          <pc:docMk/>
          <pc:sldMk cId="582808960" sldId="259"/>
        </pc:sldMkLst>
        <pc:spChg chg="add mod">
          <ac:chgData name="Assma Zahoor (2242809)" userId="S::2242809@student.uwtsd.ac.uk::91786dcd-811a-4ec7-b3b5-430473559676" providerId="AD" clId="Web-{F46AEB3D-1D06-4C02-1069-78D17031D9C4}" dt="2026-10-05T17:31:48.665" v="57" actId="20577"/>
          <ac:spMkLst>
            <pc:docMk/>
            <pc:sldMk cId="582808960" sldId="259"/>
            <ac:spMk id="5" creationId="{5D5B77D4-43A1-D735-47F3-23D0BDA67B1A}"/>
          </ac:spMkLst>
        </pc:spChg>
        <pc:picChg chg="add mod modCrop">
          <ac:chgData name="Assma Zahoor (2242809)" userId="S::2242809@student.uwtsd.ac.uk::91786dcd-811a-4ec7-b3b5-430473559676" providerId="AD" clId="Web-{F46AEB3D-1D06-4C02-1069-78D17031D9C4}" dt="2026-10-05T17:28:02.952" v="7" actId="1076"/>
          <ac:picMkLst>
            <pc:docMk/>
            <pc:sldMk cId="582808960" sldId="259"/>
            <ac:picMk id="4" creationId="{EBF22A0A-3E44-EFB9-4EAE-C24BC1EE45F4}"/>
          </ac:picMkLst>
        </pc:picChg>
      </pc:sldChg>
    </pc:docChg>
  </pc:docChgLst>
  <pc:docChgLst>
    <pc:chgData name="Assma Zahoor (2242809)" userId="S::2242809@student.uwtsd.ac.uk::91786dcd-811a-4ec7-b3b5-430473559676" providerId="AD" clId="Web-{41D5E876-FAD8-8766-76F0-A1B7250276BB}"/>
    <pc:docChg chg="mod modSld">
      <pc:chgData name="Assma Zahoor (2242809)" userId="S::2242809@student.uwtsd.ac.uk::91786dcd-811a-4ec7-b3b5-430473559676" providerId="AD" clId="Web-{41D5E876-FAD8-8766-76F0-A1B7250276BB}" dt="2026-09-30T20:13:05.982" v="288" actId="1076"/>
      <pc:docMkLst>
        <pc:docMk/>
      </pc:docMkLst>
      <pc:sldChg chg="addSp delSp modSp mod setBg">
        <pc:chgData name="Assma Zahoor (2242809)" userId="S::2242809@student.uwtsd.ac.uk::91786dcd-811a-4ec7-b3b5-430473559676" providerId="AD" clId="Web-{41D5E876-FAD8-8766-76F0-A1B7250276BB}" dt="2026-09-30T20:13:05.982" v="288" actId="1076"/>
        <pc:sldMkLst>
          <pc:docMk/>
          <pc:sldMk cId="109857222" sldId="256"/>
        </pc:sldMkLst>
        <pc:spChg chg="add mod">
          <ac:chgData name="Assma Zahoor (2242809)" userId="S::2242809@student.uwtsd.ac.uk::91786dcd-811a-4ec7-b3b5-430473559676" providerId="AD" clId="Web-{41D5E876-FAD8-8766-76F0-A1B7250276BB}" dt="2026-09-30T19:06:10.340" v="7"/>
          <ac:spMkLst>
            <pc:docMk/>
            <pc:sldMk cId="109857222" sldId="256"/>
            <ac:spMk id="4" creationId="{5E6F9B5E-5CCA-6031-68B3-96D8E2EFAF70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16:18.494" v="38" actId="1076"/>
          <ac:spMkLst>
            <pc:docMk/>
            <pc:sldMk cId="109857222" sldId="256"/>
            <ac:spMk id="5" creationId="{40103B04-EE57-98EC-6E69-E9D7F7E25B42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14:53.457" v="36" actId="20577"/>
          <ac:spMkLst>
            <pc:docMk/>
            <pc:sldMk cId="109857222" sldId="256"/>
            <ac:spMk id="7" creationId="{D706EE08-4808-5456-72E4-A231BD18D12F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24:28.749" v="145" actId="20577"/>
          <ac:spMkLst>
            <pc:docMk/>
            <pc:sldMk cId="109857222" sldId="256"/>
            <ac:spMk id="9" creationId="{F56AC026-5109-688A-87B1-CA94C24D0C0D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43:12.864" v="204" actId="14100"/>
          <ac:spMkLst>
            <pc:docMk/>
            <pc:sldMk cId="109857222" sldId="256"/>
            <ac:spMk id="13" creationId="{4922108D-9FB6-74D7-13F6-35D393D0E814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36:56.571" v="167" actId="1076"/>
          <ac:spMkLst>
            <pc:docMk/>
            <pc:sldMk cId="109857222" sldId="256"/>
            <ac:spMk id="14" creationId="{755EBBC4-12BD-8602-C30E-5535206521F8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39:51.740" v="181" actId="1076"/>
          <ac:spMkLst>
            <pc:docMk/>
            <pc:sldMk cId="109857222" sldId="256"/>
            <ac:spMk id="15" creationId="{DAD727D0-F72F-B016-697C-5F8A334EF49F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41:39.342" v="194" actId="1076"/>
          <ac:spMkLst>
            <pc:docMk/>
            <pc:sldMk cId="109857222" sldId="256"/>
            <ac:spMk id="16" creationId="{6D8561BF-C7F8-E5B1-F844-09D58808E8BB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43:08.302" v="203" actId="1076"/>
          <ac:spMkLst>
            <pc:docMk/>
            <pc:sldMk cId="109857222" sldId="256"/>
            <ac:spMk id="17" creationId="{A0908C5B-88EF-45E9-B075-519E66663AD7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20:04:52.992" v="255" actId="1076"/>
          <ac:spMkLst>
            <pc:docMk/>
            <pc:sldMk cId="109857222" sldId="256"/>
            <ac:spMk id="22" creationId="{120A440C-595C-F732-2B4D-E142A2FC3F8E}"/>
          </ac:spMkLst>
        </pc:spChg>
        <pc:graphicFrameChg chg="add mod topLvl modGraphic">
          <ac:chgData name="Assma Zahoor (2242809)" userId="S::2242809@student.uwtsd.ac.uk::91786dcd-811a-4ec7-b3b5-430473559676" providerId="AD" clId="Web-{41D5E876-FAD8-8766-76F0-A1B7250276BB}" dt="2026-09-30T20:03:21.017" v="238" actId="1076"/>
          <ac:graphicFrameMkLst>
            <pc:docMk/>
            <pc:sldMk cId="109857222" sldId="256"/>
            <ac:graphicFrameMk id="21" creationId="{51F7F7E7-7098-5060-320E-DABD7526A8CF}"/>
          </ac:graphicFrameMkLst>
        </pc:graphicFrameChg>
        <pc:picChg chg="add mod">
          <ac:chgData name="Assma Zahoor (2242809)" userId="S::2242809@student.uwtsd.ac.uk::91786dcd-811a-4ec7-b3b5-430473559676" providerId="AD" clId="Web-{41D5E876-FAD8-8766-76F0-A1B7250276BB}" dt="2026-09-30T19:17:00.638" v="42" actId="1076"/>
          <ac:picMkLst>
            <pc:docMk/>
            <pc:sldMk cId="109857222" sldId="256"/>
            <ac:picMk id="8" creationId="{1E10C97C-BFAF-3DBF-5014-FF57C0968A6E}"/>
          </ac:picMkLst>
        </pc:picChg>
        <pc:picChg chg="add mod">
          <ac:chgData name="Assma Zahoor (2242809)" userId="S::2242809@student.uwtsd.ac.uk::91786dcd-811a-4ec7-b3b5-430473559676" providerId="AD" clId="Web-{41D5E876-FAD8-8766-76F0-A1B7250276BB}" dt="2026-09-30T19:45:14.874" v="208" actId="1076"/>
          <ac:picMkLst>
            <pc:docMk/>
            <pc:sldMk cId="109857222" sldId="256"/>
            <ac:picMk id="18" creationId="{E9372679-5898-6C4D-E32F-93211FF6B308}"/>
          </ac:picMkLst>
        </pc:picChg>
        <pc:picChg chg="add mod">
          <ac:chgData name="Assma Zahoor (2242809)" userId="S::2242809@student.uwtsd.ac.uk::91786dcd-811a-4ec7-b3b5-430473559676" providerId="AD" clId="Web-{41D5E876-FAD8-8766-76F0-A1B7250276BB}" dt="2026-09-30T19:46:38.911" v="212" actId="1076"/>
          <ac:picMkLst>
            <pc:docMk/>
            <pc:sldMk cId="109857222" sldId="256"/>
            <ac:picMk id="19" creationId="{4C32E257-3A13-B466-1824-F23EE4840EF6}"/>
          </ac:picMkLst>
        </pc:picChg>
        <pc:picChg chg="add mod">
          <ac:chgData name="Assma Zahoor (2242809)" userId="S::2242809@student.uwtsd.ac.uk::91786dcd-811a-4ec7-b3b5-430473559676" providerId="AD" clId="Web-{41D5E876-FAD8-8766-76F0-A1B7250276BB}" dt="2026-09-30T19:47:52.963" v="216" actId="1076"/>
          <ac:picMkLst>
            <pc:docMk/>
            <pc:sldMk cId="109857222" sldId="256"/>
            <ac:picMk id="20" creationId="{E3B9BFA8-FDBF-C54D-E6B5-45F87F60B5BB}"/>
          </ac:picMkLst>
        </pc:picChg>
        <pc:picChg chg="add mod">
          <ac:chgData name="Assma Zahoor (2242809)" userId="S::2242809@student.uwtsd.ac.uk::91786dcd-811a-4ec7-b3b5-430473559676" providerId="AD" clId="Web-{41D5E876-FAD8-8766-76F0-A1B7250276BB}" dt="2026-09-30T20:12:41.465" v="285" actId="14100"/>
          <ac:picMkLst>
            <pc:docMk/>
            <pc:sldMk cId="109857222" sldId="256"/>
            <ac:picMk id="24" creationId="{484F73E7-32E4-278F-79AD-A9F9D2A40AC4}"/>
          </ac:picMkLst>
        </pc:picChg>
        <pc:picChg chg="add mod">
          <ac:chgData name="Assma Zahoor (2242809)" userId="S::2242809@student.uwtsd.ac.uk::91786dcd-811a-4ec7-b3b5-430473559676" providerId="AD" clId="Web-{41D5E876-FAD8-8766-76F0-A1B7250276BB}" dt="2026-09-30T20:13:05.982" v="288" actId="1076"/>
          <ac:picMkLst>
            <pc:docMk/>
            <pc:sldMk cId="109857222" sldId="256"/>
            <ac:picMk id="26" creationId="{5B87A68B-9B9E-9F51-ED05-919880FAEDB1}"/>
          </ac:picMkLst>
        </pc:picChg>
      </pc:sldChg>
    </pc:docChg>
  </pc:docChgLst>
  <pc:docChgLst>
    <pc:chgData name="Assma Zahoor (2242809)" userId="S::2242809@student.uwtsd.ac.uk::91786dcd-811a-4ec7-b3b5-430473559676" providerId="AD" clId="Web-{ECC59308-A509-4FEC-247B-03F5AB20BAFC}"/>
    <pc:docChg chg="modSld">
      <pc:chgData name="Assma Zahoor (2242809)" userId="S::2242809@student.uwtsd.ac.uk::91786dcd-811a-4ec7-b3b5-430473559676" providerId="AD" clId="Web-{ECC59308-A509-4FEC-247B-03F5AB20BAFC}" dt="2026-10-07T16:37:45.380" v="2" actId="20577"/>
      <pc:docMkLst>
        <pc:docMk/>
      </pc:docMkLst>
      <pc:sldChg chg="modSp">
        <pc:chgData name="Assma Zahoor (2242809)" userId="S::2242809@student.uwtsd.ac.uk::91786dcd-811a-4ec7-b3b5-430473559676" providerId="AD" clId="Web-{ECC59308-A509-4FEC-247B-03F5AB20BAFC}" dt="2026-10-07T16:37:32.879" v="0" actId="20577"/>
        <pc:sldMkLst>
          <pc:docMk/>
          <pc:sldMk cId="4169398410" sldId="257"/>
        </pc:sldMkLst>
        <pc:spChg chg="mod">
          <ac:chgData name="Assma Zahoor (2242809)" userId="S::2242809@student.uwtsd.ac.uk::91786dcd-811a-4ec7-b3b5-430473559676" providerId="AD" clId="Web-{ECC59308-A509-4FEC-247B-03F5AB20BAFC}" dt="2026-10-07T16:37:32.879" v="0" actId="20577"/>
          <ac:spMkLst>
            <pc:docMk/>
            <pc:sldMk cId="4169398410" sldId="257"/>
            <ac:spMk id="4" creationId="{A39E85CC-4D22-C4EF-880C-FD98B3C0F420}"/>
          </ac:spMkLst>
        </pc:spChg>
      </pc:sldChg>
      <pc:sldChg chg="modSp">
        <pc:chgData name="Assma Zahoor (2242809)" userId="S::2242809@student.uwtsd.ac.uk::91786dcd-811a-4ec7-b3b5-430473559676" providerId="AD" clId="Web-{ECC59308-A509-4FEC-247B-03F5AB20BAFC}" dt="2026-10-07T16:37:45.380" v="2" actId="20577"/>
        <pc:sldMkLst>
          <pc:docMk/>
          <pc:sldMk cId="3227734255" sldId="258"/>
        </pc:sldMkLst>
        <pc:spChg chg="mod">
          <ac:chgData name="Assma Zahoor (2242809)" userId="S::2242809@student.uwtsd.ac.uk::91786dcd-811a-4ec7-b3b5-430473559676" providerId="AD" clId="Web-{ECC59308-A509-4FEC-247B-03F5AB20BAFC}" dt="2026-10-07T16:37:45.380" v="2" actId="20577"/>
          <ac:spMkLst>
            <pc:docMk/>
            <pc:sldMk cId="3227734255" sldId="258"/>
            <ac:spMk id="4" creationId="{FCC675AB-E39F-ADAC-00A8-2DE8C85FA0B3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uowtsd-my.sharepoint.com/personal/2242809_student_uwtsd_ac_uk/Documents/Presentation1_ColumnClustered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NHS Breast Screening Uptake in England, 2024-25 (%)</c:v>
                </c:pt>
              </c:strCache>
            </c:strRef>
          </c:tx>
          <c:spPr>
            <a:solidFill>
              <a:srgbClr val="EE378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England</c:v>
                </c:pt>
                <c:pt idx="1">
                  <c:v>London</c:v>
                </c:pt>
                <c:pt idx="2">
                  <c:v>South East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70.599999999999994</c:v>
                </c:pt>
                <c:pt idx="1">
                  <c:v>63.4</c:v>
                </c:pt>
                <c:pt idx="2">
                  <c:v>73.3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E1-4DBF-84DF-051FD329F5D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622086400"/>
        <c:axId val="1622080640"/>
      </c:barChart>
      <c:catAx>
        <c:axId val="1622086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22080640"/>
        <c:crosses val="autoZero"/>
        <c:auto val="1"/>
        <c:lblAlgn val="ctr"/>
        <c:lblOffset val="100"/>
        <c:noMultiLvlLbl val="0"/>
      </c:catAx>
      <c:valAx>
        <c:axId val="16220806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22086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svg"/><Relationship Id="rId3" Type="http://schemas.openxmlformats.org/officeDocument/2006/relationships/image" Target="../media/image3.svg"/><Relationship Id="rId21" Type="http://schemas.openxmlformats.org/officeDocument/2006/relationships/image" Target="../media/image2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svg"/><Relationship Id="rId2" Type="http://schemas.openxmlformats.org/officeDocument/2006/relationships/image" Target="../media/image2.svg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11" Type="http://schemas.openxmlformats.org/officeDocument/2006/relationships/image" Target="../media/image10.svg"/><Relationship Id="rId5" Type="http://schemas.openxmlformats.org/officeDocument/2006/relationships/image" Target="../media/image5.svg"/><Relationship Id="rId15" Type="http://schemas.openxmlformats.org/officeDocument/2006/relationships/image" Target="../media/image14.sv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4" Type="http://schemas.openxmlformats.org/officeDocument/2006/relationships/image" Target="../media/image4.svg"/><Relationship Id="rId9" Type="http://schemas.openxmlformats.org/officeDocument/2006/relationships/image" Target="../media/image8.svg"/><Relationship Id="rId14" Type="http://schemas.openxmlformats.org/officeDocument/2006/relationships/image" Target="../media/image13.svg"/><Relationship Id="rId22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uk/government/publications/nhs-population-screening-effective-text-message-use/screening-text-message-principles" TargetMode="External"/><Relationship Id="rId3" Type="http://schemas.openxmlformats.org/officeDocument/2006/relationships/hyperlink" Target="https://digital.nhs.uk/data-and-information/publications/statistical/breast-screening-programme/england-2024-2025" TargetMode="External"/><Relationship Id="rId7" Type="http://schemas.openxmlformats.org/officeDocument/2006/relationships/hyperlink" Target="https://www.gov.uk/guidance/nhs-population-screening-identifying-and-reducing-inequalities" TargetMode="External"/><Relationship Id="rId2" Type="http://schemas.openxmlformats.org/officeDocument/2006/relationships/hyperlink" Target="https://www.cancerresearchuk.org/health-professional/cancer-statistics/statistics-by-cancer-type/breast-cance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government/publications/nhs-population-screening-effective-text-message-use" TargetMode="External"/><Relationship Id="rId5" Type="http://schemas.openxmlformats.org/officeDocument/2006/relationships/hyperlink" Target="https://www.nice.org.uk/guidance/ng197/chapter/recommendations" TargetMode="External"/><Relationship Id="rId4" Type="http://schemas.openxmlformats.org/officeDocument/2006/relationships/hyperlink" Target="https://giga.mega.sch.id/posts/benci-berujung-teman-2" TargetMode="External"/><Relationship Id="rId9" Type="http://schemas.openxmlformats.org/officeDocument/2006/relationships/hyperlink" Target="https://www.thehealthy.com/cancer/cancer-ribbon-colors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hescreening.blog.gov.uk/2020/02/19/breast-screening-accessible-british-pakistani/" TargetMode="External"/><Relationship Id="rId2" Type="http://schemas.openxmlformats.org/officeDocument/2006/relationships/hyperlink" Target="https://www.gov.uk/guidance/principles-of-population-screening/principles-of-screeni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ho.int/publications/i/item/ottawa-charter-for-health-promot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ess Releases 2020 | University of Wales Trinity Saint David">
            <a:extLst>
              <a:ext uri="{FF2B5EF4-FFF2-40B4-BE49-F238E27FC236}">
                <a16:creationId xmlns:a16="http://schemas.microsoft.com/office/drawing/2014/main" id="{EBF22A0A-3E44-EFB9-4EAE-C24BC1EE45F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377"/>
          <a:stretch>
            <a:fillRect/>
          </a:stretch>
        </p:blipFill>
        <p:spPr>
          <a:xfrm>
            <a:off x="4229444" y="891104"/>
            <a:ext cx="3728768" cy="1238250"/>
          </a:xfrm>
          <a:prstGeom prst="rect">
            <a:avLst/>
          </a:prstGeom>
        </p:spPr>
      </p:pic>
      <p:sp>
        <p:nvSpPr>
          <p:cNvPr id="5" name="TextBox 3">
            <a:extLst>
              <a:ext uri="{FF2B5EF4-FFF2-40B4-BE49-F238E27FC236}">
                <a16:creationId xmlns:a16="http://schemas.microsoft.com/office/drawing/2014/main" id="{5D5B77D4-43A1-D735-47F3-23D0BDA67B1A}"/>
              </a:ext>
            </a:extLst>
          </p:cNvPr>
          <p:cNvSpPr txBox="1"/>
          <p:nvPr/>
        </p:nvSpPr>
        <p:spPr>
          <a:xfrm>
            <a:off x="3172448" y="2750472"/>
            <a:ext cx="6861993" cy="175432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Arial Nova"/>
              </a:rPr>
              <a:t>Name:</a:t>
            </a:r>
            <a:r>
              <a:rPr lang="en-GB" dirty="0">
                <a:latin typeface="Arial Nova"/>
              </a:rPr>
              <a:t> Assma Zahoor</a:t>
            </a:r>
          </a:p>
          <a:p>
            <a:r>
              <a:rPr lang="en-GB" b="1" dirty="0">
                <a:latin typeface="Arial Nova"/>
              </a:rPr>
              <a:t>Student ID:</a:t>
            </a:r>
            <a:r>
              <a:rPr lang="en-GB" dirty="0">
                <a:latin typeface="Arial Nova"/>
              </a:rPr>
              <a:t> 2242809</a:t>
            </a:r>
          </a:p>
          <a:p>
            <a:r>
              <a:rPr lang="en-GB" b="1" dirty="0">
                <a:latin typeface="Arial Nova"/>
              </a:rPr>
              <a:t>Module: </a:t>
            </a:r>
            <a:r>
              <a:rPr lang="en-GB" dirty="0">
                <a:latin typeface="Arial Nova"/>
              </a:rPr>
              <a:t>Population Health and Digital Health Promotion</a:t>
            </a:r>
          </a:p>
          <a:p>
            <a:r>
              <a:rPr lang="en-GB" b="1" dirty="0">
                <a:latin typeface="Arial Nova"/>
              </a:rPr>
              <a:t>Module Code:</a:t>
            </a:r>
            <a:r>
              <a:rPr lang="en-GB" dirty="0">
                <a:latin typeface="Arial Nova"/>
              </a:rPr>
              <a:t> LCHS7009</a:t>
            </a:r>
          </a:p>
          <a:p>
            <a:r>
              <a:rPr lang="en-GB" b="1" dirty="0">
                <a:latin typeface="Arial Nova"/>
              </a:rPr>
              <a:t>Lecturer: </a:t>
            </a:r>
            <a:r>
              <a:rPr lang="en-GB" dirty="0">
                <a:latin typeface="Arial Nova"/>
              </a:rPr>
              <a:t>Raheela Shaikh</a:t>
            </a:r>
          </a:p>
          <a:p>
            <a:r>
              <a:rPr lang="en-GB" b="1" dirty="0">
                <a:latin typeface="Arial Nova"/>
              </a:rPr>
              <a:t>Assignment Title:</a:t>
            </a:r>
            <a:r>
              <a:rPr lang="en-GB" dirty="0">
                <a:latin typeface="Arial Nova"/>
              </a:rPr>
              <a:t> Component 2 Poster – Blog 2 </a:t>
            </a:r>
          </a:p>
        </p:txBody>
      </p:sp>
    </p:spTree>
    <p:extLst>
      <p:ext uri="{BB962C8B-B14F-4D97-AF65-F5344CB8AC3E}">
        <p14:creationId xmlns:p14="http://schemas.microsoft.com/office/powerpoint/2010/main" val="582808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E6F9B5E-5CCA-6031-68B3-96D8E2EFAF70}"/>
              </a:ext>
            </a:extLst>
          </p:cNvPr>
          <p:cNvSpPr/>
          <p:nvPr/>
        </p:nvSpPr>
        <p:spPr>
          <a:xfrm>
            <a:off x="0" y="10438"/>
            <a:ext cx="12191999" cy="866383"/>
          </a:xfrm>
          <a:prstGeom prst="rect">
            <a:avLst/>
          </a:prstGeom>
          <a:solidFill>
            <a:srgbClr val="FFDCE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103B04-EE57-98EC-6E69-E9D7F7E25B42}"/>
              </a:ext>
            </a:extLst>
          </p:cNvPr>
          <p:cNvSpPr txBox="1"/>
          <p:nvPr/>
        </p:nvSpPr>
        <p:spPr>
          <a:xfrm>
            <a:off x="752819" y="7546"/>
            <a:ext cx="453024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600" b="1" dirty="0" err="1">
                <a:solidFill>
                  <a:schemeClr val="accent5">
                    <a:lumMod val="49000"/>
                  </a:schemeClr>
                </a:solidFill>
                <a:latin typeface="Arial"/>
                <a:cs typeface="Arial"/>
              </a:rPr>
              <a:t>Screen</a:t>
            </a:r>
            <a:r>
              <a:rPr lang="en-GB" sz="3600" b="1" dirty="0" err="1">
                <a:solidFill>
                  <a:srgbClr val="EE3789"/>
                </a:solidFill>
                <a:latin typeface="Arial"/>
                <a:cs typeface="Arial"/>
              </a:rPr>
              <a:t>Together</a:t>
            </a:r>
            <a:endParaRPr lang="en-GB" sz="3600" b="1">
              <a:solidFill>
                <a:srgbClr val="EE3789"/>
              </a:solidFill>
              <a:latin typeface="Arial"/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06EE08-4808-5456-72E4-A231BD18D12F}"/>
              </a:ext>
            </a:extLst>
          </p:cNvPr>
          <p:cNvSpPr txBox="1"/>
          <p:nvPr/>
        </p:nvSpPr>
        <p:spPr>
          <a:xfrm>
            <a:off x="-243227" y="600016"/>
            <a:ext cx="5522518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200" b="1" dirty="0">
                <a:solidFill>
                  <a:schemeClr val="accent5">
                    <a:lumMod val="49000"/>
                  </a:schemeClr>
                </a:solidFill>
                <a:latin typeface="Arial"/>
                <a:cs typeface="Arial"/>
              </a:rPr>
              <a:t>Your well-being • The language you prefer • The selection you make</a:t>
            </a:r>
            <a:endParaRPr lang="en-US">
              <a:solidFill>
                <a:schemeClr val="accent5">
                  <a:lumMod val="49000"/>
                </a:schemeClr>
              </a:solidFill>
            </a:endParaRPr>
          </a:p>
          <a:p>
            <a:pPr algn="l"/>
            <a:endParaRPr lang="en-GB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1E10C97C-BFAF-3DBF-5014-FF57C0968A6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836" y="-57839"/>
            <a:ext cx="840955" cy="776691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56AC026-5109-688A-87B1-CA94C24D0C0D}"/>
              </a:ext>
            </a:extLst>
          </p:cNvPr>
          <p:cNvSpPr/>
          <p:nvPr/>
        </p:nvSpPr>
        <p:spPr>
          <a:xfrm>
            <a:off x="5278035" y="22133"/>
            <a:ext cx="2985369" cy="855945"/>
          </a:xfrm>
          <a:prstGeom prst="roundRect">
            <a:avLst/>
          </a:prstGeom>
          <a:solidFill>
            <a:srgbClr val="FFC8E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5B3097"/>
                </a:solidFill>
                <a:latin typeface="Arial"/>
                <a:ea typeface="ADLaM Display"/>
                <a:cs typeface="Arial"/>
              </a:rPr>
              <a:t>A culturally customised digital initiative to enhance breast screening participation among British Pakistani women in England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922108D-9FB6-74D7-13F6-35D393D0E814}"/>
              </a:ext>
            </a:extLst>
          </p:cNvPr>
          <p:cNvSpPr/>
          <p:nvPr/>
        </p:nvSpPr>
        <p:spPr>
          <a:xfrm>
            <a:off x="0" y="897698"/>
            <a:ext cx="3196903" cy="3366683"/>
          </a:xfrm>
          <a:prstGeom prst="roundRect">
            <a:avLst/>
          </a:prstGeom>
          <a:solidFill>
            <a:srgbClr val="FFF0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 dirty="0">
              <a:latin typeface="Arial"/>
              <a:cs typeface="Arial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55EBBC4-12BD-8602-C30E-5535206521F8}"/>
              </a:ext>
            </a:extLst>
          </p:cNvPr>
          <p:cNvSpPr txBox="1"/>
          <p:nvPr/>
        </p:nvSpPr>
        <p:spPr>
          <a:xfrm>
            <a:off x="557633" y="899837"/>
            <a:ext cx="249476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1" dirty="0">
                <a:solidFill>
                  <a:srgbClr val="5B3097"/>
                </a:solidFill>
              </a:rPr>
              <a:t>Background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D727D0-F72F-B016-697C-5F8A334EF49F}"/>
              </a:ext>
            </a:extLst>
          </p:cNvPr>
          <p:cNvSpPr txBox="1"/>
          <p:nvPr/>
        </p:nvSpPr>
        <p:spPr>
          <a:xfrm>
            <a:off x="1040439" y="1160921"/>
            <a:ext cx="1868465" cy="9387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dirty="0">
                <a:latin typeface="Arial"/>
                <a:ea typeface="+mn-lt"/>
                <a:cs typeface="Arial"/>
              </a:rPr>
              <a:t>Breast cancer is the main form of cancer among women in the UK.</a:t>
            </a:r>
            <a:endParaRPr lang="en-US" sz="1100">
              <a:latin typeface="Arial"/>
              <a:cs typeface="Arial"/>
            </a:endParaRPr>
          </a:p>
          <a:p>
            <a:r>
              <a:rPr lang="en-GB" sz="1100" dirty="0">
                <a:latin typeface="Arial"/>
                <a:ea typeface="+mn-lt"/>
                <a:cs typeface="Arial"/>
              </a:rPr>
              <a:t>(Cancer Research UK, 2026)</a:t>
            </a:r>
            <a:endParaRPr lang="en-GB" sz="1100">
              <a:latin typeface="Arial"/>
              <a:cs typeface="Arial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D8561BF-C7F8-E5B1-F844-09D58808E8BB}"/>
              </a:ext>
            </a:extLst>
          </p:cNvPr>
          <p:cNvSpPr txBox="1"/>
          <p:nvPr/>
        </p:nvSpPr>
        <p:spPr>
          <a:xfrm>
            <a:off x="1041446" y="2188283"/>
            <a:ext cx="2239091" cy="79698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dirty="0">
                <a:latin typeface="Arial"/>
                <a:ea typeface="+mn-lt"/>
                <a:cs typeface="Arial"/>
              </a:rPr>
              <a:t>NHS breast screening participation continues to be inconsistent throughout England.</a:t>
            </a:r>
            <a:endParaRPr lang="en-US" sz="1100">
              <a:latin typeface="Arial"/>
              <a:cs typeface="Arial"/>
            </a:endParaRPr>
          </a:p>
          <a:p>
            <a:r>
              <a:rPr lang="en-GB" sz="1100" dirty="0">
                <a:latin typeface="Arial"/>
                <a:ea typeface="+mn-lt"/>
                <a:cs typeface="Arial"/>
              </a:rPr>
              <a:t>(NHS England, 2026)</a:t>
            </a:r>
            <a:endParaRPr lang="en-GB" sz="1100">
              <a:latin typeface="Arial"/>
              <a:cs typeface="Arial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0908C5B-88EF-45E9-B075-519E66663AD7}"/>
              </a:ext>
            </a:extLst>
          </p:cNvPr>
          <p:cNvSpPr txBox="1"/>
          <p:nvPr/>
        </p:nvSpPr>
        <p:spPr>
          <a:xfrm>
            <a:off x="1040817" y="2983358"/>
            <a:ext cx="2233180" cy="12772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dirty="0">
                <a:latin typeface="Arial"/>
                <a:ea typeface="+mn-lt"/>
                <a:cs typeface="Arial"/>
              </a:rPr>
              <a:t>Obstacles encompass differences in language, insufficient understanding, humility, confidentiality, and reliance.</a:t>
            </a:r>
            <a:endParaRPr lang="en-US" sz="1100">
              <a:latin typeface="Arial"/>
              <a:cs typeface="Arial"/>
            </a:endParaRPr>
          </a:p>
          <a:p>
            <a:r>
              <a:rPr lang="en-GB" sz="1100" dirty="0">
                <a:latin typeface="Arial"/>
                <a:ea typeface="+mn-lt"/>
                <a:cs typeface="Arial"/>
              </a:rPr>
              <a:t>(Woof et al., 2020a; Khattak et al., 2023)</a:t>
            </a:r>
            <a:endParaRPr lang="en-GB" sz="1100">
              <a:latin typeface="Arial"/>
              <a:cs typeface="Arial"/>
            </a:endParaRPr>
          </a:p>
        </p:txBody>
      </p:sp>
      <p:pic>
        <p:nvPicPr>
          <p:cNvPr id="18" name="Graphic 17">
            <a:extLst>
              <a:ext uri="{FF2B5EF4-FFF2-40B4-BE49-F238E27FC236}">
                <a16:creationId xmlns:a16="http://schemas.microsoft.com/office/drawing/2014/main" id="{E9372679-5898-6C4D-E32F-93211FF6B30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7089" y="1163197"/>
            <a:ext cx="785870" cy="804233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4C32E257-3A13-B466-1824-F23EE4840EF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1354" y="2228161"/>
            <a:ext cx="721605" cy="721606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E3B9BFA8-FDBF-C54D-E6B5-45F87F60B5B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6270" y="3100329"/>
            <a:ext cx="859316" cy="868498"/>
          </a:xfrm>
          <a:prstGeom prst="rect">
            <a:avLst/>
          </a:prstGeom>
        </p:spPr>
      </p:pic>
      <p:graphicFrame>
        <p:nvGraphicFramePr>
          <p:cNvPr id="21" name="Chart 20">
            <a:extLst>
              <a:ext uri="{FF2B5EF4-FFF2-40B4-BE49-F238E27FC236}">
                <a16:creationId xmlns:a16="http://schemas.microsoft.com/office/drawing/2014/main" id="{51F7F7E7-7098-5060-320E-DABD7526A8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88065693"/>
              </p:ext>
            </p:extLst>
          </p:nvPr>
        </p:nvGraphicFramePr>
        <p:xfrm>
          <a:off x="3277518" y="905869"/>
          <a:ext cx="3525398" cy="3366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120A440C-595C-F732-2B4D-E142A2FC3F8E}"/>
              </a:ext>
            </a:extLst>
          </p:cNvPr>
          <p:cNvSpPr txBox="1"/>
          <p:nvPr/>
        </p:nvSpPr>
        <p:spPr>
          <a:xfrm>
            <a:off x="4823526" y="4008203"/>
            <a:ext cx="2536520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50" dirty="0">
                <a:latin typeface="Arial"/>
                <a:cs typeface="Arial"/>
              </a:rPr>
              <a:t>Source: NHS England (2026)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84F73E7-32E4-278F-79AD-A9F9D2A40A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05893" y="908891"/>
            <a:ext cx="2693178" cy="469135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B87A68B-9B9E-9F51-ED05-919880FAED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1360" y="982336"/>
            <a:ext cx="2520606" cy="454446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5FA4E8E-DC7E-CDAF-1346-FC13F01559B4}"/>
              </a:ext>
            </a:extLst>
          </p:cNvPr>
          <p:cNvSpPr/>
          <p:nvPr/>
        </p:nvSpPr>
        <p:spPr>
          <a:xfrm>
            <a:off x="9551816" y="982579"/>
            <a:ext cx="2497276" cy="2856050"/>
          </a:xfrm>
          <a:prstGeom prst="roundRect">
            <a:avLst/>
          </a:prstGeom>
          <a:solidFill>
            <a:srgbClr val="FFDC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4BB22C-0678-8FA8-0E16-8E78E3AC269C}"/>
              </a:ext>
            </a:extLst>
          </p:cNvPr>
          <p:cNvSpPr txBox="1"/>
          <p:nvPr/>
        </p:nvSpPr>
        <p:spPr>
          <a:xfrm>
            <a:off x="9825789" y="1052763"/>
            <a:ext cx="197518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7030A0"/>
                </a:solidFill>
              </a:rPr>
              <a:t>Key Features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FC5104F-C22F-A959-17B4-B461E6500395}"/>
              </a:ext>
            </a:extLst>
          </p:cNvPr>
          <p:cNvSpPr txBox="1"/>
          <p:nvPr/>
        </p:nvSpPr>
        <p:spPr>
          <a:xfrm>
            <a:off x="10461675" y="1447896"/>
            <a:ext cx="138363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dirty="0">
                <a:latin typeface="Arial"/>
                <a:cs typeface="Arial"/>
              </a:rPr>
              <a:t>Language English &amp; Urdu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3D5BDCF-33C4-7CB6-66CF-F14F771DF081}"/>
              </a:ext>
            </a:extLst>
          </p:cNvPr>
          <p:cNvSpPr txBox="1"/>
          <p:nvPr/>
        </p:nvSpPr>
        <p:spPr>
          <a:xfrm>
            <a:off x="10456358" y="1749773"/>
            <a:ext cx="1383631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dirty="0">
                <a:latin typeface="Arial"/>
                <a:cs typeface="Arial"/>
              </a:rPr>
              <a:t>Audio &amp; Videos explaining screening process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3A8C229-8502-435C-29C4-AD0F955B08F0}"/>
              </a:ext>
            </a:extLst>
          </p:cNvPr>
          <p:cNvSpPr txBox="1"/>
          <p:nvPr/>
        </p:nvSpPr>
        <p:spPr>
          <a:xfrm>
            <a:off x="10452011" y="2215453"/>
            <a:ext cx="1644315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dirty="0">
                <a:latin typeface="Arial"/>
                <a:cs typeface="Arial"/>
              </a:rPr>
              <a:t>Text messages reminding of appointments (Kerrison et al., 2015)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4277DB3-565E-5543-EC35-A6D1F4BB1CB7}"/>
              </a:ext>
            </a:extLst>
          </p:cNvPr>
          <p:cNvSpPr txBox="1"/>
          <p:nvPr/>
        </p:nvSpPr>
        <p:spPr>
          <a:xfrm>
            <a:off x="10447783" y="2711453"/>
            <a:ext cx="174457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dirty="0">
                <a:latin typeface="Arial"/>
                <a:cs typeface="Arial"/>
              </a:rPr>
              <a:t>Locating screening centers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D5BD87A-DDEE-A0D5-D212-1CFAAB90F63E}"/>
              </a:ext>
            </a:extLst>
          </p:cNvPr>
          <p:cNvSpPr txBox="1"/>
          <p:nvPr/>
        </p:nvSpPr>
        <p:spPr>
          <a:xfrm>
            <a:off x="10452856" y="2959817"/>
            <a:ext cx="1082842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dirty="0">
                <a:latin typeface="Arial"/>
                <a:cs typeface="Arial"/>
              </a:rPr>
              <a:t>British-</a:t>
            </a:r>
            <a:r>
              <a:rPr lang="en-GB" sz="900" dirty="0">
                <a:latin typeface="Arial"/>
                <a:cs typeface="Arial"/>
              </a:rPr>
              <a:t>Pakistani </a:t>
            </a:r>
            <a:r>
              <a:rPr lang="en-US" sz="900" dirty="0">
                <a:latin typeface="Arial"/>
                <a:cs typeface="Arial"/>
              </a:rPr>
              <a:t>share real stories (Woof, 2020)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6FA1172-CFCA-5C95-017C-A8380C7C872C}"/>
              </a:ext>
            </a:extLst>
          </p:cNvPr>
          <p:cNvSpPr txBox="1"/>
          <p:nvPr/>
        </p:nvSpPr>
        <p:spPr>
          <a:xfrm>
            <a:off x="10570152" y="3513800"/>
            <a:ext cx="98257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900" dirty="0">
                <a:latin typeface="Arial"/>
                <a:cs typeface="Arial"/>
              </a:rPr>
              <a:t>FAQ</a:t>
            </a: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B25AFA4B-0BAE-C7DF-C496-1111B18A74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898655" y="1346813"/>
            <a:ext cx="372739" cy="446183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00E6AC6E-3D1D-6DA9-D167-D75B4538B43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981284" y="1787487"/>
            <a:ext cx="317654" cy="363558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A095C093-9B65-E8F6-7BBC-B84C427E62D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944558" y="2255704"/>
            <a:ext cx="345198" cy="336016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45356C10-1F51-FF12-6894-8677528C882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962921" y="2705558"/>
            <a:ext cx="391100" cy="280932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B36334BE-C639-89E8-7193-7BC8EC5BFAB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953739" y="3100331"/>
            <a:ext cx="345197" cy="317654"/>
          </a:xfrm>
          <a:prstGeom prst="rect">
            <a:avLst/>
          </a:prstGeom>
        </p:spPr>
      </p:pic>
      <p:pic>
        <p:nvPicPr>
          <p:cNvPr id="34" name="Graphic 33">
            <a:extLst>
              <a:ext uri="{FF2B5EF4-FFF2-40B4-BE49-F238E27FC236}">
                <a16:creationId xmlns:a16="http://schemas.microsoft.com/office/drawing/2014/main" id="{E4091E27-3430-AD97-2E9E-E6323BD2DCB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962920" y="3495101"/>
            <a:ext cx="354378" cy="271751"/>
          </a:xfrm>
          <a:prstGeom prst="rect">
            <a:avLst/>
          </a:prstGeom>
        </p:spPr>
      </p:pic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71C98394-1D68-6436-BFA6-00C46F3C8653}"/>
              </a:ext>
            </a:extLst>
          </p:cNvPr>
          <p:cNvSpPr/>
          <p:nvPr/>
        </p:nvSpPr>
        <p:spPr>
          <a:xfrm>
            <a:off x="169600" y="4265412"/>
            <a:ext cx="3741748" cy="2502350"/>
          </a:xfrm>
          <a:prstGeom prst="roundRect">
            <a:avLst/>
          </a:prstGeom>
          <a:solidFill>
            <a:srgbClr val="FFDC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F6329A1-FF47-61D4-84C1-2DA6E8E00D84}"/>
              </a:ext>
            </a:extLst>
          </p:cNvPr>
          <p:cNvSpPr txBox="1"/>
          <p:nvPr/>
        </p:nvSpPr>
        <p:spPr>
          <a:xfrm>
            <a:off x="514482" y="4293920"/>
            <a:ext cx="2907631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 dirty="0">
                <a:solidFill>
                  <a:schemeClr val="accent2">
                    <a:lumMod val="49000"/>
                  </a:schemeClr>
                </a:solidFill>
                <a:latin typeface="Arial"/>
                <a:cs typeface="Arial"/>
              </a:rPr>
              <a:t>Health Promotion Principles &amp; Values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D2A4992-51E2-2E72-5A49-9F9086F597F1}"/>
              </a:ext>
            </a:extLst>
          </p:cNvPr>
          <p:cNvSpPr txBox="1"/>
          <p:nvPr/>
        </p:nvSpPr>
        <p:spPr>
          <a:xfrm>
            <a:off x="755838" y="4781827"/>
            <a:ext cx="1072815" cy="8771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100" b="1" dirty="0">
                <a:latin typeface="Arial"/>
                <a:cs typeface="Arial"/>
              </a:rPr>
              <a:t>Equity</a:t>
            </a:r>
          </a:p>
          <a:p>
            <a:r>
              <a:rPr lang="en-GB" sz="1000" dirty="0">
                <a:latin typeface="Arial"/>
                <a:ea typeface="+mn-lt"/>
                <a:cs typeface="Arial"/>
              </a:rPr>
              <a:t>Minimises </a:t>
            </a:r>
            <a:r>
              <a:rPr lang="en-US" sz="1000" dirty="0">
                <a:latin typeface="Arial"/>
                <a:ea typeface="+mn-lt"/>
                <a:cs typeface="Arial"/>
              </a:rPr>
              <a:t>unnecessary obstacles (OHID, 2022b)</a:t>
            </a:r>
            <a:endParaRPr lang="en-US" sz="1000">
              <a:latin typeface="Arial"/>
              <a:cs typeface="Arial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E828A92-E778-BD56-F8E9-D7167D4B03FA}"/>
              </a:ext>
            </a:extLst>
          </p:cNvPr>
          <p:cNvSpPr txBox="1"/>
          <p:nvPr/>
        </p:nvSpPr>
        <p:spPr>
          <a:xfrm>
            <a:off x="756200" y="5714154"/>
            <a:ext cx="1311998" cy="104644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100" b="1" dirty="0">
                <a:latin typeface="Arial"/>
                <a:cs typeface="Arial"/>
              </a:rPr>
              <a:t>Empowerment</a:t>
            </a:r>
          </a:p>
          <a:p>
            <a:r>
              <a:rPr lang="en-US" sz="1000" dirty="0">
                <a:latin typeface="Arial"/>
                <a:ea typeface="+mn-lt"/>
                <a:cs typeface="Arial"/>
              </a:rPr>
              <a:t>Empowers women to make educated decisions (NICE, 2021)</a:t>
            </a:r>
            <a:endParaRPr lang="en-US" sz="1000">
              <a:latin typeface="Arial"/>
              <a:cs typeface="Arial"/>
            </a:endParaRPr>
          </a:p>
          <a:p>
            <a:endParaRPr lang="en-US" sz="1100" dirty="0">
              <a:latin typeface="Arial"/>
              <a:cs typeface="Arial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A12738F-65AA-33E9-054C-50ABC34BE837}"/>
              </a:ext>
            </a:extLst>
          </p:cNvPr>
          <p:cNvSpPr txBox="1"/>
          <p:nvPr/>
        </p:nvSpPr>
        <p:spPr>
          <a:xfrm>
            <a:off x="2604668" y="4784244"/>
            <a:ext cx="1235410" cy="103105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100" b="1" dirty="0">
                <a:latin typeface="Arial"/>
                <a:cs typeface="Arial"/>
              </a:rPr>
              <a:t>Participation</a:t>
            </a:r>
          </a:p>
          <a:p>
            <a:r>
              <a:rPr lang="en-US" sz="1000" dirty="0">
                <a:latin typeface="Arial"/>
                <a:ea typeface="+mn-lt"/>
                <a:cs typeface="Arial"/>
              </a:rPr>
              <a:t>Jointly developed with British-Pakistani women (Khattak et al., 2023)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39F710C-C285-5D78-8102-A585B0CC5018}"/>
              </a:ext>
            </a:extLst>
          </p:cNvPr>
          <p:cNvSpPr txBox="1"/>
          <p:nvPr/>
        </p:nvSpPr>
        <p:spPr>
          <a:xfrm>
            <a:off x="2687052" y="5975684"/>
            <a:ext cx="1150247" cy="7232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100" b="1" dirty="0">
                <a:latin typeface="Arial"/>
                <a:cs typeface="Arial"/>
              </a:rPr>
              <a:t>Respect</a:t>
            </a:r>
          </a:p>
          <a:p>
            <a:r>
              <a:rPr lang="en-US" sz="1000" dirty="0">
                <a:latin typeface="Arial"/>
                <a:ea typeface="+mn-lt"/>
                <a:cs typeface="Arial"/>
              </a:rPr>
              <a:t>Culturally suitable and encompassing</a:t>
            </a:r>
            <a:endParaRPr lang="en-US">
              <a:latin typeface="Arial"/>
              <a:cs typeface="Arial"/>
            </a:endParaRPr>
          </a:p>
        </p:txBody>
      </p:sp>
      <p:pic>
        <p:nvPicPr>
          <p:cNvPr id="41" name="Graphic 40">
            <a:extLst>
              <a:ext uri="{FF2B5EF4-FFF2-40B4-BE49-F238E27FC236}">
                <a16:creationId xmlns:a16="http://schemas.microsoft.com/office/drawing/2014/main" id="{DED96FD2-985D-9FE5-5D40-21D287CB53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76270" y="4826305"/>
            <a:ext cx="666521" cy="602256"/>
          </a:xfrm>
          <a:prstGeom prst="rect">
            <a:avLst/>
          </a:prstGeom>
        </p:spPr>
      </p:pic>
      <p:pic>
        <p:nvPicPr>
          <p:cNvPr id="42" name="Graphic 41">
            <a:extLst>
              <a:ext uri="{FF2B5EF4-FFF2-40B4-BE49-F238E27FC236}">
                <a16:creationId xmlns:a16="http://schemas.microsoft.com/office/drawing/2014/main" id="{A7FB86A2-103A-9FCF-C315-96DD6F02EB1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2004" y="5716836"/>
            <a:ext cx="730787" cy="721606"/>
          </a:xfrm>
          <a:prstGeom prst="rect">
            <a:avLst/>
          </a:prstGeom>
        </p:spPr>
      </p:pic>
      <p:pic>
        <p:nvPicPr>
          <p:cNvPr id="43" name="Graphic 42">
            <a:extLst>
              <a:ext uri="{FF2B5EF4-FFF2-40B4-BE49-F238E27FC236}">
                <a16:creationId xmlns:a16="http://schemas.microsoft.com/office/drawing/2014/main" id="{A91905EA-7B3B-1E8E-A86D-3B641BF4C9C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902246" y="4844668"/>
            <a:ext cx="776690" cy="739967"/>
          </a:xfrm>
          <a:prstGeom prst="rect">
            <a:avLst/>
          </a:prstGeom>
        </p:spPr>
      </p:pic>
      <p:pic>
        <p:nvPicPr>
          <p:cNvPr id="44" name="Graphic 43">
            <a:extLst>
              <a:ext uri="{FF2B5EF4-FFF2-40B4-BE49-F238E27FC236}">
                <a16:creationId xmlns:a16="http://schemas.microsoft.com/office/drawing/2014/main" id="{7925CA81-7C40-4794-6766-D0E0B112DAB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2085861" y="6102427"/>
            <a:ext cx="519629" cy="482906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FACB600-304D-AF0B-8840-CFF45BFCAC43}"/>
              </a:ext>
            </a:extLst>
          </p:cNvPr>
          <p:cNvSpPr/>
          <p:nvPr/>
        </p:nvSpPr>
        <p:spPr>
          <a:xfrm>
            <a:off x="4036497" y="4268070"/>
            <a:ext cx="2702876" cy="2489665"/>
          </a:xfrm>
          <a:prstGeom prst="roundRect">
            <a:avLst/>
          </a:prstGeom>
          <a:solidFill>
            <a:srgbClr val="FFDC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36D3C5-4AF7-55AC-8655-D54C98BB572A}"/>
              </a:ext>
            </a:extLst>
          </p:cNvPr>
          <p:cNvSpPr txBox="1"/>
          <p:nvPr/>
        </p:nvSpPr>
        <p:spPr>
          <a:xfrm>
            <a:off x="4277009" y="4290538"/>
            <a:ext cx="2376236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b="1" dirty="0">
                <a:solidFill>
                  <a:schemeClr val="accent2">
                    <a:lumMod val="49000"/>
                  </a:schemeClr>
                </a:solidFill>
                <a:latin typeface="Arial"/>
                <a:cs typeface="Arial"/>
              </a:rPr>
              <a:t>Behaviour Change Theory: COM-B Model</a:t>
            </a: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EF71C7CC-1B64-EFFE-9BEA-E27CD67553F2}"/>
              </a:ext>
            </a:extLst>
          </p:cNvPr>
          <p:cNvSpPr/>
          <p:nvPr/>
        </p:nvSpPr>
        <p:spPr>
          <a:xfrm>
            <a:off x="5508674" y="5078147"/>
            <a:ext cx="1178031" cy="1035973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b="1" dirty="0">
                <a:latin typeface="Arial"/>
                <a:cs typeface="Arial"/>
              </a:rPr>
              <a:t>BEHAVIOUR</a:t>
            </a:r>
          </a:p>
          <a:p>
            <a:pPr algn="ctr"/>
            <a:r>
              <a:rPr lang="en-GB" sz="1000" dirty="0">
                <a:latin typeface="Arial"/>
                <a:ea typeface="+mn-lt"/>
                <a:cs typeface="Arial"/>
              </a:rPr>
              <a:t>Better informed breast-screening choices.</a:t>
            </a:r>
            <a:endParaRPr lang="en-GB">
              <a:latin typeface="Arial"/>
              <a:cs typeface="Arial"/>
            </a:endParaRPr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D2AAEB31-5345-4218-05AA-8FB3D6EB196F}"/>
              </a:ext>
            </a:extLst>
          </p:cNvPr>
          <p:cNvSpPr/>
          <p:nvPr/>
        </p:nvSpPr>
        <p:spPr>
          <a:xfrm>
            <a:off x="4150894" y="4779291"/>
            <a:ext cx="1234928" cy="46362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latin typeface="Arial"/>
                <a:cs typeface="Arial"/>
              </a:rPr>
              <a:t>Capability</a:t>
            </a:r>
          </a:p>
          <a:p>
            <a:pPr algn="ctr"/>
            <a:r>
              <a:rPr lang="en-GB" sz="1000" dirty="0">
                <a:latin typeface="Arial"/>
                <a:cs typeface="Arial"/>
              </a:rPr>
              <a:t>Skills + Knowledge</a:t>
            </a: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511ED3DC-3102-2F24-4D69-9381254AAC74}"/>
              </a:ext>
            </a:extLst>
          </p:cNvPr>
          <p:cNvSpPr/>
          <p:nvPr/>
        </p:nvSpPr>
        <p:spPr>
          <a:xfrm>
            <a:off x="4150893" y="5421941"/>
            <a:ext cx="1234928" cy="46362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b="1" dirty="0">
                <a:latin typeface="Arial"/>
                <a:cs typeface="Arial"/>
              </a:rPr>
              <a:t>Opportunity</a:t>
            </a:r>
          </a:p>
          <a:p>
            <a:pPr algn="ctr"/>
            <a:r>
              <a:rPr lang="en-GB" sz="1000" dirty="0">
                <a:latin typeface="Arial"/>
                <a:cs typeface="Arial"/>
              </a:rPr>
              <a:t>Environment support</a:t>
            </a: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87F8135A-6D9E-B278-1751-6D38529EB0F0}"/>
              </a:ext>
            </a:extLst>
          </p:cNvPr>
          <p:cNvSpPr/>
          <p:nvPr/>
        </p:nvSpPr>
        <p:spPr>
          <a:xfrm>
            <a:off x="4150893" y="6073772"/>
            <a:ext cx="1234928" cy="46362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b="1" dirty="0">
                <a:latin typeface="Arial"/>
                <a:cs typeface="Arial"/>
              </a:rPr>
              <a:t>Motivation</a:t>
            </a:r>
          </a:p>
          <a:p>
            <a:pPr algn="ctr"/>
            <a:r>
              <a:rPr lang="en-GB" sz="1000" b="1" dirty="0">
                <a:latin typeface="Arial"/>
                <a:cs typeface="Arial"/>
              </a:rPr>
              <a:t>Belief </a:t>
            </a:r>
          </a:p>
          <a:p>
            <a:pPr algn="ctr"/>
            <a:r>
              <a:rPr lang="en-GB" sz="1000" b="1" dirty="0">
                <a:latin typeface="Arial"/>
                <a:cs typeface="Arial"/>
              </a:rPr>
              <a:t> Confidence</a:t>
            </a: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AB17FF67-173A-C0F4-A70C-6BBC423A548B}"/>
              </a:ext>
            </a:extLst>
          </p:cNvPr>
          <p:cNvCxnSpPr/>
          <p:nvPr/>
        </p:nvCxnSpPr>
        <p:spPr>
          <a:xfrm>
            <a:off x="5374104" y="5223710"/>
            <a:ext cx="110289" cy="60157"/>
          </a:xfrm>
          <a:prstGeom prst="straightConnector1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475E2798-FF68-2942-CB64-8AAC62650960}"/>
              </a:ext>
            </a:extLst>
          </p:cNvPr>
          <p:cNvCxnSpPr>
            <a:cxnSpLocks/>
          </p:cNvCxnSpPr>
          <p:nvPr/>
        </p:nvCxnSpPr>
        <p:spPr>
          <a:xfrm flipH="1">
            <a:off x="5392585" y="5829638"/>
            <a:ext cx="110047" cy="23434"/>
          </a:xfrm>
          <a:prstGeom prst="straightConnector1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5DAA8C68-E968-1C4C-17A2-0F71843CEBEC}"/>
              </a:ext>
            </a:extLst>
          </p:cNvPr>
          <p:cNvCxnSpPr>
            <a:cxnSpLocks/>
          </p:cNvCxnSpPr>
          <p:nvPr/>
        </p:nvCxnSpPr>
        <p:spPr>
          <a:xfrm flipV="1">
            <a:off x="5410826" y="6110132"/>
            <a:ext cx="165374" cy="178541"/>
          </a:xfrm>
          <a:prstGeom prst="straightConnector1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5AC4341A-AA4C-622E-0721-63627CFFDACB}"/>
              </a:ext>
            </a:extLst>
          </p:cNvPr>
          <p:cNvSpPr txBox="1"/>
          <p:nvPr/>
        </p:nvSpPr>
        <p:spPr>
          <a:xfrm>
            <a:off x="5347891" y="6332162"/>
            <a:ext cx="156410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00" dirty="0">
                <a:latin typeface="Arial"/>
                <a:ea typeface="+mn-lt"/>
                <a:cs typeface="Arial"/>
              </a:rPr>
              <a:t>(Michie, van Stralen and West, 2011)</a:t>
            </a:r>
            <a:endParaRPr lang="en-US" sz="900">
              <a:latin typeface="Arial"/>
              <a:cs typeface="Arial"/>
            </a:endParaRPr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A7A04EA0-1892-E6B5-9F35-38D3D9373911}"/>
              </a:ext>
            </a:extLst>
          </p:cNvPr>
          <p:cNvSpPr/>
          <p:nvPr/>
        </p:nvSpPr>
        <p:spPr>
          <a:xfrm>
            <a:off x="7058525" y="5654842"/>
            <a:ext cx="4993105" cy="1142999"/>
          </a:xfrm>
          <a:prstGeom prst="roundRect">
            <a:avLst/>
          </a:prstGeom>
          <a:solidFill>
            <a:srgbClr val="FFDC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92D050"/>
              </a:solidFill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9039252-D105-E260-3540-314D7ECA4C72}"/>
              </a:ext>
            </a:extLst>
          </p:cNvPr>
          <p:cNvSpPr txBox="1"/>
          <p:nvPr/>
        </p:nvSpPr>
        <p:spPr>
          <a:xfrm>
            <a:off x="9063669" y="5641554"/>
            <a:ext cx="2376236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100" b="1" dirty="0">
                <a:latin typeface="Arial"/>
                <a:cs typeface="Arial"/>
              </a:rPr>
              <a:t>Conclusion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AA94338-4409-21C8-F9B8-F3406BABC2AE}"/>
              </a:ext>
            </a:extLst>
          </p:cNvPr>
          <p:cNvSpPr txBox="1"/>
          <p:nvPr/>
        </p:nvSpPr>
        <p:spPr>
          <a:xfrm>
            <a:off x="7180533" y="5798713"/>
            <a:ext cx="4742447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dirty="0" err="1">
                <a:latin typeface="Arial"/>
                <a:ea typeface="+mn-lt"/>
                <a:cs typeface="Arial"/>
              </a:rPr>
              <a:t>ScreenTogether</a:t>
            </a:r>
            <a:r>
              <a:rPr lang="en-GB" sz="1000" dirty="0">
                <a:latin typeface="Arial"/>
                <a:ea typeface="+mn-lt"/>
                <a:cs typeface="Arial"/>
              </a:rPr>
              <a:t> integrates digital health advancement, collaborative design, and the COM-B framework to tackle adjustable obstacles and facilitate informed choices regarding breast screening.</a:t>
            </a:r>
            <a:endParaRPr lang="en-US">
              <a:latin typeface="Arial"/>
              <a:cs typeface="Arial"/>
            </a:endParaRPr>
          </a:p>
          <a:p>
            <a:r>
              <a:rPr lang="en-GB" sz="1000" dirty="0">
                <a:latin typeface="Arial"/>
                <a:ea typeface="+mn-lt"/>
                <a:cs typeface="Arial"/>
              </a:rPr>
              <a:t>Digital assistance ought to enhance the efforts of reliable experts and traditional methods.</a:t>
            </a:r>
            <a:endParaRPr lang="en-GB">
              <a:latin typeface="Arial"/>
              <a:cs typeface="Arial"/>
            </a:endParaRPr>
          </a:p>
          <a:p>
            <a:r>
              <a:rPr lang="en-GB" sz="1000" dirty="0">
                <a:latin typeface="Arial"/>
                <a:ea typeface="+mn-lt"/>
                <a:cs typeface="Arial"/>
              </a:rPr>
              <a:t>(Khattak et al., 2023; OHID, 2022b)</a:t>
            </a:r>
            <a:endParaRPr lang="en-GB">
              <a:latin typeface="Arial"/>
              <a:cs typeface="Arial"/>
            </a:endParaRPr>
          </a:p>
        </p:txBody>
      </p:sp>
      <p:pic>
        <p:nvPicPr>
          <p:cNvPr id="59" name="Picture 58" descr="A group of women wearing headscarves hugging&#10;&#10;AI-generated content may be incorrect.">
            <a:extLst>
              <a:ext uri="{FF2B5EF4-FFF2-40B4-BE49-F238E27FC236}">
                <a16:creationId xmlns:a16="http://schemas.microsoft.com/office/drawing/2014/main" id="{C7AFEB12-35D5-8240-B72E-3A84198E773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361413" y="-156073"/>
            <a:ext cx="2584237" cy="872170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C82E3285-2B20-E763-AAB6-B9F1628F53BE}"/>
              </a:ext>
            </a:extLst>
          </p:cNvPr>
          <p:cNvSpPr txBox="1"/>
          <p:nvPr/>
        </p:nvSpPr>
        <p:spPr>
          <a:xfrm>
            <a:off x="9264557" y="682031"/>
            <a:ext cx="1122947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00" dirty="0">
                <a:ea typeface="+mn-lt"/>
                <a:cs typeface="+mn-lt"/>
              </a:rPr>
              <a:t>(NareA, 2025)</a:t>
            </a:r>
            <a:endParaRPr lang="en-US" dirty="0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9D2694E1-22EC-F06A-23C7-B886A351D52A}"/>
              </a:ext>
            </a:extLst>
          </p:cNvPr>
          <p:cNvSpPr/>
          <p:nvPr/>
        </p:nvSpPr>
        <p:spPr>
          <a:xfrm>
            <a:off x="9546865" y="3966191"/>
            <a:ext cx="2475411" cy="1616774"/>
          </a:xfrm>
          <a:prstGeom prst="roundRect">
            <a:avLst/>
          </a:prstGeom>
          <a:solidFill>
            <a:srgbClr val="FFE8F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5899F0CB-ADB5-91BF-A9EF-A08406524FE1}"/>
              </a:ext>
            </a:extLst>
          </p:cNvPr>
          <p:cNvSpPr txBox="1"/>
          <p:nvPr/>
        </p:nvSpPr>
        <p:spPr>
          <a:xfrm>
            <a:off x="9899114" y="4001345"/>
            <a:ext cx="2125578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b="1" dirty="0">
                <a:latin typeface="Arial"/>
                <a:cs typeface="Arial"/>
              </a:rPr>
              <a:t>Expected Outcomes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C0CE1B1A-57C9-8526-8D4A-C4BBE3063F90}"/>
              </a:ext>
            </a:extLst>
          </p:cNvPr>
          <p:cNvSpPr txBox="1"/>
          <p:nvPr/>
        </p:nvSpPr>
        <p:spPr>
          <a:xfrm>
            <a:off x="10439811" y="4184717"/>
            <a:ext cx="1483894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dirty="0">
                <a:latin typeface="Arial"/>
                <a:ea typeface="+mn-lt"/>
                <a:cs typeface="Arial"/>
              </a:rPr>
              <a:t>Higher screening rates</a:t>
            </a:r>
            <a:endParaRPr lang="en-US" sz="1000" dirty="0">
              <a:latin typeface="Arial"/>
              <a:cs typeface="Arial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A5F20A9-95CC-E48A-E972-F9835FEC8DA6}"/>
              </a:ext>
            </a:extLst>
          </p:cNvPr>
          <p:cNvSpPr txBox="1"/>
          <p:nvPr/>
        </p:nvSpPr>
        <p:spPr>
          <a:xfrm>
            <a:off x="10448991" y="4386693"/>
            <a:ext cx="1483894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dirty="0">
                <a:latin typeface="Arial"/>
                <a:ea typeface="+mn-lt"/>
                <a:cs typeface="Arial"/>
              </a:rPr>
              <a:t>increased knowledge and confidence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6569A42-C424-4C92-4493-5385187EE4B0}"/>
              </a:ext>
            </a:extLst>
          </p:cNvPr>
          <p:cNvSpPr txBox="1"/>
          <p:nvPr/>
        </p:nvSpPr>
        <p:spPr>
          <a:xfrm>
            <a:off x="10458172" y="4790644"/>
            <a:ext cx="1483894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dirty="0">
                <a:latin typeface="Arial"/>
                <a:ea typeface="+mn-lt"/>
                <a:cs typeface="Arial"/>
              </a:rPr>
              <a:t>Reduce health disparities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86C0DE0-8065-5470-CA7C-A654FDE8A015}"/>
              </a:ext>
            </a:extLst>
          </p:cNvPr>
          <p:cNvSpPr txBox="1"/>
          <p:nvPr/>
        </p:nvSpPr>
        <p:spPr>
          <a:xfrm>
            <a:off x="10458171" y="5185415"/>
            <a:ext cx="1483894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dirty="0">
                <a:latin typeface="Arial"/>
                <a:ea typeface="+mn-lt"/>
                <a:cs typeface="Arial"/>
              </a:rPr>
              <a:t>Early detection and better results</a:t>
            </a:r>
            <a:endParaRPr lang="en-US">
              <a:latin typeface="Arial"/>
              <a:cs typeface="Arial"/>
            </a:endParaRPr>
          </a:p>
        </p:txBody>
      </p:sp>
      <p:pic>
        <p:nvPicPr>
          <p:cNvPr id="69" name="Graphic 68">
            <a:extLst>
              <a:ext uri="{FF2B5EF4-FFF2-40B4-BE49-F238E27FC236}">
                <a16:creationId xmlns:a16="http://schemas.microsoft.com/office/drawing/2014/main" id="{7FD30F7F-381C-18FD-7C48-B2D029EC6E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62918" y="4183654"/>
            <a:ext cx="326837" cy="299294"/>
          </a:xfrm>
          <a:prstGeom prst="rect">
            <a:avLst/>
          </a:prstGeom>
        </p:spPr>
      </p:pic>
      <p:pic>
        <p:nvPicPr>
          <p:cNvPr id="70" name="Graphic 69">
            <a:extLst>
              <a:ext uri="{FF2B5EF4-FFF2-40B4-BE49-F238E27FC236}">
                <a16:creationId xmlns:a16="http://schemas.microsoft.com/office/drawing/2014/main" id="{6DB1553C-1B8D-E1DF-43EE-B82F6823AD3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9953738" y="4459077"/>
            <a:ext cx="391101" cy="400281"/>
          </a:xfrm>
          <a:prstGeom prst="rect">
            <a:avLst/>
          </a:prstGeom>
        </p:spPr>
      </p:pic>
      <p:pic>
        <p:nvPicPr>
          <p:cNvPr id="71" name="Graphic 70">
            <a:extLst>
              <a:ext uri="{FF2B5EF4-FFF2-40B4-BE49-F238E27FC236}">
                <a16:creationId xmlns:a16="http://schemas.microsoft.com/office/drawing/2014/main" id="{A88CD333-845D-92B8-1419-81A9CF03047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9962920" y="4789584"/>
            <a:ext cx="400280" cy="464544"/>
          </a:xfrm>
          <a:prstGeom prst="rect">
            <a:avLst/>
          </a:prstGeom>
        </p:spPr>
      </p:pic>
      <p:pic>
        <p:nvPicPr>
          <p:cNvPr id="72" name="Graphic 71">
            <a:extLst>
              <a:ext uri="{FF2B5EF4-FFF2-40B4-BE49-F238E27FC236}">
                <a16:creationId xmlns:a16="http://schemas.microsoft.com/office/drawing/2014/main" id="{F61D0110-E5A1-84A2-977B-6EC54145362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9953740" y="5165994"/>
            <a:ext cx="381919" cy="418641"/>
          </a:xfrm>
          <a:prstGeom prst="rect">
            <a:avLst/>
          </a:prstGeom>
        </p:spPr>
      </p:pic>
      <p:pic>
        <p:nvPicPr>
          <p:cNvPr id="73" name="Picture 72" descr="This Is What All Those Cancer Ribbon Colors Mean | The Healthy">
            <a:extLst>
              <a:ext uri="{FF2B5EF4-FFF2-40B4-BE49-F238E27FC236}">
                <a16:creationId xmlns:a16="http://schemas.microsoft.com/office/drawing/2014/main" id="{716985B8-8731-5FA2-298E-E9AE24B45F51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1078905" y="18362"/>
            <a:ext cx="1032694" cy="569207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ADC43298-3B1A-9432-A89C-69ADAFA9D629}"/>
              </a:ext>
            </a:extLst>
          </p:cNvPr>
          <p:cNvSpPr txBox="1"/>
          <p:nvPr/>
        </p:nvSpPr>
        <p:spPr>
          <a:xfrm>
            <a:off x="11061443" y="645912"/>
            <a:ext cx="1724526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00" dirty="0">
                <a:ea typeface="+mn-lt"/>
                <a:cs typeface="+mn-lt"/>
              </a:rPr>
              <a:t>(The Healthy, 2026)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DF4B7-0A7B-690C-4CB0-79820E600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4" y="-396875"/>
            <a:ext cx="10515600" cy="1325563"/>
          </a:xfrm>
        </p:spPr>
        <p:txBody>
          <a:bodyPr>
            <a:normAutofit/>
          </a:bodyPr>
          <a:lstStyle/>
          <a:p>
            <a:r>
              <a:rPr lang="en-GB" sz="1200" b="1" dirty="0">
                <a:latin typeface="Arial"/>
                <a:cs typeface="Arial"/>
              </a:rPr>
              <a:t>References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39E85CC-4D22-C4EF-880C-FD98B3C0F420}"/>
              </a:ext>
            </a:extLst>
          </p:cNvPr>
          <p:cNvSpPr txBox="1"/>
          <p:nvPr/>
        </p:nvSpPr>
        <p:spPr>
          <a:xfrm>
            <a:off x="90237" y="370973"/>
            <a:ext cx="12011526" cy="61863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dirty="0">
                <a:latin typeface="Arial Nova"/>
                <a:ea typeface="+mn-lt"/>
                <a:cs typeface="Arial"/>
              </a:rPr>
              <a:t>Ahmad, F., Cameron, J.I. and Stewart, D.E. (2005) ‘A tailored intervention to promote breast cancer screening among South Asian immigrant women’, </a:t>
            </a:r>
            <a:r>
              <a:rPr lang="en-GB" sz="1100" i="1" dirty="0">
                <a:latin typeface="Arial Nova"/>
                <a:ea typeface="+mn-lt"/>
                <a:cs typeface="Arial"/>
              </a:rPr>
              <a:t>Social Science &amp; Medicine</a:t>
            </a:r>
            <a:r>
              <a:rPr lang="en-GB" sz="1100" dirty="0">
                <a:latin typeface="Arial Nova"/>
                <a:ea typeface="+mn-lt"/>
                <a:cs typeface="Arial"/>
              </a:rPr>
              <a:t>, 60(3), pp. 575–586. </a:t>
            </a:r>
            <a:r>
              <a:rPr lang="en-GB" sz="1100" dirty="0" err="1">
                <a:latin typeface="Arial Nova"/>
                <a:ea typeface="+mn-lt"/>
                <a:cs typeface="Arial"/>
              </a:rPr>
              <a:t>doi</a:t>
            </a:r>
            <a:r>
              <a:rPr lang="en-GB" sz="1100" dirty="0">
                <a:latin typeface="Arial Nova"/>
                <a:ea typeface="+mn-lt"/>
                <a:cs typeface="Arial"/>
              </a:rPr>
              <a:t>: 10.1016/j.socscimed.2004.05.018.</a:t>
            </a:r>
          </a:p>
          <a:p>
            <a:endParaRPr lang="en-GB" sz="1100" dirty="0">
              <a:latin typeface="Arial Nova"/>
              <a:cs typeface="Arial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Cancer Research UK (2026)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Breast cancer statistics</a:t>
            </a:r>
            <a:r>
              <a:rPr lang="en-GB" sz="1100" dirty="0">
                <a:latin typeface="Arial Nova"/>
                <a:ea typeface="+mn-lt"/>
                <a:cs typeface="+mn-lt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2"/>
              </a:rPr>
              <a:t>https://www.cancerresearchuk.org/health-professional/cancer-statistics/statistics-by-cancer-type/breast-cancer</a:t>
            </a:r>
            <a:r>
              <a:rPr lang="en-GB" sz="1100" dirty="0">
                <a:latin typeface="Arial Nova"/>
                <a:ea typeface="+mn-lt"/>
                <a:cs typeface="+mn-lt"/>
              </a:rPr>
              <a:t> (Accessed: 4 October 2026).</a:t>
            </a:r>
            <a:endParaRPr lang="en-GB">
              <a:latin typeface="Arial Nova"/>
              <a:ea typeface="+mn-lt"/>
              <a:cs typeface="+mn-lt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Kerrison, R.S., Shukla, H., Cunningham, D., </a:t>
            </a:r>
            <a:r>
              <a:rPr lang="en-GB" sz="1100" dirty="0" err="1">
                <a:latin typeface="Arial Nova"/>
                <a:ea typeface="+mn-lt"/>
                <a:cs typeface="+mn-lt"/>
              </a:rPr>
              <a:t>Oyebode</a:t>
            </a:r>
            <a:r>
              <a:rPr lang="en-GB" sz="1100" dirty="0">
                <a:latin typeface="Arial Nova"/>
                <a:ea typeface="+mn-lt"/>
                <a:cs typeface="+mn-lt"/>
              </a:rPr>
              <a:t>, O. and Friedman, E. (2015) ‘Text-message reminders increase uptake of routine breast screening appointments: a randomised controlled trial in a hard-to-reach population’,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British Journal of Cancer</a:t>
            </a:r>
            <a:r>
              <a:rPr lang="en-GB" sz="1100" dirty="0">
                <a:latin typeface="Arial Nova"/>
                <a:ea typeface="+mn-lt"/>
                <a:cs typeface="+mn-lt"/>
              </a:rPr>
              <a:t>, 112(6), pp. 1005–1010. </a:t>
            </a:r>
            <a:r>
              <a:rPr lang="en-GB" sz="1100" dirty="0" err="1">
                <a:latin typeface="Arial Nova"/>
                <a:ea typeface="+mn-lt"/>
                <a:cs typeface="+mn-lt"/>
              </a:rPr>
              <a:t>doi</a:t>
            </a:r>
            <a:r>
              <a:rPr lang="en-GB" sz="1100" dirty="0">
                <a:latin typeface="Arial Nova"/>
                <a:ea typeface="+mn-lt"/>
                <a:cs typeface="+mn-lt"/>
              </a:rPr>
              <a:t>: 10.1038/bjc.2015.36.</a:t>
            </a:r>
            <a:endParaRPr lang="en-GB" sz="1100">
              <a:latin typeface="Arial Nova"/>
            </a:endParaRPr>
          </a:p>
          <a:p>
            <a:endParaRPr lang="en-GB" sz="1100" dirty="0">
              <a:latin typeface="Arial Nova"/>
              <a:ea typeface="+mn-lt"/>
              <a:cs typeface="+mn-lt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Khattak, H.M., Woof, V.G., French, D.P., Donnelly, L.S., Ruane, H., Ulph, F., Qureshi, N., Khan, N., Evans, D.G. and Robb, K.A. (2023) ‘The role of knowledge, primary care and community engagement to improve breast-screening access for Pakistani women in the United Kingdom: a secondary analysis of a qualitative study’,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Journal of Health Services Research &amp; Policy</a:t>
            </a:r>
            <a:r>
              <a:rPr lang="en-GB" sz="1100" dirty="0">
                <a:latin typeface="Arial Nova"/>
                <a:ea typeface="+mn-lt"/>
                <a:cs typeface="+mn-lt"/>
              </a:rPr>
              <a:t>, 28(3), pp. 149–156. </a:t>
            </a:r>
            <a:r>
              <a:rPr lang="en-GB" sz="1100" dirty="0" err="1">
                <a:latin typeface="Arial Nova"/>
                <a:ea typeface="+mn-lt"/>
                <a:cs typeface="+mn-lt"/>
              </a:rPr>
              <a:t>doi</a:t>
            </a:r>
            <a:r>
              <a:rPr lang="en-GB" sz="1100" dirty="0">
                <a:latin typeface="Arial Nova"/>
                <a:ea typeface="+mn-lt"/>
                <a:cs typeface="+mn-lt"/>
              </a:rPr>
              <a:t>: 10.1177/13558196231155824.</a:t>
            </a:r>
            <a:endParaRPr lang="en-GB" sz="1100">
              <a:latin typeface="Arial Nova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Michie, S., van Stralen, M.M. and West, R. (2011) ‘The behaviour change wheel: a new method for characterising and designing behaviour change interventions’,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Implementation Science</a:t>
            </a:r>
            <a:r>
              <a:rPr lang="en-GB" sz="1100" dirty="0">
                <a:latin typeface="Arial Nova"/>
                <a:ea typeface="+mn-lt"/>
                <a:cs typeface="+mn-lt"/>
              </a:rPr>
              <a:t>, 6, 42. </a:t>
            </a:r>
            <a:r>
              <a:rPr lang="en-GB" sz="1100" dirty="0" err="1">
                <a:latin typeface="Arial Nova"/>
                <a:ea typeface="+mn-lt"/>
                <a:cs typeface="+mn-lt"/>
              </a:rPr>
              <a:t>doi</a:t>
            </a:r>
            <a:r>
              <a:rPr lang="en-GB" sz="1100" dirty="0">
                <a:latin typeface="Arial Nova"/>
                <a:ea typeface="+mn-lt"/>
                <a:cs typeface="+mn-lt"/>
              </a:rPr>
              <a:t>: 10.1186/1748-5908-6-42.</a:t>
            </a:r>
            <a:endParaRPr lang="en-GB" sz="1100">
              <a:latin typeface="Arial Nova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NHS England (2026)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Breast Screening Programme, England, 2024–25</a:t>
            </a:r>
            <a:r>
              <a:rPr lang="en-GB" sz="1100" dirty="0">
                <a:latin typeface="Arial Nova"/>
                <a:ea typeface="+mn-lt"/>
                <a:cs typeface="+mn-lt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3"/>
              </a:rPr>
              <a:t>https://digital.nhs.uk/data-and-information/publications/statistical/breast-screening-programme/england-2024-2025</a:t>
            </a:r>
            <a:r>
              <a:rPr lang="en-GB" sz="1100" dirty="0">
                <a:latin typeface="Arial Nova"/>
                <a:ea typeface="+mn-lt"/>
                <a:cs typeface="+mn-lt"/>
              </a:rPr>
              <a:t> (Accessed: 4 October 2026).</a:t>
            </a:r>
            <a:endParaRPr lang="en-GB">
              <a:latin typeface="Arial Nova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NareA (2025)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Benci Berujung Teman</a:t>
            </a:r>
            <a:r>
              <a:rPr lang="en-GB" sz="1100" dirty="0">
                <a:latin typeface="Arial Nova"/>
                <a:ea typeface="+mn-lt"/>
                <a:cs typeface="+mn-lt"/>
              </a:rPr>
              <a:t>. GIGA MIBS, Mega Islamic Boarding School.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4"/>
              </a:rPr>
              <a:t>https://giga.mega.sch.id/posts/benci-berujung-teman-2</a:t>
            </a:r>
            <a:r>
              <a:rPr lang="en-GB" sz="1100" dirty="0">
                <a:latin typeface="Arial Nova"/>
                <a:ea typeface="+mn-lt"/>
                <a:cs typeface="+mn-lt"/>
              </a:rPr>
              <a:t> (Accessed: 4 October 2026).</a:t>
            </a:r>
            <a:endParaRPr lang="en-GB">
              <a:latin typeface="Arial Nova"/>
            </a:endParaRPr>
          </a:p>
          <a:p>
            <a:endParaRPr lang="en-GB" sz="1100" dirty="0">
              <a:latin typeface="Arial Nova"/>
              <a:ea typeface="+mn-lt"/>
              <a:cs typeface="+mn-lt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National Institute for Health and Care Excellence (NICE) (2021)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Shared decision making (NG197)</a:t>
            </a:r>
            <a:r>
              <a:rPr lang="en-GB" sz="1100" dirty="0">
                <a:latin typeface="Arial Nova"/>
                <a:ea typeface="+mn-lt"/>
                <a:cs typeface="+mn-lt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5"/>
              </a:rPr>
              <a:t>NICE guideline NG197</a:t>
            </a:r>
            <a:r>
              <a:rPr lang="en-GB" sz="1100" dirty="0">
                <a:latin typeface="Arial Nova"/>
                <a:ea typeface="+mn-lt"/>
                <a:cs typeface="+mn-lt"/>
              </a:rPr>
              <a:t> (Accessed: 4 October 2026). </a:t>
            </a:r>
            <a:endParaRPr lang="en-GB" sz="1100">
              <a:latin typeface="Arial Nova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Office for Health Improvement and Disparities (OHID) (2022a)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NHS population screening: effective text message use</a:t>
            </a:r>
            <a:r>
              <a:rPr lang="en-GB" sz="1100" dirty="0">
                <a:latin typeface="Arial Nova"/>
                <a:ea typeface="+mn-lt"/>
                <a:cs typeface="+mn-lt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6"/>
              </a:rPr>
              <a:t>https://www.gov.uk/government/publications/nhs-population-screening-effective-text-message-use</a:t>
            </a:r>
            <a:r>
              <a:rPr lang="en-GB" sz="1100" dirty="0">
                <a:latin typeface="Arial Nova"/>
                <a:ea typeface="+mn-lt"/>
                <a:cs typeface="+mn-lt"/>
              </a:rPr>
              <a:t> (Accessed: 4 October 2026). </a:t>
            </a:r>
            <a:endParaRPr lang="en-GB">
              <a:latin typeface="Arial Nova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Office for Health Improvement and Disparities (OHID) (2022b)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NHS population screening: identifying and reducing inequalities</a:t>
            </a:r>
            <a:r>
              <a:rPr lang="en-GB" sz="1100" dirty="0">
                <a:latin typeface="Arial Nova"/>
                <a:ea typeface="+mn-lt"/>
                <a:cs typeface="+mn-lt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7"/>
              </a:rPr>
              <a:t>https://www.gov.uk/guidance/nhs-population-screening-identifying-and-reducing-inequalities</a:t>
            </a:r>
            <a:r>
              <a:rPr lang="en-GB" sz="1100" dirty="0">
                <a:latin typeface="Arial Nova"/>
                <a:ea typeface="+mn-lt"/>
                <a:cs typeface="+mn-lt"/>
              </a:rPr>
              <a:t> (Accessed: 4 October 2026).</a:t>
            </a:r>
            <a:endParaRPr lang="en-GB">
              <a:latin typeface="Arial Nova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Office for Health Improvement and Disparities (OHID) (2022c)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Screening text message principles</a:t>
            </a:r>
            <a:r>
              <a:rPr lang="en-GB" sz="1100" dirty="0">
                <a:latin typeface="Arial Nova"/>
                <a:ea typeface="+mn-lt"/>
                <a:cs typeface="+mn-lt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8"/>
              </a:rPr>
              <a:t>https://www.gov.uk/government/publications/nhs-population-screening-effective-text-message-use/screening-text-message-principles</a:t>
            </a:r>
            <a:r>
              <a:rPr lang="en-GB" sz="1100" dirty="0">
                <a:latin typeface="Arial Nova"/>
                <a:ea typeface="+mn-lt"/>
                <a:cs typeface="+mn-lt"/>
              </a:rPr>
              <a:t> (Accessed: 4 October 2026).</a:t>
            </a:r>
            <a:endParaRPr lang="en-GB">
              <a:latin typeface="Arial Nova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The Healthy (n.d.)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Cancer ribbon </a:t>
            </a:r>
            <a:r>
              <a:rPr lang="en-GB" sz="1100" i="1" dirty="0" err="1">
                <a:latin typeface="Arial Nova"/>
                <a:ea typeface="+mn-lt"/>
                <a:cs typeface="+mn-lt"/>
              </a:rPr>
              <a:t>colors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: The ultimate guide</a:t>
            </a:r>
            <a:r>
              <a:rPr lang="en-GB" sz="1100" dirty="0">
                <a:latin typeface="Arial Nova"/>
                <a:ea typeface="+mn-lt"/>
                <a:cs typeface="+mn-lt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9"/>
              </a:rPr>
              <a:t>https://www.thehealthy.com/cancer/cancer-ribbon-colors/</a:t>
            </a:r>
            <a:r>
              <a:rPr lang="en-GB" sz="1100" dirty="0">
                <a:latin typeface="Arial Nova"/>
                <a:ea typeface="+mn-lt"/>
                <a:cs typeface="+mn-lt"/>
              </a:rPr>
              <a:t> (Accessed: 4 October 2026).</a:t>
            </a:r>
            <a:endParaRPr lang="en-GB">
              <a:latin typeface="Arial Nova"/>
            </a:endParaRPr>
          </a:p>
          <a:p>
            <a:endParaRPr lang="en-GB" sz="1100" dirty="0"/>
          </a:p>
          <a:p>
            <a:endParaRPr lang="en-GB" sz="1100" dirty="0"/>
          </a:p>
          <a:p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4169398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CC675AB-E39F-ADAC-00A8-2DE8C85FA0B3}"/>
              </a:ext>
            </a:extLst>
          </p:cNvPr>
          <p:cNvSpPr txBox="1"/>
          <p:nvPr/>
        </p:nvSpPr>
        <p:spPr>
          <a:xfrm>
            <a:off x="60158" y="120315"/>
            <a:ext cx="12031578" cy="27392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dirty="0">
                <a:latin typeface="Arial Nova"/>
                <a:ea typeface="+mn-lt"/>
                <a:cs typeface="Arial"/>
              </a:rPr>
              <a:t>UK National Screening Committee (UK NSC) (2025) </a:t>
            </a:r>
            <a:r>
              <a:rPr lang="en-GB" sz="1100" i="1" dirty="0">
                <a:latin typeface="Arial Nova"/>
                <a:ea typeface="+mn-lt"/>
                <a:cs typeface="Arial"/>
              </a:rPr>
              <a:t>Principles of population screening</a:t>
            </a:r>
            <a:r>
              <a:rPr lang="en-GB" sz="1100" dirty="0">
                <a:latin typeface="Arial Nova"/>
                <a:ea typeface="+mn-lt"/>
                <a:cs typeface="Arial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Arial"/>
                <a:hlinkClick r:id="rId2"/>
              </a:rPr>
              <a:t>https://www.gov.uk/guidance/principles-of-population-screening/principles-of-screening</a:t>
            </a:r>
            <a:r>
              <a:rPr lang="en-GB" sz="1100" dirty="0">
                <a:latin typeface="Arial Nova"/>
                <a:ea typeface="+mn-lt"/>
                <a:cs typeface="Arial"/>
              </a:rPr>
              <a:t> (Accessed: 4 October 2026).</a:t>
            </a:r>
            <a:endParaRPr lang="en-US">
              <a:latin typeface="Arial Nova"/>
            </a:endParaRPr>
          </a:p>
          <a:p>
            <a:endParaRPr lang="en-GB" sz="1100" dirty="0">
              <a:latin typeface="Arial Nova"/>
              <a:ea typeface="+mn-lt"/>
              <a:cs typeface="Arial"/>
            </a:endParaRPr>
          </a:p>
          <a:p>
            <a:r>
              <a:rPr lang="en-GB" sz="1100" dirty="0">
                <a:latin typeface="Arial Nova"/>
                <a:ea typeface="+mn-lt"/>
                <a:cs typeface="Arial"/>
              </a:rPr>
              <a:t>Woof, V. (2020) ‘Making breast screening more accessible: views from British-Pakistani women’, </a:t>
            </a:r>
            <a:r>
              <a:rPr lang="en-GB" sz="1100" i="1" dirty="0">
                <a:latin typeface="Arial Nova"/>
                <a:ea typeface="+mn-lt"/>
                <a:cs typeface="Arial"/>
              </a:rPr>
              <a:t>PHE Screening Blog</a:t>
            </a:r>
            <a:r>
              <a:rPr lang="en-GB" sz="1100" dirty="0">
                <a:latin typeface="Arial Nova"/>
                <a:ea typeface="+mn-lt"/>
                <a:cs typeface="Arial"/>
              </a:rPr>
              <a:t>, 19 February. Available at: </a:t>
            </a:r>
            <a:r>
              <a:rPr lang="en-GB" sz="1100" dirty="0">
                <a:latin typeface="Arial Nova"/>
                <a:ea typeface="+mn-lt"/>
                <a:cs typeface="Arial"/>
                <a:hlinkClick r:id="rId3"/>
              </a:rPr>
              <a:t>https://phescreening.blog.gov.uk/2020/02/19/breast-screening-accessible-british-pakistani/</a:t>
            </a:r>
            <a:r>
              <a:rPr lang="en-GB" sz="1100" dirty="0">
                <a:latin typeface="Arial Nova"/>
                <a:ea typeface="+mn-lt"/>
                <a:cs typeface="Arial"/>
              </a:rPr>
              <a:t> (Accessed: 4 October 2026).</a:t>
            </a:r>
            <a:endParaRPr lang="en-US">
              <a:latin typeface="Arial Nova"/>
            </a:endParaRPr>
          </a:p>
          <a:p>
            <a:endParaRPr lang="en-GB" sz="1100" dirty="0">
              <a:latin typeface="Arial Nova"/>
              <a:ea typeface="+mn-lt"/>
              <a:cs typeface="Arial"/>
            </a:endParaRPr>
          </a:p>
          <a:p>
            <a:r>
              <a:rPr lang="en-GB" sz="1100" dirty="0">
                <a:latin typeface="Arial Nova"/>
                <a:ea typeface="+mn-lt"/>
                <a:cs typeface="Arial"/>
              </a:rPr>
              <a:t>Woof, V.G., Ruane, H., Ulph, F., French, D.P., Qureshi, N., Khan, N., Evans, D.G.R. and Donnelly, L.S. (2020a) ‘Engagement barriers and service inequities in the NHS Breast Screening Programme: views from British-Pakistani women’, </a:t>
            </a:r>
            <a:r>
              <a:rPr lang="en-GB" sz="1100" i="1" dirty="0">
                <a:latin typeface="Arial Nova"/>
                <a:ea typeface="+mn-lt"/>
                <a:cs typeface="Arial"/>
              </a:rPr>
              <a:t>Journal of Medical Screening</a:t>
            </a:r>
            <a:r>
              <a:rPr lang="en-GB" sz="1100" dirty="0">
                <a:latin typeface="Arial Nova"/>
                <a:ea typeface="+mn-lt"/>
                <a:cs typeface="Arial"/>
              </a:rPr>
              <a:t>, 27(3), pp. 130–137. </a:t>
            </a:r>
            <a:r>
              <a:rPr lang="en-GB" sz="1100" dirty="0" err="1">
                <a:latin typeface="Arial Nova"/>
                <a:ea typeface="+mn-lt"/>
                <a:cs typeface="Arial"/>
              </a:rPr>
              <a:t>doi</a:t>
            </a:r>
            <a:r>
              <a:rPr lang="en-GB" sz="1100" dirty="0">
                <a:latin typeface="Arial Nova"/>
                <a:ea typeface="+mn-lt"/>
                <a:cs typeface="Arial"/>
              </a:rPr>
              <a:t>: 10.1177/0969141319887405.</a:t>
            </a:r>
            <a:endParaRPr lang="en-US" sz="1100">
              <a:latin typeface="Arial Nova"/>
              <a:cs typeface="Arial"/>
            </a:endParaRPr>
          </a:p>
          <a:p>
            <a:endParaRPr lang="en-GB" sz="1100" dirty="0">
              <a:latin typeface="Arial Nova"/>
              <a:ea typeface="+mn-lt"/>
              <a:cs typeface="Arial"/>
            </a:endParaRPr>
          </a:p>
          <a:p>
            <a:r>
              <a:rPr lang="en-GB" sz="1100" dirty="0">
                <a:latin typeface="Arial Nova"/>
                <a:ea typeface="+mn-lt"/>
                <a:cs typeface="Arial"/>
              </a:rPr>
              <a:t>Woof, V.G., Ruane, H., Ulph, F., French, D.P., Qureshi, N., Khan, N., Evans, D.G.R. and Donnelly, L.S. (2020b) ‘The introduction of risk stratified screening into the NHS breast screening programme: views from British-Pakistani women’, </a:t>
            </a:r>
            <a:r>
              <a:rPr lang="en-GB" sz="1100" i="1" dirty="0">
                <a:latin typeface="Arial Nova"/>
                <a:ea typeface="+mn-lt"/>
                <a:cs typeface="Arial"/>
              </a:rPr>
              <a:t>BMC Cancer</a:t>
            </a:r>
            <a:r>
              <a:rPr lang="en-GB" sz="1100" dirty="0">
                <a:latin typeface="Arial Nova"/>
                <a:ea typeface="+mn-lt"/>
                <a:cs typeface="Arial"/>
              </a:rPr>
              <a:t>, 20, 452. </a:t>
            </a:r>
            <a:r>
              <a:rPr lang="en-GB" sz="1100" dirty="0" err="1">
                <a:latin typeface="Arial Nova"/>
                <a:ea typeface="+mn-lt"/>
                <a:cs typeface="Arial"/>
              </a:rPr>
              <a:t>doi</a:t>
            </a:r>
            <a:r>
              <a:rPr lang="en-GB" sz="1100" dirty="0">
                <a:latin typeface="Arial Nova"/>
                <a:ea typeface="+mn-lt"/>
                <a:cs typeface="Arial"/>
              </a:rPr>
              <a:t>: 10.1186/s12885-020-06944-7.</a:t>
            </a:r>
            <a:endParaRPr lang="en-GB" sz="1100">
              <a:latin typeface="Arial Nova"/>
              <a:cs typeface="Arial"/>
            </a:endParaRPr>
          </a:p>
          <a:p>
            <a:pPr algn="l"/>
            <a:endParaRPr lang="en-GB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World Health Organization (WHO) (1986)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Ottawa Charter for Health Promotion</a:t>
            </a:r>
            <a:r>
              <a:rPr lang="en-GB" sz="1100" dirty="0">
                <a:latin typeface="Arial Nova"/>
                <a:ea typeface="+mn-lt"/>
                <a:cs typeface="+mn-lt"/>
              </a:rPr>
              <a:t>. Geneva: World Health Organization.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4"/>
              </a:rPr>
              <a:t>https://www.who.int/publications/i/item/ottawa-charter-for-health-promotion</a:t>
            </a:r>
            <a:r>
              <a:rPr lang="en-GB" sz="1100" dirty="0">
                <a:latin typeface="Arial Nova"/>
                <a:ea typeface="+mn-lt"/>
                <a:cs typeface="+mn-lt"/>
              </a:rPr>
              <a:t> (Accessed: 4 October 2026).</a:t>
            </a:r>
            <a:endParaRPr lang="en-GB">
              <a:latin typeface="Arial Nova"/>
            </a:endParaRPr>
          </a:p>
          <a:p>
            <a:endParaRPr lang="en-GB" sz="1100" dirty="0">
              <a:latin typeface="Arial Nov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27734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707</cp:revision>
  <dcterms:created xsi:type="dcterms:W3CDTF">2026-09-30T18:54:20Z</dcterms:created>
  <dcterms:modified xsi:type="dcterms:W3CDTF">2026-10-21T13:10:45Z</dcterms:modified>
</cp:coreProperties>
</file>