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7" r:id="rId41"/>
    <p:sldId id="298" r:id="rId42"/>
    <p:sldId id="299" r:id="rId43"/>
    <p:sldId id="300" r:id="rId44"/>
    <p:sldId id="295" r:id="rId45"/>
    <p:sldId id="296"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p:cViewPr>
        <p:scale>
          <a:sx n="42" d="100"/>
          <a:sy n="42" d="100"/>
        </p:scale>
        <p:origin x="39" y="11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4" Type="http://schemas.openxmlformats.org/officeDocument/2006/relationships/image" Target="../media/image7.svg"/></Relationships>
</file>

<file path=ppt/diagrams/_rels/drawing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148AC96-3E89-436F-AC26-E4FA5B615DF5}"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78841F08-18E7-434D-B543-E68AC2ABCE66}">
      <dgm:prSet/>
      <dgm:spPr/>
      <dgm:t>
        <a:bodyPr/>
        <a:lstStyle/>
        <a:p>
          <a:r>
            <a:rPr lang="en-GB"/>
            <a:t>Cyber Dependant Crime: developing and propagating malware for financial gain, hacking to steal, damage, distort or destroy data and/or network or activity</a:t>
          </a:r>
          <a:endParaRPr lang="en-US"/>
        </a:p>
      </dgm:t>
    </dgm:pt>
    <dgm:pt modelId="{599B5925-4920-4CDA-9E10-699016BDFA38}" type="parTrans" cxnId="{1632D597-EE38-4BB0-AA21-7DE2C6706DB8}">
      <dgm:prSet/>
      <dgm:spPr/>
      <dgm:t>
        <a:bodyPr/>
        <a:lstStyle/>
        <a:p>
          <a:endParaRPr lang="en-US"/>
        </a:p>
      </dgm:t>
    </dgm:pt>
    <dgm:pt modelId="{67A980F5-D9A9-4B66-B6C4-EC9BC37CCAA9}" type="sibTrans" cxnId="{1632D597-EE38-4BB0-AA21-7DE2C6706DB8}">
      <dgm:prSet/>
      <dgm:spPr/>
      <dgm:t>
        <a:bodyPr/>
        <a:lstStyle/>
        <a:p>
          <a:endParaRPr lang="en-US"/>
        </a:p>
      </dgm:t>
    </dgm:pt>
    <dgm:pt modelId="{D528E675-2B5D-4668-B1D9-97BD3D145573}">
      <dgm:prSet/>
      <dgm:spPr/>
      <dgm:t>
        <a:bodyPr/>
        <a:lstStyle/>
        <a:p>
          <a:r>
            <a:rPr lang="en-GB"/>
            <a:t>Cyber Enabled Crime: sexual grooming, stalking or harassment, bullying, and financial or romance fraud</a:t>
          </a:r>
          <a:endParaRPr lang="en-US"/>
        </a:p>
      </dgm:t>
    </dgm:pt>
    <dgm:pt modelId="{1997B9E4-5B8C-4066-AC18-D9D7FDB6A73D}" type="parTrans" cxnId="{DDC33443-109F-4910-BF6A-B3278AA606C3}">
      <dgm:prSet/>
      <dgm:spPr/>
      <dgm:t>
        <a:bodyPr/>
        <a:lstStyle/>
        <a:p>
          <a:endParaRPr lang="en-US"/>
        </a:p>
      </dgm:t>
    </dgm:pt>
    <dgm:pt modelId="{B2DC16C6-2D23-46F3-9E1D-2B6AFEA136E0}" type="sibTrans" cxnId="{DDC33443-109F-4910-BF6A-B3278AA606C3}">
      <dgm:prSet/>
      <dgm:spPr/>
      <dgm:t>
        <a:bodyPr/>
        <a:lstStyle/>
        <a:p>
          <a:endParaRPr lang="en-US"/>
        </a:p>
      </dgm:t>
    </dgm:pt>
    <dgm:pt modelId="{5432FCB4-76A0-40E9-AD50-8F15BBEEFCE9}" type="pres">
      <dgm:prSet presAssocID="{F148AC96-3E89-436F-AC26-E4FA5B615DF5}" presName="linear" presStyleCnt="0">
        <dgm:presLayoutVars>
          <dgm:animLvl val="lvl"/>
          <dgm:resizeHandles val="exact"/>
        </dgm:presLayoutVars>
      </dgm:prSet>
      <dgm:spPr/>
    </dgm:pt>
    <dgm:pt modelId="{F7A3EE82-7483-44BE-9B15-7F3A47B917E7}" type="pres">
      <dgm:prSet presAssocID="{78841F08-18E7-434D-B543-E68AC2ABCE66}" presName="parentText" presStyleLbl="node1" presStyleIdx="0" presStyleCnt="2">
        <dgm:presLayoutVars>
          <dgm:chMax val="0"/>
          <dgm:bulletEnabled val="1"/>
        </dgm:presLayoutVars>
      </dgm:prSet>
      <dgm:spPr/>
    </dgm:pt>
    <dgm:pt modelId="{ED4B0BCE-7F0A-4AAD-A0FD-66166387834B}" type="pres">
      <dgm:prSet presAssocID="{67A980F5-D9A9-4B66-B6C4-EC9BC37CCAA9}" presName="spacer" presStyleCnt="0"/>
      <dgm:spPr/>
    </dgm:pt>
    <dgm:pt modelId="{04EE2A18-5BED-46C5-BA2E-07086DA14F5F}" type="pres">
      <dgm:prSet presAssocID="{D528E675-2B5D-4668-B1D9-97BD3D145573}" presName="parentText" presStyleLbl="node1" presStyleIdx="1" presStyleCnt="2">
        <dgm:presLayoutVars>
          <dgm:chMax val="0"/>
          <dgm:bulletEnabled val="1"/>
        </dgm:presLayoutVars>
      </dgm:prSet>
      <dgm:spPr/>
    </dgm:pt>
  </dgm:ptLst>
  <dgm:cxnLst>
    <dgm:cxn modelId="{8251A33B-8218-417A-B721-BA26A1048B8D}" type="presOf" srcId="{D528E675-2B5D-4668-B1D9-97BD3D145573}" destId="{04EE2A18-5BED-46C5-BA2E-07086DA14F5F}" srcOrd="0" destOrd="0" presId="urn:microsoft.com/office/officeart/2005/8/layout/vList2"/>
    <dgm:cxn modelId="{DDC33443-109F-4910-BF6A-B3278AA606C3}" srcId="{F148AC96-3E89-436F-AC26-E4FA5B615DF5}" destId="{D528E675-2B5D-4668-B1D9-97BD3D145573}" srcOrd="1" destOrd="0" parTransId="{1997B9E4-5B8C-4066-AC18-D9D7FDB6A73D}" sibTransId="{B2DC16C6-2D23-46F3-9E1D-2B6AFEA136E0}"/>
    <dgm:cxn modelId="{7667C745-B2A9-4FD3-838B-B0F614309CB1}" type="presOf" srcId="{F148AC96-3E89-436F-AC26-E4FA5B615DF5}" destId="{5432FCB4-76A0-40E9-AD50-8F15BBEEFCE9}" srcOrd="0" destOrd="0" presId="urn:microsoft.com/office/officeart/2005/8/layout/vList2"/>
    <dgm:cxn modelId="{1632D597-EE38-4BB0-AA21-7DE2C6706DB8}" srcId="{F148AC96-3E89-436F-AC26-E4FA5B615DF5}" destId="{78841F08-18E7-434D-B543-E68AC2ABCE66}" srcOrd="0" destOrd="0" parTransId="{599B5925-4920-4CDA-9E10-699016BDFA38}" sibTransId="{67A980F5-D9A9-4B66-B6C4-EC9BC37CCAA9}"/>
    <dgm:cxn modelId="{4A5929A4-10E2-4423-98B0-D66DB3D3C099}" type="presOf" srcId="{78841F08-18E7-434D-B543-E68AC2ABCE66}" destId="{F7A3EE82-7483-44BE-9B15-7F3A47B917E7}" srcOrd="0" destOrd="0" presId="urn:microsoft.com/office/officeart/2005/8/layout/vList2"/>
    <dgm:cxn modelId="{E86251E3-2E6A-4DCF-850D-9AAEA5858E04}" type="presParOf" srcId="{5432FCB4-76A0-40E9-AD50-8F15BBEEFCE9}" destId="{F7A3EE82-7483-44BE-9B15-7F3A47B917E7}" srcOrd="0" destOrd="0" presId="urn:microsoft.com/office/officeart/2005/8/layout/vList2"/>
    <dgm:cxn modelId="{1E48D652-90AE-440B-AFEB-A8DE6C668EE6}" type="presParOf" srcId="{5432FCB4-76A0-40E9-AD50-8F15BBEEFCE9}" destId="{ED4B0BCE-7F0A-4AAD-A0FD-66166387834B}" srcOrd="1" destOrd="0" presId="urn:microsoft.com/office/officeart/2005/8/layout/vList2"/>
    <dgm:cxn modelId="{D0811910-7D9A-4512-8746-B7398A30D2BF}" type="presParOf" srcId="{5432FCB4-76A0-40E9-AD50-8F15BBEEFCE9}" destId="{04EE2A18-5BED-46C5-BA2E-07086DA14F5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9841A93-2DCA-4547-BCDA-B1CE0860C95C}"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EEBDDFD-8379-4883-99FB-AD080EAD4AE7}">
      <dgm:prSet/>
      <dgm:spPr/>
      <dgm:t>
        <a:bodyPr/>
        <a:lstStyle/>
        <a:p>
          <a:r>
            <a:rPr lang="en-GB"/>
            <a:t>How have you seen technology and society change in your life time?</a:t>
          </a:r>
          <a:endParaRPr lang="en-US"/>
        </a:p>
      </dgm:t>
    </dgm:pt>
    <dgm:pt modelId="{440BE37F-FC74-43B7-94FC-887D6E60D491}" type="parTrans" cxnId="{957480D7-86EF-4B25-BACC-D336B292E154}">
      <dgm:prSet/>
      <dgm:spPr/>
      <dgm:t>
        <a:bodyPr/>
        <a:lstStyle/>
        <a:p>
          <a:endParaRPr lang="en-US"/>
        </a:p>
      </dgm:t>
    </dgm:pt>
    <dgm:pt modelId="{CD31F4CA-6B5E-4481-9C06-64EF99B4B8C4}" type="sibTrans" cxnId="{957480D7-86EF-4B25-BACC-D336B292E154}">
      <dgm:prSet/>
      <dgm:spPr/>
      <dgm:t>
        <a:bodyPr/>
        <a:lstStyle/>
        <a:p>
          <a:endParaRPr lang="en-US"/>
        </a:p>
      </dgm:t>
    </dgm:pt>
    <dgm:pt modelId="{EA7A5391-9CE3-475F-8711-9DC6E7D305CB}">
      <dgm:prSet/>
      <dgm:spPr/>
      <dgm:t>
        <a:bodyPr/>
        <a:lstStyle/>
        <a:p>
          <a:r>
            <a:rPr lang="en-GB"/>
            <a:t>Where and how is technology used today that it wouldn’t have been 10-15 years ago?</a:t>
          </a:r>
          <a:endParaRPr lang="en-US"/>
        </a:p>
      </dgm:t>
    </dgm:pt>
    <dgm:pt modelId="{A055B793-1B09-45D6-AC12-E224068C835C}" type="parTrans" cxnId="{12A4B6D9-A9A7-4B43-89FC-5575417604FB}">
      <dgm:prSet/>
      <dgm:spPr/>
      <dgm:t>
        <a:bodyPr/>
        <a:lstStyle/>
        <a:p>
          <a:endParaRPr lang="en-US"/>
        </a:p>
      </dgm:t>
    </dgm:pt>
    <dgm:pt modelId="{F2FE21B8-FD6B-4E1E-A2CB-C8E1A7BC8845}" type="sibTrans" cxnId="{12A4B6D9-A9A7-4B43-89FC-5575417604FB}">
      <dgm:prSet/>
      <dgm:spPr/>
      <dgm:t>
        <a:bodyPr/>
        <a:lstStyle/>
        <a:p>
          <a:endParaRPr lang="en-US"/>
        </a:p>
      </dgm:t>
    </dgm:pt>
    <dgm:pt modelId="{60229DD2-BB10-470D-8AD9-66F86E049335}" type="pres">
      <dgm:prSet presAssocID="{79841A93-2DCA-4547-BCDA-B1CE0860C95C}" presName="root" presStyleCnt="0">
        <dgm:presLayoutVars>
          <dgm:dir/>
          <dgm:resizeHandles val="exact"/>
        </dgm:presLayoutVars>
      </dgm:prSet>
      <dgm:spPr/>
    </dgm:pt>
    <dgm:pt modelId="{B282A56A-BAE9-48A8-83EF-C81608F78931}" type="pres">
      <dgm:prSet presAssocID="{EEEBDDFD-8379-4883-99FB-AD080EAD4AE7}" presName="compNode" presStyleCnt="0"/>
      <dgm:spPr/>
    </dgm:pt>
    <dgm:pt modelId="{F5855ECE-1E56-4B2B-AF4F-9CF84FBA3A69}" type="pres">
      <dgm:prSet presAssocID="{EEEBDDFD-8379-4883-99FB-AD080EAD4AE7}"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mputer"/>
        </a:ext>
      </dgm:extLst>
    </dgm:pt>
    <dgm:pt modelId="{A4229C48-32EF-4493-B973-2F0C9EC208E4}" type="pres">
      <dgm:prSet presAssocID="{EEEBDDFD-8379-4883-99FB-AD080EAD4AE7}" presName="spaceRect" presStyleCnt="0"/>
      <dgm:spPr/>
    </dgm:pt>
    <dgm:pt modelId="{5E27F59F-63AE-404C-807C-9E8C7A2DA5E8}" type="pres">
      <dgm:prSet presAssocID="{EEEBDDFD-8379-4883-99FB-AD080EAD4AE7}" presName="textRect" presStyleLbl="revTx" presStyleIdx="0" presStyleCnt="2">
        <dgm:presLayoutVars>
          <dgm:chMax val="1"/>
          <dgm:chPref val="1"/>
        </dgm:presLayoutVars>
      </dgm:prSet>
      <dgm:spPr/>
    </dgm:pt>
    <dgm:pt modelId="{02D26EED-3ABE-4D1A-A2CE-E2C2BABCAB99}" type="pres">
      <dgm:prSet presAssocID="{CD31F4CA-6B5E-4481-9C06-64EF99B4B8C4}" presName="sibTrans" presStyleCnt="0"/>
      <dgm:spPr/>
    </dgm:pt>
    <dgm:pt modelId="{680B16BF-DDE0-4DEC-A887-15C1FD237BF9}" type="pres">
      <dgm:prSet presAssocID="{EA7A5391-9CE3-475F-8711-9DC6E7D305CB}" presName="compNode" presStyleCnt="0"/>
      <dgm:spPr/>
    </dgm:pt>
    <dgm:pt modelId="{62E0863F-7FAF-48EA-B16A-6E72F696DAB2}" type="pres">
      <dgm:prSet presAssocID="{EA7A5391-9CE3-475F-8711-9DC6E7D305CB}"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rawing Compass"/>
        </a:ext>
      </dgm:extLst>
    </dgm:pt>
    <dgm:pt modelId="{821A147E-0F43-40C8-941A-ACF0767C0572}" type="pres">
      <dgm:prSet presAssocID="{EA7A5391-9CE3-475F-8711-9DC6E7D305CB}" presName="spaceRect" presStyleCnt="0"/>
      <dgm:spPr/>
    </dgm:pt>
    <dgm:pt modelId="{50622819-A348-4AEA-9D08-3DA162728BF7}" type="pres">
      <dgm:prSet presAssocID="{EA7A5391-9CE3-475F-8711-9DC6E7D305CB}" presName="textRect" presStyleLbl="revTx" presStyleIdx="1" presStyleCnt="2">
        <dgm:presLayoutVars>
          <dgm:chMax val="1"/>
          <dgm:chPref val="1"/>
        </dgm:presLayoutVars>
      </dgm:prSet>
      <dgm:spPr/>
    </dgm:pt>
  </dgm:ptLst>
  <dgm:cxnLst>
    <dgm:cxn modelId="{1555D30D-3EE9-4538-B6C3-178C53A1501A}" type="presOf" srcId="{EA7A5391-9CE3-475F-8711-9DC6E7D305CB}" destId="{50622819-A348-4AEA-9D08-3DA162728BF7}" srcOrd="0" destOrd="0" presId="urn:microsoft.com/office/officeart/2018/2/layout/IconLabelList"/>
    <dgm:cxn modelId="{F0EB4A5E-49A2-4C45-82A3-47304A13768D}" type="presOf" srcId="{79841A93-2DCA-4547-BCDA-B1CE0860C95C}" destId="{60229DD2-BB10-470D-8AD9-66F86E049335}" srcOrd="0" destOrd="0" presId="urn:microsoft.com/office/officeart/2018/2/layout/IconLabelList"/>
    <dgm:cxn modelId="{028F2CBB-4423-48F1-A11B-091FFEC62C6B}" type="presOf" srcId="{EEEBDDFD-8379-4883-99FB-AD080EAD4AE7}" destId="{5E27F59F-63AE-404C-807C-9E8C7A2DA5E8}" srcOrd="0" destOrd="0" presId="urn:microsoft.com/office/officeart/2018/2/layout/IconLabelList"/>
    <dgm:cxn modelId="{957480D7-86EF-4B25-BACC-D336B292E154}" srcId="{79841A93-2DCA-4547-BCDA-B1CE0860C95C}" destId="{EEEBDDFD-8379-4883-99FB-AD080EAD4AE7}" srcOrd="0" destOrd="0" parTransId="{440BE37F-FC74-43B7-94FC-887D6E60D491}" sibTransId="{CD31F4CA-6B5E-4481-9C06-64EF99B4B8C4}"/>
    <dgm:cxn modelId="{12A4B6D9-A9A7-4B43-89FC-5575417604FB}" srcId="{79841A93-2DCA-4547-BCDA-B1CE0860C95C}" destId="{EA7A5391-9CE3-475F-8711-9DC6E7D305CB}" srcOrd="1" destOrd="0" parTransId="{A055B793-1B09-45D6-AC12-E224068C835C}" sibTransId="{F2FE21B8-FD6B-4E1E-A2CB-C8E1A7BC8845}"/>
    <dgm:cxn modelId="{75953682-3EFC-4BCF-926C-3ED566BC8BCB}" type="presParOf" srcId="{60229DD2-BB10-470D-8AD9-66F86E049335}" destId="{B282A56A-BAE9-48A8-83EF-C81608F78931}" srcOrd="0" destOrd="0" presId="urn:microsoft.com/office/officeart/2018/2/layout/IconLabelList"/>
    <dgm:cxn modelId="{E16F1E1B-F239-4D6D-A846-7045597C36EE}" type="presParOf" srcId="{B282A56A-BAE9-48A8-83EF-C81608F78931}" destId="{F5855ECE-1E56-4B2B-AF4F-9CF84FBA3A69}" srcOrd="0" destOrd="0" presId="urn:microsoft.com/office/officeart/2018/2/layout/IconLabelList"/>
    <dgm:cxn modelId="{A1B94738-08A9-4CB6-A9B6-4BB3F3DCE00A}" type="presParOf" srcId="{B282A56A-BAE9-48A8-83EF-C81608F78931}" destId="{A4229C48-32EF-4493-B973-2F0C9EC208E4}" srcOrd="1" destOrd="0" presId="urn:microsoft.com/office/officeart/2018/2/layout/IconLabelList"/>
    <dgm:cxn modelId="{9445988B-5C0D-4DAF-9CF7-B187068CF857}" type="presParOf" srcId="{B282A56A-BAE9-48A8-83EF-C81608F78931}" destId="{5E27F59F-63AE-404C-807C-9E8C7A2DA5E8}" srcOrd="2" destOrd="0" presId="urn:microsoft.com/office/officeart/2018/2/layout/IconLabelList"/>
    <dgm:cxn modelId="{425A1928-8616-4910-A310-E825C2239B45}" type="presParOf" srcId="{60229DD2-BB10-470D-8AD9-66F86E049335}" destId="{02D26EED-3ABE-4D1A-A2CE-E2C2BABCAB99}" srcOrd="1" destOrd="0" presId="urn:microsoft.com/office/officeart/2018/2/layout/IconLabelList"/>
    <dgm:cxn modelId="{2D363812-07D8-4C2E-8BF6-84DC2D21E37C}" type="presParOf" srcId="{60229DD2-BB10-470D-8AD9-66F86E049335}" destId="{680B16BF-DDE0-4DEC-A887-15C1FD237BF9}" srcOrd="2" destOrd="0" presId="urn:microsoft.com/office/officeart/2018/2/layout/IconLabelList"/>
    <dgm:cxn modelId="{E6B7E6EB-A58B-4705-AD4E-BCC329021531}" type="presParOf" srcId="{680B16BF-DDE0-4DEC-A887-15C1FD237BF9}" destId="{62E0863F-7FAF-48EA-B16A-6E72F696DAB2}" srcOrd="0" destOrd="0" presId="urn:microsoft.com/office/officeart/2018/2/layout/IconLabelList"/>
    <dgm:cxn modelId="{8234CED2-96CA-4113-AF3C-DD4BF9DC91EC}" type="presParOf" srcId="{680B16BF-DDE0-4DEC-A887-15C1FD237BF9}" destId="{821A147E-0F43-40C8-941A-ACF0767C0572}" srcOrd="1" destOrd="0" presId="urn:microsoft.com/office/officeart/2018/2/layout/IconLabelList"/>
    <dgm:cxn modelId="{7F2B9EAE-4D66-4573-B689-D2315F767490}" type="presParOf" srcId="{680B16BF-DDE0-4DEC-A887-15C1FD237BF9}" destId="{50622819-A348-4AEA-9D08-3DA162728BF7}"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1BB061D-7228-4C49-AE99-7E718D3D8FB1}"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ECDBEB42-B65A-4F86-8BAC-099BADFED10C}">
      <dgm:prSet/>
      <dgm:spPr/>
      <dgm:t>
        <a:bodyPr/>
        <a:lstStyle/>
        <a:p>
          <a:r>
            <a:rPr lang="en-GB" b="1" baseline="0"/>
            <a:t>Data from the Office for National Statistics (2018):</a:t>
          </a:r>
          <a:endParaRPr lang="en-US"/>
        </a:p>
      </dgm:t>
    </dgm:pt>
    <dgm:pt modelId="{4F590135-BC36-4DC6-BFD7-3A96CBF3CE41}" type="parTrans" cxnId="{8CEC1D36-D119-45AA-8B09-77BC84DC9D84}">
      <dgm:prSet/>
      <dgm:spPr/>
      <dgm:t>
        <a:bodyPr/>
        <a:lstStyle/>
        <a:p>
          <a:endParaRPr lang="en-US"/>
        </a:p>
      </dgm:t>
    </dgm:pt>
    <dgm:pt modelId="{CA2120EC-AEF7-4FAA-9D4B-44CC5444D01E}" type="sibTrans" cxnId="{8CEC1D36-D119-45AA-8B09-77BC84DC9D84}">
      <dgm:prSet/>
      <dgm:spPr/>
      <dgm:t>
        <a:bodyPr/>
        <a:lstStyle/>
        <a:p>
          <a:endParaRPr lang="en-US"/>
        </a:p>
      </dgm:t>
    </dgm:pt>
    <dgm:pt modelId="{28E4FB33-2085-4897-9605-2459700A7B50}">
      <dgm:prSet/>
      <dgm:spPr/>
      <dgm:t>
        <a:bodyPr/>
        <a:lstStyle/>
        <a:p>
          <a:r>
            <a:rPr lang="en-GB" b="1" baseline="0"/>
            <a:t>Of the 3.3 million incidents of fraud in the year ending June 2018, 1.8-million of these were cyber-related. </a:t>
          </a:r>
          <a:endParaRPr lang="en-US"/>
        </a:p>
      </dgm:t>
    </dgm:pt>
    <dgm:pt modelId="{A50B0561-3753-451F-A33F-3DF5D5618DD7}" type="parTrans" cxnId="{E86A2FAE-1167-49A8-88C5-60B490BF289D}">
      <dgm:prSet/>
      <dgm:spPr/>
      <dgm:t>
        <a:bodyPr/>
        <a:lstStyle/>
        <a:p>
          <a:endParaRPr lang="en-US"/>
        </a:p>
      </dgm:t>
    </dgm:pt>
    <dgm:pt modelId="{38228C99-7D39-4644-90D2-A333618C39F8}" type="sibTrans" cxnId="{E86A2FAE-1167-49A8-88C5-60B490BF289D}">
      <dgm:prSet/>
      <dgm:spPr/>
      <dgm:t>
        <a:bodyPr/>
        <a:lstStyle/>
        <a:p>
          <a:endParaRPr lang="en-US"/>
        </a:p>
      </dgm:t>
    </dgm:pt>
    <dgm:pt modelId="{8821A614-CDB6-4AF8-907C-C5E7CA1418D7}">
      <dgm:prSet/>
      <dgm:spPr/>
      <dgm:t>
        <a:bodyPr/>
        <a:lstStyle/>
        <a:p>
          <a:r>
            <a:rPr lang="en-GB" b="1" baseline="0"/>
            <a:t>The data also shows an 18% increase in the number of reported sexual offences compared to the previous year, and year-on-year rises have been evident since 2012. </a:t>
          </a:r>
          <a:endParaRPr lang="en-US"/>
        </a:p>
      </dgm:t>
    </dgm:pt>
    <dgm:pt modelId="{4C05122D-77C4-4E71-AAFA-C5F2AFFA24C0}" type="parTrans" cxnId="{1079A94E-9D66-46C5-A576-EA91FF862DFC}">
      <dgm:prSet/>
      <dgm:spPr/>
      <dgm:t>
        <a:bodyPr/>
        <a:lstStyle/>
        <a:p>
          <a:endParaRPr lang="en-US"/>
        </a:p>
      </dgm:t>
    </dgm:pt>
    <dgm:pt modelId="{D007A4AD-689F-415B-8A1A-0D19DEC4D4C4}" type="sibTrans" cxnId="{1079A94E-9D66-46C5-A576-EA91FF862DFC}">
      <dgm:prSet/>
      <dgm:spPr/>
      <dgm:t>
        <a:bodyPr/>
        <a:lstStyle/>
        <a:p>
          <a:endParaRPr lang="en-US"/>
        </a:p>
      </dgm:t>
    </dgm:pt>
    <dgm:pt modelId="{BB580F01-E23A-41F5-BDBF-6BB707600E31}" type="pres">
      <dgm:prSet presAssocID="{01BB061D-7228-4C49-AE99-7E718D3D8FB1}" presName="linear" presStyleCnt="0">
        <dgm:presLayoutVars>
          <dgm:animLvl val="lvl"/>
          <dgm:resizeHandles val="exact"/>
        </dgm:presLayoutVars>
      </dgm:prSet>
      <dgm:spPr/>
    </dgm:pt>
    <dgm:pt modelId="{EE602E50-E675-4320-8892-35AF7EFD2D1B}" type="pres">
      <dgm:prSet presAssocID="{ECDBEB42-B65A-4F86-8BAC-099BADFED10C}" presName="parentText" presStyleLbl="node1" presStyleIdx="0" presStyleCnt="1">
        <dgm:presLayoutVars>
          <dgm:chMax val="0"/>
          <dgm:bulletEnabled val="1"/>
        </dgm:presLayoutVars>
      </dgm:prSet>
      <dgm:spPr/>
    </dgm:pt>
    <dgm:pt modelId="{484F1AE0-22F2-4835-B806-120A4E20C5DE}" type="pres">
      <dgm:prSet presAssocID="{ECDBEB42-B65A-4F86-8BAC-099BADFED10C}" presName="childText" presStyleLbl="revTx" presStyleIdx="0" presStyleCnt="1">
        <dgm:presLayoutVars>
          <dgm:bulletEnabled val="1"/>
        </dgm:presLayoutVars>
      </dgm:prSet>
      <dgm:spPr/>
    </dgm:pt>
  </dgm:ptLst>
  <dgm:cxnLst>
    <dgm:cxn modelId="{8CEC1D36-D119-45AA-8B09-77BC84DC9D84}" srcId="{01BB061D-7228-4C49-AE99-7E718D3D8FB1}" destId="{ECDBEB42-B65A-4F86-8BAC-099BADFED10C}" srcOrd="0" destOrd="0" parTransId="{4F590135-BC36-4DC6-BFD7-3A96CBF3CE41}" sibTransId="{CA2120EC-AEF7-4FAA-9D4B-44CC5444D01E}"/>
    <dgm:cxn modelId="{1079A94E-9D66-46C5-A576-EA91FF862DFC}" srcId="{ECDBEB42-B65A-4F86-8BAC-099BADFED10C}" destId="{8821A614-CDB6-4AF8-907C-C5E7CA1418D7}" srcOrd="1" destOrd="0" parTransId="{4C05122D-77C4-4E71-AAFA-C5F2AFFA24C0}" sibTransId="{D007A4AD-689F-415B-8A1A-0D19DEC4D4C4}"/>
    <dgm:cxn modelId="{45B3B471-62A3-433F-9B1D-DC6B09EA025D}" type="presOf" srcId="{ECDBEB42-B65A-4F86-8BAC-099BADFED10C}" destId="{EE602E50-E675-4320-8892-35AF7EFD2D1B}" srcOrd="0" destOrd="0" presId="urn:microsoft.com/office/officeart/2005/8/layout/vList2"/>
    <dgm:cxn modelId="{E86A2FAE-1167-49A8-88C5-60B490BF289D}" srcId="{ECDBEB42-B65A-4F86-8BAC-099BADFED10C}" destId="{28E4FB33-2085-4897-9605-2459700A7B50}" srcOrd="0" destOrd="0" parTransId="{A50B0561-3753-451F-A33F-3DF5D5618DD7}" sibTransId="{38228C99-7D39-4644-90D2-A333618C39F8}"/>
    <dgm:cxn modelId="{D12A0ADF-A673-47B7-BFBE-F38F7B930A53}" type="presOf" srcId="{28E4FB33-2085-4897-9605-2459700A7B50}" destId="{484F1AE0-22F2-4835-B806-120A4E20C5DE}" srcOrd="0" destOrd="0" presId="urn:microsoft.com/office/officeart/2005/8/layout/vList2"/>
    <dgm:cxn modelId="{598216E8-FA22-474E-9A6A-EA0CAEF84601}" type="presOf" srcId="{8821A614-CDB6-4AF8-907C-C5E7CA1418D7}" destId="{484F1AE0-22F2-4835-B806-120A4E20C5DE}" srcOrd="0" destOrd="1" presId="urn:microsoft.com/office/officeart/2005/8/layout/vList2"/>
    <dgm:cxn modelId="{628164ED-FB20-4140-92A9-853247A406B5}" type="presOf" srcId="{01BB061D-7228-4C49-AE99-7E718D3D8FB1}" destId="{BB580F01-E23A-41F5-BDBF-6BB707600E31}" srcOrd="0" destOrd="0" presId="urn:microsoft.com/office/officeart/2005/8/layout/vList2"/>
    <dgm:cxn modelId="{A4FBED23-43EC-4151-8519-ED1E3A24319F}" type="presParOf" srcId="{BB580F01-E23A-41F5-BDBF-6BB707600E31}" destId="{EE602E50-E675-4320-8892-35AF7EFD2D1B}" srcOrd="0" destOrd="0" presId="urn:microsoft.com/office/officeart/2005/8/layout/vList2"/>
    <dgm:cxn modelId="{0655F848-77A9-4E41-9536-719A524F00C6}" type="presParOf" srcId="{BB580F01-E23A-41F5-BDBF-6BB707600E31}" destId="{484F1AE0-22F2-4835-B806-120A4E20C5D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969E4D4-3E00-4FDF-9EC4-48ACF303F3ED}"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524BE677-C554-485B-87D3-6AA564E3A8B3}">
      <dgm:prSet/>
      <dgm:spPr/>
      <dgm:t>
        <a:bodyPr/>
        <a:lstStyle/>
        <a:p>
          <a:r>
            <a:rPr lang="en-GB" b="1" baseline="0"/>
            <a:t>Offence categories relating to sexual offences specifically against children made up a significant proportion of the total figures; </a:t>
          </a:r>
          <a:endParaRPr lang="en-US"/>
        </a:p>
      </dgm:t>
    </dgm:pt>
    <dgm:pt modelId="{5D37169B-1F03-4E72-A29F-F73D6E3BE17E}" type="parTrans" cxnId="{7191CC0D-09BE-4BA5-829B-E66462B91BAF}">
      <dgm:prSet/>
      <dgm:spPr/>
      <dgm:t>
        <a:bodyPr/>
        <a:lstStyle/>
        <a:p>
          <a:endParaRPr lang="en-US"/>
        </a:p>
      </dgm:t>
    </dgm:pt>
    <dgm:pt modelId="{EFCAC498-9C13-4F41-BFD2-FEC8E0F462A8}" type="sibTrans" cxnId="{7191CC0D-09BE-4BA5-829B-E66462B91BAF}">
      <dgm:prSet/>
      <dgm:spPr/>
      <dgm:t>
        <a:bodyPr/>
        <a:lstStyle/>
        <a:p>
          <a:endParaRPr lang="en-US"/>
        </a:p>
      </dgm:t>
    </dgm:pt>
    <dgm:pt modelId="{1D4484AE-3DE2-498C-AD4A-D7C1785E2A3D}">
      <dgm:prSet/>
      <dgm:spPr/>
      <dgm:t>
        <a:bodyPr/>
        <a:lstStyle/>
        <a:p>
          <a:r>
            <a:rPr lang="en-GB" b="1" baseline="0"/>
            <a:t>Accounting for 24% of the growth in this most recent year, and for 37% of the growth in the previous year. </a:t>
          </a:r>
          <a:endParaRPr lang="en-US"/>
        </a:p>
      </dgm:t>
    </dgm:pt>
    <dgm:pt modelId="{19A36D3B-E2C5-4177-9100-B26F080371DC}" type="parTrans" cxnId="{1E3ADDA8-81F3-4E92-81FF-B2A2DB35B2FB}">
      <dgm:prSet/>
      <dgm:spPr/>
      <dgm:t>
        <a:bodyPr/>
        <a:lstStyle/>
        <a:p>
          <a:endParaRPr lang="en-US"/>
        </a:p>
      </dgm:t>
    </dgm:pt>
    <dgm:pt modelId="{B493D37C-6D19-421B-B329-EE20BBC35F48}" type="sibTrans" cxnId="{1E3ADDA8-81F3-4E92-81FF-B2A2DB35B2FB}">
      <dgm:prSet/>
      <dgm:spPr/>
      <dgm:t>
        <a:bodyPr/>
        <a:lstStyle/>
        <a:p>
          <a:endParaRPr lang="en-US"/>
        </a:p>
      </dgm:t>
    </dgm:pt>
    <dgm:pt modelId="{7589DE9D-E0DF-49CC-A923-F31EE3DE0FEE}">
      <dgm:prSet/>
      <dgm:spPr/>
      <dgm:t>
        <a:bodyPr/>
        <a:lstStyle/>
        <a:p>
          <a:r>
            <a:rPr lang="en-GB" b="1" baseline="0"/>
            <a:t>The ONS report also highlights that HMICFRS reports into a number of forces suggest that these figures are under-recorded, indicating that the real figures are in fact considerably higher (Office for National Statistics, 2018).</a:t>
          </a:r>
          <a:endParaRPr lang="en-US"/>
        </a:p>
      </dgm:t>
    </dgm:pt>
    <dgm:pt modelId="{4160BB16-6AD2-4AB5-9DEE-0839D32AECC7}" type="parTrans" cxnId="{1BF2B827-F191-42EA-9080-68A11F629282}">
      <dgm:prSet/>
      <dgm:spPr/>
      <dgm:t>
        <a:bodyPr/>
        <a:lstStyle/>
        <a:p>
          <a:endParaRPr lang="en-US"/>
        </a:p>
      </dgm:t>
    </dgm:pt>
    <dgm:pt modelId="{A1D974DE-9C40-40C7-A99E-FB1D266AAC2E}" type="sibTrans" cxnId="{1BF2B827-F191-42EA-9080-68A11F629282}">
      <dgm:prSet/>
      <dgm:spPr/>
      <dgm:t>
        <a:bodyPr/>
        <a:lstStyle/>
        <a:p>
          <a:endParaRPr lang="en-US"/>
        </a:p>
      </dgm:t>
    </dgm:pt>
    <dgm:pt modelId="{5B835376-8D1E-412E-B724-9BFCDB1684C7}" type="pres">
      <dgm:prSet presAssocID="{E969E4D4-3E00-4FDF-9EC4-48ACF303F3ED}" presName="linear" presStyleCnt="0">
        <dgm:presLayoutVars>
          <dgm:animLvl val="lvl"/>
          <dgm:resizeHandles val="exact"/>
        </dgm:presLayoutVars>
      </dgm:prSet>
      <dgm:spPr/>
    </dgm:pt>
    <dgm:pt modelId="{38BC5A05-4A62-4CD9-A1D4-20EF58CD2AB4}" type="pres">
      <dgm:prSet presAssocID="{524BE677-C554-485B-87D3-6AA564E3A8B3}" presName="parentText" presStyleLbl="node1" presStyleIdx="0" presStyleCnt="1">
        <dgm:presLayoutVars>
          <dgm:chMax val="0"/>
          <dgm:bulletEnabled val="1"/>
        </dgm:presLayoutVars>
      </dgm:prSet>
      <dgm:spPr/>
    </dgm:pt>
    <dgm:pt modelId="{17CCB6DB-DE5C-4BDF-A7D8-80274A846041}" type="pres">
      <dgm:prSet presAssocID="{524BE677-C554-485B-87D3-6AA564E3A8B3}" presName="childText" presStyleLbl="revTx" presStyleIdx="0" presStyleCnt="1">
        <dgm:presLayoutVars>
          <dgm:bulletEnabled val="1"/>
        </dgm:presLayoutVars>
      </dgm:prSet>
      <dgm:spPr/>
    </dgm:pt>
  </dgm:ptLst>
  <dgm:cxnLst>
    <dgm:cxn modelId="{7191CC0D-09BE-4BA5-829B-E66462B91BAF}" srcId="{E969E4D4-3E00-4FDF-9EC4-48ACF303F3ED}" destId="{524BE677-C554-485B-87D3-6AA564E3A8B3}" srcOrd="0" destOrd="0" parTransId="{5D37169B-1F03-4E72-A29F-F73D6E3BE17E}" sibTransId="{EFCAC498-9C13-4F41-BFD2-FEC8E0F462A8}"/>
    <dgm:cxn modelId="{1BF2B827-F191-42EA-9080-68A11F629282}" srcId="{524BE677-C554-485B-87D3-6AA564E3A8B3}" destId="{7589DE9D-E0DF-49CC-A923-F31EE3DE0FEE}" srcOrd="1" destOrd="0" parTransId="{4160BB16-6AD2-4AB5-9DEE-0839D32AECC7}" sibTransId="{A1D974DE-9C40-40C7-A99E-FB1D266AAC2E}"/>
    <dgm:cxn modelId="{1E3ADDA8-81F3-4E92-81FF-B2A2DB35B2FB}" srcId="{524BE677-C554-485B-87D3-6AA564E3A8B3}" destId="{1D4484AE-3DE2-498C-AD4A-D7C1785E2A3D}" srcOrd="0" destOrd="0" parTransId="{19A36D3B-E2C5-4177-9100-B26F080371DC}" sibTransId="{B493D37C-6D19-421B-B329-EE20BBC35F48}"/>
    <dgm:cxn modelId="{B4CEB0B0-91E4-406B-8B2F-031C3742CC7C}" type="presOf" srcId="{7589DE9D-E0DF-49CC-A923-F31EE3DE0FEE}" destId="{17CCB6DB-DE5C-4BDF-A7D8-80274A846041}" srcOrd="0" destOrd="1" presId="urn:microsoft.com/office/officeart/2005/8/layout/vList2"/>
    <dgm:cxn modelId="{D21126CB-0547-459F-8A86-F0303EAB987F}" type="presOf" srcId="{E969E4D4-3E00-4FDF-9EC4-48ACF303F3ED}" destId="{5B835376-8D1E-412E-B724-9BFCDB1684C7}" srcOrd="0" destOrd="0" presId="urn:microsoft.com/office/officeart/2005/8/layout/vList2"/>
    <dgm:cxn modelId="{85216DDF-F891-4D75-971E-D74AAB9A5F8A}" type="presOf" srcId="{1D4484AE-3DE2-498C-AD4A-D7C1785E2A3D}" destId="{17CCB6DB-DE5C-4BDF-A7D8-80274A846041}" srcOrd="0" destOrd="0" presId="urn:microsoft.com/office/officeart/2005/8/layout/vList2"/>
    <dgm:cxn modelId="{2EC28CF0-769A-46D2-93A7-8E299BD24312}" type="presOf" srcId="{524BE677-C554-485B-87D3-6AA564E3A8B3}" destId="{38BC5A05-4A62-4CD9-A1D4-20EF58CD2AB4}" srcOrd="0" destOrd="0" presId="urn:microsoft.com/office/officeart/2005/8/layout/vList2"/>
    <dgm:cxn modelId="{E450DE98-2216-4B9D-AD52-00AE7EAF0423}" type="presParOf" srcId="{5B835376-8D1E-412E-B724-9BFCDB1684C7}" destId="{38BC5A05-4A62-4CD9-A1D4-20EF58CD2AB4}" srcOrd="0" destOrd="0" presId="urn:microsoft.com/office/officeart/2005/8/layout/vList2"/>
    <dgm:cxn modelId="{AE3BD5E0-1355-48F5-9ED9-150C2DC7CB90}" type="presParOf" srcId="{5B835376-8D1E-412E-B724-9BFCDB1684C7}" destId="{17CCB6DB-DE5C-4BDF-A7D8-80274A84604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A3EE82-7483-44BE-9B15-7F3A47B917E7}">
      <dsp:nvSpPr>
        <dsp:cNvPr id="0" name=""/>
        <dsp:cNvSpPr/>
      </dsp:nvSpPr>
      <dsp:spPr>
        <a:xfrm>
          <a:off x="0" y="517704"/>
          <a:ext cx="9835087" cy="11337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Cyber Dependant Crime: developing and propagating malware for financial gain, hacking to steal, damage, distort or destroy data and/or network or activity</a:t>
          </a:r>
          <a:endParaRPr lang="en-US" sz="1900" kern="1200"/>
        </a:p>
      </dsp:txBody>
      <dsp:txXfrm>
        <a:off x="55344" y="573048"/>
        <a:ext cx="9724399" cy="1023042"/>
      </dsp:txXfrm>
    </dsp:sp>
    <dsp:sp modelId="{04EE2A18-5BED-46C5-BA2E-07086DA14F5F}">
      <dsp:nvSpPr>
        <dsp:cNvPr id="0" name=""/>
        <dsp:cNvSpPr/>
      </dsp:nvSpPr>
      <dsp:spPr>
        <a:xfrm>
          <a:off x="0" y="1706154"/>
          <a:ext cx="9835087" cy="11337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Cyber Enabled Crime: sexual grooming, stalking or harassment, bullying, and financial or romance fraud</a:t>
          </a:r>
          <a:endParaRPr lang="en-US" sz="1900" kern="1200"/>
        </a:p>
      </dsp:txBody>
      <dsp:txXfrm>
        <a:off x="55344" y="1761498"/>
        <a:ext cx="9724399" cy="102304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855ECE-1E56-4B2B-AF4F-9CF84FBA3A69}">
      <dsp:nvSpPr>
        <dsp:cNvPr id="0" name=""/>
        <dsp:cNvSpPr/>
      </dsp:nvSpPr>
      <dsp:spPr>
        <a:xfrm>
          <a:off x="1407543" y="111697"/>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E27F59F-63AE-404C-807C-9E8C7A2DA5E8}">
      <dsp:nvSpPr>
        <dsp:cNvPr id="0" name=""/>
        <dsp:cNvSpPr/>
      </dsp:nvSpPr>
      <dsp:spPr>
        <a:xfrm>
          <a:off x="219543" y="2525890"/>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pPr>
          <a:r>
            <a:rPr lang="en-GB" sz="1500" kern="1200"/>
            <a:t>How have you seen technology and society change in your life time?</a:t>
          </a:r>
          <a:endParaRPr lang="en-US" sz="1500" kern="1200"/>
        </a:p>
      </dsp:txBody>
      <dsp:txXfrm>
        <a:off x="219543" y="2525890"/>
        <a:ext cx="4320000" cy="720000"/>
      </dsp:txXfrm>
    </dsp:sp>
    <dsp:sp modelId="{62E0863F-7FAF-48EA-B16A-6E72F696DAB2}">
      <dsp:nvSpPr>
        <dsp:cNvPr id="0" name=""/>
        <dsp:cNvSpPr/>
      </dsp:nvSpPr>
      <dsp:spPr>
        <a:xfrm>
          <a:off x="6483543" y="111697"/>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0622819-A348-4AEA-9D08-3DA162728BF7}">
      <dsp:nvSpPr>
        <dsp:cNvPr id="0" name=""/>
        <dsp:cNvSpPr/>
      </dsp:nvSpPr>
      <dsp:spPr>
        <a:xfrm>
          <a:off x="5295543" y="2525890"/>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pPr>
          <a:r>
            <a:rPr lang="en-GB" sz="1500" kern="1200"/>
            <a:t>Where and how is technology used today that it wouldn’t have been 10-15 years ago?</a:t>
          </a:r>
          <a:endParaRPr lang="en-US" sz="1500" kern="1200"/>
        </a:p>
      </dsp:txBody>
      <dsp:txXfrm>
        <a:off x="5295543" y="2525890"/>
        <a:ext cx="432000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602E50-E675-4320-8892-35AF7EFD2D1B}">
      <dsp:nvSpPr>
        <dsp:cNvPr id="0" name=""/>
        <dsp:cNvSpPr/>
      </dsp:nvSpPr>
      <dsp:spPr>
        <a:xfrm>
          <a:off x="0" y="26754"/>
          <a:ext cx="9835087" cy="8821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1" kern="1200" baseline="0"/>
            <a:t>Data from the Office for National Statistics (2018):</a:t>
          </a:r>
          <a:endParaRPr lang="en-US" sz="2600" kern="1200"/>
        </a:p>
      </dsp:txBody>
      <dsp:txXfrm>
        <a:off x="43064" y="69818"/>
        <a:ext cx="9748959" cy="796052"/>
      </dsp:txXfrm>
    </dsp:sp>
    <dsp:sp modelId="{484F1AE0-22F2-4835-B806-120A4E20C5DE}">
      <dsp:nvSpPr>
        <dsp:cNvPr id="0" name=""/>
        <dsp:cNvSpPr/>
      </dsp:nvSpPr>
      <dsp:spPr>
        <a:xfrm>
          <a:off x="0" y="908934"/>
          <a:ext cx="9835087" cy="2421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2264" tIns="33020" rIns="184912" bIns="33020" numCol="1" spcCol="1270" anchor="t" anchorCtr="0">
          <a:noAutofit/>
        </a:bodyPr>
        <a:lstStyle/>
        <a:p>
          <a:pPr marL="228600" lvl="1" indent="-228600" algn="l" defTabSz="889000">
            <a:lnSpc>
              <a:spcPct val="90000"/>
            </a:lnSpc>
            <a:spcBef>
              <a:spcPct val="0"/>
            </a:spcBef>
            <a:spcAft>
              <a:spcPct val="20000"/>
            </a:spcAft>
            <a:buChar char="•"/>
          </a:pPr>
          <a:r>
            <a:rPr lang="en-GB" sz="2000" b="1" kern="1200" baseline="0"/>
            <a:t>Of the 3.3 million incidents of fraud in the year ending June 2018, 1.8-million of these were cyber-related. </a:t>
          </a:r>
          <a:endParaRPr lang="en-US" sz="2000" kern="1200"/>
        </a:p>
        <a:p>
          <a:pPr marL="228600" lvl="1" indent="-228600" algn="l" defTabSz="889000">
            <a:lnSpc>
              <a:spcPct val="90000"/>
            </a:lnSpc>
            <a:spcBef>
              <a:spcPct val="0"/>
            </a:spcBef>
            <a:spcAft>
              <a:spcPct val="20000"/>
            </a:spcAft>
            <a:buChar char="•"/>
          </a:pPr>
          <a:r>
            <a:rPr lang="en-GB" sz="2000" b="1" kern="1200" baseline="0"/>
            <a:t>The data also shows an 18% increase in the number of reported sexual offences compared to the previous year, and year-on-year rises have been evident since 2012. </a:t>
          </a:r>
          <a:endParaRPr lang="en-US" sz="2000" kern="1200"/>
        </a:p>
      </dsp:txBody>
      <dsp:txXfrm>
        <a:off x="0" y="908934"/>
        <a:ext cx="9835087" cy="242189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BC5A05-4A62-4CD9-A1D4-20EF58CD2AB4}">
      <dsp:nvSpPr>
        <dsp:cNvPr id="0" name=""/>
        <dsp:cNvSpPr/>
      </dsp:nvSpPr>
      <dsp:spPr>
        <a:xfrm>
          <a:off x="0" y="74184"/>
          <a:ext cx="9835087" cy="125307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baseline="0"/>
            <a:t>Offence categories relating to sexual offences specifically against children made up a significant proportion of the total figures; </a:t>
          </a:r>
          <a:endParaRPr lang="en-US" sz="2100" kern="1200"/>
        </a:p>
      </dsp:txBody>
      <dsp:txXfrm>
        <a:off x="61170" y="135354"/>
        <a:ext cx="9712747" cy="1130730"/>
      </dsp:txXfrm>
    </dsp:sp>
    <dsp:sp modelId="{17CCB6DB-DE5C-4BDF-A7D8-80274A846041}">
      <dsp:nvSpPr>
        <dsp:cNvPr id="0" name=""/>
        <dsp:cNvSpPr/>
      </dsp:nvSpPr>
      <dsp:spPr>
        <a:xfrm>
          <a:off x="0" y="1327254"/>
          <a:ext cx="9835087" cy="19561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2264"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GB" sz="1600" b="1" kern="1200" baseline="0"/>
            <a:t>Accounting for 24% of the growth in this most recent year, and for 37% of the growth in the previous year. </a:t>
          </a:r>
          <a:endParaRPr lang="en-US" sz="1600" kern="1200"/>
        </a:p>
        <a:p>
          <a:pPr marL="171450" lvl="1" indent="-171450" algn="l" defTabSz="711200">
            <a:lnSpc>
              <a:spcPct val="90000"/>
            </a:lnSpc>
            <a:spcBef>
              <a:spcPct val="0"/>
            </a:spcBef>
            <a:spcAft>
              <a:spcPct val="20000"/>
            </a:spcAft>
            <a:buChar char="•"/>
          </a:pPr>
          <a:r>
            <a:rPr lang="en-GB" sz="1600" b="1" kern="1200" baseline="0"/>
            <a:t>The ONS report also highlights that HMICFRS reports into a number of forces suggest that these figures are under-recorded, indicating that the real figures are in fact considerably higher (Office for National Statistics, 2018).</a:t>
          </a:r>
          <a:endParaRPr lang="en-US" sz="1600" kern="1200"/>
        </a:p>
      </dsp:txBody>
      <dsp:txXfrm>
        <a:off x="0" y="1327254"/>
        <a:ext cx="9835087" cy="195614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ED69555-EE48-4B19-812B-4E1068DBF976}"/>
              </a:ext>
            </a:extLst>
          </p:cNvPr>
          <p:cNvSpPr/>
          <p:nvPr/>
        </p:nvSpPr>
        <p:spPr>
          <a:xfrm>
            <a:off x="7573754" y="0"/>
            <a:ext cx="4618246"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57">
            <a:extLst>
              <a:ext uri="{FF2B5EF4-FFF2-40B4-BE49-F238E27FC236}">
                <a16:creationId xmlns:a16="http://schemas.microsoft.com/office/drawing/2014/main" id="{57AEB73D-F521-4B19-820F-12DB6BCC8406}"/>
              </a:ext>
            </a:extLst>
          </p:cNvPr>
          <p:cNvSpPr/>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2" name="Title 1"/>
          <p:cNvSpPr>
            <a:spLocks noGrp="1"/>
          </p:cNvSpPr>
          <p:nvPr>
            <p:ph type="ctrTitle"/>
          </p:nvPr>
        </p:nvSpPr>
        <p:spPr>
          <a:xfrm>
            <a:off x="855388" y="863068"/>
            <a:ext cx="6007691" cy="4985916"/>
          </a:xfrm>
        </p:spPr>
        <p:txBody>
          <a:bodyPr anchor="ctr">
            <a:noAutofit/>
          </a:bodyPr>
          <a:lstStyle>
            <a:lvl1pPr algn="l">
              <a:lnSpc>
                <a:spcPct val="125000"/>
              </a:lnSpc>
              <a:defRPr sz="6000" b="0" cap="all" spc="150" baseline="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197352" y="863068"/>
            <a:ext cx="3351729" cy="5120069"/>
          </a:xfrm>
        </p:spPr>
        <p:txBody>
          <a:bodyPr anchor="ctr">
            <a:normAutofit/>
          </a:bodyPr>
          <a:lstStyle>
            <a:lvl1pPr marL="0" indent="0" algn="l">
              <a:lnSpc>
                <a:spcPct val="150000"/>
              </a:lnSpc>
              <a:buNone/>
              <a:defRPr sz="2400" b="0" cap="none"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Rectangle 6">
            <a:extLst>
              <a:ext uri="{FF2B5EF4-FFF2-40B4-BE49-F238E27FC236}">
                <a16:creationId xmlns:a16="http://schemas.microsoft.com/office/drawing/2014/main" id="{6B72EEBA-3A5D-41CE-8465-A45A0F65674E}"/>
              </a:ext>
            </a:extLst>
          </p:cNvPr>
          <p:cNvSpPr/>
          <p:nvPr/>
        </p:nvSpPr>
        <p:spPr>
          <a:xfrm rot="5400000">
            <a:off x="410121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Date Placeholder 12">
            <a:extLst>
              <a:ext uri="{FF2B5EF4-FFF2-40B4-BE49-F238E27FC236}">
                <a16:creationId xmlns:a16="http://schemas.microsoft.com/office/drawing/2014/main" id="{79F4CF2F-CDFA-4A37-837C-819D5238EAB4}"/>
              </a:ext>
            </a:extLst>
          </p:cNvPr>
          <p:cNvSpPr>
            <a:spLocks noGrp="1"/>
          </p:cNvSpPr>
          <p:nvPr>
            <p:ph type="dt" sz="half" idx="10"/>
          </p:nvPr>
        </p:nvSpPr>
        <p:spPr>
          <a:xfrm>
            <a:off x="8197353" y="6309360"/>
            <a:ext cx="2151134" cy="457200"/>
          </a:xfrm>
        </p:spPr>
        <p:txBody>
          <a:bodyPr/>
          <a:lstStyle/>
          <a:p>
            <a:pPr algn="l"/>
            <a:fld id="{0DCFB061-4267-4D9F-8017-6F550D3068DF}" type="datetime1">
              <a:rPr lang="en-US" smtClean="0"/>
              <a:t>3/29/2022</a:t>
            </a:fld>
            <a:endParaRPr lang="en-US" dirty="0"/>
          </a:p>
        </p:txBody>
      </p:sp>
      <p:sp>
        <p:nvSpPr>
          <p:cNvPr id="15" name="Footer Placeholder 14">
            <a:extLst>
              <a:ext uri="{FF2B5EF4-FFF2-40B4-BE49-F238E27FC236}">
                <a16:creationId xmlns:a16="http://schemas.microsoft.com/office/drawing/2014/main" id="{CFECE62A-61A4-407D-8F0B-D459CD977C75}"/>
              </a:ext>
            </a:extLst>
          </p:cNvPr>
          <p:cNvSpPr>
            <a:spLocks noGrp="1"/>
          </p:cNvSpPr>
          <p:nvPr>
            <p:ph type="ftr" sz="quarter" idx="11"/>
          </p:nvPr>
        </p:nvSpPr>
        <p:spPr>
          <a:xfrm>
            <a:off x="855388" y="6309360"/>
            <a:ext cx="6007691" cy="457200"/>
          </a:xfrm>
        </p:spPr>
        <p:txBody>
          <a:bodyPr/>
          <a:lstStyle>
            <a:lvl1pPr algn="r">
              <a:defRPr/>
            </a:lvl1pPr>
          </a:lstStyle>
          <a:p>
            <a:pPr algn="l"/>
            <a:endParaRPr lang="en-US" dirty="0"/>
          </a:p>
        </p:txBody>
      </p:sp>
      <p:sp>
        <p:nvSpPr>
          <p:cNvPr id="27" name="Slide Number Placeholder 26">
            <a:extLst>
              <a:ext uri="{FF2B5EF4-FFF2-40B4-BE49-F238E27FC236}">
                <a16:creationId xmlns:a16="http://schemas.microsoft.com/office/drawing/2014/main" id="{99FE60A9-FE2A-451F-9244-60FCE7FE9AD7}"/>
              </a:ext>
            </a:extLst>
          </p:cNvPr>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3657300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7A4ED5C-5A53-433E-8A55-46F54CE81DA5}" type="datetime1">
              <a:rPr lang="en-US" smtClean="0"/>
              <a:t>3/29/2022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EF9944-A4F6-4C59-AEBD-678D6480B8EA}" type="slidenum">
              <a:rPr lang="en-US" dirty="0"/>
              <a:t>‹#›</a:t>
            </a:fld>
            <a:endParaRPr lang="en-US" dirty="0"/>
          </a:p>
        </p:txBody>
      </p:sp>
    </p:spTree>
    <p:extLst>
      <p:ext uri="{BB962C8B-B14F-4D97-AF65-F5344CB8AC3E}">
        <p14:creationId xmlns:p14="http://schemas.microsoft.com/office/powerpoint/2010/main" val="3461375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FD12B6-57DE-4B63-A723-500B050FB7DD}"/>
              </a:ext>
            </a:extLst>
          </p:cNvPr>
          <p:cNvSpPr/>
          <p:nvPr/>
        </p:nvSpPr>
        <p:spPr>
          <a:xfrm>
            <a:off x="0" y="4215384"/>
            <a:ext cx="12192000" cy="2642616"/>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95316" y="1406284"/>
            <a:ext cx="10593694" cy="2597841"/>
          </a:xfrm>
        </p:spPr>
        <p:txBody>
          <a:bodyPr anchor="b">
            <a:normAutofit/>
          </a:bodyPr>
          <a:lstStyle>
            <a:lvl1pPr algn="ctr">
              <a:lnSpc>
                <a:spcPct val="125000"/>
              </a:lnSpc>
              <a:defRPr sz="4400" baseline="0">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2818312" y="4527856"/>
            <a:ext cx="6559018" cy="1570245"/>
          </a:xfrm>
        </p:spPr>
        <p:txBody>
          <a:bodyPr anchor="t">
            <a:normAutofit/>
          </a:bodyPr>
          <a:lstStyle>
            <a:lvl1pPr marL="0" indent="0" algn="ctr">
              <a:lnSpc>
                <a:spcPct val="130000"/>
              </a:lnSpc>
              <a:spcBef>
                <a:spcPts val="0"/>
              </a:spcBef>
              <a:buNone/>
              <a:defRPr sz="2400" b="0" baseline="0">
                <a:solidFill>
                  <a:schemeClr val="tx1">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5F1E2E75-4758-4930-8024-39287C962987}"/>
              </a:ext>
            </a:extLst>
          </p:cNvPr>
          <p:cNvSpPr>
            <a:spLocks noGrp="1"/>
          </p:cNvSpPr>
          <p:nvPr>
            <p:ph type="dt" sz="half" idx="10"/>
          </p:nvPr>
        </p:nvSpPr>
        <p:spPr/>
        <p:txBody>
          <a:bodyPr/>
          <a:lstStyle/>
          <a:p>
            <a:fld id="{29CABC0C-B6DF-45E9-B954-11C99AA62C3E}" type="datetime1">
              <a:rPr lang="en-US" smtClean="0"/>
              <a:t>3/29/2022</a:t>
            </a:fld>
            <a:endParaRPr lang="en-US" dirty="0"/>
          </a:p>
        </p:txBody>
      </p:sp>
      <p:sp>
        <p:nvSpPr>
          <p:cNvPr id="8" name="Footer Placeholder 7">
            <a:extLst>
              <a:ext uri="{FF2B5EF4-FFF2-40B4-BE49-F238E27FC236}">
                <a16:creationId xmlns:a16="http://schemas.microsoft.com/office/drawing/2014/main" id="{488B9949-402C-42C2-9A94-16590FC0C592}"/>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39D83F6-DAF4-4876-AA41-F246EC970F7D}"/>
              </a:ext>
            </a:extLst>
          </p:cNvPr>
          <p:cNvSpPr>
            <a:spLocks noGrp="1"/>
          </p:cNvSpPr>
          <p:nvPr>
            <p:ph type="sldNum" sz="quarter" idx="12"/>
          </p:nvPr>
        </p:nvSpPr>
        <p:spPr/>
        <p:txBody>
          <a:bodyPr/>
          <a:lstStyle/>
          <a:p>
            <a:fld id="{FAEF9944-A4F6-4C59-AEBD-678D6480B8EA}" type="slidenum">
              <a:rPr lang="en-US" smtClean="0"/>
              <a:pPr/>
              <a:t>‹#›</a:t>
            </a:fld>
            <a:endParaRPr lang="en-US" dirty="0"/>
          </a:p>
        </p:txBody>
      </p:sp>
      <p:sp>
        <p:nvSpPr>
          <p:cNvPr id="11" name="Rectangle 10">
            <a:extLst>
              <a:ext uri="{FF2B5EF4-FFF2-40B4-BE49-F238E27FC236}">
                <a16:creationId xmlns:a16="http://schemas.microsoft.com/office/drawing/2014/main" id="{91613A19-DDA2-44F6-9ED4-F87771C684B8}"/>
              </a:ext>
            </a:extLst>
          </p:cNvPr>
          <p:cNvSpPr/>
          <p:nvPr/>
        </p:nvSpPr>
        <p:spPr>
          <a:xfrm>
            <a:off x="0" y="4215384"/>
            <a:ext cx="1218895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67554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hasCustomPrompt="1"/>
          </p:nvPr>
        </p:nvSpPr>
        <p:spPr>
          <a:xfrm>
            <a:off x="5376670" y="705114"/>
            <a:ext cx="6172412" cy="2403846"/>
          </a:xfrm>
        </p:spPr>
        <p:txBody>
          <a:bodyPr anchor="b"/>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376670" y="3749040"/>
            <a:ext cx="6172411" cy="2346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4AB71B9-2624-4F21-93EE-35A78B1A0DAD}" type="datetime1">
              <a:rPr lang="en-US" smtClean="0"/>
              <a:t>3/29/2022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AEF9944-A4F6-4C59-AEBD-678D6480B8EA}" type="slidenum">
              <a:rPr lang="en-US" dirty="0"/>
              <a:t>‹#›</a:t>
            </a:fld>
            <a:endParaRPr lang="en-US" dirty="0"/>
          </a:p>
        </p:txBody>
      </p:sp>
      <p:sp>
        <p:nvSpPr>
          <p:cNvPr id="10" name="Rectangle 9">
            <a:extLst>
              <a:ext uri="{FF2B5EF4-FFF2-40B4-BE49-F238E27FC236}">
                <a16:creationId xmlns:a16="http://schemas.microsoft.com/office/drawing/2014/main" id="{5CE6B9B5-A5D1-4099-B52B-78F39AB0AFCB}"/>
              </a:ext>
            </a:extLst>
          </p:cNvPr>
          <p:cNvSpPr/>
          <p:nvPr/>
        </p:nvSpPr>
        <p:spPr>
          <a:xfrm rot="10800000">
            <a:off x="4693920" y="3396997"/>
            <a:ext cx="7498080"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44305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76667" y="658999"/>
            <a:ext cx="6166422" cy="457200"/>
          </a:xfrm>
        </p:spPr>
        <p:txBody>
          <a:bodyPr anchor="b">
            <a:normAutofit/>
          </a:bodyPr>
          <a:lstStyle>
            <a:lvl1pPr marL="0" indent="0">
              <a:lnSpc>
                <a:spcPct val="130000"/>
              </a:lnSpc>
              <a:buNone/>
              <a:defRPr sz="18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376668" y="1116199"/>
            <a:ext cx="6166422" cy="206212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376668" y="3623098"/>
            <a:ext cx="6166421" cy="457200"/>
          </a:xfrm>
        </p:spPr>
        <p:txBody>
          <a:bodyPr anchor="b">
            <a:normAutofit/>
          </a:bodyPr>
          <a:lstStyle>
            <a:lvl1pPr marL="0" indent="0">
              <a:lnSpc>
                <a:spcPct val="99000"/>
              </a:lnSpc>
              <a:buNone/>
              <a:defRPr lang="en-US" sz="1800" b="1" kern="1200" cap="all" spc="150"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30000"/>
              </a:lnSpc>
              <a:spcBef>
                <a:spcPts val="930"/>
              </a:spcBef>
              <a:buFont typeface="Corbel" panose="020B0503020204020204" pitchFamily="34" charset="0"/>
              <a:buNone/>
            </a:pPr>
            <a:r>
              <a:rPr lang="en-US"/>
              <a:t>Click to edit Master text styles</a:t>
            </a:r>
          </a:p>
        </p:txBody>
      </p:sp>
      <p:sp>
        <p:nvSpPr>
          <p:cNvPr id="6" name="Content Placeholder 5"/>
          <p:cNvSpPr>
            <a:spLocks noGrp="1"/>
          </p:cNvSpPr>
          <p:nvPr>
            <p:ph sz="quarter" idx="4"/>
          </p:nvPr>
        </p:nvSpPr>
        <p:spPr>
          <a:xfrm>
            <a:off x="5376670" y="4102370"/>
            <a:ext cx="6166419" cy="20665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D37C2A-BE2E-4840-A907-3254E2916C96}" type="datetime1">
              <a:rPr lang="en-US" smtClean="0"/>
              <a:t>3/29/2022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AEF9944-A4F6-4C59-AEBD-678D6480B8EA}" type="slidenum">
              <a:rPr lang="en-US" dirty="0"/>
              <a:t>‹#›</a:t>
            </a:fld>
            <a:endParaRPr lang="en-US" dirty="0"/>
          </a:p>
        </p:txBody>
      </p:sp>
      <p:sp>
        <p:nvSpPr>
          <p:cNvPr id="10" name="Title 9">
            <a:extLst>
              <a:ext uri="{FF2B5EF4-FFF2-40B4-BE49-F238E27FC236}">
                <a16:creationId xmlns:a16="http://schemas.microsoft.com/office/drawing/2014/main" id="{D26B370B-8381-431F-9492-0EA1205113EE}"/>
              </a:ext>
            </a:extLst>
          </p:cNvPr>
          <p:cNvSpPr>
            <a:spLocks noGrp="1"/>
          </p:cNvSpPr>
          <p:nvPr>
            <p:ph type="title"/>
          </p:nvPr>
        </p:nvSpPr>
        <p:spPr/>
        <p:txBody>
          <a:bodyPr/>
          <a:lstStyle/>
          <a:p>
            <a:r>
              <a:rPr lang="en-US"/>
              <a:t>Click to edit Master title style</a:t>
            </a:r>
          </a:p>
        </p:txBody>
      </p:sp>
      <p:sp>
        <p:nvSpPr>
          <p:cNvPr id="12" name="Rectangle 11">
            <a:extLst>
              <a:ext uri="{FF2B5EF4-FFF2-40B4-BE49-F238E27FC236}">
                <a16:creationId xmlns:a16="http://schemas.microsoft.com/office/drawing/2014/main" id="{DCA89085-2231-4A9C-B23C-B199A9DD26C5}"/>
              </a:ext>
            </a:extLst>
          </p:cNvPr>
          <p:cNvSpPr/>
          <p:nvPr/>
        </p:nvSpPr>
        <p:spPr>
          <a:xfrm rot="10800000">
            <a:off x="4693920" y="3396997"/>
            <a:ext cx="7498080"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29058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05CD215-1C45-48A0-8534-39FFE8A7C95A}" type="datetime1">
              <a:rPr lang="en-US" smtClean="0"/>
              <a:t>3/29/2022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AEF9944-A4F6-4C59-AEBD-678D6480B8EA}" type="slidenum">
              <a:rPr lang="en-US" dirty="0"/>
              <a:t>‹#›</a:t>
            </a:fld>
            <a:endParaRPr lang="en-US" dirty="0"/>
          </a:p>
        </p:txBody>
      </p:sp>
    </p:spTree>
    <p:extLst>
      <p:ext uri="{BB962C8B-B14F-4D97-AF65-F5344CB8AC3E}">
        <p14:creationId xmlns:p14="http://schemas.microsoft.com/office/powerpoint/2010/main" val="26282684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C7CF41D3-C6B9-4E99-9321-87C4E2168F46}"/>
              </a:ext>
            </a:extLst>
          </p:cNvPr>
          <p:cNvSpPr>
            <a:spLocks noGrp="1"/>
          </p:cNvSpPr>
          <p:nvPr>
            <p:ph type="dt" sz="half" idx="10"/>
          </p:nvPr>
        </p:nvSpPr>
        <p:spPr/>
        <p:txBody>
          <a:bodyPr/>
          <a:lstStyle/>
          <a:p>
            <a:fld id="{D3363A0F-DEF3-4134-98D0-2E1276938A8B}" type="datetime1">
              <a:rPr lang="en-US" smtClean="0"/>
              <a:t>3/29/2022</a:t>
            </a:fld>
            <a:endParaRPr lang="en-US" dirty="0"/>
          </a:p>
        </p:txBody>
      </p:sp>
      <p:sp>
        <p:nvSpPr>
          <p:cNvPr id="6" name="Footer Placeholder 5">
            <a:extLst>
              <a:ext uri="{FF2B5EF4-FFF2-40B4-BE49-F238E27FC236}">
                <a16:creationId xmlns:a16="http://schemas.microsoft.com/office/drawing/2014/main" id="{8B5BC6EB-07B1-46AF-AC33-E998BC6AA43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3E3A0C1-6562-4819-9E88-4C1378FD5DE4}"/>
              </a:ext>
            </a:extLst>
          </p:cNvPr>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8299733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ACA29BA-0143-49FF-8608-DB1623D99537}"/>
              </a:ext>
            </a:extLst>
          </p:cNvPr>
          <p:cNvSpPr/>
          <p:nvPr/>
        </p:nvSpPr>
        <p:spPr>
          <a:xfrm>
            <a:off x="0" y="0"/>
            <a:ext cx="8248592"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753015" y="640079"/>
            <a:ext cx="2796066" cy="2551751"/>
          </a:xfrm>
        </p:spPr>
        <p:txBody>
          <a:bodyPr anchor="b">
            <a:normAutofit/>
          </a:bodyPr>
          <a:lstStyle>
            <a:lvl1pPr algn="l">
              <a:lnSpc>
                <a:spcPct val="135000"/>
              </a:lnSpc>
              <a:defRPr sz="3200"/>
            </a:lvl1pPr>
          </a:lstStyle>
          <a:p>
            <a:r>
              <a:rPr lang="en-US"/>
              <a:t>Click to edit Master title style</a:t>
            </a:r>
            <a:endParaRPr lang="en-US" dirty="0"/>
          </a:p>
        </p:txBody>
      </p:sp>
      <p:sp>
        <p:nvSpPr>
          <p:cNvPr id="3" name="Content Placeholder 2"/>
          <p:cNvSpPr>
            <a:spLocks noGrp="1"/>
          </p:cNvSpPr>
          <p:nvPr>
            <p:ph idx="1"/>
          </p:nvPr>
        </p:nvSpPr>
        <p:spPr>
          <a:xfrm>
            <a:off x="638818" y="640078"/>
            <a:ext cx="6969693" cy="5455921"/>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hasCustomPrompt="1"/>
          </p:nvPr>
        </p:nvSpPr>
        <p:spPr>
          <a:xfrm>
            <a:off x="8753015" y="3223803"/>
            <a:ext cx="2796066" cy="2872197"/>
          </a:xfrm>
        </p:spPr>
        <p:txBody>
          <a:bodyPr anchor="t">
            <a:normAutofit/>
          </a:bodyPr>
          <a:lstStyle>
            <a:lvl1pPr marL="0" indent="0">
              <a:spcBef>
                <a:spcPts val="1400"/>
              </a:spcBef>
              <a:buNone/>
              <a:defRPr sz="1800" b="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9" name="Rectangle 8">
            <a:extLst>
              <a:ext uri="{FF2B5EF4-FFF2-40B4-BE49-F238E27FC236}">
                <a16:creationId xmlns:a16="http://schemas.microsoft.com/office/drawing/2014/main" id="{3010CF18-370D-4E80-AE4C-396FFDFCAE5D}"/>
              </a:ext>
            </a:extLst>
          </p:cNvPr>
          <p:cNvSpPr/>
          <p:nvPr/>
        </p:nvSpPr>
        <p:spPr>
          <a:xfrm rot="5400000">
            <a:off x="485159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Date Placeholder 9">
            <a:extLst>
              <a:ext uri="{FF2B5EF4-FFF2-40B4-BE49-F238E27FC236}">
                <a16:creationId xmlns:a16="http://schemas.microsoft.com/office/drawing/2014/main" id="{C5EBFE9C-5A22-4462-9C51-E00C03F55C3D}"/>
              </a:ext>
            </a:extLst>
          </p:cNvPr>
          <p:cNvSpPr>
            <a:spLocks noGrp="1"/>
          </p:cNvSpPr>
          <p:nvPr>
            <p:ph type="dt" sz="half" idx="10"/>
          </p:nvPr>
        </p:nvSpPr>
        <p:spPr>
          <a:xfrm>
            <a:off x="8753015" y="6309360"/>
            <a:ext cx="1734207" cy="457200"/>
          </a:xfrm>
        </p:spPr>
        <p:txBody>
          <a:bodyPr/>
          <a:lstStyle>
            <a:lvl1pPr algn="l">
              <a:defRPr/>
            </a:lvl1pPr>
          </a:lstStyle>
          <a:p>
            <a:fld id="{61A2E4C8-2960-4ADD-862C-4D9643CB15AC}" type="datetime1">
              <a:rPr lang="en-US" smtClean="0"/>
              <a:t>3/29/2022</a:t>
            </a:fld>
            <a:endParaRPr lang="en-US" dirty="0"/>
          </a:p>
        </p:txBody>
      </p:sp>
      <p:sp>
        <p:nvSpPr>
          <p:cNvPr id="11" name="Footer Placeholder 10">
            <a:extLst>
              <a:ext uri="{FF2B5EF4-FFF2-40B4-BE49-F238E27FC236}">
                <a16:creationId xmlns:a16="http://schemas.microsoft.com/office/drawing/2014/main" id="{2EBBFF2E-AA66-4B76-9139-CB000B5A45D5}"/>
              </a:ext>
            </a:extLst>
          </p:cNvPr>
          <p:cNvSpPr>
            <a:spLocks noGrp="1"/>
          </p:cNvSpPr>
          <p:nvPr>
            <p:ph type="ftr" sz="quarter" idx="11"/>
          </p:nvPr>
        </p:nvSpPr>
        <p:spPr>
          <a:xfrm>
            <a:off x="638818" y="6309360"/>
            <a:ext cx="6993867" cy="457200"/>
          </a:xfrm>
        </p:spPr>
        <p:txBody>
          <a:bodyPr/>
          <a:lstStyle/>
          <a:p>
            <a:endParaRPr lang="en-US" dirty="0"/>
          </a:p>
        </p:txBody>
      </p:sp>
      <p:sp>
        <p:nvSpPr>
          <p:cNvPr id="12" name="Slide Number Placeholder 11">
            <a:extLst>
              <a:ext uri="{FF2B5EF4-FFF2-40B4-BE49-F238E27FC236}">
                <a16:creationId xmlns:a16="http://schemas.microsoft.com/office/drawing/2014/main" id="{A44F64C4-BF20-4F6B-B650-57C71C828A68}"/>
              </a:ext>
            </a:extLst>
          </p:cNvPr>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10636896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34996" y="640079"/>
            <a:ext cx="2714085" cy="2695903"/>
          </a:xfrm>
        </p:spPr>
        <p:txBody>
          <a:bodyPr anchor="b">
            <a:noAutofit/>
          </a:bodyPr>
          <a:lstStyle>
            <a:lvl1pPr algn="l">
              <a:lnSpc>
                <a:spcPct val="104000"/>
              </a:lnSpc>
              <a:defRPr sz="3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248592" cy="6857999"/>
          </a:xfrm>
          <a:solidFill>
            <a:schemeClr val="bg2">
              <a:lumMod val="9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hasCustomPrompt="1"/>
          </p:nvPr>
        </p:nvSpPr>
        <p:spPr>
          <a:xfrm>
            <a:off x="8834996" y="3429000"/>
            <a:ext cx="2714085" cy="2508026"/>
          </a:xfrm>
        </p:spPr>
        <p:txBody>
          <a:bodyPr anchor="t">
            <a:normAutofit/>
          </a:bodyPr>
          <a:lstStyle>
            <a:lvl1pPr marL="0" indent="0">
              <a:spcBef>
                <a:spcPts val="1400"/>
              </a:spcBef>
              <a:buNone/>
              <a:defRPr sz="1800" b="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9" name="Rectangle 8">
            <a:extLst>
              <a:ext uri="{FF2B5EF4-FFF2-40B4-BE49-F238E27FC236}">
                <a16:creationId xmlns:a16="http://schemas.microsoft.com/office/drawing/2014/main" id="{90949BC8-9ABF-49F6-851C-5DB0B86CA70D}"/>
              </a:ext>
            </a:extLst>
          </p:cNvPr>
          <p:cNvSpPr/>
          <p:nvPr/>
        </p:nvSpPr>
        <p:spPr>
          <a:xfrm rot="5400000">
            <a:off x="485159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a:extLst>
              <a:ext uri="{FF2B5EF4-FFF2-40B4-BE49-F238E27FC236}">
                <a16:creationId xmlns:a16="http://schemas.microsoft.com/office/drawing/2014/main" id="{04E1EE21-E3FA-4D43-B224-C664959637B0}"/>
              </a:ext>
            </a:extLst>
          </p:cNvPr>
          <p:cNvSpPr>
            <a:spLocks noGrp="1"/>
          </p:cNvSpPr>
          <p:nvPr>
            <p:ph type="dt" sz="half" idx="10"/>
          </p:nvPr>
        </p:nvSpPr>
        <p:spPr>
          <a:xfrm>
            <a:off x="8834997" y="6309360"/>
            <a:ext cx="1645920" cy="457200"/>
          </a:xfrm>
        </p:spPr>
        <p:txBody>
          <a:bodyPr/>
          <a:lstStyle/>
          <a:p>
            <a:fld id="{48BDEA15-09CD-4275-A8E0-385C965F48B0}" type="datetime1">
              <a:rPr lang="en-US" smtClean="0"/>
              <a:t>3/29/2022</a:t>
            </a:fld>
            <a:endParaRPr lang="en-US" dirty="0"/>
          </a:p>
        </p:txBody>
      </p:sp>
      <p:sp>
        <p:nvSpPr>
          <p:cNvPr id="7" name="Slide Number Placeholder 6">
            <a:extLst>
              <a:ext uri="{FF2B5EF4-FFF2-40B4-BE49-F238E27FC236}">
                <a16:creationId xmlns:a16="http://schemas.microsoft.com/office/drawing/2014/main" id="{A32D7F83-8993-4ED4-9F02-663CC085052F}"/>
              </a:ext>
            </a:extLst>
          </p:cNvPr>
          <p:cNvSpPr>
            <a:spLocks noGrp="1"/>
          </p:cNvSpPr>
          <p:nvPr>
            <p:ph type="sldNum" sz="quarter" idx="12"/>
          </p:nvPr>
        </p:nvSpPr>
        <p:spPr/>
        <p:txBody>
          <a:bodyPr/>
          <a:lstStyle/>
          <a:p>
            <a:fld id="{FAEF9944-A4F6-4C59-AEBD-678D6480B8EA}" type="slidenum">
              <a:rPr lang="en-US" smtClean="0"/>
              <a:pPr/>
              <a:t>‹#›</a:t>
            </a:fld>
            <a:endParaRPr lang="en-US" dirty="0"/>
          </a:p>
        </p:txBody>
      </p:sp>
      <p:sp>
        <p:nvSpPr>
          <p:cNvPr id="6" name="Footer Placeholder 5">
            <a:extLst>
              <a:ext uri="{FF2B5EF4-FFF2-40B4-BE49-F238E27FC236}">
                <a16:creationId xmlns:a16="http://schemas.microsoft.com/office/drawing/2014/main" id="{8E3678B7-E511-4CE1-BEE5-89E959B9BFD6}"/>
              </a:ext>
            </a:extLst>
          </p:cNvPr>
          <p:cNvSpPr>
            <a:spLocks noGrp="1"/>
          </p:cNvSpPr>
          <p:nvPr>
            <p:ph type="ftr" sz="quarter" idx="11"/>
          </p:nvPr>
        </p:nvSpPr>
        <p:spPr>
          <a:xfrm>
            <a:off x="640080" y="6309360"/>
            <a:ext cx="4946592" cy="457200"/>
          </a:xfrm>
        </p:spPr>
        <p:txBody>
          <a:bodyPr/>
          <a:lstStyle>
            <a:lvl1pPr>
              <a:defRPr>
                <a:solidFill>
                  <a:srgbClr val="FFFFFF"/>
                </a:solidFill>
                <a:effectLst>
                  <a:outerShdw blurRad="50800" dist="38100" dir="2700000" algn="tl" rotWithShape="0">
                    <a:prstClr val="black">
                      <a:alpha val="43000"/>
                    </a:prstClr>
                  </a:outerShdw>
                </a:effectLst>
              </a:defRPr>
            </a:lvl1pPr>
          </a:lstStyle>
          <a:p>
            <a:endParaRPr lang="en-US" dirty="0"/>
          </a:p>
        </p:txBody>
      </p:sp>
    </p:spTree>
    <p:extLst>
      <p:ext uri="{BB962C8B-B14F-4D97-AF65-F5344CB8AC3E}">
        <p14:creationId xmlns:p14="http://schemas.microsoft.com/office/powerpoint/2010/main" val="1160854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41BC61-5547-4A60-8DA1-6699760D9972}" type="datetime1">
              <a:rPr lang="en-US" smtClean="0"/>
              <a:t>3/29/2022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EF9944-A4F6-4C59-AEBD-678D6480B8EA}" type="slidenum">
              <a:rPr lang="en-US" dirty="0"/>
              <a:t>‹#›</a:t>
            </a:fld>
            <a:endParaRPr lang="en-US" dirty="0"/>
          </a:p>
        </p:txBody>
      </p:sp>
    </p:spTree>
    <p:extLst>
      <p:ext uri="{BB962C8B-B14F-4D97-AF65-F5344CB8AC3E}">
        <p14:creationId xmlns:p14="http://schemas.microsoft.com/office/powerpoint/2010/main" val="13435085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24B9D1C6-60D0-4CD1-8F31-F912522EB041}" type="datetime1">
              <a:rPr lang="en-US" smtClean="0"/>
              <a:t>3/29/2022</a:t>
            </a:fld>
            <a:endParaRPr lang="en-US" dirty="0"/>
          </a:p>
        </p:txBody>
      </p:sp>
      <p:sp>
        <p:nvSpPr>
          <p:cNvPr id="5" name="Footer Placeholder 4"/>
          <p:cNvSpPr>
            <a:spLocks noGrp="1"/>
          </p:cNvSpPr>
          <p:nvPr>
            <p:ph type="ftr" sz="quarter" idx="11"/>
          </p:nvPr>
        </p:nvSpPr>
        <p:spPr>
          <a:xfrm>
            <a:off x="2933699" y="6296615"/>
            <a:ext cx="5959577" cy="365125"/>
          </a:xfrm>
        </p:spPr>
        <p:txBody>
          <a:bodyPr/>
          <a:lstStyle/>
          <a:p>
            <a:endParaRPr lang="en-US"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FAEF9944-A4F6-4C59-AEBD-678D6480B8EA}" type="slidenum">
              <a:rPr lang="en-US" dirty="0"/>
              <a:pPr/>
              <a:t>‹#›</a:t>
            </a:fld>
            <a:endParaRPr lang="en-US" dirty="0"/>
          </a:p>
        </p:txBody>
      </p:sp>
      <p:cxnSp>
        <p:nvCxnSpPr>
          <p:cNvPr id="7" name="Straight Connector 6" title="Rule Line">
            <a:extLst>
              <a:ext uri="{FF2B5EF4-FFF2-40B4-BE49-F238E27FC236}">
                <a16:creationId xmlns:a16="http://schemas.microsoft.com/office/drawing/2014/main" id="{A1005B08-D2D4-455C-AA62-1200E43E7AF9}"/>
              </a:ext>
            </a:extLst>
          </p:cNvPr>
          <p:cNvCxnSpPr/>
          <p:nvPr/>
        </p:nvCxnSpPr>
        <p:spPr>
          <a:xfrm>
            <a:off x="9111582" y="571502"/>
            <a:ext cx="0" cy="5275467"/>
          </a:xfrm>
          <a:prstGeom prst="line">
            <a:avLst/>
          </a:prstGeom>
          <a:ln w="381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6687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786F82F-1B47-46ED-8EAE-53EF71E59E9A}"/>
              </a:ext>
            </a:extLst>
          </p:cNvPr>
          <p:cNvSpPr/>
          <p:nvPr/>
        </p:nvSpPr>
        <p:spPr>
          <a:xfrm>
            <a:off x="4718302" y="0"/>
            <a:ext cx="7473698"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42918" y="705113"/>
            <a:ext cx="3411973" cy="5197498"/>
          </a:xfrm>
          <a:prstGeom prst="rect">
            <a:avLst/>
          </a:prstGeom>
        </p:spPr>
        <p:txBody>
          <a:bodyPr vert="horz" lIns="109728" tIns="109728" rIns="109728" bIns="9144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376671" y="705113"/>
            <a:ext cx="6172412" cy="5197497"/>
          </a:xfrm>
          <a:prstGeom prst="rect">
            <a:avLst/>
          </a:prstGeom>
        </p:spPr>
        <p:txBody>
          <a:bodyPr vert="horz" lIns="109728" tIns="109728" rIns="109728" bIns="9144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42917" y="6309360"/>
            <a:ext cx="3411973" cy="457200"/>
          </a:xfrm>
          <a:prstGeom prst="rect">
            <a:avLst/>
          </a:prstGeom>
        </p:spPr>
        <p:txBody>
          <a:bodyPr vert="horz" lIns="109728" tIns="109728" rIns="109728" bIns="91440" rtlCol="0" anchor="ctr"/>
          <a:lstStyle>
            <a:lvl1pPr algn="l">
              <a:defRPr sz="1200" spc="150" baseline="0">
                <a:solidFill>
                  <a:schemeClr val="tx1">
                    <a:lumMod val="75000"/>
                    <a:lumOff val="25000"/>
                  </a:schemeClr>
                </a:solidFill>
                <a:latin typeface="+mj-lt"/>
              </a:defRPr>
            </a:lvl1pPr>
          </a:lstStyle>
          <a:p>
            <a:fld id="{4AF8082C-0922-4249-A612-B415F5231620}" type="datetime1">
              <a:rPr lang="en-US" smtClean="0"/>
              <a:t>3/29/2022</a:t>
            </a:fld>
            <a:endParaRPr lang="en-US" dirty="0"/>
          </a:p>
        </p:txBody>
      </p:sp>
      <p:sp>
        <p:nvSpPr>
          <p:cNvPr id="5" name="Footer Placeholder 4"/>
          <p:cNvSpPr>
            <a:spLocks noGrp="1"/>
          </p:cNvSpPr>
          <p:nvPr>
            <p:ph type="ftr" sz="quarter" idx="3"/>
          </p:nvPr>
        </p:nvSpPr>
        <p:spPr>
          <a:xfrm>
            <a:off x="5376670" y="6309360"/>
            <a:ext cx="4946592" cy="457200"/>
          </a:xfrm>
          <a:prstGeom prst="rect">
            <a:avLst/>
          </a:prstGeom>
        </p:spPr>
        <p:txBody>
          <a:bodyPr vert="horz" lIns="109728" tIns="109728" rIns="109728" bIns="91440" rtlCol="0" anchor="ctr"/>
          <a:lstStyle>
            <a:lvl1pPr algn="l">
              <a:defRPr sz="1200" spc="150" baseline="0">
                <a:solidFill>
                  <a:schemeClr val="tx1">
                    <a:lumMod val="75000"/>
                    <a:lumOff val="25000"/>
                  </a:schemeClr>
                </a:solidFill>
                <a:latin typeface="+mj-lt"/>
              </a:defRPr>
            </a:lvl1pPr>
          </a:lstStyle>
          <a:p>
            <a:endParaRPr lang="en-US" dirty="0"/>
          </a:p>
        </p:txBody>
      </p:sp>
      <p:sp>
        <p:nvSpPr>
          <p:cNvPr id="6" name="Slide Number Placeholder 5"/>
          <p:cNvSpPr>
            <a:spLocks noGrp="1"/>
          </p:cNvSpPr>
          <p:nvPr>
            <p:ph type="sldNum" sz="quarter" idx="4"/>
          </p:nvPr>
        </p:nvSpPr>
        <p:spPr>
          <a:xfrm>
            <a:off x="10569202" y="6309360"/>
            <a:ext cx="979879" cy="457200"/>
          </a:xfrm>
          <a:prstGeom prst="rect">
            <a:avLst/>
          </a:prstGeom>
        </p:spPr>
        <p:txBody>
          <a:bodyPr vert="horz" lIns="109728" tIns="109728" rIns="109728" bIns="91440" rtlCol="0" anchor="b"/>
          <a:lstStyle>
            <a:lvl1pPr algn="r">
              <a:defRPr sz="1600" b="1" spc="150" baseline="0">
                <a:solidFill>
                  <a:schemeClr val="tx1">
                    <a:lumMod val="75000"/>
                    <a:lumOff val="25000"/>
                  </a:schemeClr>
                </a:solidFill>
                <a:latin typeface="+mj-lt"/>
              </a:defRPr>
            </a:lvl1pPr>
          </a:lstStyle>
          <a:p>
            <a:fld id="{FAEF9944-A4F6-4C59-AEBD-678D6480B8EA}" type="slidenum">
              <a:rPr lang="en-US" smtClean="0"/>
              <a:pPr/>
              <a:t>‹#›</a:t>
            </a:fld>
            <a:endParaRPr lang="en-US" dirty="0"/>
          </a:p>
        </p:txBody>
      </p:sp>
      <p:sp>
        <p:nvSpPr>
          <p:cNvPr id="21" name="Rectangle 20">
            <a:extLst>
              <a:ext uri="{FF2B5EF4-FFF2-40B4-BE49-F238E27FC236}">
                <a16:creationId xmlns:a16="http://schemas.microsoft.com/office/drawing/2014/main" id="{EF1BAF6F-6275-4646-9C59-331B29B9550F}"/>
              </a:ext>
            </a:extLst>
          </p:cNvPr>
          <p:cNvSpPr/>
          <p:nvPr/>
        </p:nvSpPr>
        <p:spPr>
          <a:xfrm rot="5400000">
            <a:off x="1257298"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15289733"/>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1" r:id="rId6"/>
    <p:sldLayoutId id="2147483737" r:id="rId7"/>
    <p:sldLayoutId id="2147483738" r:id="rId8"/>
    <p:sldLayoutId id="2147483739" r:id="rId9"/>
    <p:sldLayoutId id="2147483740" r:id="rId10"/>
    <p:sldLayoutId id="2147483742" r:id="rId11"/>
  </p:sldLayoutIdLst>
  <p:hf sldNum="0" hdr="0" ftr="0" dt="0"/>
  <p:txStyles>
    <p:titleStyle>
      <a:lvl1pPr algn="l" defTabSz="914400" rtl="0" eaLnBrk="1" latinLnBrk="0" hangingPunct="1">
        <a:lnSpc>
          <a:spcPct val="150000"/>
        </a:lnSpc>
        <a:spcBef>
          <a:spcPct val="0"/>
        </a:spcBef>
        <a:buNone/>
        <a:defRPr sz="3600" b="1" kern="1200" spc="150" baseline="0">
          <a:solidFill>
            <a:schemeClr val="tx1">
              <a:lumMod val="75000"/>
              <a:lumOff val="25000"/>
            </a:schemeClr>
          </a:solidFill>
          <a:latin typeface="+mj-lt"/>
          <a:ea typeface="+mj-ea"/>
          <a:cs typeface="+mj-cs"/>
        </a:defRPr>
      </a:lvl1pPr>
    </p:titleStyle>
    <p:bodyStyle>
      <a:lvl1pPr marL="0" indent="0" algn="l" defTabSz="914400" rtl="0" eaLnBrk="1" latinLnBrk="0" hangingPunct="1">
        <a:lnSpc>
          <a:spcPct val="140000"/>
        </a:lnSpc>
        <a:spcBef>
          <a:spcPts val="930"/>
        </a:spcBef>
        <a:buFont typeface="Corbel" panose="020B0503020204020204" pitchFamily="34" charset="0"/>
        <a:buNone/>
        <a:defRPr sz="1800" b="1"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786F82F-1B47-46ED-8EAE-53EF71E59E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18302" y="0"/>
            <a:ext cx="7473698"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F1BAF6F-6275-4646-9C59-331B29B95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57298"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6072" cy="180407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3E5A3AF-CB92-0E49-D6A7-D3C6E438D473}"/>
              </a:ext>
            </a:extLst>
          </p:cNvPr>
          <p:cNvPicPr>
            <a:picLocks noChangeAspect="1"/>
          </p:cNvPicPr>
          <p:nvPr/>
        </p:nvPicPr>
        <p:blipFill rotWithShape="1">
          <a:blip r:embed="rId2"/>
          <a:srcRect r="1353" b="-2"/>
          <a:stretch/>
        </p:blipFill>
        <p:spPr>
          <a:xfrm>
            <a:off x="20" y="1804072"/>
            <a:ext cx="4458058" cy="4349801"/>
          </a:xfrm>
          <a:prstGeom prst="rect">
            <a:avLst/>
          </a:prstGeom>
        </p:spPr>
      </p:pic>
      <p:sp>
        <p:nvSpPr>
          <p:cNvPr id="17" name="Rectangle 16">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0"/>
            <a:ext cx="7765922" cy="616761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09DF68-B692-4865-974C-0A16B51DE1E3}"/>
              </a:ext>
            </a:extLst>
          </p:cNvPr>
          <p:cNvSpPr>
            <a:spLocks noGrp="1"/>
          </p:cNvSpPr>
          <p:nvPr>
            <p:ph type="ctrTitle"/>
          </p:nvPr>
        </p:nvSpPr>
        <p:spPr>
          <a:xfrm>
            <a:off x="4794634" y="332450"/>
            <a:ext cx="6754447" cy="1471622"/>
          </a:xfrm>
        </p:spPr>
        <p:txBody>
          <a:bodyPr vert="horz" lIns="109728" tIns="109728" rIns="109728" bIns="91440" rtlCol="0" anchor="b">
            <a:normAutofit/>
          </a:bodyPr>
          <a:lstStyle/>
          <a:p>
            <a:pPr>
              <a:lnSpc>
                <a:spcPct val="150000"/>
              </a:lnSpc>
            </a:pPr>
            <a:r>
              <a:rPr lang="en-US" sz="3600" b="1"/>
              <a:t>Policing The Public</a:t>
            </a:r>
          </a:p>
        </p:txBody>
      </p:sp>
      <p:sp>
        <p:nvSpPr>
          <p:cNvPr id="19" name="Rectangle 18">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753806"/>
            <a:ext cx="4425696"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AFA04F2D-1F70-42F8-847F-BEDB7CBDD3B3}"/>
              </a:ext>
            </a:extLst>
          </p:cNvPr>
          <p:cNvSpPr>
            <a:spLocks noGrp="1"/>
          </p:cNvSpPr>
          <p:nvPr>
            <p:ph type="subTitle" idx="1"/>
          </p:nvPr>
        </p:nvSpPr>
        <p:spPr>
          <a:xfrm>
            <a:off x="4794637" y="1940001"/>
            <a:ext cx="6754446" cy="3834594"/>
          </a:xfrm>
        </p:spPr>
        <p:txBody>
          <a:bodyPr vert="horz" lIns="109728" tIns="109728" rIns="109728" bIns="91440" rtlCol="0" anchor="t">
            <a:normAutofit/>
          </a:bodyPr>
          <a:lstStyle/>
          <a:p>
            <a:pPr>
              <a:lnSpc>
                <a:spcPct val="140000"/>
              </a:lnSpc>
            </a:pPr>
            <a:r>
              <a:rPr lang="en-US">
                <a:solidFill>
                  <a:schemeClr val="tx1">
                    <a:lumMod val="75000"/>
                    <a:lumOff val="25000"/>
                  </a:schemeClr>
                </a:solidFill>
              </a:rPr>
              <a:t>Week 9</a:t>
            </a:r>
          </a:p>
          <a:p>
            <a:pPr>
              <a:lnSpc>
                <a:spcPct val="140000"/>
              </a:lnSpc>
            </a:pPr>
            <a:r>
              <a:rPr lang="en-US">
                <a:solidFill>
                  <a:schemeClr val="tx1">
                    <a:lumMod val="75000"/>
                    <a:lumOff val="25000"/>
                  </a:schemeClr>
                </a:solidFill>
              </a:rPr>
              <a:t>Digital Policing</a:t>
            </a:r>
          </a:p>
          <a:p>
            <a:pPr>
              <a:lnSpc>
                <a:spcPct val="140000"/>
              </a:lnSpc>
            </a:pPr>
            <a:r>
              <a:rPr lang="en-US">
                <a:solidFill>
                  <a:schemeClr val="tx1">
                    <a:lumMod val="75000"/>
                    <a:lumOff val="25000"/>
                  </a:schemeClr>
                </a:solidFill>
              </a:rPr>
              <a:t>Dr. Luke Roach</a:t>
            </a:r>
          </a:p>
          <a:p>
            <a:pPr>
              <a:lnSpc>
                <a:spcPct val="140000"/>
              </a:lnSpc>
            </a:pPr>
            <a:r>
              <a:rPr lang="en-US">
                <a:solidFill>
                  <a:schemeClr val="tx1">
                    <a:lumMod val="75000"/>
                    <a:lumOff val="25000"/>
                  </a:schemeClr>
                </a:solidFill>
              </a:rPr>
              <a:t>L.Roach@UWTSD.ac.uk</a:t>
            </a:r>
          </a:p>
        </p:txBody>
      </p:sp>
      <p:sp>
        <p:nvSpPr>
          <p:cNvPr id="21" name="Rectangle 20">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49" y="6167615"/>
            <a:ext cx="12192001"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846349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ectangle 72">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6072" cy="180407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FBI 'Drive-By' Hacking Warning Just Got Real: Here's How This Malicious New  Threat Works">
            <a:extLst>
              <a:ext uri="{FF2B5EF4-FFF2-40B4-BE49-F238E27FC236}">
                <a16:creationId xmlns:a16="http://schemas.microsoft.com/office/drawing/2014/main" id="{6326E2D2-83CC-4BF7-9150-A35C70EB8A7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582" r="20545" b="1"/>
          <a:stretch/>
        </p:blipFill>
        <p:spPr bwMode="auto">
          <a:xfrm>
            <a:off x="20" y="1804072"/>
            <a:ext cx="4458058" cy="4349801"/>
          </a:xfrm>
          <a:prstGeom prst="rect">
            <a:avLst/>
          </a:prstGeom>
          <a:noFill/>
          <a:extLst>
            <a:ext uri="{909E8E84-426E-40DD-AFC4-6F175D3DCCD1}">
              <a14:hiddenFill xmlns:a14="http://schemas.microsoft.com/office/drawing/2010/main">
                <a:solidFill>
                  <a:srgbClr val="FFFFFF"/>
                </a:solidFill>
              </a14:hiddenFill>
            </a:ext>
          </a:extLst>
        </p:spPr>
      </p:pic>
      <p:sp>
        <p:nvSpPr>
          <p:cNvPr id="75" name="Rectangle 74">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0"/>
            <a:ext cx="7765922" cy="616761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05A3E7-9EC0-4F8F-94B0-58C03823A9AF}"/>
              </a:ext>
            </a:extLst>
          </p:cNvPr>
          <p:cNvSpPr>
            <a:spLocks noGrp="1"/>
          </p:cNvSpPr>
          <p:nvPr>
            <p:ph type="title"/>
          </p:nvPr>
        </p:nvSpPr>
        <p:spPr>
          <a:xfrm>
            <a:off x="4794634" y="332450"/>
            <a:ext cx="6754447" cy="853158"/>
          </a:xfrm>
        </p:spPr>
        <p:txBody>
          <a:bodyPr anchor="b">
            <a:normAutofit fontScale="90000"/>
          </a:bodyPr>
          <a:lstStyle/>
          <a:p>
            <a:r>
              <a:rPr lang="en-GB" dirty="0">
                <a:cs typeface="Calibri Light"/>
              </a:rPr>
              <a:t>Introduction</a:t>
            </a:r>
            <a:endParaRPr lang="en-GB" dirty="0"/>
          </a:p>
        </p:txBody>
      </p:sp>
      <p:sp>
        <p:nvSpPr>
          <p:cNvPr id="77" name="Rectangle 76">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753806"/>
            <a:ext cx="4425696"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7833EF4-0C9C-47DD-B1F7-FA2C728D9FC6}"/>
              </a:ext>
            </a:extLst>
          </p:cNvPr>
          <p:cNvSpPr>
            <a:spLocks noGrp="1"/>
          </p:cNvSpPr>
          <p:nvPr>
            <p:ph idx="1"/>
          </p:nvPr>
        </p:nvSpPr>
        <p:spPr>
          <a:xfrm>
            <a:off x="4794637" y="1243800"/>
            <a:ext cx="6754446" cy="4530795"/>
          </a:xfrm>
        </p:spPr>
        <p:txBody>
          <a:bodyPr anchor="t">
            <a:normAutofit fontScale="92500" lnSpcReduction="20000"/>
          </a:bodyPr>
          <a:lstStyle/>
          <a:p>
            <a:pPr>
              <a:lnSpc>
                <a:spcPct val="130000"/>
              </a:lnSpc>
            </a:pPr>
            <a:r>
              <a:rPr lang="en-GB" dirty="0">
                <a:ea typeface="+mn-lt"/>
                <a:cs typeface="+mn-lt"/>
              </a:rPr>
              <a:t>Whilst many might imagine crimes involving computers (such as hacking) to be exciting, the reality of digital evidence is far different from what we typically see on television or in film.</a:t>
            </a:r>
          </a:p>
          <a:p>
            <a:pPr>
              <a:lnSpc>
                <a:spcPct val="130000"/>
              </a:lnSpc>
            </a:pPr>
            <a:endParaRPr lang="en-GB" dirty="0">
              <a:cs typeface="Calibri"/>
            </a:endParaRPr>
          </a:p>
          <a:p>
            <a:pPr>
              <a:lnSpc>
                <a:spcPct val="130000"/>
              </a:lnSpc>
            </a:pPr>
            <a:r>
              <a:rPr lang="en-GB" dirty="0">
                <a:ea typeface="+mn-lt"/>
                <a:cs typeface="+mn-lt"/>
              </a:rPr>
              <a:t>Within police forces there exist specialist units, made up of specially trained police officers, police staff (or some combination of both), whose job it is to specifically tackle this digital evidence.</a:t>
            </a:r>
          </a:p>
          <a:p>
            <a:pPr>
              <a:lnSpc>
                <a:spcPct val="130000"/>
              </a:lnSpc>
            </a:pPr>
            <a:endParaRPr lang="en-GB" dirty="0">
              <a:cs typeface="Calibri"/>
            </a:endParaRPr>
          </a:p>
          <a:p>
            <a:pPr>
              <a:lnSpc>
                <a:spcPct val="130000"/>
              </a:lnSpc>
            </a:pPr>
            <a:r>
              <a:rPr lang="en-GB" dirty="0">
                <a:ea typeface="+mn-lt"/>
                <a:cs typeface="+mn-lt"/>
              </a:rPr>
              <a:t>These units are typically called the Digital Forensic Unit, the Hi-Tech Crime Unit, or similar.</a:t>
            </a:r>
            <a:endParaRPr lang="en-GB" dirty="0">
              <a:cs typeface="Calibri"/>
            </a:endParaRPr>
          </a:p>
        </p:txBody>
      </p:sp>
      <p:sp>
        <p:nvSpPr>
          <p:cNvPr id="79" name="Rectangle 78">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49" y="6167615"/>
            <a:ext cx="12192001"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363053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366DA-B78D-4930-8EC1-0B8B919B6EEB}"/>
              </a:ext>
            </a:extLst>
          </p:cNvPr>
          <p:cNvSpPr>
            <a:spLocks noGrp="1"/>
          </p:cNvSpPr>
          <p:nvPr>
            <p:ph type="title"/>
          </p:nvPr>
        </p:nvSpPr>
        <p:spPr/>
        <p:txBody>
          <a:bodyPr/>
          <a:lstStyle/>
          <a:p>
            <a:r>
              <a:rPr lang="en-GB" dirty="0">
                <a:cs typeface="Calibri Light"/>
              </a:rPr>
              <a:t>High Tech Crime Units (HTCU)</a:t>
            </a:r>
            <a:endParaRPr lang="en-GB" dirty="0"/>
          </a:p>
        </p:txBody>
      </p:sp>
      <p:sp>
        <p:nvSpPr>
          <p:cNvPr id="3" name="Content Placeholder 2">
            <a:extLst>
              <a:ext uri="{FF2B5EF4-FFF2-40B4-BE49-F238E27FC236}">
                <a16:creationId xmlns:a16="http://schemas.microsoft.com/office/drawing/2014/main" id="{F2248365-0033-46E9-92DA-642C2C73188B}"/>
              </a:ext>
            </a:extLst>
          </p:cNvPr>
          <p:cNvSpPr>
            <a:spLocks noGrp="1"/>
          </p:cNvSpPr>
          <p:nvPr>
            <p:ph idx="1"/>
          </p:nvPr>
        </p:nvSpPr>
        <p:spPr>
          <a:xfrm>
            <a:off x="5376671" y="434340"/>
            <a:ext cx="6172412" cy="6092189"/>
          </a:xfrm>
        </p:spPr>
        <p:txBody>
          <a:bodyPr>
            <a:normAutofit fontScale="85000" lnSpcReduction="10000"/>
          </a:bodyPr>
          <a:lstStyle/>
          <a:p>
            <a:r>
              <a:rPr lang="en-GB" sz="2400" dirty="0">
                <a:solidFill>
                  <a:schemeClr val="tx1"/>
                </a:solidFill>
                <a:ea typeface="+mn-lt"/>
                <a:cs typeface="+mn-lt"/>
              </a:rPr>
              <a:t>HTCU's face significant challenges, ranging from;</a:t>
            </a:r>
            <a:endParaRPr lang="en-US" sz="2400" dirty="0">
              <a:solidFill>
                <a:schemeClr val="tx1"/>
              </a:solidFill>
            </a:endParaRPr>
          </a:p>
          <a:p>
            <a:endParaRPr lang="en-GB" sz="2400" dirty="0">
              <a:solidFill>
                <a:schemeClr val="tx1"/>
              </a:solidFill>
              <a:ea typeface="+mn-lt"/>
              <a:cs typeface="+mn-lt"/>
            </a:endParaRPr>
          </a:p>
          <a:p>
            <a:r>
              <a:rPr lang="en-GB" sz="2400" dirty="0">
                <a:solidFill>
                  <a:schemeClr val="tx1"/>
                </a:solidFill>
                <a:ea typeface="+mn-lt"/>
                <a:cs typeface="+mn-lt"/>
              </a:rPr>
              <a:t>Large case backlogs due to an ever-increasing number of cases with some element of digital evidence within them</a:t>
            </a:r>
            <a:endParaRPr lang="en-GB" sz="2400" dirty="0">
              <a:solidFill>
                <a:schemeClr val="tx1"/>
              </a:solidFill>
            </a:endParaRPr>
          </a:p>
          <a:p>
            <a:endParaRPr lang="en-GB" sz="2400" dirty="0">
              <a:solidFill>
                <a:schemeClr val="tx1"/>
              </a:solidFill>
              <a:ea typeface="+mn-lt"/>
              <a:cs typeface="+mn-lt"/>
            </a:endParaRPr>
          </a:p>
          <a:p>
            <a:r>
              <a:rPr lang="en-GB" sz="2400" dirty="0">
                <a:solidFill>
                  <a:schemeClr val="tx1"/>
                </a:solidFill>
                <a:ea typeface="+mn-lt"/>
                <a:cs typeface="+mn-lt"/>
              </a:rPr>
              <a:t>To the reality of a rapidly changing    and evolving technological world.</a:t>
            </a:r>
          </a:p>
          <a:p>
            <a:pPr algn="ctr"/>
            <a:endParaRPr lang="en-GB" sz="2400" b="1" dirty="0">
              <a:solidFill>
                <a:schemeClr val="tx1"/>
              </a:solidFill>
              <a:cs typeface="Calibri" panose="020F0502020204030204"/>
            </a:endParaRPr>
          </a:p>
          <a:p>
            <a:pPr marL="0" indent="0" algn="ctr">
              <a:buNone/>
            </a:pPr>
            <a:r>
              <a:rPr lang="en-GB" sz="2400" b="1" dirty="0">
                <a:solidFill>
                  <a:schemeClr val="tx1"/>
                </a:solidFill>
                <a:cs typeface="Calibri" panose="020F0502020204030204"/>
              </a:rPr>
              <a:t>It’s a “running just to catch up” scenario</a:t>
            </a:r>
          </a:p>
        </p:txBody>
      </p:sp>
    </p:spTree>
    <p:extLst>
      <p:ext uri="{BB962C8B-B14F-4D97-AF65-F5344CB8AC3E}">
        <p14:creationId xmlns:p14="http://schemas.microsoft.com/office/powerpoint/2010/main" val="41577309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2526924-84D3-45FB-A5FE-62D8FCBF5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2A6256-1DD0-4E4B-A8B3-9A711B4DBE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760540-185E-4652-BFD2-9B362EF3B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2AEA5B-0E37-4D97-9ADF-607B0144B79C}"/>
              </a:ext>
            </a:extLst>
          </p:cNvPr>
          <p:cNvSpPr>
            <a:spLocks noGrp="1"/>
          </p:cNvSpPr>
          <p:nvPr>
            <p:ph type="title"/>
          </p:nvPr>
        </p:nvSpPr>
        <p:spPr>
          <a:xfrm>
            <a:off x="1535371" y="1044054"/>
            <a:ext cx="10013709" cy="1030360"/>
          </a:xfrm>
        </p:spPr>
        <p:txBody>
          <a:bodyPr>
            <a:normAutofit/>
          </a:bodyPr>
          <a:lstStyle/>
          <a:p>
            <a:r>
              <a:rPr lang="en-GB">
                <a:solidFill>
                  <a:schemeClr val="bg1"/>
                </a:solidFill>
                <a:ea typeface="+mj-lt"/>
                <a:cs typeface="+mj-lt"/>
              </a:rPr>
              <a:t>The National Cyber Security Strategy</a:t>
            </a:r>
            <a:endParaRPr lang="en-GB">
              <a:solidFill>
                <a:schemeClr val="bg1"/>
              </a:solidFill>
            </a:endParaRPr>
          </a:p>
        </p:txBody>
      </p:sp>
      <p:sp>
        <p:nvSpPr>
          <p:cNvPr id="14" name="Rectangle 13">
            <a:extLst>
              <a:ext uri="{FF2B5EF4-FFF2-40B4-BE49-F238E27FC236}">
                <a16:creationId xmlns:a16="http://schemas.microsoft.com/office/drawing/2014/main" id="{729789F4-85C1-41A0-83EB-992E22210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D9D367D-6DD2-4A7C-8918-0DCAC2975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04721F4-E266-4E33-AA07-C541A813F6EC}"/>
              </a:ext>
            </a:extLst>
          </p:cNvPr>
          <p:cNvSpPr>
            <a:spLocks noGrp="1"/>
          </p:cNvSpPr>
          <p:nvPr>
            <p:ph idx="1"/>
          </p:nvPr>
        </p:nvSpPr>
        <p:spPr>
          <a:xfrm>
            <a:off x="1535371" y="2702257"/>
            <a:ext cx="9935571" cy="3426158"/>
          </a:xfrm>
        </p:spPr>
        <p:txBody>
          <a:bodyPr anchor="t">
            <a:normAutofit/>
          </a:bodyPr>
          <a:lstStyle/>
          <a:p>
            <a:pPr>
              <a:lnSpc>
                <a:spcPct val="130000"/>
              </a:lnSpc>
            </a:pPr>
            <a:r>
              <a:rPr lang="en-GB" sz="1500">
                <a:ea typeface="+mn-lt"/>
                <a:cs typeface="+mn-lt"/>
              </a:rPr>
              <a:t>CPS (2019) Defines two types of cybercrime: cyber-enabled and cyber-dependent crimes.</a:t>
            </a:r>
            <a:endParaRPr lang="en-GB" sz="1500">
              <a:cs typeface="Calibri"/>
            </a:endParaRPr>
          </a:p>
          <a:p>
            <a:pPr>
              <a:lnSpc>
                <a:spcPct val="130000"/>
              </a:lnSpc>
            </a:pPr>
            <a:endParaRPr lang="en-GB" sz="1500">
              <a:cs typeface="Calibri"/>
            </a:endParaRPr>
          </a:p>
          <a:p>
            <a:pPr>
              <a:lnSpc>
                <a:spcPct val="130000"/>
              </a:lnSpc>
            </a:pPr>
            <a:r>
              <a:rPr lang="en-GB" sz="1500" u="sng">
                <a:ea typeface="+mn-lt"/>
                <a:cs typeface="+mn-lt"/>
              </a:rPr>
              <a:t>Cyber-dependent crimes </a:t>
            </a:r>
            <a:r>
              <a:rPr lang="en-GB" sz="1500">
                <a:ea typeface="+mn-lt"/>
                <a:cs typeface="+mn-lt"/>
              </a:rPr>
              <a:t>- crimes that can be committed only through the use of Information and Communications Technology (‘ICT’) devices, where the devices are both the tool for committing the crime, and the target of the crime </a:t>
            </a:r>
          </a:p>
          <a:p>
            <a:pPr>
              <a:lnSpc>
                <a:spcPct val="130000"/>
              </a:lnSpc>
            </a:pPr>
            <a:endParaRPr lang="en-GB" sz="1500">
              <a:ea typeface="+mn-lt"/>
              <a:cs typeface="+mn-lt"/>
            </a:endParaRPr>
          </a:p>
          <a:p>
            <a:pPr>
              <a:lnSpc>
                <a:spcPct val="130000"/>
              </a:lnSpc>
            </a:pPr>
            <a:r>
              <a:rPr lang="en-GB" sz="1500" u="sng">
                <a:cs typeface="Calibri"/>
              </a:rPr>
              <a:t>Cyber-enabled crimes </a:t>
            </a:r>
            <a:r>
              <a:rPr lang="en-GB" sz="1500">
                <a:cs typeface="Calibri"/>
              </a:rPr>
              <a:t>- traditional crimes which can be increased in scale or reach by the use of computers, computer networks or other forms of ICT</a:t>
            </a:r>
          </a:p>
        </p:txBody>
      </p:sp>
    </p:spTree>
    <p:extLst>
      <p:ext uri="{BB962C8B-B14F-4D97-AF65-F5344CB8AC3E}">
        <p14:creationId xmlns:p14="http://schemas.microsoft.com/office/powerpoint/2010/main" val="5274116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2526924-84D3-45FB-A5FE-62D8FCBF5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C2A6256-1DD0-4E4B-A8B3-9A711B4DBE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1760540-185E-4652-BFD2-9B362EF3B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12C7A1-DC24-49E7-97BA-3A1BDA676475}"/>
              </a:ext>
            </a:extLst>
          </p:cNvPr>
          <p:cNvSpPr>
            <a:spLocks noGrp="1"/>
          </p:cNvSpPr>
          <p:nvPr>
            <p:ph type="title"/>
          </p:nvPr>
        </p:nvSpPr>
        <p:spPr>
          <a:xfrm>
            <a:off x="1535371" y="1044054"/>
            <a:ext cx="10013709" cy="1030360"/>
          </a:xfrm>
        </p:spPr>
        <p:txBody>
          <a:bodyPr>
            <a:normAutofit/>
          </a:bodyPr>
          <a:lstStyle/>
          <a:p>
            <a:r>
              <a:rPr lang="en-GB">
                <a:solidFill>
                  <a:schemeClr val="bg1"/>
                </a:solidFill>
              </a:rPr>
              <a:t>Types of Cyber Crime</a:t>
            </a:r>
          </a:p>
        </p:txBody>
      </p:sp>
      <p:sp>
        <p:nvSpPr>
          <p:cNvPr id="15" name="Rectangle 14">
            <a:extLst>
              <a:ext uri="{FF2B5EF4-FFF2-40B4-BE49-F238E27FC236}">
                <a16:creationId xmlns:a16="http://schemas.microsoft.com/office/drawing/2014/main" id="{729789F4-85C1-41A0-83EB-992E22210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9D9D367D-6DD2-4A7C-8918-0DCAC2975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03400AC9-7525-B4F9-B716-40623B1FE656}"/>
              </a:ext>
            </a:extLst>
          </p:cNvPr>
          <p:cNvGraphicFramePr>
            <a:graphicFrameLocks noGrp="1"/>
          </p:cNvGraphicFramePr>
          <p:nvPr>
            <p:ph idx="1"/>
            <p:extLst>
              <p:ext uri="{D42A27DB-BD31-4B8C-83A1-F6EECF244321}">
                <p14:modId xmlns:p14="http://schemas.microsoft.com/office/powerpoint/2010/main" val="3330177325"/>
              </p:ext>
            </p:extLst>
          </p:nvPr>
        </p:nvGraphicFramePr>
        <p:xfrm>
          <a:off x="1713976" y="2887824"/>
          <a:ext cx="9835087" cy="33575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245024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6072" cy="180407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obile device with apps">
            <a:extLst>
              <a:ext uri="{FF2B5EF4-FFF2-40B4-BE49-F238E27FC236}">
                <a16:creationId xmlns:a16="http://schemas.microsoft.com/office/drawing/2014/main" id="{A6113212-04D7-D3BE-DC94-361E714EE288}"/>
              </a:ext>
            </a:extLst>
          </p:cNvPr>
          <p:cNvPicPr>
            <a:picLocks noChangeAspect="1"/>
          </p:cNvPicPr>
          <p:nvPr/>
        </p:nvPicPr>
        <p:blipFill rotWithShape="1">
          <a:blip r:embed="rId2"/>
          <a:srcRect l="40961" r="1387" b="-2"/>
          <a:stretch/>
        </p:blipFill>
        <p:spPr>
          <a:xfrm>
            <a:off x="20" y="1804072"/>
            <a:ext cx="4458058" cy="4349801"/>
          </a:xfrm>
          <a:prstGeom prst="rect">
            <a:avLst/>
          </a:prstGeom>
        </p:spPr>
      </p:pic>
      <p:sp>
        <p:nvSpPr>
          <p:cNvPr id="13" name="Rectangle 12">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0"/>
            <a:ext cx="7765922" cy="616761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6C0C2B-4BB2-41A1-A2EF-A3CC88003EDA}"/>
              </a:ext>
            </a:extLst>
          </p:cNvPr>
          <p:cNvSpPr>
            <a:spLocks noGrp="1"/>
          </p:cNvSpPr>
          <p:nvPr>
            <p:ph type="title"/>
          </p:nvPr>
        </p:nvSpPr>
        <p:spPr>
          <a:xfrm>
            <a:off x="4794634" y="332450"/>
            <a:ext cx="6754447" cy="1471622"/>
          </a:xfrm>
        </p:spPr>
        <p:txBody>
          <a:bodyPr anchor="b">
            <a:normAutofit/>
          </a:bodyPr>
          <a:lstStyle/>
          <a:p>
            <a:pPr>
              <a:lnSpc>
                <a:spcPct val="140000"/>
              </a:lnSpc>
            </a:pPr>
            <a:r>
              <a:rPr lang="en-GB" sz="3100">
                <a:cs typeface="Calibri Light"/>
              </a:rPr>
              <a:t>An Explosion in Technology</a:t>
            </a:r>
            <a:endParaRPr lang="en-GB" sz="3100"/>
          </a:p>
        </p:txBody>
      </p:sp>
      <p:sp>
        <p:nvSpPr>
          <p:cNvPr id="15" name="Rectangle 14">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753806"/>
            <a:ext cx="4425696"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7C4F34E-92BF-4D83-B586-8ABDB3352F34}"/>
              </a:ext>
            </a:extLst>
          </p:cNvPr>
          <p:cNvSpPr>
            <a:spLocks noGrp="1"/>
          </p:cNvSpPr>
          <p:nvPr>
            <p:ph idx="1"/>
          </p:nvPr>
        </p:nvSpPr>
        <p:spPr>
          <a:xfrm>
            <a:off x="4794637" y="1940001"/>
            <a:ext cx="6754446" cy="3834594"/>
          </a:xfrm>
        </p:spPr>
        <p:txBody>
          <a:bodyPr anchor="t">
            <a:normAutofit/>
          </a:bodyPr>
          <a:lstStyle/>
          <a:p>
            <a:pPr>
              <a:lnSpc>
                <a:spcPct val="130000"/>
              </a:lnSpc>
            </a:pPr>
            <a:r>
              <a:rPr lang="en-GB" sz="1500">
                <a:ea typeface="+mn-lt"/>
                <a:cs typeface="+mn-lt"/>
              </a:rPr>
              <a:t>Over the past few decades, we have witnessed an explosion in consumer technology and the growth of the Internet. </a:t>
            </a:r>
          </a:p>
          <a:p>
            <a:pPr>
              <a:lnSpc>
                <a:spcPct val="130000"/>
              </a:lnSpc>
            </a:pPr>
            <a:endParaRPr lang="en-GB" sz="1500">
              <a:ea typeface="+mn-lt"/>
              <a:cs typeface="+mn-lt"/>
            </a:endParaRPr>
          </a:p>
          <a:p>
            <a:pPr>
              <a:lnSpc>
                <a:spcPct val="130000"/>
              </a:lnSpc>
            </a:pPr>
            <a:r>
              <a:rPr lang="en-GB" sz="1500">
                <a:ea typeface="+mn-lt"/>
                <a:cs typeface="+mn-lt"/>
              </a:rPr>
              <a:t>In recent years in particular, the growth in both the prevalence and capabilities of mobile technology has been extreme. </a:t>
            </a:r>
          </a:p>
          <a:p>
            <a:pPr>
              <a:lnSpc>
                <a:spcPct val="130000"/>
              </a:lnSpc>
            </a:pPr>
            <a:endParaRPr lang="en-GB" sz="1500">
              <a:ea typeface="+mn-lt"/>
              <a:cs typeface="+mn-lt"/>
            </a:endParaRPr>
          </a:p>
          <a:p>
            <a:pPr>
              <a:lnSpc>
                <a:spcPct val="130000"/>
              </a:lnSpc>
            </a:pPr>
            <a:r>
              <a:rPr lang="en-GB" sz="1500">
                <a:ea typeface="+mn-lt"/>
                <a:cs typeface="+mn-lt"/>
              </a:rPr>
              <a:t>Technology is now a pervasive part of society, putting it at the core of what we do and how we live. </a:t>
            </a:r>
            <a:endParaRPr lang="en-GB" sz="1500">
              <a:cs typeface="Calibri"/>
            </a:endParaRPr>
          </a:p>
        </p:txBody>
      </p:sp>
      <p:sp>
        <p:nvSpPr>
          <p:cNvPr id="17" name="Rectangle 16">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49" y="6167615"/>
            <a:ext cx="12192001"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317729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2526924-84D3-45FB-A5FE-62D8FCBF5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C2A6256-1DD0-4E4B-A8B3-9A711B4DBE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1760540-185E-4652-BFD2-9B362EF3B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D430CD-4D83-4B8F-9D0A-84BEB9F9A7EF}"/>
              </a:ext>
            </a:extLst>
          </p:cNvPr>
          <p:cNvSpPr>
            <a:spLocks noGrp="1"/>
          </p:cNvSpPr>
          <p:nvPr>
            <p:ph type="title"/>
          </p:nvPr>
        </p:nvSpPr>
        <p:spPr>
          <a:xfrm>
            <a:off x="1535371" y="1044054"/>
            <a:ext cx="10013709" cy="1030360"/>
          </a:xfrm>
        </p:spPr>
        <p:txBody>
          <a:bodyPr>
            <a:normAutofit/>
          </a:bodyPr>
          <a:lstStyle/>
          <a:p>
            <a:r>
              <a:rPr lang="en-GB">
                <a:solidFill>
                  <a:schemeClr val="bg1"/>
                </a:solidFill>
              </a:rPr>
              <a:t>Question</a:t>
            </a:r>
          </a:p>
        </p:txBody>
      </p:sp>
      <p:sp>
        <p:nvSpPr>
          <p:cNvPr id="15" name="Rectangle 14">
            <a:extLst>
              <a:ext uri="{FF2B5EF4-FFF2-40B4-BE49-F238E27FC236}">
                <a16:creationId xmlns:a16="http://schemas.microsoft.com/office/drawing/2014/main" id="{729789F4-85C1-41A0-83EB-992E22210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9D9D367D-6DD2-4A7C-8918-0DCAC2975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EABF8F35-B827-0F7F-C466-08444E15CD2B}"/>
              </a:ext>
            </a:extLst>
          </p:cNvPr>
          <p:cNvGraphicFramePr>
            <a:graphicFrameLocks noGrp="1"/>
          </p:cNvGraphicFramePr>
          <p:nvPr>
            <p:ph idx="1"/>
            <p:extLst>
              <p:ext uri="{D42A27DB-BD31-4B8C-83A1-F6EECF244321}">
                <p14:modId xmlns:p14="http://schemas.microsoft.com/office/powerpoint/2010/main" val="460717374"/>
              </p:ext>
            </p:extLst>
          </p:nvPr>
        </p:nvGraphicFramePr>
        <p:xfrm>
          <a:off x="1713976" y="2887824"/>
          <a:ext cx="9835087" cy="33575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673605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32DCB-948E-4AD0-85FC-281D72128594}"/>
              </a:ext>
            </a:extLst>
          </p:cNvPr>
          <p:cNvSpPr>
            <a:spLocks noGrp="1"/>
          </p:cNvSpPr>
          <p:nvPr>
            <p:ph type="title"/>
          </p:nvPr>
        </p:nvSpPr>
        <p:spPr/>
        <p:txBody>
          <a:bodyPr/>
          <a:lstStyle/>
          <a:p>
            <a:r>
              <a:rPr lang="en-GB" dirty="0">
                <a:cs typeface="Calibri Light"/>
              </a:rPr>
              <a:t>The World has Changed</a:t>
            </a:r>
            <a:endParaRPr lang="en-GB" dirty="0"/>
          </a:p>
        </p:txBody>
      </p:sp>
      <p:sp>
        <p:nvSpPr>
          <p:cNvPr id="3" name="Content Placeholder 2">
            <a:extLst>
              <a:ext uri="{FF2B5EF4-FFF2-40B4-BE49-F238E27FC236}">
                <a16:creationId xmlns:a16="http://schemas.microsoft.com/office/drawing/2014/main" id="{29C857EA-2108-4198-8B55-6B858B163B26}"/>
              </a:ext>
            </a:extLst>
          </p:cNvPr>
          <p:cNvSpPr>
            <a:spLocks noGrp="1"/>
          </p:cNvSpPr>
          <p:nvPr>
            <p:ph idx="1"/>
          </p:nvPr>
        </p:nvSpPr>
        <p:spPr/>
        <p:txBody>
          <a:bodyPr/>
          <a:lstStyle/>
          <a:p>
            <a:r>
              <a:rPr lang="en-GB" dirty="0">
                <a:ea typeface="+mn-lt"/>
                <a:cs typeface="+mn-lt"/>
              </a:rPr>
              <a:t>Similarly, the Internet has grown and changed how we interact with the world. </a:t>
            </a:r>
          </a:p>
          <a:p>
            <a:endParaRPr lang="en-GB" dirty="0">
              <a:ea typeface="+mn-lt"/>
              <a:cs typeface="+mn-lt"/>
            </a:endParaRPr>
          </a:p>
          <a:p>
            <a:r>
              <a:rPr lang="en-GB" dirty="0">
                <a:ea typeface="+mn-lt"/>
                <a:cs typeface="+mn-lt"/>
              </a:rPr>
              <a:t>We can now reach people in other countries easily and inexpensively. </a:t>
            </a:r>
          </a:p>
          <a:p>
            <a:endParaRPr lang="en-GB" dirty="0">
              <a:ea typeface="+mn-lt"/>
              <a:cs typeface="+mn-lt"/>
            </a:endParaRPr>
          </a:p>
          <a:p>
            <a:r>
              <a:rPr lang="en-GB" dirty="0">
                <a:ea typeface="+mn-lt"/>
                <a:cs typeface="+mn-lt"/>
              </a:rPr>
              <a:t>With this comes new capabilities for how crimes can be committed and new challenges with regards how to tackle them.</a:t>
            </a:r>
          </a:p>
        </p:txBody>
      </p:sp>
    </p:spTree>
    <p:extLst>
      <p:ext uri="{BB962C8B-B14F-4D97-AF65-F5344CB8AC3E}">
        <p14:creationId xmlns:p14="http://schemas.microsoft.com/office/powerpoint/2010/main" val="27160398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15414-00AF-429C-9DCC-61D6E17429E5}"/>
              </a:ext>
            </a:extLst>
          </p:cNvPr>
          <p:cNvSpPr>
            <a:spLocks noGrp="1"/>
          </p:cNvSpPr>
          <p:nvPr>
            <p:ph type="title"/>
          </p:nvPr>
        </p:nvSpPr>
        <p:spPr/>
        <p:txBody>
          <a:bodyPr/>
          <a:lstStyle/>
          <a:p>
            <a:r>
              <a:rPr lang="en-GB" dirty="0"/>
              <a:t>Police </a:t>
            </a:r>
            <a:r>
              <a:rPr lang="en-GB" dirty="0">
                <a:cs typeface="Calibri Light"/>
              </a:rPr>
              <a:t>Priorities</a:t>
            </a:r>
            <a:endParaRPr lang="en-GB" dirty="0"/>
          </a:p>
        </p:txBody>
      </p:sp>
      <p:sp>
        <p:nvSpPr>
          <p:cNvPr id="3" name="Content Placeholder 2">
            <a:extLst>
              <a:ext uri="{FF2B5EF4-FFF2-40B4-BE49-F238E27FC236}">
                <a16:creationId xmlns:a16="http://schemas.microsoft.com/office/drawing/2014/main" id="{A394AF36-2A12-4409-8CC0-52232765CA90}"/>
              </a:ext>
            </a:extLst>
          </p:cNvPr>
          <p:cNvSpPr>
            <a:spLocks noGrp="1"/>
          </p:cNvSpPr>
          <p:nvPr>
            <p:ph idx="1"/>
          </p:nvPr>
        </p:nvSpPr>
        <p:spPr/>
        <p:txBody>
          <a:bodyPr>
            <a:normAutofit lnSpcReduction="10000"/>
          </a:bodyPr>
          <a:lstStyle/>
          <a:p>
            <a:r>
              <a:rPr lang="en-GB" dirty="0">
                <a:ea typeface="+mn-lt"/>
                <a:cs typeface="+mn-lt"/>
              </a:rPr>
              <a:t>Each individual police force has its own unique priorities.</a:t>
            </a:r>
            <a:endParaRPr lang="en-US" dirty="0"/>
          </a:p>
          <a:p>
            <a:endParaRPr lang="en-GB" dirty="0">
              <a:ea typeface="+mn-lt"/>
              <a:cs typeface="+mn-lt"/>
            </a:endParaRPr>
          </a:p>
          <a:p>
            <a:r>
              <a:rPr lang="en-GB" dirty="0">
                <a:ea typeface="+mn-lt"/>
                <a:cs typeface="+mn-lt"/>
              </a:rPr>
              <a:t>What is (or should be) common to all police forces is a focus on tackling child abuse. </a:t>
            </a:r>
          </a:p>
          <a:p>
            <a:endParaRPr lang="en-GB" dirty="0">
              <a:ea typeface="+mn-lt"/>
              <a:cs typeface="+mn-lt"/>
            </a:endParaRPr>
          </a:p>
          <a:p>
            <a:r>
              <a:rPr lang="en-GB" dirty="0">
                <a:ea typeface="+mn-lt"/>
                <a:cs typeface="+mn-lt"/>
              </a:rPr>
              <a:t>The Association of Police and Crime Commissioners/National Police Chiefs’ Council (2015) Policing Vision 2025 discussed the challenges faced in combatting child abuse and grooming.</a:t>
            </a:r>
            <a:endParaRPr lang="en-GB" dirty="0"/>
          </a:p>
        </p:txBody>
      </p:sp>
    </p:spTree>
    <p:extLst>
      <p:ext uri="{BB962C8B-B14F-4D97-AF65-F5344CB8AC3E}">
        <p14:creationId xmlns:p14="http://schemas.microsoft.com/office/powerpoint/2010/main" val="31836750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E4318-FC96-4042-816C-E3BAF18380BA}"/>
              </a:ext>
            </a:extLst>
          </p:cNvPr>
          <p:cNvSpPr>
            <a:spLocks noGrp="1"/>
          </p:cNvSpPr>
          <p:nvPr>
            <p:ph type="title"/>
          </p:nvPr>
        </p:nvSpPr>
        <p:spPr/>
        <p:txBody>
          <a:bodyPr/>
          <a:lstStyle/>
          <a:p>
            <a:r>
              <a:rPr lang="en-GB" dirty="0">
                <a:ea typeface="+mn-lt"/>
                <a:cs typeface="+mn-lt"/>
              </a:rPr>
              <a:t>Policing Vision 2025</a:t>
            </a:r>
            <a:endParaRPr lang="en-GB" dirty="0"/>
          </a:p>
        </p:txBody>
      </p:sp>
      <p:sp>
        <p:nvSpPr>
          <p:cNvPr id="3" name="Content Placeholder 2">
            <a:extLst>
              <a:ext uri="{FF2B5EF4-FFF2-40B4-BE49-F238E27FC236}">
                <a16:creationId xmlns:a16="http://schemas.microsoft.com/office/drawing/2014/main" id="{361614D4-21AD-4218-B46C-AAA8814B84D8}"/>
              </a:ext>
            </a:extLst>
          </p:cNvPr>
          <p:cNvSpPr>
            <a:spLocks noGrp="1"/>
          </p:cNvSpPr>
          <p:nvPr>
            <p:ph idx="1"/>
          </p:nvPr>
        </p:nvSpPr>
        <p:spPr/>
        <p:txBody>
          <a:bodyPr/>
          <a:lstStyle/>
          <a:p>
            <a:endParaRPr lang="en-GB" dirty="0">
              <a:ea typeface="+mn-lt"/>
              <a:cs typeface="+mn-lt"/>
            </a:endParaRPr>
          </a:p>
          <a:p>
            <a:r>
              <a:rPr lang="en-GB" dirty="0">
                <a:ea typeface="+mn-lt"/>
                <a:cs typeface="+mn-lt"/>
              </a:rPr>
              <a:t>The current major challenges and priorities within policing; </a:t>
            </a:r>
          </a:p>
          <a:p>
            <a:pPr marL="285750" indent="-285750">
              <a:buFont typeface="Arial" panose="020B0604020202020204" pitchFamily="34" charset="0"/>
              <a:buChar char="•"/>
            </a:pPr>
            <a:r>
              <a:rPr lang="en-GB" dirty="0">
                <a:ea typeface="+mn-lt"/>
                <a:cs typeface="+mn-lt"/>
              </a:rPr>
              <a:t>child protection,</a:t>
            </a:r>
          </a:p>
          <a:p>
            <a:pPr marL="285750" indent="-285750">
              <a:buFont typeface="Arial" panose="020B0604020202020204" pitchFamily="34" charset="0"/>
              <a:buChar char="•"/>
            </a:pPr>
            <a:r>
              <a:rPr lang="en-GB" dirty="0">
                <a:ea typeface="+mn-lt"/>
                <a:cs typeface="+mn-lt"/>
              </a:rPr>
              <a:t>mobile evidence </a:t>
            </a:r>
          </a:p>
          <a:p>
            <a:pPr marL="285750" indent="-285750">
              <a:buFont typeface="Arial" panose="020B0604020202020204" pitchFamily="34" charset="0"/>
              <a:buChar char="•"/>
            </a:pPr>
            <a:r>
              <a:rPr lang="en-GB" dirty="0">
                <a:ea typeface="+mn-lt"/>
                <a:cs typeface="+mn-lt"/>
              </a:rPr>
              <a:t>cloud-based storage</a:t>
            </a:r>
          </a:p>
          <a:p>
            <a:endParaRPr lang="en-GB" dirty="0">
              <a:ea typeface="+mn-lt"/>
              <a:cs typeface="+mn-lt"/>
            </a:endParaRPr>
          </a:p>
          <a:p>
            <a:r>
              <a:rPr lang="en-GB" dirty="0">
                <a:ea typeface="+mn-lt"/>
                <a:cs typeface="+mn-lt"/>
              </a:rPr>
              <a:t>These are three areas which warrant significant consideration for the future.</a:t>
            </a:r>
            <a:endParaRPr lang="en-GB" dirty="0">
              <a:cs typeface="Calibri"/>
            </a:endParaRPr>
          </a:p>
          <a:p>
            <a:endParaRPr lang="en-GB" dirty="0"/>
          </a:p>
        </p:txBody>
      </p:sp>
    </p:spTree>
    <p:extLst>
      <p:ext uri="{BB962C8B-B14F-4D97-AF65-F5344CB8AC3E}">
        <p14:creationId xmlns:p14="http://schemas.microsoft.com/office/powerpoint/2010/main" val="30157254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2526924-84D3-45FB-A5FE-62D8FCBF5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C2A6256-1DD0-4E4B-A8B3-9A711B4DBE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1760540-185E-4652-BFD2-9B362EF3B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84D965-07C5-43C0-8DC8-28D2B35DC405}"/>
              </a:ext>
            </a:extLst>
          </p:cNvPr>
          <p:cNvSpPr>
            <a:spLocks noGrp="1"/>
          </p:cNvSpPr>
          <p:nvPr>
            <p:ph type="title"/>
          </p:nvPr>
        </p:nvSpPr>
        <p:spPr>
          <a:xfrm>
            <a:off x="1535371" y="1044054"/>
            <a:ext cx="10013709" cy="1030360"/>
          </a:xfrm>
        </p:spPr>
        <p:txBody>
          <a:bodyPr>
            <a:normAutofit/>
          </a:bodyPr>
          <a:lstStyle/>
          <a:p>
            <a:r>
              <a:rPr lang="en-GB">
                <a:solidFill>
                  <a:schemeClr val="bg1"/>
                </a:solidFill>
                <a:cs typeface="Calibri Light"/>
              </a:rPr>
              <a:t>Digital Crime is Growing</a:t>
            </a:r>
            <a:endParaRPr lang="en-GB">
              <a:solidFill>
                <a:schemeClr val="bg1"/>
              </a:solidFill>
            </a:endParaRPr>
          </a:p>
        </p:txBody>
      </p:sp>
      <p:sp>
        <p:nvSpPr>
          <p:cNvPr id="15" name="Rectangle 14">
            <a:extLst>
              <a:ext uri="{FF2B5EF4-FFF2-40B4-BE49-F238E27FC236}">
                <a16:creationId xmlns:a16="http://schemas.microsoft.com/office/drawing/2014/main" id="{729789F4-85C1-41A0-83EB-992E22210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9D9D367D-6DD2-4A7C-8918-0DCAC2975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373FBCF2-C4AE-6ADE-2656-1253681368B5}"/>
              </a:ext>
            </a:extLst>
          </p:cNvPr>
          <p:cNvGraphicFramePr>
            <a:graphicFrameLocks noGrp="1"/>
          </p:cNvGraphicFramePr>
          <p:nvPr>
            <p:ph idx="1"/>
            <p:extLst>
              <p:ext uri="{D42A27DB-BD31-4B8C-83A1-F6EECF244321}">
                <p14:modId xmlns:p14="http://schemas.microsoft.com/office/powerpoint/2010/main" val="1115970632"/>
              </p:ext>
            </p:extLst>
          </p:nvPr>
        </p:nvGraphicFramePr>
        <p:xfrm>
          <a:off x="1713976" y="2887824"/>
          <a:ext cx="9835087" cy="33575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791760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6" name="Rectangle 8">
            <a:extLst>
              <a:ext uri="{FF2B5EF4-FFF2-40B4-BE49-F238E27FC236}">
                <a16:creationId xmlns:a16="http://schemas.microsoft.com/office/drawing/2014/main" id="{72526924-84D3-45FB-A5FE-62D8FCBF5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10">
            <a:extLst>
              <a:ext uri="{FF2B5EF4-FFF2-40B4-BE49-F238E27FC236}">
                <a16:creationId xmlns:a16="http://schemas.microsoft.com/office/drawing/2014/main" id="{5C2A6256-1DD0-4E4B-A8B3-9A711B4DBE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12">
            <a:extLst>
              <a:ext uri="{FF2B5EF4-FFF2-40B4-BE49-F238E27FC236}">
                <a16:creationId xmlns:a16="http://schemas.microsoft.com/office/drawing/2014/main" id="{41760540-185E-4652-BFD2-9B362EF3B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D6564A-1425-47EF-851F-A9D41E505984}"/>
              </a:ext>
            </a:extLst>
          </p:cNvPr>
          <p:cNvSpPr>
            <a:spLocks noGrp="1"/>
          </p:cNvSpPr>
          <p:nvPr>
            <p:ph type="title"/>
          </p:nvPr>
        </p:nvSpPr>
        <p:spPr>
          <a:xfrm>
            <a:off x="1535371" y="1044054"/>
            <a:ext cx="10013709" cy="1030360"/>
          </a:xfrm>
        </p:spPr>
        <p:txBody>
          <a:bodyPr>
            <a:normAutofit/>
          </a:bodyPr>
          <a:lstStyle/>
          <a:p>
            <a:r>
              <a:rPr lang="en-GB">
                <a:solidFill>
                  <a:schemeClr val="bg1"/>
                </a:solidFill>
              </a:rPr>
              <a:t>Digital Crime is Growing</a:t>
            </a:r>
          </a:p>
        </p:txBody>
      </p:sp>
      <p:sp>
        <p:nvSpPr>
          <p:cNvPr id="29" name="Rectangle 14">
            <a:extLst>
              <a:ext uri="{FF2B5EF4-FFF2-40B4-BE49-F238E27FC236}">
                <a16:creationId xmlns:a16="http://schemas.microsoft.com/office/drawing/2014/main" id="{729789F4-85C1-41A0-83EB-992E22210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16">
            <a:extLst>
              <a:ext uri="{FF2B5EF4-FFF2-40B4-BE49-F238E27FC236}">
                <a16:creationId xmlns:a16="http://schemas.microsoft.com/office/drawing/2014/main" id="{9D9D367D-6DD2-4A7C-8918-0DCAC2975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1" name="Content Placeholder 2">
            <a:extLst>
              <a:ext uri="{FF2B5EF4-FFF2-40B4-BE49-F238E27FC236}">
                <a16:creationId xmlns:a16="http://schemas.microsoft.com/office/drawing/2014/main" id="{B08914CE-B746-9696-8B94-65BCC2B4D0F0}"/>
              </a:ext>
            </a:extLst>
          </p:cNvPr>
          <p:cNvGraphicFramePr>
            <a:graphicFrameLocks noGrp="1"/>
          </p:cNvGraphicFramePr>
          <p:nvPr>
            <p:ph idx="1"/>
            <p:extLst>
              <p:ext uri="{D42A27DB-BD31-4B8C-83A1-F6EECF244321}">
                <p14:modId xmlns:p14="http://schemas.microsoft.com/office/powerpoint/2010/main" val="565656532"/>
              </p:ext>
            </p:extLst>
          </p:nvPr>
        </p:nvGraphicFramePr>
        <p:xfrm>
          <a:off x="1713976" y="2887824"/>
          <a:ext cx="9835087" cy="33575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12135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087B9-4533-4F3E-873F-61EF10FECA86}"/>
              </a:ext>
            </a:extLst>
          </p:cNvPr>
          <p:cNvSpPr>
            <a:spLocks noGrp="1"/>
          </p:cNvSpPr>
          <p:nvPr>
            <p:ph type="title"/>
          </p:nvPr>
        </p:nvSpPr>
        <p:spPr/>
        <p:txBody>
          <a:bodyPr/>
          <a:lstStyle/>
          <a:p>
            <a:r>
              <a:rPr lang="en-GB" dirty="0"/>
              <a:t>The Increasing Power of Consumer Technology</a:t>
            </a:r>
          </a:p>
        </p:txBody>
      </p:sp>
      <p:sp>
        <p:nvSpPr>
          <p:cNvPr id="3" name="Content Placeholder 2">
            <a:extLst>
              <a:ext uri="{FF2B5EF4-FFF2-40B4-BE49-F238E27FC236}">
                <a16:creationId xmlns:a16="http://schemas.microsoft.com/office/drawing/2014/main" id="{FC4937C6-7272-4DE4-A0F4-F4F704FF88FF}"/>
              </a:ext>
            </a:extLst>
          </p:cNvPr>
          <p:cNvSpPr>
            <a:spLocks noGrp="1"/>
          </p:cNvSpPr>
          <p:nvPr>
            <p:ph idx="1"/>
          </p:nvPr>
        </p:nvSpPr>
        <p:spPr/>
        <p:txBody>
          <a:bodyPr>
            <a:normAutofit/>
          </a:bodyPr>
          <a:lstStyle/>
          <a:p>
            <a:r>
              <a:rPr lang="en-GB" sz="2000" dirty="0">
                <a:ea typeface="+mn-lt"/>
                <a:cs typeface="+mn-lt"/>
              </a:rPr>
              <a:t>In 1995 a typical new consumer-grade computer would have had a hard drive with storage capacity in the region of 1 gigabyte. </a:t>
            </a:r>
          </a:p>
          <a:p>
            <a:endParaRPr lang="en-GB" sz="2000" dirty="0">
              <a:ea typeface="+mn-lt"/>
              <a:cs typeface="+mn-lt"/>
            </a:endParaRPr>
          </a:p>
          <a:p>
            <a:r>
              <a:rPr lang="en-GB" sz="2000" dirty="0">
                <a:ea typeface="+mn-lt"/>
                <a:cs typeface="+mn-lt"/>
              </a:rPr>
              <a:t>Today, a new iPhone comes with a minimum of 64 gigabytes of storage.</a:t>
            </a:r>
          </a:p>
          <a:p>
            <a:endParaRPr lang="en-GB" sz="2000" dirty="0">
              <a:cs typeface="Calibri"/>
            </a:endParaRPr>
          </a:p>
          <a:p>
            <a:r>
              <a:rPr lang="en-GB" sz="2000" dirty="0">
                <a:cs typeface="Calibri"/>
              </a:rPr>
              <a:t>Plus cloud-based access which is infinite in some cases.</a:t>
            </a:r>
          </a:p>
        </p:txBody>
      </p:sp>
    </p:spTree>
    <p:extLst>
      <p:ext uri="{BB962C8B-B14F-4D97-AF65-F5344CB8AC3E}">
        <p14:creationId xmlns:p14="http://schemas.microsoft.com/office/powerpoint/2010/main" val="10341360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EE91A-5C1B-4A9F-920D-7D84D33082DD}"/>
              </a:ext>
            </a:extLst>
          </p:cNvPr>
          <p:cNvSpPr>
            <a:spLocks noGrp="1"/>
          </p:cNvSpPr>
          <p:nvPr>
            <p:ph type="title"/>
          </p:nvPr>
        </p:nvSpPr>
        <p:spPr/>
        <p:txBody>
          <a:bodyPr>
            <a:normAutofit/>
          </a:bodyPr>
          <a:lstStyle/>
          <a:p>
            <a:pPr fontAlgn="base"/>
            <a:r>
              <a:rPr lang="en-GB" dirty="0">
                <a:solidFill>
                  <a:schemeClr val="tx1"/>
                </a:solidFill>
              </a:rPr>
              <a:t>Developing Technology</a:t>
            </a:r>
          </a:p>
        </p:txBody>
      </p:sp>
      <p:pic>
        <p:nvPicPr>
          <p:cNvPr id="2050" name="Picture 2">
            <a:extLst>
              <a:ext uri="{FF2B5EF4-FFF2-40B4-BE49-F238E27FC236}">
                <a16:creationId xmlns:a16="http://schemas.microsoft.com/office/drawing/2014/main" id="{EDD2BC1A-0065-4EE2-88C4-FFAE7F26B81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589270" y="299348"/>
            <a:ext cx="5715000" cy="42862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E1D08FA-9032-4270-9952-354E4574F65A}"/>
              </a:ext>
            </a:extLst>
          </p:cNvPr>
          <p:cNvSpPr txBox="1"/>
          <p:nvPr/>
        </p:nvSpPr>
        <p:spPr>
          <a:xfrm>
            <a:off x="5589270" y="4777740"/>
            <a:ext cx="6154122" cy="1569660"/>
          </a:xfrm>
          <a:prstGeom prst="rect">
            <a:avLst/>
          </a:prstGeom>
          <a:noFill/>
        </p:spPr>
        <p:txBody>
          <a:bodyPr wrap="square" rtlCol="0">
            <a:spAutoFit/>
          </a:bodyPr>
          <a:lstStyle/>
          <a:p>
            <a:r>
              <a:rPr lang="en-GB" sz="2400" b="0" i="0" dirty="0">
                <a:solidFill>
                  <a:schemeClr val="tx1"/>
                </a:solidFill>
                <a:effectLst/>
                <a:latin typeface="inherit"/>
              </a:rPr>
              <a:t>But I predict that within 100 years computers will be twice as powerful 10,000 times larger and so expensive that only the five richest kings of Europe will own them. (Professor Frink, 1996)</a:t>
            </a:r>
            <a:endParaRPr lang="en-GB" sz="2400" dirty="0"/>
          </a:p>
        </p:txBody>
      </p:sp>
    </p:spTree>
    <p:extLst>
      <p:ext uri="{BB962C8B-B14F-4D97-AF65-F5344CB8AC3E}">
        <p14:creationId xmlns:p14="http://schemas.microsoft.com/office/powerpoint/2010/main" val="24540824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24EB8-91A4-440E-A0DF-F35B8BC244B3}"/>
              </a:ext>
            </a:extLst>
          </p:cNvPr>
          <p:cNvSpPr>
            <a:spLocks noGrp="1"/>
          </p:cNvSpPr>
          <p:nvPr>
            <p:ph type="title"/>
          </p:nvPr>
        </p:nvSpPr>
        <p:spPr/>
        <p:txBody>
          <a:bodyPr/>
          <a:lstStyle/>
          <a:p>
            <a:r>
              <a:rPr lang="en-GB" dirty="0"/>
              <a:t>Short Film – The Power of Technology</a:t>
            </a:r>
          </a:p>
        </p:txBody>
      </p:sp>
      <p:sp>
        <p:nvSpPr>
          <p:cNvPr id="3" name="Content Placeholder 2">
            <a:extLst>
              <a:ext uri="{FF2B5EF4-FFF2-40B4-BE49-F238E27FC236}">
                <a16:creationId xmlns:a16="http://schemas.microsoft.com/office/drawing/2014/main" id="{F57DB9B3-BA8A-496F-AF63-AD9D96C29DAA}"/>
              </a:ext>
            </a:extLst>
          </p:cNvPr>
          <p:cNvSpPr>
            <a:spLocks noGrp="1"/>
          </p:cNvSpPr>
          <p:nvPr>
            <p:ph idx="1"/>
          </p:nvPr>
        </p:nvSpPr>
        <p:spPr/>
        <p:txBody>
          <a:bodyPr/>
          <a:lstStyle/>
          <a:p>
            <a:r>
              <a:rPr lang="en-GB" dirty="0"/>
              <a:t>https://www.youtube.com/watch?v=9cNIGycTE4g</a:t>
            </a:r>
          </a:p>
        </p:txBody>
      </p:sp>
    </p:spTree>
    <p:extLst>
      <p:ext uri="{BB962C8B-B14F-4D97-AF65-F5344CB8AC3E}">
        <p14:creationId xmlns:p14="http://schemas.microsoft.com/office/powerpoint/2010/main" val="3900507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2526924-84D3-45FB-A5FE-62D8FCBF5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2A6256-1DD0-4E4B-A8B3-9A711B4DBE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760540-185E-4652-BFD2-9B362EF3B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13CB8F-AF21-4007-9197-E1E49EEB967C}"/>
              </a:ext>
            </a:extLst>
          </p:cNvPr>
          <p:cNvSpPr>
            <a:spLocks noGrp="1"/>
          </p:cNvSpPr>
          <p:nvPr>
            <p:ph type="title"/>
          </p:nvPr>
        </p:nvSpPr>
        <p:spPr>
          <a:xfrm>
            <a:off x="1535371" y="1044054"/>
            <a:ext cx="10013709" cy="1030360"/>
          </a:xfrm>
        </p:spPr>
        <p:txBody>
          <a:bodyPr>
            <a:normAutofit/>
          </a:bodyPr>
          <a:lstStyle/>
          <a:p>
            <a:r>
              <a:rPr lang="en-GB">
                <a:solidFill>
                  <a:schemeClr val="bg1"/>
                </a:solidFill>
                <a:cs typeface="Calibri Light"/>
              </a:rPr>
              <a:t>Digital Investigations</a:t>
            </a:r>
            <a:endParaRPr lang="en-GB">
              <a:solidFill>
                <a:schemeClr val="bg1"/>
              </a:solidFill>
            </a:endParaRPr>
          </a:p>
        </p:txBody>
      </p:sp>
      <p:sp>
        <p:nvSpPr>
          <p:cNvPr id="14" name="Rectangle 13">
            <a:extLst>
              <a:ext uri="{FF2B5EF4-FFF2-40B4-BE49-F238E27FC236}">
                <a16:creationId xmlns:a16="http://schemas.microsoft.com/office/drawing/2014/main" id="{729789F4-85C1-41A0-83EB-992E22210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D9D367D-6DD2-4A7C-8918-0DCAC2975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E671E15-1B68-479D-8D05-5EF588482ED3}"/>
              </a:ext>
            </a:extLst>
          </p:cNvPr>
          <p:cNvSpPr>
            <a:spLocks noGrp="1"/>
          </p:cNvSpPr>
          <p:nvPr>
            <p:ph idx="1"/>
          </p:nvPr>
        </p:nvSpPr>
        <p:spPr>
          <a:xfrm>
            <a:off x="1535371" y="2548890"/>
            <a:ext cx="10351829" cy="3989069"/>
          </a:xfrm>
        </p:spPr>
        <p:txBody>
          <a:bodyPr anchor="t">
            <a:normAutofit fontScale="92500" lnSpcReduction="20000"/>
          </a:bodyPr>
          <a:lstStyle/>
          <a:p>
            <a:pPr>
              <a:lnSpc>
                <a:spcPct val="130000"/>
              </a:lnSpc>
            </a:pPr>
            <a:r>
              <a:rPr lang="en-GB" sz="1600" dirty="0">
                <a:ea typeface="+mn-lt"/>
                <a:cs typeface="+mn-lt"/>
              </a:rPr>
              <a:t>In the UK, digital forensic investigations are conducted according to the principles and guidelines outlined in the Association of Chief Police Officers (ACPO) Good Practice Guide for Digital Evidence.</a:t>
            </a:r>
          </a:p>
          <a:p>
            <a:pPr>
              <a:lnSpc>
                <a:spcPct val="130000"/>
              </a:lnSpc>
            </a:pPr>
            <a:endParaRPr lang="en-GB" sz="1600" dirty="0">
              <a:cs typeface="Calibri"/>
            </a:endParaRPr>
          </a:p>
          <a:p>
            <a:pPr>
              <a:lnSpc>
                <a:spcPct val="130000"/>
              </a:lnSpc>
            </a:pPr>
            <a:r>
              <a:rPr lang="en-GB" sz="1600" dirty="0">
                <a:ea typeface="+mn-lt"/>
                <a:cs typeface="+mn-lt"/>
              </a:rPr>
              <a:t>This guidance was most recently updated in 2012 and, as a result, does not account for the more recent developments in technology. </a:t>
            </a:r>
          </a:p>
          <a:p>
            <a:pPr>
              <a:lnSpc>
                <a:spcPct val="130000"/>
              </a:lnSpc>
            </a:pPr>
            <a:endParaRPr lang="en-GB" sz="1600" dirty="0">
              <a:ea typeface="+mn-lt"/>
              <a:cs typeface="+mn-lt"/>
            </a:endParaRPr>
          </a:p>
          <a:p>
            <a:pPr>
              <a:lnSpc>
                <a:spcPct val="130000"/>
              </a:lnSpc>
            </a:pPr>
            <a:r>
              <a:rPr lang="en-GB" sz="1600" dirty="0">
                <a:ea typeface="+mn-lt"/>
                <a:cs typeface="+mn-lt"/>
              </a:rPr>
              <a:t>For instance, in providing guidance regarding mobile communication records between two parties, the guidance only really addresses telephone calls and ‘traditional’ text based messaging such as SMS. </a:t>
            </a:r>
            <a:endParaRPr lang="en-GB" sz="1600" dirty="0">
              <a:cs typeface="Calibri"/>
            </a:endParaRPr>
          </a:p>
          <a:p>
            <a:pPr>
              <a:lnSpc>
                <a:spcPct val="130000"/>
              </a:lnSpc>
            </a:pPr>
            <a:endParaRPr lang="en-GB" sz="1600" b="1" dirty="0">
              <a:cs typeface="Calibri"/>
            </a:endParaRPr>
          </a:p>
          <a:p>
            <a:pPr marL="0" indent="0">
              <a:lnSpc>
                <a:spcPct val="130000"/>
              </a:lnSpc>
              <a:buNone/>
            </a:pPr>
            <a:r>
              <a:rPr lang="en-GB" sz="1600" b="1" dirty="0">
                <a:cs typeface="Calibri"/>
              </a:rPr>
              <a:t>That is the main issue with the speed of change</a:t>
            </a:r>
            <a:endParaRPr lang="en-GB" sz="1600" dirty="0">
              <a:cs typeface="Calibri" panose="020F0502020204030204"/>
            </a:endParaRPr>
          </a:p>
        </p:txBody>
      </p:sp>
    </p:spTree>
    <p:extLst>
      <p:ext uri="{BB962C8B-B14F-4D97-AF65-F5344CB8AC3E}">
        <p14:creationId xmlns:p14="http://schemas.microsoft.com/office/powerpoint/2010/main" val="41136502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3DB426D6-FD66-4A48-A6EB-235CF40812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29873" y="-10597"/>
            <a:ext cx="4067173" cy="68381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047" y="717163"/>
            <a:ext cx="8068913" cy="5450453"/>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DDCE73A-9360-4006-BD6C-4B31B47DE379}"/>
              </a:ext>
            </a:extLst>
          </p:cNvPr>
          <p:cNvSpPr>
            <a:spLocks noGrp="1"/>
          </p:cNvSpPr>
          <p:nvPr>
            <p:ph type="title"/>
          </p:nvPr>
        </p:nvSpPr>
        <p:spPr>
          <a:xfrm>
            <a:off x="859536" y="1056362"/>
            <a:ext cx="6754446" cy="646708"/>
          </a:xfrm>
        </p:spPr>
        <p:txBody>
          <a:bodyPr>
            <a:normAutofit fontScale="90000"/>
          </a:bodyPr>
          <a:lstStyle/>
          <a:p>
            <a:r>
              <a:rPr lang="en-GB" dirty="0"/>
              <a:t>Cloud Storage</a:t>
            </a:r>
          </a:p>
        </p:txBody>
      </p:sp>
      <p:sp>
        <p:nvSpPr>
          <p:cNvPr id="14" name="Rectangle 13">
            <a:extLst>
              <a:ext uri="{FF2B5EF4-FFF2-40B4-BE49-F238E27FC236}">
                <a16:creationId xmlns:a16="http://schemas.microsoft.com/office/drawing/2014/main" id="{C509E6C1-B33E-49E8-8D77-7D2A9B49E8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29872" y="717163"/>
            <a:ext cx="4059075" cy="53922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8774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326E5FF-6756-4C9D-AA3B-3829D264B6C2}"/>
              </a:ext>
            </a:extLst>
          </p:cNvPr>
          <p:cNvSpPr>
            <a:spLocks noGrp="1"/>
          </p:cNvSpPr>
          <p:nvPr>
            <p:ph idx="1"/>
          </p:nvPr>
        </p:nvSpPr>
        <p:spPr>
          <a:xfrm>
            <a:off x="308610" y="1817370"/>
            <a:ext cx="7440930" cy="3984268"/>
          </a:xfrm>
        </p:spPr>
        <p:txBody>
          <a:bodyPr anchor="t">
            <a:normAutofit fontScale="92500" lnSpcReduction="20000"/>
          </a:bodyPr>
          <a:lstStyle/>
          <a:p>
            <a:pPr>
              <a:lnSpc>
                <a:spcPct val="130000"/>
              </a:lnSpc>
            </a:pPr>
            <a:r>
              <a:rPr lang="en-GB" sz="1600" dirty="0">
                <a:ea typeface="+mn-lt"/>
                <a:cs typeface="+mn-lt"/>
              </a:rPr>
              <a:t>Cloud storage is a technology by which data is stored remotely and accessed over an Internet or network connection. There are a number of different popular Cloud storage technologies;</a:t>
            </a:r>
          </a:p>
          <a:p>
            <a:pPr>
              <a:lnSpc>
                <a:spcPct val="130000"/>
              </a:lnSpc>
            </a:pPr>
            <a:r>
              <a:rPr lang="en-GB" sz="1600" dirty="0">
                <a:ea typeface="+mn-lt"/>
                <a:cs typeface="+mn-lt"/>
              </a:rPr>
              <a:t>Google’s Drive, Microsoft’s OneDrive, </a:t>
            </a:r>
            <a:r>
              <a:rPr lang="en-GB" sz="1600" dirty="0" err="1">
                <a:ea typeface="+mn-lt"/>
                <a:cs typeface="+mn-lt"/>
              </a:rPr>
              <a:t>DropBox</a:t>
            </a:r>
            <a:r>
              <a:rPr lang="en-GB" sz="1600" dirty="0">
                <a:ea typeface="+mn-lt"/>
                <a:cs typeface="+mn-lt"/>
              </a:rPr>
              <a:t>, and Apple’s iCloud services. </a:t>
            </a:r>
          </a:p>
          <a:p>
            <a:pPr>
              <a:lnSpc>
                <a:spcPct val="130000"/>
              </a:lnSpc>
            </a:pPr>
            <a:r>
              <a:rPr lang="en-GB" sz="1600" dirty="0">
                <a:ea typeface="+mn-lt"/>
                <a:cs typeface="+mn-lt"/>
              </a:rPr>
              <a:t>Cloud storage has developed significantly over the last 10-15 years, with more and more capabilities having been added to it. </a:t>
            </a:r>
          </a:p>
          <a:p>
            <a:pPr>
              <a:lnSpc>
                <a:spcPct val="130000"/>
              </a:lnSpc>
            </a:pPr>
            <a:endParaRPr lang="en-GB" sz="1600" dirty="0">
              <a:cs typeface="Calibri"/>
            </a:endParaRPr>
          </a:p>
          <a:p>
            <a:pPr marL="0" indent="0">
              <a:lnSpc>
                <a:spcPct val="130000"/>
              </a:lnSpc>
              <a:buNone/>
            </a:pPr>
            <a:r>
              <a:rPr lang="en-GB" sz="1600" b="1" dirty="0">
                <a:cs typeface="Calibri"/>
              </a:rPr>
              <a:t>How does remote storage change our understanding of digital safety and security? </a:t>
            </a:r>
            <a:r>
              <a:rPr lang="en-GB" sz="1600" dirty="0">
                <a:cs typeface="Calibri"/>
              </a:rPr>
              <a:t>Can you think of any implications for Policing?</a:t>
            </a:r>
            <a:endParaRPr lang="en-GB" sz="1600" b="1" dirty="0">
              <a:cs typeface="Calibri"/>
            </a:endParaRPr>
          </a:p>
        </p:txBody>
      </p:sp>
      <p:sp>
        <p:nvSpPr>
          <p:cNvPr id="18" name="Rectangle 17">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167615"/>
            <a:ext cx="8063866"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68914"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AD0687CC-D1D8-44B2-9573-CC65510ECB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32924" y="6134669"/>
            <a:ext cx="4059075" cy="723331"/>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666561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235" y="758246"/>
            <a:ext cx="4658480" cy="538631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2B03AF-D11F-48C3-891B-367490989407}"/>
              </a:ext>
            </a:extLst>
          </p:cNvPr>
          <p:cNvSpPr>
            <a:spLocks noGrp="1"/>
          </p:cNvSpPr>
          <p:nvPr>
            <p:ph type="title"/>
          </p:nvPr>
        </p:nvSpPr>
        <p:spPr>
          <a:xfrm>
            <a:off x="331470" y="1072110"/>
            <a:ext cx="4080510" cy="1862345"/>
          </a:xfrm>
        </p:spPr>
        <p:txBody>
          <a:bodyPr>
            <a:normAutofit fontScale="90000"/>
          </a:bodyPr>
          <a:lstStyle/>
          <a:p>
            <a:r>
              <a:rPr lang="en-GB" dirty="0"/>
              <a:t>Digital Policing Applications</a:t>
            </a:r>
          </a:p>
        </p:txBody>
      </p:sp>
      <p:sp>
        <p:nvSpPr>
          <p:cNvPr id="13" name="Rectangle 12">
            <a:extLst>
              <a:ext uri="{FF2B5EF4-FFF2-40B4-BE49-F238E27FC236}">
                <a16:creationId xmlns:a16="http://schemas.microsoft.com/office/drawing/2014/main" id="{2060C0F7-61A6-4E64-A77E-AFBD81127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84060" y="0"/>
            <a:ext cx="7507940" cy="76522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54E465F-F992-42B2-9603-3CFCE0514823}"/>
              </a:ext>
            </a:extLst>
          </p:cNvPr>
          <p:cNvSpPr>
            <a:spLocks noGrp="1"/>
          </p:cNvSpPr>
          <p:nvPr>
            <p:ph idx="1"/>
          </p:nvPr>
        </p:nvSpPr>
        <p:spPr>
          <a:xfrm>
            <a:off x="637874" y="2934455"/>
            <a:ext cx="3616073" cy="2840139"/>
          </a:xfrm>
        </p:spPr>
        <p:txBody>
          <a:bodyPr anchor="t">
            <a:normAutofit fontScale="92500"/>
          </a:bodyPr>
          <a:lstStyle/>
          <a:p>
            <a:r>
              <a:rPr lang="en-GB" sz="2000" dirty="0">
                <a:ea typeface="+mn-lt"/>
                <a:cs typeface="+mn-lt"/>
              </a:rPr>
              <a:t>We will now considered three distinct areas; child protection, mobile technology and Cloud-based evidence. </a:t>
            </a:r>
          </a:p>
        </p:txBody>
      </p:sp>
      <p:pic>
        <p:nvPicPr>
          <p:cNvPr id="5" name="Picture 4" descr="Cloud shaped hard drive with cables">
            <a:extLst>
              <a:ext uri="{FF2B5EF4-FFF2-40B4-BE49-F238E27FC236}">
                <a16:creationId xmlns:a16="http://schemas.microsoft.com/office/drawing/2014/main" id="{4F335428-2C31-AAE9-27BD-BFFA23B5592B}"/>
              </a:ext>
            </a:extLst>
          </p:cNvPr>
          <p:cNvPicPr>
            <a:picLocks noChangeAspect="1"/>
          </p:cNvPicPr>
          <p:nvPr/>
        </p:nvPicPr>
        <p:blipFill rotWithShape="1">
          <a:blip r:embed="rId2"/>
          <a:srcRect l="4193" r="16745" b="1"/>
          <a:stretch/>
        </p:blipFill>
        <p:spPr>
          <a:xfrm>
            <a:off x="4695713" y="713436"/>
            <a:ext cx="7500472" cy="5431128"/>
          </a:xfrm>
          <a:prstGeom prst="rect">
            <a:avLst/>
          </a:prstGeom>
        </p:spPr>
      </p:pic>
      <p:sp>
        <p:nvSpPr>
          <p:cNvPr id="15" name="Rectangle 14">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 y="6144564"/>
            <a:ext cx="4656246" cy="7134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715122" y="6167615"/>
            <a:ext cx="7473828"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6241"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713436"/>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196584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2526924-84D3-45FB-A5FE-62D8FCBF5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2A6256-1DD0-4E4B-A8B3-9A711B4DBE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760540-185E-4652-BFD2-9B362EF3B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E6695E-DC10-4B9C-B350-6994B811F5ED}"/>
              </a:ext>
            </a:extLst>
          </p:cNvPr>
          <p:cNvSpPr>
            <a:spLocks noGrp="1"/>
          </p:cNvSpPr>
          <p:nvPr>
            <p:ph type="title"/>
          </p:nvPr>
        </p:nvSpPr>
        <p:spPr>
          <a:xfrm>
            <a:off x="1535371" y="1044054"/>
            <a:ext cx="10013709" cy="1030360"/>
          </a:xfrm>
        </p:spPr>
        <p:txBody>
          <a:bodyPr>
            <a:normAutofit/>
          </a:bodyPr>
          <a:lstStyle/>
          <a:p>
            <a:r>
              <a:rPr lang="en-GB">
                <a:solidFill>
                  <a:schemeClr val="bg1"/>
                </a:solidFill>
                <a:cs typeface="Calibri Light"/>
              </a:rPr>
              <a:t>Child Abuse Investigations</a:t>
            </a:r>
            <a:endParaRPr lang="en-GB">
              <a:solidFill>
                <a:schemeClr val="bg1"/>
              </a:solidFill>
            </a:endParaRPr>
          </a:p>
        </p:txBody>
      </p:sp>
      <p:sp>
        <p:nvSpPr>
          <p:cNvPr id="14" name="Rectangle 13">
            <a:extLst>
              <a:ext uri="{FF2B5EF4-FFF2-40B4-BE49-F238E27FC236}">
                <a16:creationId xmlns:a16="http://schemas.microsoft.com/office/drawing/2014/main" id="{729789F4-85C1-41A0-83EB-992E22210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D9D367D-6DD2-4A7C-8918-0DCAC2975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5D736B7-8362-46A6-842D-21EF165CDAA3}"/>
              </a:ext>
            </a:extLst>
          </p:cNvPr>
          <p:cNvSpPr>
            <a:spLocks noGrp="1"/>
          </p:cNvSpPr>
          <p:nvPr>
            <p:ph idx="1"/>
          </p:nvPr>
        </p:nvSpPr>
        <p:spPr>
          <a:xfrm>
            <a:off x="1535371" y="2702257"/>
            <a:ext cx="10328969" cy="3789984"/>
          </a:xfrm>
        </p:spPr>
        <p:txBody>
          <a:bodyPr anchor="t">
            <a:normAutofit fontScale="92500" lnSpcReduction="10000"/>
          </a:bodyPr>
          <a:lstStyle/>
          <a:p>
            <a:pPr>
              <a:lnSpc>
                <a:spcPct val="130000"/>
              </a:lnSpc>
            </a:pPr>
            <a:r>
              <a:rPr lang="en-GB" sz="2000" dirty="0">
                <a:ea typeface="+mn-lt"/>
                <a:cs typeface="+mn-lt"/>
              </a:rPr>
              <a:t>Currently, child abuse cases typically are investigated by a variety of different staff working in different roles within a police force. </a:t>
            </a:r>
          </a:p>
          <a:p>
            <a:pPr>
              <a:lnSpc>
                <a:spcPct val="130000"/>
              </a:lnSpc>
            </a:pPr>
            <a:endParaRPr lang="en-GB" sz="2000" dirty="0">
              <a:cs typeface="Calibri"/>
            </a:endParaRPr>
          </a:p>
          <a:p>
            <a:pPr>
              <a:lnSpc>
                <a:spcPct val="130000"/>
              </a:lnSpc>
            </a:pPr>
            <a:r>
              <a:rPr lang="en-GB" sz="2000" dirty="0">
                <a:ea typeface="+mn-lt"/>
                <a:cs typeface="+mn-lt"/>
              </a:rPr>
              <a:t>Likewise, the remit of the digital forensic unit (HTCU) staff can vary significantly depending upon which force they are working for.</a:t>
            </a:r>
          </a:p>
          <a:p>
            <a:pPr>
              <a:lnSpc>
                <a:spcPct val="130000"/>
              </a:lnSpc>
            </a:pPr>
            <a:endParaRPr lang="en-GB" sz="2000" dirty="0">
              <a:cs typeface="Calibri"/>
            </a:endParaRPr>
          </a:p>
          <a:p>
            <a:pPr>
              <a:lnSpc>
                <a:spcPct val="130000"/>
              </a:lnSpc>
            </a:pPr>
            <a:r>
              <a:rPr lang="en-GB" sz="2000" dirty="0">
                <a:ea typeface="+mn-lt"/>
                <a:cs typeface="+mn-lt"/>
              </a:rPr>
              <a:t>Some forces use their HTCU staff to carry out the whole workflow, whilst others only use the HTCU staff for extracting and presenting the data for another officer/analyst to carry out the investigation</a:t>
            </a:r>
            <a:endParaRPr lang="en-GB" sz="2000" dirty="0">
              <a:cs typeface="Calibri"/>
            </a:endParaRPr>
          </a:p>
        </p:txBody>
      </p:sp>
    </p:spTree>
    <p:extLst>
      <p:ext uri="{BB962C8B-B14F-4D97-AF65-F5344CB8AC3E}">
        <p14:creationId xmlns:p14="http://schemas.microsoft.com/office/powerpoint/2010/main" val="10091222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2526924-84D3-45FB-A5FE-62D8FCBF5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2A6256-1DD0-4E4B-A8B3-9A711B4DBE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760540-185E-4652-BFD2-9B362EF3B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DE81CB-01BA-4E96-A3A6-54CF42FBDA91}"/>
              </a:ext>
            </a:extLst>
          </p:cNvPr>
          <p:cNvSpPr>
            <a:spLocks noGrp="1"/>
          </p:cNvSpPr>
          <p:nvPr>
            <p:ph type="title"/>
          </p:nvPr>
        </p:nvSpPr>
        <p:spPr>
          <a:xfrm>
            <a:off x="1535371" y="1044054"/>
            <a:ext cx="10013709" cy="1030360"/>
          </a:xfrm>
        </p:spPr>
        <p:txBody>
          <a:bodyPr>
            <a:normAutofit/>
          </a:bodyPr>
          <a:lstStyle/>
          <a:p>
            <a:r>
              <a:rPr lang="en-GB">
                <a:solidFill>
                  <a:schemeClr val="bg1"/>
                </a:solidFill>
                <a:cs typeface="Calibri Light"/>
              </a:rPr>
              <a:t>Victim Identification</a:t>
            </a:r>
            <a:endParaRPr lang="en-GB">
              <a:solidFill>
                <a:schemeClr val="bg1"/>
              </a:solidFill>
            </a:endParaRPr>
          </a:p>
        </p:txBody>
      </p:sp>
      <p:sp>
        <p:nvSpPr>
          <p:cNvPr id="14" name="Rectangle 13">
            <a:extLst>
              <a:ext uri="{FF2B5EF4-FFF2-40B4-BE49-F238E27FC236}">
                <a16:creationId xmlns:a16="http://schemas.microsoft.com/office/drawing/2014/main" id="{729789F4-85C1-41A0-83EB-992E22210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D9D367D-6DD2-4A7C-8918-0DCAC2975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9F3D9AF-524F-42DF-BFE6-EBEE955DD1E0}"/>
              </a:ext>
            </a:extLst>
          </p:cNvPr>
          <p:cNvSpPr>
            <a:spLocks noGrp="1"/>
          </p:cNvSpPr>
          <p:nvPr>
            <p:ph idx="1"/>
          </p:nvPr>
        </p:nvSpPr>
        <p:spPr>
          <a:xfrm>
            <a:off x="1535371" y="2594610"/>
            <a:ext cx="10123229" cy="3897629"/>
          </a:xfrm>
        </p:spPr>
        <p:txBody>
          <a:bodyPr anchor="t">
            <a:normAutofit/>
          </a:bodyPr>
          <a:lstStyle/>
          <a:p>
            <a:pPr>
              <a:lnSpc>
                <a:spcPct val="130000"/>
              </a:lnSpc>
            </a:pPr>
            <a:r>
              <a:rPr lang="en-GB" dirty="0">
                <a:ea typeface="+mn-lt"/>
                <a:cs typeface="+mn-lt"/>
              </a:rPr>
              <a:t>INTERPOL (2019) specifically defines victim identification referring to the importance of the thorough analysis of photographs, videos and digital images of a child being sexually abused with the aim of identifying and locating the child and the abuser.</a:t>
            </a:r>
          </a:p>
          <a:p>
            <a:pPr>
              <a:lnSpc>
                <a:spcPct val="130000"/>
              </a:lnSpc>
            </a:pPr>
            <a:endParaRPr lang="en-GB" dirty="0">
              <a:ea typeface="+mn-lt"/>
              <a:cs typeface="+mn-lt"/>
            </a:endParaRPr>
          </a:p>
          <a:p>
            <a:pPr>
              <a:lnSpc>
                <a:spcPct val="130000"/>
              </a:lnSpc>
            </a:pPr>
            <a:r>
              <a:rPr lang="en-GB" dirty="0">
                <a:ea typeface="+mn-lt"/>
                <a:cs typeface="+mn-lt"/>
              </a:rPr>
              <a:t>Anyone who is working on a case involving digital devices may have to perform victim identification. </a:t>
            </a:r>
          </a:p>
        </p:txBody>
      </p:sp>
    </p:spTree>
    <p:extLst>
      <p:ext uri="{BB962C8B-B14F-4D97-AF65-F5344CB8AC3E}">
        <p14:creationId xmlns:p14="http://schemas.microsoft.com/office/powerpoint/2010/main" val="13593000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2526924-84D3-45FB-A5FE-62D8FCBF5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2A6256-1DD0-4E4B-A8B3-9A711B4DBE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760540-185E-4652-BFD2-9B362EF3B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DE81CB-01BA-4E96-A3A6-54CF42FBDA91}"/>
              </a:ext>
            </a:extLst>
          </p:cNvPr>
          <p:cNvSpPr>
            <a:spLocks noGrp="1"/>
          </p:cNvSpPr>
          <p:nvPr>
            <p:ph type="title"/>
          </p:nvPr>
        </p:nvSpPr>
        <p:spPr>
          <a:xfrm>
            <a:off x="1535371" y="1044054"/>
            <a:ext cx="10013709" cy="1030360"/>
          </a:xfrm>
        </p:spPr>
        <p:txBody>
          <a:bodyPr>
            <a:normAutofit/>
          </a:bodyPr>
          <a:lstStyle/>
          <a:p>
            <a:r>
              <a:rPr lang="en-GB">
                <a:solidFill>
                  <a:schemeClr val="bg1"/>
                </a:solidFill>
                <a:cs typeface="Calibri Light"/>
              </a:rPr>
              <a:t>Victim Identification</a:t>
            </a:r>
            <a:endParaRPr lang="en-GB">
              <a:solidFill>
                <a:schemeClr val="bg1"/>
              </a:solidFill>
            </a:endParaRPr>
          </a:p>
        </p:txBody>
      </p:sp>
      <p:sp>
        <p:nvSpPr>
          <p:cNvPr id="14" name="Rectangle 13">
            <a:extLst>
              <a:ext uri="{FF2B5EF4-FFF2-40B4-BE49-F238E27FC236}">
                <a16:creationId xmlns:a16="http://schemas.microsoft.com/office/drawing/2014/main" id="{729789F4-85C1-41A0-83EB-992E22210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D9D367D-6DD2-4A7C-8918-0DCAC2975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9F3D9AF-524F-42DF-BFE6-EBEE955DD1E0}"/>
              </a:ext>
            </a:extLst>
          </p:cNvPr>
          <p:cNvSpPr>
            <a:spLocks noGrp="1"/>
          </p:cNvSpPr>
          <p:nvPr>
            <p:ph idx="1"/>
          </p:nvPr>
        </p:nvSpPr>
        <p:spPr>
          <a:xfrm>
            <a:off x="1535371" y="2594610"/>
            <a:ext cx="10123229" cy="3897629"/>
          </a:xfrm>
        </p:spPr>
        <p:txBody>
          <a:bodyPr anchor="t">
            <a:normAutofit/>
          </a:bodyPr>
          <a:lstStyle/>
          <a:p>
            <a:pPr>
              <a:lnSpc>
                <a:spcPct val="130000"/>
              </a:lnSpc>
            </a:pPr>
            <a:r>
              <a:rPr lang="en-GB" sz="1800" dirty="0">
                <a:ea typeface="+mn-lt"/>
                <a:cs typeface="+mn-lt"/>
              </a:rPr>
              <a:t>Whilst every case must be taken on its unique circumstances, there are certain universal considerations to look for within such imagery, which can help progress a case and produce actionable intelligence leads. </a:t>
            </a:r>
          </a:p>
          <a:p>
            <a:pPr>
              <a:lnSpc>
                <a:spcPct val="130000"/>
              </a:lnSpc>
            </a:pPr>
            <a:endParaRPr lang="en-GB" dirty="0">
              <a:ea typeface="+mn-lt"/>
              <a:cs typeface="+mn-lt"/>
            </a:endParaRPr>
          </a:p>
          <a:p>
            <a:pPr>
              <a:lnSpc>
                <a:spcPct val="130000"/>
              </a:lnSpc>
            </a:pPr>
            <a:r>
              <a:rPr lang="en-GB" sz="1800" dirty="0">
                <a:ea typeface="+mn-lt"/>
                <a:cs typeface="+mn-lt"/>
              </a:rPr>
              <a:t>These include:</a:t>
            </a:r>
          </a:p>
          <a:p>
            <a:pPr>
              <a:lnSpc>
                <a:spcPct val="130000"/>
              </a:lnSpc>
            </a:pPr>
            <a:endParaRPr lang="en-GB" dirty="0">
              <a:ea typeface="+mn-lt"/>
              <a:cs typeface="+mn-lt"/>
            </a:endParaRPr>
          </a:p>
        </p:txBody>
      </p:sp>
    </p:spTree>
    <p:extLst>
      <p:ext uri="{BB962C8B-B14F-4D97-AF65-F5344CB8AC3E}">
        <p14:creationId xmlns:p14="http://schemas.microsoft.com/office/powerpoint/2010/main" val="1178688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2526924-84D3-45FB-A5FE-62D8FCBF5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2A6256-1DD0-4E4B-A8B3-9A711B4DBE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760540-185E-4652-BFD2-9B362EF3B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DE81CB-01BA-4E96-A3A6-54CF42FBDA91}"/>
              </a:ext>
            </a:extLst>
          </p:cNvPr>
          <p:cNvSpPr>
            <a:spLocks noGrp="1"/>
          </p:cNvSpPr>
          <p:nvPr>
            <p:ph type="title"/>
          </p:nvPr>
        </p:nvSpPr>
        <p:spPr>
          <a:xfrm>
            <a:off x="1535371" y="1044054"/>
            <a:ext cx="10013709" cy="1030360"/>
          </a:xfrm>
        </p:spPr>
        <p:txBody>
          <a:bodyPr>
            <a:normAutofit/>
          </a:bodyPr>
          <a:lstStyle/>
          <a:p>
            <a:r>
              <a:rPr lang="en-GB">
                <a:solidFill>
                  <a:schemeClr val="bg1"/>
                </a:solidFill>
                <a:cs typeface="Calibri Light"/>
              </a:rPr>
              <a:t>Victim Identification</a:t>
            </a:r>
            <a:endParaRPr lang="en-GB">
              <a:solidFill>
                <a:schemeClr val="bg1"/>
              </a:solidFill>
            </a:endParaRPr>
          </a:p>
        </p:txBody>
      </p:sp>
      <p:sp>
        <p:nvSpPr>
          <p:cNvPr id="14" name="Rectangle 13">
            <a:extLst>
              <a:ext uri="{FF2B5EF4-FFF2-40B4-BE49-F238E27FC236}">
                <a16:creationId xmlns:a16="http://schemas.microsoft.com/office/drawing/2014/main" id="{729789F4-85C1-41A0-83EB-992E22210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D9D367D-6DD2-4A7C-8918-0DCAC2975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9F3D9AF-524F-42DF-BFE6-EBEE955DD1E0}"/>
              </a:ext>
            </a:extLst>
          </p:cNvPr>
          <p:cNvSpPr>
            <a:spLocks noGrp="1"/>
          </p:cNvSpPr>
          <p:nvPr>
            <p:ph idx="1"/>
          </p:nvPr>
        </p:nvSpPr>
        <p:spPr>
          <a:xfrm>
            <a:off x="1535371" y="2594610"/>
            <a:ext cx="10123229" cy="3897629"/>
          </a:xfrm>
        </p:spPr>
        <p:txBody>
          <a:bodyPr anchor="t">
            <a:normAutofit/>
          </a:bodyPr>
          <a:lstStyle/>
          <a:p>
            <a:pPr marL="285750" indent="-285750">
              <a:lnSpc>
                <a:spcPct val="130000"/>
              </a:lnSpc>
              <a:buFont typeface="Arial" panose="020B0604020202020204" pitchFamily="34" charset="0"/>
              <a:buChar char="•"/>
            </a:pPr>
            <a:r>
              <a:rPr lang="en-GB" sz="1600" dirty="0">
                <a:ea typeface="+mn-lt"/>
                <a:cs typeface="+mn-lt"/>
              </a:rPr>
              <a:t>Faces/identifiable marks (e.g. tattoos) present on the persons in images</a:t>
            </a:r>
          </a:p>
          <a:p>
            <a:pPr marL="285750" indent="-285750">
              <a:lnSpc>
                <a:spcPct val="130000"/>
              </a:lnSpc>
              <a:buFont typeface="Arial" panose="020B0604020202020204" pitchFamily="34" charset="0"/>
              <a:buChar char="•"/>
            </a:pPr>
            <a:endParaRPr lang="en-GB" sz="1600" dirty="0">
              <a:ea typeface="+mn-lt"/>
              <a:cs typeface="+mn-lt"/>
            </a:endParaRPr>
          </a:p>
          <a:p>
            <a:pPr marL="285750" indent="-285750">
              <a:lnSpc>
                <a:spcPct val="130000"/>
              </a:lnSpc>
              <a:buFont typeface="Arial" panose="020B0604020202020204" pitchFamily="34" charset="0"/>
              <a:buChar char="•"/>
            </a:pPr>
            <a:r>
              <a:rPr lang="en-GB" sz="1600" dirty="0">
                <a:ea typeface="+mn-lt"/>
                <a:cs typeface="+mn-lt"/>
              </a:rPr>
              <a:t>Identifiable landmarks/points of interest present in images</a:t>
            </a:r>
          </a:p>
          <a:p>
            <a:pPr marL="285750" indent="-285750">
              <a:lnSpc>
                <a:spcPct val="130000"/>
              </a:lnSpc>
              <a:buFont typeface="Arial" panose="020B0604020202020204" pitchFamily="34" charset="0"/>
              <a:buChar char="•"/>
            </a:pPr>
            <a:endParaRPr lang="en-GB" sz="1600" dirty="0">
              <a:ea typeface="+mn-lt"/>
              <a:cs typeface="+mn-lt"/>
            </a:endParaRPr>
          </a:p>
          <a:p>
            <a:pPr marL="285750" indent="-285750">
              <a:lnSpc>
                <a:spcPct val="130000"/>
              </a:lnSpc>
              <a:buFont typeface="Arial" panose="020B0604020202020204" pitchFamily="34" charset="0"/>
              <a:buChar char="•"/>
            </a:pPr>
            <a:r>
              <a:rPr lang="en-GB" sz="1600" dirty="0">
                <a:ea typeface="+mn-lt"/>
                <a:cs typeface="+mn-lt"/>
              </a:rPr>
              <a:t>Any other information present which might be usable to identify a location or person of interest</a:t>
            </a:r>
          </a:p>
          <a:p>
            <a:pPr>
              <a:lnSpc>
                <a:spcPct val="130000"/>
              </a:lnSpc>
            </a:pPr>
            <a:endParaRPr lang="en-GB" sz="1600" dirty="0">
              <a:ea typeface="+mn-lt"/>
              <a:cs typeface="+mn-lt"/>
            </a:endParaRPr>
          </a:p>
          <a:p>
            <a:pPr>
              <a:lnSpc>
                <a:spcPct val="130000"/>
              </a:lnSpc>
            </a:pPr>
            <a:r>
              <a:rPr lang="en-GB" sz="1600" dirty="0">
                <a:ea typeface="+mn-lt"/>
                <a:cs typeface="+mn-lt"/>
              </a:rPr>
              <a:t>In order to help combat child abuse material, all police forces in the UK have access to the Child Abuse Image Database (CAID) (Home Office, 2015). </a:t>
            </a:r>
          </a:p>
        </p:txBody>
      </p:sp>
    </p:spTree>
    <p:extLst>
      <p:ext uri="{BB962C8B-B14F-4D97-AF65-F5344CB8AC3E}">
        <p14:creationId xmlns:p14="http://schemas.microsoft.com/office/powerpoint/2010/main" val="17375552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2526924-84D3-45FB-A5FE-62D8FCBF5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2A6256-1DD0-4E4B-A8B3-9A711B4DBE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760540-185E-4652-BFD2-9B362EF3B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2163DC-43B3-4BAB-B694-D4DF712E10BF}"/>
              </a:ext>
            </a:extLst>
          </p:cNvPr>
          <p:cNvSpPr>
            <a:spLocks noGrp="1"/>
          </p:cNvSpPr>
          <p:nvPr>
            <p:ph type="title"/>
          </p:nvPr>
        </p:nvSpPr>
        <p:spPr>
          <a:xfrm>
            <a:off x="1535371" y="1044054"/>
            <a:ext cx="10013709" cy="1030360"/>
          </a:xfrm>
        </p:spPr>
        <p:txBody>
          <a:bodyPr>
            <a:normAutofit/>
          </a:bodyPr>
          <a:lstStyle/>
          <a:p>
            <a:r>
              <a:rPr lang="en-GB">
                <a:solidFill>
                  <a:schemeClr val="bg1"/>
                </a:solidFill>
                <a:cs typeface="Calibri Light"/>
              </a:rPr>
              <a:t>Victim Identification</a:t>
            </a:r>
            <a:endParaRPr lang="en-GB">
              <a:solidFill>
                <a:schemeClr val="bg1"/>
              </a:solidFill>
            </a:endParaRPr>
          </a:p>
        </p:txBody>
      </p:sp>
      <p:sp>
        <p:nvSpPr>
          <p:cNvPr id="14" name="Rectangle 13">
            <a:extLst>
              <a:ext uri="{FF2B5EF4-FFF2-40B4-BE49-F238E27FC236}">
                <a16:creationId xmlns:a16="http://schemas.microsoft.com/office/drawing/2014/main" id="{729789F4-85C1-41A0-83EB-992E22210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D9D367D-6DD2-4A7C-8918-0DCAC2975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C17F575-F6D6-4494-92C5-0C7493CE1607}"/>
              </a:ext>
            </a:extLst>
          </p:cNvPr>
          <p:cNvSpPr>
            <a:spLocks noGrp="1"/>
          </p:cNvSpPr>
          <p:nvPr>
            <p:ph idx="1"/>
          </p:nvPr>
        </p:nvSpPr>
        <p:spPr>
          <a:xfrm>
            <a:off x="1348740" y="2560320"/>
            <a:ext cx="10515599" cy="3931920"/>
          </a:xfrm>
        </p:spPr>
        <p:txBody>
          <a:bodyPr anchor="t">
            <a:normAutofit fontScale="92500" lnSpcReduction="20000"/>
          </a:bodyPr>
          <a:lstStyle/>
          <a:p>
            <a:pPr>
              <a:lnSpc>
                <a:spcPct val="130000"/>
              </a:lnSpc>
            </a:pPr>
            <a:r>
              <a:rPr lang="en-GB" sz="2000" dirty="0">
                <a:ea typeface="+mn-lt"/>
                <a:cs typeface="+mn-lt"/>
              </a:rPr>
              <a:t>This database is a collaborative endeavour, in which individual forces submit the results of their cases to the central database and in return receive updates from the central database. </a:t>
            </a:r>
            <a:endParaRPr lang="en-US" sz="2000" dirty="0"/>
          </a:p>
          <a:p>
            <a:pPr>
              <a:lnSpc>
                <a:spcPct val="130000"/>
              </a:lnSpc>
            </a:pPr>
            <a:endParaRPr lang="en-GB" sz="2000" dirty="0">
              <a:ea typeface="+mn-lt"/>
              <a:cs typeface="+mn-lt"/>
            </a:endParaRPr>
          </a:p>
          <a:p>
            <a:pPr>
              <a:lnSpc>
                <a:spcPct val="130000"/>
              </a:lnSpc>
            </a:pPr>
            <a:r>
              <a:rPr lang="en-GB" sz="2000" dirty="0">
                <a:ea typeface="+mn-lt"/>
                <a:cs typeface="+mn-lt"/>
              </a:rPr>
              <a:t>In this way, each police force receives information from the other police forces who have uploaded information based on their own cases. </a:t>
            </a:r>
          </a:p>
          <a:p>
            <a:pPr>
              <a:lnSpc>
                <a:spcPct val="130000"/>
              </a:lnSpc>
            </a:pPr>
            <a:endParaRPr lang="en-GB" sz="2000" dirty="0">
              <a:ea typeface="+mn-lt"/>
              <a:cs typeface="+mn-lt"/>
            </a:endParaRPr>
          </a:p>
          <a:p>
            <a:pPr>
              <a:lnSpc>
                <a:spcPct val="130000"/>
              </a:lnSpc>
            </a:pPr>
            <a:r>
              <a:rPr lang="en-GB" sz="2000" dirty="0">
                <a:ea typeface="+mn-lt"/>
                <a:cs typeface="+mn-lt"/>
              </a:rPr>
              <a:t>This means that previously categorised child abuse material can be automatically recognised when it appears on subsequent cases. </a:t>
            </a:r>
            <a:endParaRPr lang="en-GB" sz="2000" dirty="0">
              <a:cs typeface="Calibri"/>
            </a:endParaRPr>
          </a:p>
        </p:txBody>
      </p:sp>
    </p:spTree>
    <p:extLst>
      <p:ext uri="{BB962C8B-B14F-4D97-AF65-F5344CB8AC3E}">
        <p14:creationId xmlns:p14="http://schemas.microsoft.com/office/powerpoint/2010/main" val="20393726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2526924-84D3-45FB-A5FE-62D8FCBF5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2A6256-1DD0-4E4B-A8B3-9A711B4DBE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760540-185E-4652-BFD2-9B362EF3B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BDA0B3-D916-4101-ABFB-E44E6736FAAF}"/>
              </a:ext>
            </a:extLst>
          </p:cNvPr>
          <p:cNvSpPr>
            <a:spLocks noGrp="1"/>
          </p:cNvSpPr>
          <p:nvPr>
            <p:ph type="title"/>
          </p:nvPr>
        </p:nvSpPr>
        <p:spPr>
          <a:xfrm>
            <a:off x="1535371" y="1044054"/>
            <a:ext cx="10013709" cy="1030360"/>
          </a:xfrm>
        </p:spPr>
        <p:txBody>
          <a:bodyPr>
            <a:normAutofit/>
          </a:bodyPr>
          <a:lstStyle/>
          <a:p>
            <a:r>
              <a:rPr lang="en-GB">
                <a:solidFill>
                  <a:schemeClr val="bg1"/>
                </a:solidFill>
                <a:cs typeface="Calibri Light"/>
              </a:rPr>
              <a:t>Victim Identification</a:t>
            </a:r>
            <a:endParaRPr lang="en-GB">
              <a:solidFill>
                <a:schemeClr val="bg1"/>
              </a:solidFill>
            </a:endParaRPr>
          </a:p>
        </p:txBody>
      </p:sp>
      <p:sp>
        <p:nvSpPr>
          <p:cNvPr id="14" name="Rectangle 13">
            <a:extLst>
              <a:ext uri="{FF2B5EF4-FFF2-40B4-BE49-F238E27FC236}">
                <a16:creationId xmlns:a16="http://schemas.microsoft.com/office/drawing/2014/main" id="{729789F4-85C1-41A0-83EB-992E22210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D9D367D-6DD2-4A7C-8918-0DCAC2975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06AD947-6BCE-4FE0-BE99-ED0FEC0FD5C1}"/>
              </a:ext>
            </a:extLst>
          </p:cNvPr>
          <p:cNvSpPr>
            <a:spLocks noGrp="1"/>
          </p:cNvSpPr>
          <p:nvPr>
            <p:ph idx="1"/>
          </p:nvPr>
        </p:nvSpPr>
        <p:spPr>
          <a:xfrm>
            <a:off x="1360170" y="2594610"/>
            <a:ext cx="10417299" cy="3943350"/>
          </a:xfrm>
        </p:spPr>
        <p:txBody>
          <a:bodyPr anchor="t">
            <a:normAutofit fontScale="92500" lnSpcReduction="20000"/>
          </a:bodyPr>
          <a:lstStyle/>
          <a:p>
            <a:pPr>
              <a:lnSpc>
                <a:spcPct val="130000"/>
              </a:lnSpc>
            </a:pPr>
            <a:r>
              <a:rPr lang="en-GB" sz="2000" dirty="0">
                <a:ea typeface="+mn-lt"/>
                <a:cs typeface="+mn-lt"/>
              </a:rPr>
              <a:t>Europol and over 50 countries are connected to the International Child Sexual Exploitation (ICSE) image and video database, which is maintained by INTERPOL (2018). </a:t>
            </a:r>
          </a:p>
          <a:p>
            <a:pPr>
              <a:lnSpc>
                <a:spcPct val="130000"/>
              </a:lnSpc>
            </a:pPr>
            <a:endParaRPr lang="en-GB" sz="2000" dirty="0">
              <a:ea typeface="+mn-lt"/>
              <a:cs typeface="+mn-lt"/>
            </a:endParaRPr>
          </a:p>
          <a:p>
            <a:pPr>
              <a:lnSpc>
                <a:spcPct val="130000"/>
              </a:lnSpc>
            </a:pPr>
            <a:r>
              <a:rPr lang="en-GB" sz="2000" dirty="0">
                <a:ea typeface="+mn-lt"/>
                <a:cs typeface="+mn-lt"/>
              </a:rPr>
              <a:t>Indeed, within the UK, CAID (the Child Abuse Image Database) is the mechanism through which UK forces connect to ICSE. </a:t>
            </a:r>
            <a:endParaRPr lang="en-GB" sz="2000" dirty="0"/>
          </a:p>
          <a:p>
            <a:pPr>
              <a:lnSpc>
                <a:spcPct val="130000"/>
              </a:lnSpc>
            </a:pPr>
            <a:endParaRPr lang="en-GB" sz="2000" dirty="0">
              <a:ea typeface="+mn-lt"/>
              <a:cs typeface="+mn-lt"/>
            </a:endParaRPr>
          </a:p>
          <a:p>
            <a:pPr>
              <a:lnSpc>
                <a:spcPct val="130000"/>
              </a:lnSpc>
            </a:pPr>
            <a:r>
              <a:rPr lang="en-GB" sz="2000" dirty="0">
                <a:ea typeface="+mn-lt"/>
                <a:cs typeface="+mn-lt"/>
              </a:rPr>
              <a:t>This allows for international co-operation and assistance to be facilitated, and is something which is vital in an increasingly networked and connected world.</a:t>
            </a:r>
            <a:endParaRPr lang="en-GB" sz="2000" dirty="0">
              <a:cs typeface="Calibri"/>
            </a:endParaRPr>
          </a:p>
        </p:txBody>
      </p:sp>
    </p:spTree>
    <p:extLst>
      <p:ext uri="{BB962C8B-B14F-4D97-AF65-F5344CB8AC3E}">
        <p14:creationId xmlns:p14="http://schemas.microsoft.com/office/powerpoint/2010/main" val="34711064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932FF329-3A87-4F66-BA01-91CD63C81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4420926" cy="68381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lose up of len's focus gears">
            <a:extLst>
              <a:ext uri="{FF2B5EF4-FFF2-40B4-BE49-F238E27FC236}">
                <a16:creationId xmlns:a16="http://schemas.microsoft.com/office/drawing/2014/main" id="{6D8E4F65-D153-DF9B-58F5-1B9FA67ED6D2}"/>
              </a:ext>
            </a:extLst>
          </p:cNvPr>
          <p:cNvPicPr>
            <a:picLocks noChangeAspect="1"/>
          </p:cNvPicPr>
          <p:nvPr/>
        </p:nvPicPr>
        <p:blipFill rotWithShape="1">
          <a:blip r:embed="rId2"/>
          <a:srcRect l="3048" r="41947"/>
          <a:stretch/>
        </p:blipFill>
        <p:spPr>
          <a:xfrm>
            <a:off x="20" y="719747"/>
            <a:ext cx="4458058" cy="5389675"/>
          </a:xfrm>
          <a:prstGeom prst="rect">
            <a:avLst/>
          </a:prstGeom>
        </p:spPr>
      </p:pic>
      <p:sp>
        <p:nvSpPr>
          <p:cNvPr id="13" name="Rectangle 12">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146359"/>
            <a:ext cx="4426072" cy="7116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748578"/>
            <a:ext cx="7765922" cy="541903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D21FB7-942E-4C8E-BEB6-2D7201BAD892}"/>
              </a:ext>
            </a:extLst>
          </p:cNvPr>
          <p:cNvSpPr>
            <a:spLocks noGrp="1"/>
          </p:cNvSpPr>
          <p:nvPr>
            <p:ph type="title"/>
          </p:nvPr>
        </p:nvSpPr>
        <p:spPr>
          <a:xfrm>
            <a:off x="4919472" y="1056362"/>
            <a:ext cx="6627226" cy="701572"/>
          </a:xfrm>
        </p:spPr>
        <p:txBody>
          <a:bodyPr>
            <a:normAutofit fontScale="90000"/>
          </a:bodyPr>
          <a:lstStyle/>
          <a:p>
            <a:pPr>
              <a:lnSpc>
                <a:spcPct val="140000"/>
              </a:lnSpc>
            </a:pPr>
            <a:r>
              <a:rPr lang="en-GB" sz="2800" dirty="0">
                <a:cs typeface="Calibri Light"/>
              </a:rPr>
              <a:t>The Picture behind the Picture</a:t>
            </a:r>
            <a:endParaRPr lang="en-GB" sz="2800" dirty="0"/>
          </a:p>
        </p:txBody>
      </p:sp>
      <p:sp>
        <p:nvSpPr>
          <p:cNvPr id="17" name="Rectangle 16">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8774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1142367-43D6-40F5-9438-B65E8015238B}"/>
              </a:ext>
            </a:extLst>
          </p:cNvPr>
          <p:cNvSpPr>
            <a:spLocks noGrp="1"/>
          </p:cNvSpPr>
          <p:nvPr>
            <p:ph idx="1"/>
          </p:nvPr>
        </p:nvSpPr>
        <p:spPr>
          <a:xfrm>
            <a:off x="4921857" y="1977390"/>
            <a:ext cx="6627226" cy="3797204"/>
          </a:xfrm>
        </p:spPr>
        <p:txBody>
          <a:bodyPr anchor="t">
            <a:normAutofit fontScale="92500"/>
          </a:bodyPr>
          <a:lstStyle/>
          <a:p>
            <a:pPr>
              <a:lnSpc>
                <a:spcPct val="130000"/>
              </a:lnSpc>
            </a:pPr>
            <a:r>
              <a:rPr lang="en-GB" sz="1600" dirty="0">
                <a:ea typeface="+mn-lt"/>
                <a:cs typeface="+mn-lt"/>
              </a:rPr>
              <a:t>Photographs can contain a lot of useful information, which is not ‘visible’ to the typical user.</a:t>
            </a:r>
          </a:p>
          <a:p>
            <a:pPr>
              <a:lnSpc>
                <a:spcPct val="130000"/>
              </a:lnSpc>
            </a:pPr>
            <a:r>
              <a:rPr lang="en-GB" sz="1600" dirty="0">
                <a:ea typeface="+mn-lt"/>
                <a:cs typeface="+mn-lt"/>
              </a:rPr>
              <a:t>GPS data relating to where picture was taken (latitude, longitude, elevation &amp; more)</a:t>
            </a:r>
          </a:p>
          <a:p>
            <a:pPr>
              <a:lnSpc>
                <a:spcPct val="130000"/>
              </a:lnSpc>
            </a:pPr>
            <a:r>
              <a:rPr lang="en-GB" sz="1600" dirty="0">
                <a:ea typeface="+mn-lt"/>
                <a:cs typeface="+mn-lt"/>
              </a:rPr>
              <a:t>Camera Owner details</a:t>
            </a:r>
          </a:p>
          <a:p>
            <a:pPr>
              <a:lnSpc>
                <a:spcPct val="130000"/>
              </a:lnSpc>
            </a:pPr>
            <a:r>
              <a:rPr lang="en-GB" sz="1600" dirty="0">
                <a:ea typeface="+mn-lt"/>
                <a:cs typeface="+mn-lt"/>
              </a:rPr>
              <a:t>Make &amp; model of camera used to take photograph</a:t>
            </a:r>
          </a:p>
          <a:p>
            <a:pPr>
              <a:lnSpc>
                <a:spcPct val="130000"/>
              </a:lnSpc>
            </a:pPr>
            <a:r>
              <a:rPr lang="en-GB" sz="1600" dirty="0">
                <a:ea typeface="+mn-lt"/>
                <a:cs typeface="+mn-lt"/>
              </a:rPr>
              <a:t>Serial number of the digital camera body and/or lens which took the photograph</a:t>
            </a:r>
          </a:p>
          <a:p>
            <a:pPr>
              <a:lnSpc>
                <a:spcPct val="130000"/>
              </a:lnSpc>
            </a:pPr>
            <a:r>
              <a:rPr lang="en-GB" sz="1600" dirty="0">
                <a:ea typeface="+mn-lt"/>
                <a:cs typeface="+mn-lt"/>
              </a:rPr>
              <a:t>Date &amp; Time image taken (assuming local time on camera is correct)</a:t>
            </a:r>
          </a:p>
        </p:txBody>
      </p:sp>
      <p:sp>
        <p:nvSpPr>
          <p:cNvPr id="19" name="Rectangle 18">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94069" y="6167615"/>
            <a:ext cx="7794882"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886503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5F2BC6-5211-42B9-9B27-B477ED380560}"/>
              </a:ext>
            </a:extLst>
          </p:cNvPr>
          <p:cNvSpPr>
            <a:spLocks noGrp="1"/>
          </p:cNvSpPr>
          <p:nvPr>
            <p:ph type="title"/>
          </p:nvPr>
        </p:nvSpPr>
        <p:spPr/>
        <p:txBody>
          <a:bodyPr/>
          <a:lstStyle/>
          <a:p>
            <a:r>
              <a:rPr lang="en-GB" dirty="0"/>
              <a:t>Meta-Data</a:t>
            </a:r>
          </a:p>
        </p:txBody>
      </p:sp>
      <p:sp>
        <p:nvSpPr>
          <p:cNvPr id="3" name="Content Placeholder 2">
            <a:extLst>
              <a:ext uri="{FF2B5EF4-FFF2-40B4-BE49-F238E27FC236}">
                <a16:creationId xmlns:a16="http://schemas.microsoft.com/office/drawing/2014/main" id="{602ECE70-2B01-45B0-B89A-929179A42669}"/>
              </a:ext>
            </a:extLst>
          </p:cNvPr>
          <p:cNvSpPr>
            <a:spLocks noGrp="1"/>
          </p:cNvSpPr>
          <p:nvPr>
            <p:ph idx="1"/>
          </p:nvPr>
        </p:nvSpPr>
        <p:spPr/>
        <p:txBody>
          <a:bodyPr/>
          <a:lstStyle/>
          <a:p>
            <a:r>
              <a:rPr lang="en-GB" dirty="0"/>
              <a:t>https://www.youtube.com/watch?v=i2a8pDbCabg</a:t>
            </a:r>
          </a:p>
        </p:txBody>
      </p:sp>
    </p:spTree>
    <p:extLst>
      <p:ext uri="{BB962C8B-B14F-4D97-AF65-F5344CB8AC3E}">
        <p14:creationId xmlns:p14="http://schemas.microsoft.com/office/powerpoint/2010/main" val="12381953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0FC16-C76C-4894-ABA6-CE62FE20EB1F}"/>
              </a:ext>
            </a:extLst>
          </p:cNvPr>
          <p:cNvSpPr>
            <a:spLocks noGrp="1"/>
          </p:cNvSpPr>
          <p:nvPr>
            <p:ph type="title"/>
          </p:nvPr>
        </p:nvSpPr>
        <p:spPr/>
        <p:txBody>
          <a:bodyPr/>
          <a:lstStyle/>
          <a:p>
            <a:r>
              <a:rPr lang="en-GB" dirty="0">
                <a:cs typeface="Calibri Light"/>
              </a:rPr>
              <a:t>Mobile Phones</a:t>
            </a:r>
            <a:endParaRPr lang="en-GB" dirty="0"/>
          </a:p>
        </p:txBody>
      </p:sp>
      <p:sp>
        <p:nvSpPr>
          <p:cNvPr id="3" name="Content Placeholder 2">
            <a:extLst>
              <a:ext uri="{FF2B5EF4-FFF2-40B4-BE49-F238E27FC236}">
                <a16:creationId xmlns:a16="http://schemas.microsoft.com/office/drawing/2014/main" id="{917D429F-2569-4073-ADF5-B0B3DCB0F5A0}"/>
              </a:ext>
            </a:extLst>
          </p:cNvPr>
          <p:cNvSpPr>
            <a:spLocks noGrp="1"/>
          </p:cNvSpPr>
          <p:nvPr>
            <p:ph idx="1"/>
          </p:nvPr>
        </p:nvSpPr>
        <p:spPr>
          <a:xfrm>
            <a:off x="5223510" y="502920"/>
            <a:ext cx="6640830" cy="6023609"/>
          </a:xfrm>
        </p:spPr>
        <p:txBody>
          <a:bodyPr>
            <a:normAutofit fontScale="92500"/>
          </a:bodyPr>
          <a:lstStyle/>
          <a:p>
            <a:r>
              <a:rPr lang="en-GB" sz="2000" dirty="0">
                <a:ea typeface="+mn-lt"/>
                <a:cs typeface="+mn-lt"/>
              </a:rPr>
              <a:t>The mobile phone is becoming increasingly important in criminal investigations. </a:t>
            </a:r>
          </a:p>
          <a:p>
            <a:endParaRPr lang="en-GB" sz="2000" dirty="0">
              <a:ea typeface="+mn-lt"/>
              <a:cs typeface="+mn-lt"/>
            </a:endParaRPr>
          </a:p>
          <a:p>
            <a:r>
              <a:rPr lang="en-GB" sz="2000" dirty="0">
                <a:ea typeface="+mn-lt"/>
                <a:cs typeface="+mn-lt"/>
              </a:rPr>
              <a:t>They are increasingly prevalent and capable, to the point where many people are carrying a fully-fledged computer with them, nearly everywhere they go.</a:t>
            </a:r>
            <a:endParaRPr lang="en-GB" sz="2000" dirty="0"/>
          </a:p>
          <a:p>
            <a:endParaRPr lang="en-GB" sz="2000" dirty="0">
              <a:ea typeface="+mn-lt"/>
              <a:cs typeface="+mn-lt"/>
            </a:endParaRPr>
          </a:p>
          <a:p>
            <a:r>
              <a:rPr lang="en-GB" sz="2000" dirty="0">
                <a:ea typeface="+mn-lt"/>
                <a:cs typeface="+mn-lt"/>
              </a:rPr>
              <a:t>Mobile forensics brings with it some significant challenges. Some of which the investigating officer can very much assist with, whilst others require the specialist skills of the digital forensic examiner.</a:t>
            </a:r>
          </a:p>
        </p:txBody>
      </p:sp>
    </p:spTree>
    <p:extLst>
      <p:ext uri="{BB962C8B-B14F-4D97-AF65-F5344CB8AC3E}">
        <p14:creationId xmlns:p14="http://schemas.microsoft.com/office/powerpoint/2010/main" val="35310540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16FCA8-9DD2-4B18-BC80-669E5E547F43}"/>
              </a:ext>
            </a:extLst>
          </p:cNvPr>
          <p:cNvSpPr>
            <a:spLocks noGrp="1"/>
          </p:cNvSpPr>
          <p:nvPr>
            <p:ph type="title"/>
          </p:nvPr>
        </p:nvSpPr>
        <p:spPr/>
        <p:txBody>
          <a:bodyPr/>
          <a:lstStyle/>
          <a:p>
            <a:r>
              <a:rPr lang="en-GB" dirty="0">
                <a:cs typeface="Calibri Light"/>
              </a:rPr>
              <a:t>Mobile Phones</a:t>
            </a:r>
            <a:endParaRPr lang="en-GB" dirty="0"/>
          </a:p>
        </p:txBody>
      </p:sp>
      <p:sp>
        <p:nvSpPr>
          <p:cNvPr id="3" name="Content Placeholder 2">
            <a:extLst>
              <a:ext uri="{FF2B5EF4-FFF2-40B4-BE49-F238E27FC236}">
                <a16:creationId xmlns:a16="http://schemas.microsoft.com/office/drawing/2014/main" id="{B3A980CF-B113-4177-8C9E-9B5E37A66F2C}"/>
              </a:ext>
            </a:extLst>
          </p:cNvPr>
          <p:cNvSpPr>
            <a:spLocks noGrp="1"/>
          </p:cNvSpPr>
          <p:nvPr>
            <p:ph idx="1"/>
          </p:nvPr>
        </p:nvSpPr>
        <p:spPr>
          <a:xfrm>
            <a:off x="5154930" y="434340"/>
            <a:ext cx="6766560" cy="6126479"/>
          </a:xfrm>
        </p:spPr>
        <p:txBody>
          <a:bodyPr>
            <a:normAutofit fontScale="85000" lnSpcReduction="20000"/>
          </a:bodyPr>
          <a:lstStyle/>
          <a:p>
            <a:r>
              <a:rPr lang="en-GB" dirty="0">
                <a:ea typeface="+mn-lt"/>
                <a:cs typeface="+mn-lt"/>
              </a:rPr>
              <a:t>Seizure is a key area where the scenes of crime officer or investigating officer can greatly assist.</a:t>
            </a:r>
          </a:p>
          <a:p>
            <a:endParaRPr lang="en-GB" dirty="0">
              <a:cs typeface="Calibri"/>
            </a:endParaRPr>
          </a:p>
          <a:p>
            <a:r>
              <a:rPr lang="en-GB" dirty="0">
                <a:ea typeface="+mn-lt"/>
                <a:cs typeface="+mn-lt"/>
              </a:rPr>
              <a:t>When a mobile phone is taken from a suspect (or indeed witness or victim) it is important to recognise that it may well be powered on.</a:t>
            </a:r>
          </a:p>
          <a:p>
            <a:endParaRPr lang="en-GB" dirty="0">
              <a:ea typeface="+mn-lt"/>
              <a:cs typeface="+mn-lt"/>
            </a:endParaRPr>
          </a:p>
          <a:p>
            <a:r>
              <a:rPr lang="en-GB" dirty="0">
                <a:ea typeface="+mn-lt"/>
                <a:cs typeface="+mn-lt"/>
              </a:rPr>
              <a:t>As a result, it will likely be connected to a cellular network. </a:t>
            </a:r>
          </a:p>
          <a:p>
            <a:endParaRPr lang="en-GB" dirty="0">
              <a:ea typeface="+mn-lt"/>
              <a:cs typeface="+mn-lt"/>
            </a:endParaRPr>
          </a:p>
          <a:p>
            <a:r>
              <a:rPr lang="en-GB" dirty="0">
                <a:ea typeface="+mn-lt"/>
                <a:cs typeface="+mn-lt"/>
              </a:rPr>
              <a:t>Because of this, there is potential that the device may undergo some changes, such as receiving messages, emails or phone calls.</a:t>
            </a:r>
          </a:p>
          <a:p>
            <a:endParaRPr lang="en-GB" dirty="0">
              <a:cs typeface="Calibri"/>
            </a:endParaRPr>
          </a:p>
          <a:p>
            <a:r>
              <a:rPr lang="en-GB" dirty="0">
                <a:ea typeface="+mn-lt"/>
                <a:cs typeface="+mn-lt"/>
              </a:rPr>
              <a:t>It would be a trivial matter for an accomplice with access to your suspect’s iCloud account to remotely access it and wipe the phone.</a:t>
            </a:r>
          </a:p>
        </p:txBody>
      </p:sp>
    </p:spTree>
    <p:extLst>
      <p:ext uri="{BB962C8B-B14F-4D97-AF65-F5344CB8AC3E}">
        <p14:creationId xmlns:p14="http://schemas.microsoft.com/office/powerpoint/2010/main" val="41418076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ectangle 72">
            <a:extLst>
              <a:ext uri="{FF2B5EF4-FFF2-40B4-BE49-F238E27FC236}">
                <a16:creationId xmlns:a16="http://schemas.microsoft.com/office/drawing/2014/main" id="{932FF329-3A87-4F66-BA01-91CD63C81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4420926" cy="68381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Faraday bag - Wiktionary">
            <a:extLst>
              <a:ext uri="{FF2B5EF4-FFF2-40B4-BE49-F238E27FC236}">
                <a16:creationId xmlns:a16="http://schemas.microsoft.com/office/drawing/2014/main" id="{14DCD2A3-E0A6-4AE8-9D84-8ADE7F9EDFE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0525" r="4262"/>
          <a:stretch/>
        </p:blipFill>
        <p:spPr bwMode="auto">
          <a:xfrm>
            <a:off x="20" y="719747"/>
            <a:ext cx="4458058" cy="5389675"/>
          </a:xfrm>
          <a:prstGeom prst="rect">
            <a:avLst/>
          </a:prstGeom>
          <a:noFill/>
          <a:extLst>
            <a:ext uri="{909E8E84-426E-40DD-AFC4-6F175D3DCCD1}">
              <a14:hiddenFill xmlns:a14="http://schemas.microsoft.com/office/drawing/2010/main">
                <a:solidFill>
                  <a:srgbClr val="FFFFFF"/>
                </a:solidFill>
              </a14:hiddenFill>
            </a:ext>
          </a:extLst>
        </p:spPr>
      </p:pic>
      <p:sp>
        <p:nvSpPr>
          <p:cNvPr id="75" name="Rectangle 74">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146359"/>
            <a:ext cx="4426072" cy="7116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748578"/>
            <a:ext cx="7765922" cy="541903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40098D-D9D5-46D0-9739-EE1B64274634}"/>
              </a:ext>
            </a:extLst>
          </p:cNvPr>
          <p:cNvSpPr>
            <a:spLocks noGrp="1"/>
          </p:cNvSpPr>
          <p:nvPr>
            <p:ph type="title"/>
          </p:nvPr>
        </p:nvSpPr>
        <p:spPr>
          <a:xfrm>
            <a:off x="4919472" y="1056362"/>
            <a:ext cx="6627226" cy="1154102"/>
          </a:xfrm>
        </p:spPr>
        <p:txBody>
          <a:bodyPr>
            <a:normAutofit/>
          </a:bodyPr>
          <a:lstStyle/>
          <a:p>
            <a:r>
              <a:rPr lang="en-GB" dirty="0">
                <a:cs typeface="Calibri Light"/>
              </a:rPr>
              <a:t>Mobile Phones</a:t>
            </a:r>
            <a:endParaRPr lang="en-GB" dirty="0"/>
          </a:p>
        </p:txBody>
      </p:sp>
      <p:sp>
        <p:nvSpPr>
          <p:cNvPr id="79" name="Rectangle 78">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8774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6EE41FD-6CC1-47DF-9696-361F2C8153C8}"/>
              </a:ext>
            </a:extLst>
          </p:cNvPr>
          <p:cNvSpPr>
            <a:spLocks noGrp="1"/>
          </p:cNvSpPr>
          <p:nvPr>
            <p:ph idx="1"/>
          </p:nvPr>
        </p:nvSpPr>
        <p:spPr>
          <a:xfrm>
            <a:off x="4921857" y="2268656"/>
            <a:ext cx="6627226" cy="3505938"/>
          </a:xfrm>
        </p:spPr>
        <p:txBody>
          <a:bodyPr anchor="t">
            <a:normAutofit/>
          </a:bodyPr>
          <a:lstStyle/>
          <a:p>
            <a:r>
              <a:rPr lang="en-GB">
                <a:ea typeface="+mn-lt"/>
                <a:cs typeface="+mn-lt"/>
              </a:rPr>
              <a:t>For this reason, the conventional wisdom is to either power off the device or isolate it from the network.</a:t>
            </a:r>
          </a:p>
          <a:p>
            <a:endParaRPr lang="en-GB">
              <a:cs typeface="Calibri"/>
            </a:endParaRPr>
          </a:p>
          <a:p>
            <a:r>
              <a:rPr lang="en-GB">
                <a:ea typeface="+mn-lt"/>
                <a:cs typeface="+mn-lt"/>
              </a:rPr>
              <a:t>Whilst Faraday bags can be used to isolate devices from any external signals, engaging ‘aeroplane mode’ on the device is the easiest way to achieve this. </a:t>
            </a:r>
          </a:p>
        </p:txBody>
      </p:sp>
      <p:sp>
        <p:nvSpPr>
          <p:cNvPr id="81" name="Rectangle 80">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94069" y="6167615"/>
            <a:ext cx="7794882"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886361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6072" cy="180407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Electronics protoboard">
            <a:extLst>
              <a:ext uri="{FF2B5EF4-FFF2-40B4-BE49-F238E27FC236}">
                <a16:creationId xmlns:a16="http://schemas.microsoft.com/office/drawing/2014/main" id="{AAD73F50-27DD-21B3-7117-9DE8DE2308E1}"/>
              </a:ext>
            </a:extLst>
          </p:cNvPr>
          <p:cNvPicPr>
            <a:picLocks noChangeAspect="1"/>
          </p:cNvPicPr>
          <p:nvPr/>
        </p:nvPicPr>
        <p:blipFill rotWithShape="1">
          <a:blip r:embed="rId2"/>
          <a:srcRect r="31587" b="-2"/>
          <a:stretch/>
        </p:blipFill>
        <p:spPr>
          <a:xfrm>
            <a:off x="20" y="1804072"/>
            <a:ext cx="4458058" cy="4349801"/>
          </a:xfrm>
          <a:prstGeom prst="rect">
            <a:avLst/>
          </a:prstGeom>
        </p:spPr>
      </p:pic>
      <p:sp>
        <p:nvSpPr>
          <p:cNvPr id="13" name="Rectangle 12">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0"/>
            <a:ext cx="7765922" cy="616761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342E80-FAF4-4386-81B4-6409A2DDE9B2}"/>
              </a:ext>
            </a:extLst>
          </p:cNvPr>
          <p:cNvSpPr>
            <a:spLocks noGrp="1"/>
          </p:cNvSpPr>
          <p:nvPr>
            <p:ph type="title"/>
          </p:nvPr>
        </p:nvSpPr>
        <p:spPr>
          <a:xfrm>
            <a:off x="4794634" y="332450"/>
            <a:ext cx="6754447" cy="1471622"/>
          </a:xfrm>
        </p:spPr>
        <p:txBody>
          <a:bodyPr anchor="b">
            <a:normAutofit/>
          </a:bodyPr>
          <a:lstStyle/>
          <a:p>
            <a:r>
              <a:rPr lang="en-GB" dirty="0">
                <a:cs typeface="Calibri Light"/>
              </a:rPr>
              <a:t>Mobile Phones</a:t>
            </a:r>
            <a:endParaRPr lang="en-GB" dirty="0"/>
          </a:p>
        </p:txBody>
      </p:sp>
      <p:sp>
        <p:nvSpPr>
          <p:cNvPr id="15" name="Rectangle 14">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753806"/>
            <a:ext cx="4425696"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B0BDAFE-9390-4AFA-B0C8-A9F6C662980C}"/>
              </a:ext>
            </a:extLst>
          </p:cNvPr>
          <p:cNvSpPr>
            <a:spLocks noGrp="1"/>
          </p:cNvSpPr>
          <p:nvPr>
            <p:ph idx="1"/>
          </p:nvPr>
        </p:nvSpPr>
        <p:spPr>
          <a:xfrm>
            <a:off x="4794637" y="1940001"/>
            <a:ext cx="6754446" cy="3834594"/>
          </a:xfrm>
        </p:spPr>
        <p:txBody>
          <a:bodyPr anchor="t">
            <a:normAutofit/>
          </a:bodyPr>
          <a:lstStyle/>
          <a:p>
            <a:pPr>
              <a:lnSpc>
                <a:spcPct val="130000"/>
              </a:lnSpc>
            </a:pPr>
            <a:r>
              <a:rPr lang="en-GB" sz="1400" dirty="0">
                <a:ea typeface="+mn-lt"/>
                <a:cs typeface="+mn-lt"/>
              </a:rPr>
              <a:t>In a mobile forensic investigation, by far the most challenging step is the Acquisition stage. Questions that must be addressed include:</a:t>
            </a:r>
          </a:p>
          <a:p>
            <a:pPr>
              <a:lnSpc>
                <a:spcPct val="130000"/>
              </a:lnSpc>
            </a:pPr>
            <a:endParaRPr lang="en-GB" sz="1400" dirty="0">
              <a:ea typeface="+mn-lt"/>
              <a:cs typeface="+mn-lt"/>
            </a:endParaRPr>
          </a:p>
          <a:p>
            <a:pPr marL="285750" indent="-285750">
              <a:lnSpc>
                <a:spcPct val="130000"/>
              </a:lnSpc>
              <a:buFont typeface="Arial" panose="020B0604020202020204" pitchFamily="34" charset="0"/>
              <a:buChar char="•"/>
            </a:pPr>
            <a:r>
              <a:rPr lang="en-GB" sz="1400" dirty="0">
                <a:ea typeface="+mn-lt"/>
                <a:cs typeface="+mn-lt"/>
              </a:rPr>
              <a:t>Do we have the right cables?</a:t>
            </a:r>
          </a:p>
          <a:p>
            <a:pPr marL="285750" indent="-285750">
              <a:lnSpc>
                <a:spcPct val="130000"/>
              </a:lnSpc>
              <a:buFont typeface="Arial" panose="020B0604020202020204" pitchFamily="34" charset="0"/>
              <a:buChar char="•"/>
            </a:pPr>
            <a:r>
              <a:rPr lang="en-GB" sz="1400" dirty="0">
                <a:ea typeface="+mn-lt"/>
                <a:cs typeface="+mn-lt"/>
              </a:rPr>
              <a:t>Which precise model of phone is this?</a:t>
            </a:r>
          </a:p>
          <a:p>
            <a:pPr marL="285750" indent="-285750">
              <a:lnSpc>
                <a:spcPct val="130000"/>
              </a:lnSpc>
              <a:buFont typeface="Arial" panose="020B0604020202020204" pitchFamily="34" charset="0"/>
              <a:buChar char="•"/>
            </a:pPr>
            <a:r>
              <a:rPr lang="en-GB" sz="1400" dirty="0">
                <a:ea typeface="+mn-lt"/>
                <a:cs typeface="+mn-lt"/>
              </a:rPr>
              <a:t>What version of the operating system is installed?</a:t>
            </a:r>
          </a:p>
          <a:p>
            <a:pPr marL="0" indent="0">
              <a:lnSpc>
                <a:spcPct val="130000"/>
              </a:lnSpc>
              <a:buNone/>
            </a:pPr>
            <a:endParaRPr lang="en-GB" sz="1400" dirty="0">
              <a:cs typeface="Calibri"/>
            </a:endParaRPr>
          </a:p>
          <a:p>
            <a:pPr marL="0" indent="0">
              <a:lnSpc>
                <a:spcPct val="130000"/>
              </a:lnSpc>
              <a:buNone/>
            </a:pPr>
            <a:endParaRPr lang="en-GB" sz="1400" dirty="0">
              <a:cs typeface="Calibri"/>
            </a:endParaRPr>
          </a:p>
          <a:p>
            <a:pPr marL="0" indent="0">
              <a:lnSpc>
                <a:spcPct val="130000"/>
              </a:lnSpc>
              <a:buNone/>
            </a:pPr>
            <a:r>
              <a:rPr lang="en-GB" sz="1400" dirty="0">
                <a:cs typeface="Calibri"/>
              </a:rPr>
              <a:t>There are lots of errors made during recovery</a:t>
            </a:r>
          </a:p>
        </p:txBody>
      </p:sp>
      <p:sp>
        <p:nvSpPr>
          <p:cNvPr id="17" name="Rectangle 16">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49" y="6167615"/>
            <a:ext cx="12192001"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421341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6072" cy="180407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obile device with apps">
            <a:extLst>
              <a:ext uri="{FF2B5EF4-FFF2-40B4-BE49-F238E27FC236}">
                <a16:creationId xmlns:a16="http://schemas.microsoft.com/office/drawing/2014/main" id="{FA32BFEA-6A8B-EEF9-8AB8-F0C4E908310E}"/>
              </a:ext>
            </a:extLst>
          </p:cNvPr>
          <p:cNvPicPr>
            <a:picLocks noChangeAspect="1"/>
          </p:cNvPicPr>
          <p:nvPr/>
        </p:nvPicPr>
        <p:blipFill rotWithShape="1">
          <a:blip r:embed="rId2"/>
          <a:srcRect l="40961" r="1387" b="-2"/>
          <a:stretch/>
        </p:blipFill>
        <p:spPr>
          <a:xfrm>
            <a:off x="20" y="1804072"/>
            <a:ext cx="4458058" cy="4349801"/>
          </a:xfrm>
          <a:prstGeom prst="rect">
            <a:avLst/>
          </a:prstGeom>
        </p:spPr>
      </p:pic>
      <p:sp>
        <p:nvSpPr>
          <p:cNvPr id="13" name="Rectangle 12">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0"/>
            <a:ext cx="7765922" cy="616761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7B3F03-DC2C-450B-B9A9-F0FB6F0F4320}"/>
              </a:ext>
            </a:extLst>
          </p:cNvPr>
          <p:cNvSpPr>
            <a:spLocks noGrp="1"/>
          </p:cNvSpPr>
          <p:nvPr>
            <p:ph type="title"/>
          </p:nvPr>
        </p:nvSpPr>
        <p:spPr>
          <a:xfrm>
            <a:off x="4794634" y="332450"/>
            <a:ext cx="6754447" cy="917166"/>
          </a:xfrm>
        </p:spPr>
        <p:txBody>
          <a:bodyPr anchor="b">
            <a:normAutofit fontScale="90000"/>
          </a:bodyPr>
          <a:lstStyle/>
          <a:p>
            <a:r>
              <a:rPr lang="en-GB" dirty="0">
                <a:cs typeface="Calibri Light"/>
              </a:rPr>
              <a:t>Mobile Phones</a:t>
            </a:r>
            <a:endParaRPr lang="en-GB" dirty="0"/>
          </a:p>
        </p:txBody>
      </p:sp>
      <p:sp>
        <p:nvSpPr>
          <p:cNvPr id="15" name="Rectangle 14">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753806"/>
            <a:ext cx="4425696"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D136B6C-EBC8-4E20-9C42-437083ABB277}"/>
              </a:ext>
            </a:extLst>
          </p:cNvPr>
          <p:cNvSpPr>
            <a:spLocks noGrp="1"/>
          </p:cNvSpPr>
          <p:nvPr>
            <p:ph idx="1"/>
          </p:nvPr>
        </p:nvSpPr>
        <p:spPr>
          <a:xfrm>
            <a:off x="4794637" y="1394460"/>
            <a:ext cx="6754446" cy="4380135"/>
          </a:xfrm>
        </p:spPr>
        <p:txBody>
          <a:bodyPr anchor="t">
            <a:normAutofit fontScale="92500" lnSpcReduction="10000"/>
          </a:bodyPr>
          <a:lstStyle/>
          <a:p>
            <a:pPr marL="0" indent="0">
              <a:lnSpc>
                <a:spcPct val="130000"/>
              </a:lnSpc>
              <a:buNone/>
            </a:pPr>
            <a:r>
              <a:rPr lang="en-GB" sz="1400" dirty="0">
                <a:ea typeface="+mn-lt"/>
                <a:cs typeface="+mn-lt"/>
              </a:rPr>
              <a:t>The different terms used for evidence extracted from a mobile device and their basic meanings are as follows:</a:t>
            </a:r>
          </a:p>
          <a:p>
            <a:pPr marL="171450" indent="-171450">
              <a:lnSpc>
                <a:spcPct val="130000"/>
              </a:lnSpc>
              <a:buFont typeface="Arial" panose="020B0604020202020204" pitchFamily="34" charset="0"/>
              <a:buChar char="•"/>
            </a:pPr>
            <a:endParaRPr lang="en-GB" sz="1400" dirty="0">
              <a:ea typeface="+mn-lt"/>
              <a:cs typeface="+mn-lt"/>
            </a:endParaRPr>
          </a:p>
          <a:p>
            <a:pPr marL="171450" indent="-171450">
              <a:lnSpc>
                <a:spcPct val="130000"/>
              </a:lnSpc>
              <a:buFont typeface="Arial" panose="020B0604020202020204" pitchFamily="34" charset="0"/>
              <a:buChar char="•"/>
            </a:pPr>
            <a:r>
              <a:rPr lang="en-GB" sz="1400" b="1" dirty="0">
                <a:ea typeface="+mn-lt"/>
                <a:cs typeface="+mn-lt"/>
              </a:rPr>
              <a:t>Physical:</a:t>
            </a:r>
            <a:r>
              <a:rPr lang="en-GB" sz="1400" dirty="0">
                <a:ea typeface="+mn-lt"/>
                <a:cs typeface="+mn-lt"/>
              </a:rPr>
              <a:t> Effectively the raw data as it exists on the device. This is as close as we can get to getting everything; including deleted data, and information which is not typically accessible to the user. This kind of acquisition is rare, due to the way smartphones commonly secure the data they store.</a:t>
            </a:r>
          </a:p>
          <a:p>
            <a:pPr marL="171450" indent="-171450">
              <a:lnSpc>
                <a:spcPct val="130000"/>
              </a:lnSpc>
              <a:buFont typeface="Arial" panose="020B0604020202020204" pitchFamily="34" charset="0"/>
              <a:buChar char="•"/>
            </a:pPr>
            <a:r>
              <a:rPr lang="en-GB" sz="1400" b="1" dirty="0">
                <a:ea typeface="+mn-lt"/>
                <a:cs typeface="+mn-lt"/>
              </a:rPr>
              <a:t>Logical:</a:t>
            </a:r>
            <a:r>
              <a:rPr lang="en-GB" sz="1400" dirty="0">
                <a:ea typeface="+mn-lt"/>
                <a:cs typeface="+mn-lt"/>
              </a:rPr>
              <a:t> The term logical is often used to represent how the user might see things on the device. This can include folders and files present, however access to deleted data is not always possible with this kind of acquisition. Furthermore, valuable metadata may or may not be captured. A logical image of some description is what is typically obtained.</a:t>
            </a:r>
          </a:p>
        </p:txBody>
      </p:sp>
      <p:sp>
        <p:nvSpPr>
          <p:cNvPr id="17" name="Rectangle 16">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49" y="6167615"/>
            <a:ext cx="12192001"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2574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6072" cy="180407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ifferent coloured organisers">
            <a:extLst>
              <a:ext uri="{FF2B5EF4-FFF2-40B4-BE49-F238E27FC236}">
                <a16:creationId xmlns:a16="http://schemas.microsoft.com/office/drawing/2014/main" id="{F578C886-65AE-4AF5-3557-794FE56B1434}"/>
              </a:ext>
            </a:extLst>
          </p:cNvPr>
          <p:cNvPicPr>
            <a:picLocks noChangeAspect="1"/>
          </p:cNvPicPr>
          <p:nvPr/>
        </p:nvPicPr>
        <p:blipFill rotWithShape="1">
          <a:blip r:embed="rId2"/>
          <a:srcRect l="19051" r="18942" b="-2"/>
          <a:stretch/>
        </p:blipFill>
        <p:spPr>
          <a:xfrm>
            <a:off x="20" y="1804072"/>
            <a:ext cx="4458058" cy="4349801"/>
          </a:xfrm>
          <a:prstGeom prst="rect">
            <a:avLst/>
          </a:prstGeom>
        </p:spPr>
      </p:pic>
      <p:sp>
        <p:nvSpPr>
          <p:cNvPr id="13" name="Rectangle 12">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0"/>
            <a:ext cx="7765922" cy="616761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36E340-A92D-4B1C-B5D6-44E9AC877EF8}"/>
              </a:ext>
            </a:extLst>
          </p:cNvPr>
          <p:cNvSpPr>
            <a:spLocks noGrp="1"/>
          </p:cNvSpPr>
          <p:nvPr>
            <p:ph type="title"/>
          </p:nvPr>
        </p:nvSpPr>
        <p:spPr>
          <a:xfrm>
            <a:off x="4794634" y="332450"/>
            <a:ext cx="6754447" cy="917166"/>
          </a:xfrm>
        </p:spPr>
        <p:txBody>
          <a:bodyPr anchor="b">
            <a:normAutofit fontScale="90000"/>
          </a:bodyPr>
          <a:lstStyle/>
          <a:p>
            <a:r>
              <a:rPr lang="en-GB" dirty="0"/>
              <a:t>Mobile Phones</a:t>
            </a:r>
          </a:p>
        </p:txBody>
      </p:sp>
      <p:sp>
        <p:nvSpPr>
          <p:cNvPr id="15" name="Rectangle 14">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753806"/>
            <a:ext cx="4425696"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9D72235-1281-4636-B006-A362B1DFD089}"/>
              </a:ext>
            </a:extLst>
          </p:cNvPr>
          <p:cNvSpPr>
            <a:spLocks noGrp="1"/>
          </p:cNvSpPr>
          <p:nvPr>
            <p:ph idx="1"/>
          </p:nvPr>
        </p:nvSpPr>
        <p:spPr>
          <a:xfrm>
            <a:off x="4794637" y="1371816"/>
            <a:ext cx="6754446" cy="4402779"/>
          </a:xfrm>
        </p:spPr>
        <p:txBody>
          <a:bodyPr anchor="t">
            <a:normAutofit fontScale="92500" lnSpcReduction="20000"/>
          </a:bodyPr>
          <a:lstStyle/>
          <a:p>
            <a:pPr marL="285750" indent="-285750">
              <a:lnSpc>
                <a:spcPct val="130000"/>
              </a:lnSpc>
              <a:buFont typeface="Arial" panose="020B0604020202020204" pitchFamily="34" charset="0"/>
              <a:buChar char="•"/>
            </a:pPr>
            <a:r>
              <a:rPr lang="en-GB" b="1" dirty="0">
                <a:ea typeface="+mn-lt"/>
                <a:cs typeface="+mn-lt"/>
              </a:rPr>
              <a:t>File-system:</a:t>
            </a:r>
            <a:r>
              <a:rPr lang="en-GB" dirty="0">
                <a:ea typeface="+mn-lt"/>
                <a:cs typeface="+mn-lt"/>
              </a:rPr>
              <a:t> This level of acquisition usually acquires more than logical acquisition methods. There may be user data, files and folders and some degree of otherwise user-inaccessible data recovered</a:t>
            </a:r>
          </a:p>
          <a:p>
            <a:pPr marL="285750" indent="-285750">
              <a:lnSpc>
                <a:spcPct val="130000"/>
              </a:lnSpc>
              <a:buFont typeface="Arial" panose="020B0604020202020204" pitchFamily="34" charset="0"/>
              <a:buChar char="•"/>
            </a:pPr>
            <a:r>
              <a:rPr lang="en-GB" b="1" dirty="0">
                <a:ea typeface="+mn-lt"/>
                <a:cs typeface="+mn-lt"/>
              </a:rPr>
              <a:t>File dump:</a:t>
            </a:r>
            <a:r>
              <a:rPr lang="en-GB" dirty="0">
                <a:ea typeface="+mn-lt"/>
                <a:cs typeface="+mn-lt"/>
              </a:rPr>
              <a:t> generally this will only acquire user-accessible data. It will not typically acquire application specific data, and therefore much valuable information may be missing.</a:t>
            </a:r>
          </a:p>
          <a:p>
            <a:pPr marL="285750" indent="-285750">
              <a:lnSpc>
                <a:spcPct val="130000"/>
              </a:lnSpc>
              <a:buFont typeface="Arial" panose="020B0604020202020204" pitchFamily="34" charset="0"/>
              <a:buChar char="•"/>
            </a:pPr>
            <a:r>
              <a:rPr lang="en-GB" b="1" dirty="0">
                <a:ea typeface="+mn-lt"/>
                <a:cs typeface="+mn-lt"/>
              </a:rPr>
              <a:t>Manual preview: </a:t>
            </a:r>
            <a:r>
              <a:rPr lang="en-GB" dirty="0">
                <a:ea typeface="+mn-lt"/>
                <a:cs typeface="+mn-lt"/>
              </a:rPr>
              <a:t>sometimes there is no option but to perform a hands-on look through the content of the device. </a:t>
            </a:r>
            <a:endParaRPr lang="en-GB" dirty="0">
              <a:cs typeface="Calibri"/>
            </a:endParaRPr>
          </a:p>
        </p:txBody>
      </p:sp>
      <p:sp>
        <p:nvSpPr>
          <p:cNvPr id="17" name="Rectangle 16">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49" y="6167615"/>
            <a:ext cx="12192001"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191076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FE697-4411-438C-B6AA-73160AF68161}"/>
              </a:ext>
            </a:extLst>
          </p:cNvPr>
          <p:cNvSpPr>
            <a:spLocks noGrp="1"/>
          </p:cNvSpPr>
          <p:nvPr>
            <p:ph type="title"/>
          </p:nvPr>
        </p:nvSpPr>
        <p:spPr/>
        <p:txBody>
          <a:bodyPr/>
          <a:lstStyle/>
          <a:p>
            <a:r>
              <a:rPr lang="en-GB">
                <a:cs typeface="Calibri Light"/>
              </a:rPr>
              <a:t>Cloud Based Storage</a:t>
            </a:r>
            <a:endParaRPr lang="en-GB" dirty="0"/>
          </a:p>
        </p:txBody>
      </p:sp>
      <p:sp>
        <p:nvSpPr>
          <p:cNvPr id="3" name="Content Placeholder 2">
            <a:extLst>
              <a:ext uri="{FF2B5EF4-FFF2-40B4-BE49-F238E27FC236}">
                <a16:creationId xmlns:a16="http://schemas.microsoft.com/office/drawing/2014/main" id="{1C30248E-E71D-4DFC-8FCA-2DBED9CB0900}"/>
              </a:ext>
            </a:extLst>
          </p:cNvPr>
          <p:cNvSpPr>
            <a:spLocks noGrp="1"/>
          </p:cNvSpPr>
          <p:nvPr>
            <p:ph idx="1"/>
          </p:nvPr>
        </p:nvSpPr>
        <p:spPr/>
        <p:txBody>
          <a:bodyPr>
            <a:normAutofit/>
          </a:bodyPr>
          <a:lstStyle/>
          <a:p>
            <a:r>
              <a:rPr lang="en-GB" dirty="0">
                <a:ea typeface="+mn-lt"/>
                <a:cs typeface="+mn-lt"/>
              </a:rPr>
              <a:t>Where is the data actually stored?</a:t>
            </a:r>
          </a:p>
          <a:p>
            <a:pPr marL="285750" indent="-285750">
              <a:buFont typeface="Arial" panose="020B0604020202020204" pitchFamily="34" charset="0"/>
              <a:buChar char="•"/>
            </a:pPr>
            <a:r>
              <a:rPr lang="en-GB" dirty="0">
                <a:ea typeface="+mn-lt"/>
                <a:cs typeface="+mn-lt"/>
              </a:rPr>
              <a:t>Where are the servers actually located? </a:t>
            </a:r>
          </a:p>
          <a:p>
            <a:pPr marL="285750" indent="-285750">
              <a:buFont typeface="Arial" panose="020B0604020202020204" pitchFamily="34" charset="0"/>
              <a:buChar char="•"/>
            </a:pPr>
            <a:r>
              <a:rPr lang="en-GB" dirty="0">
                <a:ea typeface="+mn-lt"/>
                <a:cs typeface="+mn-lt"/>
              </a:rPr>
              <a:t>Does this have implications on the communications between nations and places to use that data effectively?</a:t>
            </a:r>
          </a:p>
          <a:p>
            <a:r>
              <a:rPr lang="en-GB" dirty="0">
                <a:ea typeface="+mn-lt"/>
                <a:cs typeface="+mn-lt"/>
              </a:rPr>
              <a:t>Do you have the legal right to access the data?</a:t>
            </a:r>
          </a:p>
          <a:p>
            <a:pPr marL="285750" indent="-285750">
              <a:buFont typeface="Arial" panose="020B0604020202020204" pitchFamily="34" charset="0"/>
              <a:buChar char="•"/>
            </a:pPr>
            <a:r>
              <a:rPr lang="en-GB" dirty="0">
                <a:ea typeface="+mn-lt"/>
                <a:cs typeface="+mn-lt"/>
              </a:rPr>
              <a:t>Are data protection laws the same across all nations?</a:t>
            </a:r>
          </a:p>
        </p:txBody>
      </p:sp>
    </p:spTree>
    <p:extLst>
      <p:ext uri="{BB962C8B-B14F-4D97-AF65-F5344CB8AC3E}">
        <p14:creationId xmlns:p14="http://schemas.microsoft.com/office/powerpoint/2010/main" val="28986873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BB80C-9CB8-49D2-99A8-9468A1B4FCC0}"/>
              </a:ext>
            </a:extLst>
          </p:cNvPr>
          <p:cNvSpPr>
            <a:spLocks noGrp="1"/>
          </p:cNvSpPr>
          <p:nvPr>
            <p:ph type="title"/>
          </p:nvPr>
        </p:nvSpPr>
        <p:spPr/>
        <p:txBody>
          <a:bodyPr/>
          <a:lstStyle/>
          <a:p>
            <a:r>
              <a:rPr lang="en-GB" dirty="0"/>
              <a:t>Cloud Based Storage</a:t>
            </a:r>
          </a:p>
        </p:txBody>
      </p:sp>
      <p:sp>
        <p:nvSpPr>
          <p:cNvPr id="3" name="Content Placeholder 2">
            <a:extLst>
              <a:ext uri="{FF2B5EF4-FFF2-40B4-BE49-F238E27FC236}">
                <a16:creationId xmlns:a16="http://schemas.microsoft.com/office/drawing/2014/main" id="{FC57487A-FDBD-4450-BD36-9E77B4B65D9A}"/>
              </a:ext>
            </a:extLst>
          </p:cNvPr>
          <p:cNvSpPr>
            <a:spLocks noGrp="1"/>
          </p:cNvSpPr>
          <p:nvPr>
            <p:ph idx="1"/>
          </p:nvPr>
        </p:nvSpPr>
        <p:spPr/>
        <p:txBody>
          <a:bodyPr/>
          <a:lstStyle/>
          <a:p>
            <a:r>
              <a:rPr lang="en-GB" dirty="0">
                <a:ea typeface="+mn-lt"/>
                <a:cs typeface="+mn-lt"/>
              </a:rPr>
              <a:t>What is the likely impact of any collateral information intrusion?</a:t>
            </a:r>
          </a:p>
          <a:p>
            <a:pPr marL="285750" indent="-285750">
              <a:buFont typeface="Arial" panose="020B0604020202020204" pitchFamily="34" charset="0"/>
              <a:buChar char="•"/>
            </a:pPr>
            <a:r>
              <a:rPr lang="en-GB" dirty="0">
                <a:ea typeface="+mn-lt"/>
                <a:cs typeface="+mn-lt"/>
              </a:rPr>
              <a:t>Whose data are we looking to investigate?</a:t>
            </a:r>
          </a:p>
          <a:p>
            <a:pPr marL="285750" indent="-285750">
              <a:buFont typeface="Arial" panose="020B0604020202020204" pitchFamily="34" charset="0"/>
              <a:buChar char="•"/>
            </a:pPr>
            <a:r>
              <a:rPr lang="en-GB" dirty="0">
                <a:ea typeface="+mn-lt"/>
                <a:cs typeface="+mn-lt"/>
              </a:rPr>
              <a:t>What else might we find there?</a:t>
            </a:r>
          </a:p>
          <a:p>
            <a:pPr marL="285750" indent="-285750">
              <a:buFont typeface="Arial" panose="020B0604020202020204" pitchFamily="34" charset="0"/>
              <a:buChar char="•"/>
            </a:pPr>
            <a:r>
              <a:rPr lang="en-GB" dirty="0">
                <a:ea typeface="+mn-lt"/>
                <a:cs typeface="+mn-lt"/>
              </a:rPr>
              <a:t>What are the moral and ethical implications of collateral intrusion?</a:t>
            </a:r>
          </a:p>
          <a:p>
            <a:r>
              <a:rPr lang="en-GB" dirty="0">
                <a:ea typeface="+mn-lt"/>
                <a:cs typeface="+mn-lt"/>
              </a:rPr>
              <a:t>Can we access it safely without changing or destroying the data stored?</a:t>
            </a:r>
          </a:p>
        </p:txBody>
      </p:sp>
    </p:spTree>
    <p:extLst>
      <p:ext uri="{BB962C8B-B14F-4D97-AF65-F5344CB8AC3E}">
        <p14:creationId xmlns:p14="http://schemas.microsoft.com/office/powerpoint/2010/main" val="8567463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142F82-4FBA-4ECF-BCE4-A4855A33F204}"/>
              </a:ext>
            </a:extLst>
          </p:cNvPr>
          <p:cNvSpPr>
            <a:spLocks noGrp="1"/>
          </p:cNvSpPr>
          <p:nvPr>
            <p:ph type="title"/>
          </p:nvPr>
        </p:nvSpPr>
        <p:spPr/>
        <p:txBody>
          <a:bodyPr/>
          <a:lstStyle/>
          <a:p>
            <a:r>
              <a:rPr lang="en-GB" dirty="0"/>
              <a:t>Cloud Based Storage</a:t>
            </a:r>
          </a:p>
        </p:txBody>
      </p:sp>
      <p:sp>
        <p:nvSpPr>
          <p:cNvPr id="3" name="Content Placeholder 2">
            <a:extLst>
              <a:ext uri="{FF2B5EF4-FFF2-40B4-BE49-F238E27FC236}">
                <a16:creationId xmlns:a16="http://schemas.microsoft.com/office/drawing/2014/main" id="{21DF65CB-30FE-43D4-A441-CE1B290284CD}"/>
              </a:ext>
            </a:extLst>
          </p:cNvPr>
          <p:cNvSpPr>
            <a:spLocks noGrp="1"/>
          </p:cNvSpPr>
          <p:nvPr>
            <p:ph idx="1"/>
          </p:nvPr>
        </p:nvSpPr>
        <p:spPr/>
        <p:txBody>
          <a:bodyPr/>
          <a:lstStyle/>
          <a:p>
            <a:r>
              <a:rPr lang="en-GB" dirty="0">
                <a:ea typeface="+mn-lt"/>
                <a:cs typeface="+mn-lt"/>
              </a:rPr>
              <a:t>Can we secure the remote data so that a third party (e.g. an accomplice/suspect on bail) cannot access the data and compromise it?</a:t>
            </a:r>
          </a:p>
          <a:p>
            <a:endParaRPr lang="en-GB" dirty="0">
              <a:ea typeface="+mn-lt"/>
              <a:cs typeface="+mn-lt"/>
            </a:endParaRPr>
          </a:p>
          <a:p>
            <a:r>
              <a:rPr lang="en-GB" dirty="0">
                <a:ea typeface="+mn-lt"/>
                <a:cs typeface="+mn-lt"/>
              </a:rPr>
              <a:t>How do we clean-up cloud-based illegal material, post-conviction?</a:t>
            </a:r>
          </a:p>
          <a:p>
            <a:endParaRPr lang="en-GB" dirty="0"/>
          </a:p>
        </p:txBody>
      </p:sp>
    </p:spTree>
    <p:extLst>
      <p:ext uri="{BB962C8B-B14F-4D97-AF65-F5344CB8AC3E}">
        <p14:creationId xmlns:p14="http://schemas.microsoft.com/office/powerpoint/2010/main" val="20804518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6186DD79-F4CA-4DD7-9C78-AC180665F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495508"/>
            <a:ext cx="4426072" cy="436806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66EE4A-984D-4EF7-BD76-8ACD487919BE}"/>
              </a:ext>
            </a:extLst>
          </p:cNvPr>
          <p:cNvSpPr>
            <a:spLocks noGrp="1"/>
          </p:cNvSpPr>
          <p:nvPr>
            <p:ph type="title"/>
          </p:nvPr>
        </p:nvSpPr>
        <p:spPr>
          <a:xfrm>
            <a:off x="642918" y="1952825"/>
            <a:ext cx="3411973" cy="3635693"/>
          </a:xfrm>
        </p:spPr>
        <p:txBody>
          <a:bodyPr>
            <a:normAutofit/>
          </a:bodyPr>
          <a:lstStyle/>
          <a:p>
            <a:r>
              <a:rPr lang="en-GB">
                <a:solidFill>
                  <a:schemeClr val="bg1"/>
                </a:solidFill>
                <a:cs typeface="Calibri Light"/>
              </a:rPr>
              <a:t>Cloud Based Storage</a:t>
            </a:r>
            <a:endParaRPr lang="en-GB">
              <a:solidFill>
                <a:schemeClr val="bg1"/>
              </a:solidFill>
            </a:endParaRPr>
          </a:p>
        </p:txBody>
      </p:sp>
      <p:sp>
        <p:nvSpPr>
          <p:cNvPr id="12" name="Rectangle 11">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4426072" cy="151447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1514475"/>
            <a:ext cx="7765922" cy="4356996"/>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1501324"/>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51" y="5863306"/>
            <a:ext cx="12192001" cy="994694"/>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580746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FE1190B-764E-4A98-BC9D-0F902E3F5AF8}"/>
              </a:ext>
            </a:extLst>
          </p:cNvPr>
          <p:cNvSpPr>
            <a:spLocks noGrp="1"/>
          </p:cNvSpPr>
          <p:nvPr>
            <p:ph idx="1"/>
          </p:nvPr>
        </p:nvSpPr>
        <p:spPr>
          <a:xfrm>
            <a:off x="4697809" y="1784277"/>
            <a:ext cx="7262543" cy="3804241"/>
          </a:xfrm>
        </p:spPr>
        <p:txBody>
          <a:bodyPr>
            <a:normAutofit fontScale="92500" lnSpcReduction="20000"/>
          </a:bodyPr>
          <a:lstStyle/>
          <a:p>
            <a:pPr>
              <a:lnSpc>
                <a:spcPct val="130000"/>
              </a:lnSpc>
            </a:pPr>
            <a:r>
              <a:rPr lang="en-GB" sz="1400" dirty="0">
                <a:ea typeface="+mn-lt"/>
                <a:cs typeface="+mn-lt"/>
              </a:rPr>
              <a:t>Securing the data from external intervention (for example a remote wipe) is also something which must be considered. </a:t>
            </a:r>
          </a:p>
          <a:p>
            <a:pPr>
              <a:lnSpc>
                <a:spcPct val="130000"/>
              </a:lnSpc>
            </a:pPr>
            <a:endParaRPr lang="en-GB" sz="1400" dirty="0">
              <a:ea typeface="+mn-lt"/>
              <a:cs typeface="+mn-lt"/>
            </a:endParaRPr>
          </a:p>
          <a:p>
            <a:pPr marL="0" indent="0">
              <a:lnSpc>
                <a:spcPct val="130000"/>
              </a:lnSpc>
              <a:buNone/>
            </a:pPr>
            <a:r>
              <a:rPr lang="en-GB" sz="1400" dirty="0">
                <a:ea typeface="+mn-lt"/>
                <a:cs typeface="+mn-lt"/>
              </a:rPr>
              <a:t>Here two primary options exist:</a:t>
            </a:r>
            <a:endParaRPr lang="en-GB" sz="1400" dirty="0">
              <a:cs typeface="Calibri" panose="020F0502020204030204"/>
            </a:endParaRPr>
          </a:p>
          <a:p>
            <a:pPr>
              <a:lnSpc>
                <a:spcPct val="130000"/>
              </a:lnSpc>
            </a:pPr>
            <a:endParaRPr lang="en-GB" sz="1400" dirty="0">
              <a:ea typeface="+mn-lt"/>
              <a:cs typeface="+mn-lt"/>
            </a:endParaRPr>
          </a:p>
          <a:p>
            <a:pPr marL="285750" indent="-285750">
              <a:lnSpc>
                <a:spcPct val="130000"/>
              </a:lnSpc>
              <a:buFont typeface="Arial" panose="020B0604020202020204" pitchFamily="34" charset="0"/>
              <a:buChar char="•"/>
            </a:pPr>
            <a:r>
              <a:rPr lang="en-GB" sz="1400" dirty="0">
                <a:ea typeface="+mn-lt"/>
                <a:cs typeface="+mn-lt"/>
              </a:rPr>
              <a:t>Gain access to the remote data and change the password so that it can no longer be accessed. </a:t>
            </a:r>
          </a:p>
          <a:p>
            <a:pPr marL="285750" indent="-285750">
              <a:lnSpc>
                <a:spcPct val="130000"/>
              </a:lnSpc>
              <a:buFont typeface="Arial" panose="020B0604020202020204" pitchFamily="34" charset="0"/>
              <a:buChar char="•"/>
            </a:pPr>
            <a:endParaRPr lang="en-GB" sz="1400" dirty="0">
              <a:ea typeface="+mn-lt"/>
              <a:cs typeface="+mn-lt"/>
            </a:endParaRPr>
          </a:p>
          <a:p>
            <a:pPr marL="285750" indent="-285750">
              <a:lnSpc>
                <a:spcPct val="130000"/>
              </a:lnSpc>
              <a:buFont typeface="Arial" panose="020B0604020202020204" pitchFamily="34" charset="0"/>
              <a:buChar char="•"/>
            </a:pPr>
            <a:r>
              <a:rPr lang="en-GB" sz="1400" dirty="0">
                <a:ea typeface="+mn-lt"/>
                <a:cs typeface="+mn-lt"/>
              </a:rPr>
              <a:t>Contact the provider of the service and request that they ‘lockdown’ the account to prevent any changes from happening. This may or may not restrict access, therefore consideration must be given to downloading the data prior to any lockdown occurring.</a:t>
            </a:r>
            <a:endParaRPr lang="en-GB" sz="1400" dirty="0"/>
          </a:p>
        </p:txBody>
      </p:sp>
    </p:spTree>
    <p:extLst>
      <p:ext uri="{BB962C8B-B14F-4D97-AF65-F5344CB8AC3E}">
        <p14:creationId xmlns:p14="http://schemas.microsoft.com/office/powerpoint/2010/main" val="25210903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2526924-84D3-45FB-A5FE-62D8FCBF5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2A6256-1DD0-4E4B-A8B3-9A711B4DBE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760540-185E-4652-BFD2-9B362EF3B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4CE652-1534-46B5-840C-59B83B0D39C0}"/>
              </a:ext>
            </a:extLst>
          </p:cNvPr>
          <p:cNvSpPr>
            <a:spLocks noGrp="1"/>
          </p:cNvSpPr>
          <p:nvPr>
            <p:ph type="title"/>
          </p:nvPr>
        </p:nvSpPr>
        <p:spPr>
          <a:xfrm>
            <a:off x="1535371" y="1044054"/>
            <a:ext cx="10013709" cy="1030360"/>
          </a:xfrm>
        </p:spPr>
        <p:txBody>
          <a:bodyPr>
            <a:normAutofit/>
          </a:bodyPr>
          <a:lstStyle/>
          <a:p>
            <a:r>
              <a:rPr lang="en-GB">
                <a:solidFill>
                  <a:schemeClr val="bg1"/>
                </a:solidFill>
                <a:cs typeface="Calibri Light"/>
              </a:rPr>
              <a:t>Cloud Based Storage</a:t>
            </a:r>
            <a:endParaRPr lang="en-GB">
              <a:solidFill>
                <a:schemeClr val="bg1"/>
              </a:solidFill>
            </a:endParaRPr>
          </a:p>
        </p:txBody>
      </p:sp>
      <p:sp>
        <p:nvSpPr>
          <p:cNvPr id="14" name="Rectangle 13">
            <a:extLst>
              <a:ext uri="{FF2B5EF4-FFF2-40B4-BE49-F238E27FC236}">
                <a16:creationId xmlns:a16="http://schemas.microsoft.com/office/drawing/2014/main" id="{729789F4-85C1-41A0-83EB-992E22210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D9D367D-6DD2-4A7C-8918-0DCAC2975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13AD051-C43F-4ED6-A077-07A83A73C3C2}"/>
              </a:ext>
            </a:extLst>
          </p:cNvPr>
          <p:cNvSpPr>
            <a:spLocks noGrp="1"/>
          </p:cNvSpPr>
          <p:nvPr>
            <p:ph idx="1"/>
          </p:nvPr>
        </p:nvSpPr>
        <p:spPr>
          <a:xfrm>
            <a:off x="1383030" y="2480310"/>
            <a:ext cx="10561319" cy="4069080"/>
          </a:xfrm>
        </p:spPr>
        <p:txBody>
          <a:bodyPr anchor="t">
            <a:normAutofit fontScale="92500" lnSpcReduction="10000"/>
          </a:bodyPr>
          <a:lstStyle/>
          <a:p>
            <a:pPr>
              <a:lnSpc>
                <a:spcPct val="130000"/>
              </a:lnSpc>
            </a:pPr>
            <a:r>
              <a:rPr lang="en-GB" sz="1600" dirty="0">
                <a:ea typeface="+mn-lt"/>
                <a:cs typeface="+mn-lt"/>
              </a:rPr>
              <a:t>After a successful conviction, it is highly likely that any illegal data present in a cloud-based service will still be present. </a:t>
            </a:r>
            <a:endParaRPr lang="en-US" sz="1600" dirty="0"/>
          </a:p>
          <a:p>
            <a:pPr>
              <a:lnSpc>
                <a:spcPct val="130000"/>
              </a:lnSpc>
            </a:pPr>
            <a:endParaRPr lang="en-GB" sz="1600" dirty="0">
              <a:ea typeface="+mn-lt"/>
              <a:cs typeface="+mn-lt"/>
            </a:endParaRPr>
          </a:p>
          <a:p>
            <a:pPr>
              <a:lnSpc>
                <a:spcPct val="130000"/>
              </a:lnSpc>
            </a:pPr>
            <a:r>
              <a:rPr lang="en-GB" sz="1600" dirty="0">
                <a:ea typeface="+mn-lt"/>
                <a:cs typeface="+mn-lt"/>
              </a:rPr>
              <a:t>The service provider may or may not assist. If they assist, they may simply delete all of the data belonging to the offending account. </a:t>
            </a:r>
            <a:endParaRPr lang="en-GB" sz="1600" dirty="0"/>
          </a:p>
          <a:p>
            <a:pPr>
              <a:lnSpc>
                <a:spcPct val="130000"/>
              </a:lnSpc>
            </a:pPr>
            <a:endParaRPr lang="en-GB" sz="1600" dirty="0">
              <a:ea typeface="+mn-lt"/>
              <a:cs typeface="+mn-lt"/>
            </a:endParaRPr>
          </a:p>
          <a:p>
            <a:pPr>
              <a:lnSpc>
                <a:spcPct val="130000"/>
              </a:lnSpc>
            </a:pPr>
            <a:r>
              <a:rPr lang="en-GB" sz="1600" dirty="0">
                <a:ea typeface="+mn-lt"/>
                <a:cs typeface="+mn-lt"/>
              </a:rPr>
              <a:t>Either way, it may fall to the investigating officer to arrange this. </a:t>
            </a:r>
          </a:p>
          <a:p>
            <a:pPr>
              <a:lnSpc>
                <a:spcPct val="130000"/>
              </a:lnSpc>
            </a:pPr>
            <a:endParaRPr lang="en-GB" sz="1600" dirty="0">
              <a:ea typeface="+mn-lt"/>
              <a:cs typeface="+mn-lt"/>
            </a:endParaRPr>
          </a:p>
          <a:p>
            <a:pPr>
              <a:lnSpc>
                <a:spcPct val="130000"/>
              </a:lnSpc>
            </a:pPr>
            <a:r>
              <a:rPr lang="en-GB" sz="1600" dirty="0">
                <a:ea typeface="+mn-lt"/>
                <a:cs typeface="+mn-lt"/>
              </a:rPr>
              <a:t>Failure to do this, especially in relation to cloud-based mobile evidence, could result in the offender (or others) being able to retrieve the material once again, and resume their illegal behaviour.</a:t>
            </a:r>
            <a:endParaRPr lang="en-GB" sz="1600" dirty="0">
              <a:cs typeface="Calibri"/>
            </a:endParaRPr>
          </a:p>
        </p:txBody>
      </p:sp>
    </p:spTree>
    <p:extLst>
      <p:ext uri="{BB962C8B-B14F-4D97-AF65-F5344CB8AC3E}">
        <p14:creationId xmlns:p14="http://schemas.microsoft.com/office/powerpoint/2010/main" val="30475862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7E4F9-428A-4EDF-9553-D4594DD341FE}"/>
              </a:ext>
            </a:extLst>
          </p:cNvPr>
          <p:cNvSpPr>
            <a:spLocks noGrp="1"/>
          </p:cNvSpPr>
          <p:nvPr>
            <p:ph type="title"/>
          </p:nvPr>
        </p:nvSpPr>
        <p:spPr>
          <a:xfrm>
            <a:off x="422910" y="705113"/>
            <a:ext cx="4034790" cy="5197498"/>
          </a:xfrm>
        </p:spPr>
        <p:txBody>
          <a:bodyPr/>
          <a:lstStyle/>
          <a:p>
            <a:r>
              <a:rPr lang="en-GB" dirty="0">
                <a:cs typeface="Calibri Light"/>
              </a:rPr>
              <a:t>Future Developments</a:t>
            </a:r>
            <a:endParaRPr lang="en-GB" dirty="0"/>
          </a:p>
        </p:txBody>
      </p:sp>
      <p:sp>
        <p:nvSpPr>
          <p:cNvPr id="3" name="Content Placeholder 2">
            <a:extLst>
              <a:ext uri="{FF2B5EF4-FFF2-40B4-BE49-F238E27FC236}">
                <a16:creationId xmlns:a16="http://schemas.microsoft.com/office/drawing/2014/main" id="{074A0D9E-2A0C-46F7-B206-AE96B6772119}"/>
              </a:ext>
            </a:extLst>
          </p:cNvPr>
          <p:cNvSpPr>
            <a:spLocks noGrp="1"/>
          </p:cNvSpPr>
          <p:nvPr>
            <p:ph idx="1"/>
          </p:nvPr>
        </p:nvSpPr>
        <p:spPr/>
        <p:txBody>
          <a:bodyPr/>
          <a:lstStyle/>
          <a:p>
            <a:r>
              <a:rPr lang="en-GB" dirty="0">
                <a:ea typeface="+mn-lt"/>
                <a:cs typeface="+mn-lt"/>
              </a:rPr>
              <a:t>Whilst both cloud storage and mobile forensics have applications beyond child protection, they also have the potential to play a significant role in such crimes; this is a facility which is not currently being routinely exploited.</a:t>
            </a:r>
          </a:p>
        </p:txBody>
      </p:sp>
    </p:spTree>
    <p:extLst>
      <p:ext uri="{BB962C8B-B14F-4D97-AF65-F5344CB8AC3E}">
        <p14:creationId xmlns:p14="http://schemas.microsoft.com/office/powerpoint/2010/main" val="13907778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A31A50-452B-4C16-9107-5047267D2F5D}"/>
              </a:ext>
            </a:extLst>
          </p:cNvPr>
          <p:cNvSpPr>
            <a:spLocks noGrp="1"/>
          </p:cNvSpPr>
          <p:nvPr>
            <p:ph type="title"/>
          </p:nvPr>
        </p:nvSpPr>
        <p:spPr>
          <a:xfrm>
            <a:off x="297180" y="705113"/>
            <a:ext cx="4046220" cy="5197498"/>
          </a:xfrm>
        </p:spPr>
        <p:txBody>
          <a:bodyPr/>
          <a:lstStyle/>
          <a:p>
            <a:r>
              <a:rPr lang="en-GB" dirty="0">
                <a:cs typeface="Calibri Light"/>
              </a:rPr>
              <a:t>Future Developments</a:t>
            </a:r>
            <a:endParaRPr lang="en-GB" dirty="0"/>
          </a:p>
        </p:txBody>
      </p:sp>
      <p:sp>
        <p:nvSpPr>
          <p:cNvPr id="3" name="Content Placeholder 2">
            <a:extLst>
              <a:ext uri="{FF2B5EF4-FFF2-40B4-BE49-F238E27FC236}">
                <a16:creationId xmlns:a16="http://schemas.microsoft.com/office/drawing/2014/main" id="{FE1C8AC0-A608-4611-BC90-1C77567B866E}"/>
              </a:ext>
            </a:extLst>
          </p:cNvPr>
          <p:cNvSpPr>
            <a:spLocks noGrp="1"/>
          </p:cNvSpPr>
          <p:nvPr>
            <p:ph idx="1"/>
          </p:nvPr>
        </p:nvSpPr>
        <p:spPr>
          <a:xfrm>
            <a:off x="5143500" y="400051"/>
            <a:ext cx="6663689" cy="6057900"/>
          </a:xfrm>
        </p:spPr>
        <p:txBody>
          <a:bodyPr>
            <a:normAutofit lnSpcReduction="10000"/>
          </a:bodyPr>
          <a:lstStyle/>
          <a:p>
            <a:r>
              <a:rPr lang="en-GB" sz="1600" dirty="0">
                <a:ea typeface="+mn-lt"/>
                <a:cs typeface="+mn-lt"/>
              </a:rPr>
              <a:t>The future of the majority of digital evidence is certainly mobile.</a:t>
            </a:r>
          </a:p>
          <a:p>
            <a:endParaRPr lang="en-GB" sz="1600" dirty="0">
              <a:ea typeface="+mn-lt"/>
              <a:cs typeface="+mn-lt"/>
            </a:endParaRPr>
          </a:p>
          <a:p>
            <a:r>
              <a:rPr lang="en-GB" sz="1600" dirty="0">
                <a:ea typeface="+mn-lt"/>
                <a:cs typeface="+mn-lt"/>
              </a:rPr>
              <a:t>The capabilities of mobile devices are improving at a tremendous pace.</a:t>
            </a:r>
          </a:p>
          <a:p>
            <a:endParaRPr lang="en-GB" sz="1600" dirty="0">
              <a:ea typeface="+mn-lt"/>
              <a:cs typeface="+mn-lt"/>
            </a:endParaRPr>
          </a:p>
          <a:p>
            <a:r>
              <a:rPr lang="en-GB" sz="1600" dirty="0">
                <a:ea typeface="+mn-lt"/>
                <a:cs typeface="+mn-lt"/>
              </a:rPr>
              <a:t>Therefore it should be anticipated and expected that offenders in many different crimes will move their behaviour towards mobile devices, which will of course include child protection cases.</a:t>
            </a:r>
          </a:p>
          <a:p>
            <a:endParaRPr lang="en-GB" sz="1600" dirty="0">
              <a:ea typeface="+mn-lt"/>
              <a:cs typeface="+mn-lt"/>
            </a:endParaRPr>
          </a:p>
          <a:p>
            <a:r>
              <a:rPr lang="en-GB" sz="1600" dirty="0">
                <a:ea typeface="+mn-lt"/>
                <a:cs typeface="+mn-lt"/>
              </a:rPr>
              <a:t>With mobile’s increasing integration of Cloud based services for storage of photographs, videos and backup of data, we can expect a knock on effect in which Cloud evidence becomes more and more relevant.</a:t>
            </a:r>
          </a:p>
        </p:txBody>
      </p:sp>
    </p:spTree>
    <p:extLst>
      <p:ext uri="{BB962C8B-B14F-4D97-AF65-F5344CB8AC3E}">
        <p14:creationId xmlns:p14="http://schemas.microsoft.com/office/powerpoint/2010/main" val="12280697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2526924-84D3-45FB-A5FE-62D8FCBF5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2A6256-1DD0-4E4B-A8B3-9A711B4DBE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760540-185E-4652-BFD2-9B362EF3B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3C9321-D627-4C66-AA54-01A3645C4E57}"/>
              </a:ext>
            </a:extLst>
          </p:cNvPr>
          <p:cNvSpPr>
            <a:spLocks noGrp="1"/>
          </p:cNvSpPr>
          <p:nvPr>
            <p:ph type="title"/>
          </p:nvPr>
        </p:nvSpPr>
        <p:spPr>
          <a:xfrm>
            <a:off x="1535371" y="1044054"/>
            <a:ext cx="10013709" cy="1030360"/>
          </a:xfrm>
        </p:spPr>
        <p:txBody>
          <a:bodyPr>
            <a:normAutofit/>
          </a:bodyPr>
          <a:lstStyle/>
          <a:p>
            <a:r>
              <a:rPr lang="en-GB">
                <a:solidFill>
                  <a:schemeClr val="bg1"/>
                </a:solidFill>
              </a:rPr>
              <a:t>Case Study</a:t>
            </a:r>
          </a:p>
        </p:txBody>
      </p:sp>
      <p:sp>
        <p:nvSpPr>
          <p:cNvPr id="14" name="Rectangle 13">
            <a:extLst>
              <a:ext uri="{FF2B5EF4-FFF2-40B4-BE49-F238E27FC236}">
                <a16:creationId xmlns:a16="http://schemas.microsoft.com/office/drawing/2014/main" id="{729789F4-85C1-41A0-83EB-992E22210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D9D367D-6DD2-4A7C-8918-0DCAC2975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E0101F0-5ED6-4D4A-90EB-54ED9DF9092F}"/>
              </a:ext>
            </a:extLst>
          </p:cNvPr>
          <p:cNvSpPr>
            <a:spLocks noGrp="1"/>
          </p:cNvSpPr>
          <p:nvPr>
            <p:ph idx="1"/>
          </p:nvPr>
        </p:nvSpPr>
        <p:spPr>
          <a:xfrm>
            <a:off x="1211580" y="2391770"/>
            <a:ext cx="10847069" cy="4306210"/>
          </a:xfrm>
        </p:spPr>
        <p:txBody>
          <a:bodyPr anchor="t">
            <a:normAutofit fontScale="92500" lnSpcReduction="10000"/>
          </a:bodyPr>
          <a:lstStyle/>
          <a:p>
            <a:pPr>
              <a:lnSpc>
                <a:spcPct val="130000"/>
              </a:lnSpc>
            </a:pPr>
            <a:r>
              <a:rPr lang="en-GB" sz="1600" dirty="0">
                <a:ea typeface="+mn-lt"/>
                <a:cs typeface="+mn-lt"/>
              </a:rPr>
              <a:t>A submission was received at the Digital Forensic Unit, in which it was alleged that communications of a sexual nature had occurred between an adult male and an underage female. This communication included text-based messages as well as pictures. According to the case background, the two parties were involved in a relationship and had been communicating via a popular smartphone communication application. </a:t>
            </a:r>
            <a:endParaRPr lang="en-GB" sz="1600" dirty="0"/>
          </a:p>
          <a:p>
            <a:pPr>
              <a:lnSpc>
                <a:spcPct val="130000"/>
              </a:lnSpc>
            </a:pPr>
            <a:endParaRPr lang="en-GB" sz="1600" dirty="0">
              <a:ea typeface="+mn-lt"/>
              <a:cs typeface="+mn-lt"/>
            </a:endParaRPr>
          </a:p>
          <a:p>
            <a:pPr>
              <a:lnSpc>
                <a:spcPct val="130000"/>
              </a:lnSpc>
            </a:pPr>
            <a:r>
              <a:rPr lang="en-GB" sz="1600" dirty="0">
                <a:ea typeface="+mn-lt"/>
                <a:cs typeface="+mn-lt"/>
              </a:rPr>
              <a:t>Furthermore, both parties stated that images of note were present on the handsets. </a:t>
            </a:r>
          </a:p>
          <a:p>
            <a:pPr>
              <a:lnSpc>
                <a:spcPct val="130000"/>
              </a:lnSpc>
            </a:pPr>
            <a:endParaRPr lang="en-GB" sz="1600" dirty="0">
              <a:ea typeface="+mn-lt"/>
              <a:cs typeface="+mn-lt"/>
            </a:endParaRPr>
          </a:p>
          <a:p>
            <a:pPr>
              <a:lnSpc>
                <a:spcPct val="130000"/>
              </a:lnSpc>
            </a:pPr>
            <a:r>
              <a:rPr lang="en-GB" sz="1600" dirty="0">
                <a:ea typeface="+mn-lt"/>
                <a:cs typeface="+mn-lt"/>
              </a:rPr>
              <a:t>The adult male had stated in interview that he believed the girl to be aged 18 at the time of the alleged offence occurring. The submission therefore requested extraction of data from the offender’s phone to determine whether this was the case, along with confirmation of the presence of the expected notable/indecent images.</a:t>
            </a:r>
            <a:endParaRPr lang="en-GB" sz="1600" dirty="0">
              <a:cs typeface="Calibri"/>
            </a:endParaRPr>
          </a:p>
        </p:txBody>
      </p:sp>
    </p:spTree>
    <p:extLst>
      <p:ext uri="{BB962C8B-B14F-4D97-AF65-F5344CB8AC3E}">
        <p14:creationId xmlns:p14="http://schemas.microsoft.com/office/powerpoint/2010/main" val="36265329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2526924-84D3-45FB-A5FE-62D8FCBF5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2A6256-1DD0-4E4B-A8B3-9A711B4DBE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760540-185E-4652-BFD2-9B362EF3B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4CCAEA-B37B-4D34-A3E6-0948BC45AAB5}"/>
              </a:ext>
            </a:extLst>
          </p:cNvPr>
          <p:cNvSpPr>
            <a:spLocks noGrp="1"/>
          </p:cNvSpPr>
          <p:nvPr>
            <p:ph type="title"/>
          </p:nvPr>
        </p:nvSpPr>
        <p:spPr>
          <a:xfrm>
            <a:off x="1535371" y="1044054"/>
            <a:ext cx="10013709" cy="1030360"/>
          </a:xfrm>
        </p:spPr>
        <p:txBody>
          <a:bodyPr>
            <a:normAutofit/>
          </a:bodyPr>
          <a:lstStyle/>
          <a:p>
            <a:r>
              <a:rPr lang="en-GB">
                <a:solidFill>
                  <a:schemeClr val="bg1"/>
                </a:solidFill>
              </a:rPr>
              <a:t>Case Study</a:t>
            </a:r>
          </a:p>
        </p:txBody>
      </p:sp>
      <p:sp>
        <p:nvSpPr>
          <p:cNvPr id="14" name="Rectangle 13">
            <a:extLst>
              <a:ext uri="{FF2B5EF4-FFF2-40B4-BE49-F238E27FC236}">
                <a16:creationId xmlns:a16="http://schemas.microsoft.com/office/drawing/2014/main" id="{729789F4-85C1-41A0-83EB-992E22210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D9D367D-6DD2-4A7C-8918-0DCAC2975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C0F51FB-62E8-461D-8A3C-C86BD2D7CDA0}"/>
              </a:ext>
            </a:extLst>
          </p:cNvPr>
          <p:cNvSpPr>
            <a:spLocks noGrp="1"/>
          </p:cNvSpPr>
          <p:nvPr>
            <p:ph idx="1"/>
          </p:nvPr>
        </p:nvSpPr>
        <p:spPr>
          <a:xfrm>
            <a:off x="1535371" y="2702257"/>
            <a:ext cx="9935571" cy="3426158"/>
          </a:xfrm>
        </p:spPr>
        <p:txBody>
          <a:bodyPr anchor="t">
            <a:normAutofit/>
          </a:bodyPr>
          <a:lstStyle/>
          <a:p>
            <a:pPr>
              <a:lnSpc>
                <a:spcPct val="130000"/>
              </a:lnSpc>
            </a:pPr>
            <a:r>
              <a:rPr lang="en-GB" sz="1600" dirty="0">
                <a:cs typeface="Calibri"/>
              </a:rPr>
              <a:t>Given the accounts given by both parties involved, there was a clear expectation that data would be found on the handset submitted for examination. The phone was examined following the unit’s standard operating procedures for the examination of mobile phones; however, nothing of apparent significance was recovered. As a result, a further, deeper investigation was authorised.</a:t>
            </a:r>
            <a:endParaRPr lang="en-GB" sz="1600" dirty="0">
              <a:ea typeface="+mn-lt"/>
              <a:cs typeface="+mn-lt"/>
            </a:endParaRPr>
          </a:p>
          <a:p>
            <a:pPr>
              <a:lnSpc>
                <a:spcPct val="130000"/>
              </a:lnSpc>
            </a:pPr>
            <a:endParaRPr lang="en-GB" sz="1600" dirty="0">
              <a:ea typeface="+mn-lt"/>
              <a:cs typeface="+mn-lt"/>
            </a:endParaRPr>
          </a:p>
          <a:p>
            <a:pPr>
              <a:lnSpc>
                <a:spcPct val="130000"/>
              </a:lnSpc>
            </a:pPr>
            <a:r>
              <a:rPr lang="en-GB" sz="1600" dirty="0">
                <a:cs typeface="Calibri"/>
              </a:rPr>
              <a:t>For thoroughness, the offender’s phone data was re-acquired using four different industry-standard acquisition tools. </a:t>
            </a:r>
          </a:p>
        </p:txBody>
      </p:sp>
    </p:spTree>
    <p:extLst>
      <p:ext uri="{BB962C8B-B14F-4D97-AF65-F5344CB8AC3E}">
        <p14:creationId xmlns:p14="http://schemas.microsoft.com/office/powerpoint/2010/main" val="24462505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2526924-84D3-45FB-A5FE-62D8FCBF5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2A6256-1DD0-4E4B-A8B3-9A711B4DBE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760540-185E-4652-BFD2-9B362EF3B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881A12-4B20-4DF3-9410-DB1594CFA5D1}"/>
              </a:ext>
            </a:extLst>
          </p:cNvPr>
          <p:cNvSpPr>
            <a:spLocks noGrp="1"/>
          </p:cNvSpPr>
          <p:nvPr>
            <p:ph type="title"/>
          </p:nvPr>
        </p:nvSpPr>
        <p:spPr>
          <a:xfrm>
            <a:off x="1535371" y="1044054"/>
            <a:ext cx="10013709" cy="1030360"/>
          </a:xfrm>
        </p:spPr>
        <p:txBody>
          <a:bodyPr>
            <a:normAutofit/>
          </a:bodyPr>
          <a:lstStyle/>
          <a:p>
            <a:r>
              <a:rPr lang="en-GB">
                <a:solidFill>
                  <a:schemeClr val="bg1"/>
                </a:solidFill>
              </a:rPr>
              <a:t>Case Study</a:t>
            </a:r>
          </a:p>
        </p:txBody>
      </p:sp>
      <p:sp>
        <p:nvSpPr>
          <p:cNvPr id="14" name="Rectangle 13">
            <a:extLst>
              <a:ext uri="{FF2B5EF4-FFF2-40B4-BE49-F238E27FC236}">
                <a16:creationId xmlns:a16="http://schemas.microsoft.com/office/drawing/2014/main" id="{729789F4-85C1-41A0-83EB-992E22210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D9D367D-6DD2-4A7C-8918-0DCAC2975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08E686E-675F-4A75-A128-E887B65BF0F7}"/>
              </a:ext>
            </a:extLst>
          </p:cNvPr>
          <p:cNvSpPr>
            <a:spLocks noGrp="1"/>
          </p:cNvSpPr>
          <p:nvPr>
            <p:ph idx="1"/>
          </p:nvPr>
        </p:nvSpPr>
        <p:spPr>
          <a:xfrm>
            <a:off x="1515620" y="2617471"/>
            <a:ext cx="10337289" cy="3840480"/>
          </a:xfrm>
        </p:spPr>
        <p:txBody>
          <a:bodyPr anchor="t">
            <a:normAutofit fontScale="92500"/>
          </a:bodyPr>
          <a:lstStyle/>
          <a:p>
            <a:pPr>
              <a:lnSpc>
                <a:spcPct val="130000"/>
              </a:lnSpc>
            </a:pPr>
            <a:r>
              <a:rPr lang="en-GB" sz="1600" dirty="0">
                <a:cs typeface="Calibri"/>
              </a:rPr>
              <a:t>These four extractions were themselves further examined in a number of different forensic tools both for thoroughness and also to allow for validation of results. The pictures and messages of note were eventually located and were found to be embedded and stored within an encoded file, which was only acquired by two of the four industry-standard tools used to acquire the data. </a:t>
            </a:r>
          </a:p>
          <a:p>
            <a:pPr>
              <a:lnSpc>
                <a:spcPct val="130000"/>
              </a:lnSpc>
            </a:pPr>
            <a:endParaRPr lang="en-GB" sz="1600" dirty="0">
              <a:cs typeface="Calibri"/>
            </a:endParaRPr>
          </a:p>
          <a:p>
            <a:pPr>
              <a:lnSpc>
                <a:spcPct val="130000"/>
              </a:lnSpc>
            </a:pPr>
            <a:r>
              <a:rPr lang="en-GB" sz="1600" dirty="0">
                <a:cs typeface="Calibri"/>
              </a:rPr>
              <a:t>The use of a separate forensic tool-suite, not ordinarily utilised for mobile forensics, was required in order to extract and examine the data contained within this file. What was most concerning was that none of the available industry-standard mobile forensic viewing tools parsed and presented the encoded file in order for the examiner to view the notable embedded data.</a:t>
            </a:r>
            <a:endParaRPr lang="en-GB" sz="1600" dirty="0">
              <a:ea typeface="+mn-lt"/>
              <a:cs typeface="+mn-lt"/>
            </a:endParaRPr>
          </a:p>
        </p:txBody>
      </p:sp>
    </p:spTree>
    <p:extLst>
      <p:ext uri="{BB962C8B-B14F-4D97-AF65-F5344CB8AC3E}">
        <p14:creationId xmlns:p14="http://schemas.microsoft.com/office/powerpoint/2010/main" val="6120536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6186DD79-F4CA-4DD7-9C78-AC180665F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495508"/>
            <a:ext cx="4426072" cy="436806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476ECB-13CC-415F-B33F-2173D911B86B}"/>
              </a:ext>
            </a:extLst>
          </p:cNvPr>
          <p:cNvSpPr>
            <a:spLocks noGrp="1"/>
          </p:cNvSpPr>
          <p:nvPr>
            <p:ph type="title"/>
          </p:nvPr>
        </p:nvSpPr>
        <p:spPr>
          <a:xfrm>
            <a:off x="642918" y="1952825"/>
            <a:ext cx="3411973" cy="3635693"/>
          </a:xfrm>
        </p:spPr>
        <p:txBody>
          <a:bodyPr>
            <a:normAutofit/>
          </a:bodyPr>
          <a:lstStyle/>
          <a:p>
            <a:r>
              <a:rPr lang="en-GB">
                <a:solidFill>
                  <a:schemeClr val="bg1"/>
                </a:solidFill>
                <a:cs typeface="Calibri Light"/>
              </a:rPr>
              <a:t>Reflective Question</a:t>
            </a:r>
            <a:endParaRPr lang="en-GB">
              <a:solidFill>
                <a:schemeClr val="bg1"/>
              </a:solidFill>
            </a:endParaRPr>
          </a:p>
        </p:txBody>
      </p:sp>
      <p:sp>
        <p:nvSpPr>
          <p:cNvPr id="12" name="Rectangle 11">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4426072" cy="151447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1514475"/>
            <a:ext cx="7765922" cy="4356996"/>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1501324"/>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51" y="5863306"/>
            <a:ext cx="12192001" cy="994694"/>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580746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C3B08DA-E1D4-4D62-85B0-BFDB701B16BF}"/>
              </a:ext>
            </a:extLst>
          </p:cNvPr>
          <p:cNvSpPr>
            <a:spLocks noGrp="1"/>
          </p:cNvSpPr>
          <p:nvPr>
            <p:ph idx="1"/>
          </p:nvPr>
        </p:nvSpPr>
        <p:spPr>
          <a:xfrm>
            <a:off x="4697809" y="1784277"/>
            <a:ext cx="7292261" cy="3740233"/>
          </a:xfrm>
        </p:spPr>
        <p:txBody>
          <a:bodyPr>
            <a:normAutofit fontScale="92500" lnSpcReduction="20000"/>
          </a:bodyPr>
          <a:lstStyle/>
          <a:p>
            <a:pPr>
              <a:lnSpc>
                <a:spcPct val="130000"/>
              </a:lnSpc>
            </a:pPr>
            <a:r>
              <a:rPr lang="en-GB" dirty="0">
                <a:cs typeface="Calibri"/>
              </a:rPr>
              <a:t>With the rapid pace of technological development, and considering that digital forensic software and investigations are, by definition, most often reactive; </a:t>
            </a:r>
            <a:endParaRPr lang="en-US" dirty="0">
              <a:cs typeface="Calibri"/>
            </a:endParaRPr>
          </a:p>
          <a:p>
            <a:pPr>
              <a:lnSpc>
                <a:spcPct val="130000"/>
              </a:lnSpc>
            </a:pPr>
            <a:endParaRPr lang="en-GB" dirty="0">
              <a:cs typeface="Calibri"/>
            </a:endParaRPr>
          </a:p>
          <a:p>
            <a:pPr marL="285750" indent="-285750">
              <a:lnSpc>
                <a:spcPct val="130000"/>
              </a:lnSpc>
              <a:buFont typeface="Arial" panose="020B0604020202020204" pitchFamily="34" charset="0"/>
              <a:buChar char="•"/>
            </a:pPr>
            <a:r>
              <a:rPr lang="en-GB" dirty="0">
                <a:cs typeface="Calibri"/>
              </a:rPr>
              <a:t>How can we assure that we get best evidence?</a:t>
            </a:r>
          </a:p>
          <a:p>
            <a:pPr marL="285750" indent="-285750">
              <a:lnSpc>
                <a:spcPct val="130000"/>
              </a:lnSpc>
              <a:buFont typeface="Arial" panose="020B0604020202020204" pitchFamily="34" charset="0"/>
              <a:buChar char="•"/>
            </a:pPr>
            <a:r>
              <a:rPr lang="en-GB" dirty="0">
                <a:cs typeface="Calibri"/>
              </a:rPr>
              <a:t>How do we know that we have acquired all of the data possible?</a:t>
            </a:r>
          </a:p>
          <a:p>
            <a:pPr marL="285750" indent="-285750">
              <a:lnSpc>
                <a:spcPct val="130000"/>
              </a:lnSpc>
              <a:buFont typeface="Arial" panose="020B0604020202020204" pitchFamily="34" charset="0"/>
              <a:buChar char="•"/>
            </a:pPr>
            <a:r>
              <a:rPr lang="en-GB" dirty="0">
                <a:cs typeface="Calibri"/>
              </a:rPr>
              <a:t>How do we know that we have seen everything that there is to see?</a:t>
            </a:r>
            <a:endParaRPr lang="en-US" dirty="0">
              <a:ea typeface="+mn-lt"/>
              <a:cs typeface="+mn-lt"/>
            </a:endParaRPr>
          </a:p>
        </p:txBody>
      </p:sp>
    </p:spTree>
    <p:extLst>
      <p:ext uri="{BB962C8B-B14F-4D97-AF65-F5344CB8AC3E}">
        <p14:creationId xmlns:p14="http://schemas.microsoft.com/office/powerpoint/2010/main" val="42589051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6072" cy="180407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loud shaped hard drive with cables">
            <a:extLst>
              <a:ext uri="{FF2B5EF4-FFF2-40B4-BE49-F238E27FC236}">
                <a16:creationId xmlns:a16="http://schemas.microsoft.com/office/drawing/2014/main" id="{B947BD1F-E237-83B8-5840-6849FE2296C5}"/>
              </a:ext>
            </a:extLst>
          </p:cNvPr>
          <p:cNvPicPr>
            <a:picLocks noChangeAspect="1"/>
          </p:cNvPicPr>
          <p:nvPr/>
        </p:nvPicPr>
        <p:blipFill rotWithShape="1">
          <a:blip r:embed="rId2"/>
          <a:srcRect l="14387" r="26939" b="1"/>
          <a:stretch/>
        </p:blipFill>
        <p:spPr>
          <a:xfrm>
            <a:off x="20" y="1804072"/>
            <a:ext cx="4458058" cy="4349801"/>
          </a:xfrm>
          <a:prstGeom prst="rect">
            <a:avLst/>
          </a:prstGeom>
        </p:spPr>
      </p:pic>
      <p:sp>
        <p:nvSpPr>
          <p:cNvPr id="13" name="Rectangle 12">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0"/>
            <a:ext cx="7765922" cy="616761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56EBEE-C26B-421D-801F-CBEC603B7E50}"/>
              </a:ext>
            </a:extLst>
          </p:cNvPr>
          <p:cNvSpPr>
            <a:spLocks noGrp="1"/>
          </p:cNvSpPr>
          <p:nvPr>
            <p:ph type="title"/>
          </p:nvPr>
        </p:nvSpPr>
        <p:spPr>
          <a:xfrm>
            <a:off x="4794634" y="332450"/>
            <a:ext cx="6754447" cy="917166"/>
          </a:xfrm>
        </p:spPr>
        <p:txBody>
          <a:bodyPr anchor="b">
            <a:normAutofit fontScale="90000"/>
          </a:bodyPr>
          <a:lstStyle/>
          <a:p>
            <a:r>
              <a:rPr lang="en-GB" dirty="0"/>
              <a:t>Concluding Thoughts</a:t>
            </a:r>
          </a:p>
        </p:txBody>
      </p:sp>
      <p:sp>
        <p:nvSpPr>
          <p:cNvPr id="15" name="Rectangle 14">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753806"/>
            <a:ext cx="4425696"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7676178-A401-4C1F-999D-5D505F42C302}"/>
              </a:ext>
            </a:extLst>
          </p:cNvPr>
          <p:cNvSpPr>
            <a:spLocks noGrp="1"/>
          </p:cNvSpPr>
          <p:nvPr>
            <p:ph idx="1"/>
          </p:nvPr>
        </p:nvSpPr>
        <p:spPr>
          <a:xfrm>
            <a:off x="4794636" y="1307808"/>
            <a:ext cx="7092563" cy="4590072"/>
          </a:xfrm>
        </p:spPr>
        <p:txBody>
          <a:bodyPr anchor="t">
            <a:normAutofit fontScale="85000" lnSpcReduction="10000"/>
          </a:bodyPr>
          <a:lstStyle/>
          <a:p>
            <a:pPr>
              <a:lnSpc>
                <a:spcPct val="130000"/>
              </a:lnSpc>
            </a:pPr>
            <a:r>
              <a:rPr lang="en-GB" sz="1400" dirty="0">
                <a:ea typeface="+mn-lt"/>
                <a:cs typeface="+mn-lt"/>
              </a:rPr>
              <a:t>We have now seen that child protection and mobile technology are the future of digital forensics. </a:t>
            </a:r>
            <a:endParaRPr lang="en-US" sz="1400" dirty="0"/>
          </a:p>
          <a:p>
            <a:pPr>
              <a:lnSpc>
                <a:spcPct val="130000"/>
              </a:lnSpc>
            </a:pPr>
            <a:endParaRPr lang="en-GB" sz="1400" dirty="0">
              <a:ea typeface="+mn-lt"/>
              <a:cs typeface="+mn-lt"/>
            </a:endParaRPr>
          </a:p>
          <a:p>
            <a:pPr>
              <a:lnSpc>
                <a:spcPct val="130000"/>
              </a:lnSpc>
            </a:pPr>
            <a:r>
              <a:rPr lang="en-GB" sz="1400" dirty="0">
                <a:ea typeface="+mn-lt"/>
                <a:cs typeface="+mn-lt"/>
              </a:rPr>
              <a:t>We have also seen how digital evidence can potentially interrelate with the cloud, and the challenges that cloud presents. </a:t>
            </a:r>
            <a:endParaRPr lang="en-GB" sz="1400" dirty="0"/>
          </a:p>
          <a:p>
            <a:pPr>
              <a:lnSpc>
                <a:spcPct val="130000"/>
              </a:lnSpc>
            </a:pPr>
            <a:endParaRPr lang="en-GB" sz="1400" dirty="0">
              <a:ea typeface="+mn-lt"/>
              <a:cs typeface="+mn-lt"/>
            </a:endParaRPr>
          </a:p>
          <a:p>
            <a:pPr>
              <a:lnSpc>
                <a:spcPct val="130000"/>
              </a:lnSpc>
            </a:pPr>
            <a:r>
              <a:rPr lang="en-GB" sz="1400" dirty="0">
                <a:ea typeface="+mn-lt"/>
                <a:cs typeface="+mn-lt"/>
              </a:rPr>
              <a:t>Technology changes quickly. It evolves and develops at an incredible pace. With this comes the potential for technology to be used in crimes.</a:t>
            </a:r>
            <a:endParaRPr lang="en-GB" sz="1400" dirty="0"/>
          </a:p>
          <a:p>
            <a:pPr>
              <a:lnSpc>
                <a:spcPct val="130000"/>
              </a:lnSpc>
            </a:pPr>
            <a:endParaRPr lang="en-GB" sz="1400" dirty="0">
              <a:ea typeface="+mn-lt"/>
              <a:cs typeface="+mn-lt"/>
            </a:endParaRPr>
          </a:p>
          <a:p>
            <a:pPr>
              <a:lnSpc>
                <a:spcPct val="130000"/>
              </a:lnSpc>
            </a:pPr>
            <a:r>
              <a:rPr lang="en-GB" sz="1400" dirty="0">
                <a:ea typeface="+mn-lt"/>
                <a:cs typeface="+mn-lt"/>
              </a:rPr>
              <a:t>There is an ever-moving game of ‘catch-up’ being played, between the developers of technology and the developers of forensic software. </a:t>
            </a:r>
          </a:p>
          <a:p>
            <a:pPr>
              <a:lnSpc>
                <a:spcPct val="130000"/>
              </a:lnSpc>
            </a:pPr>
            <a:endParaRPr lang="en-GB" sz="1400" dirty="0">
              <a:ea typeface="+mn-lt"/>
              <a:cs typeface="+mn-lt"/>
            </a:endParaRPr>
          </a:p>
          <a:p>
            <a:pPr>
              <a:lnSpc>
                <a:spcPct val="130000"/>
              </a:lnSpc>
            </a:pPr>
            <a:r>
              <a:rPr lang="en-GB" sz="1400" dirty="0">
                <a:ea typeface="+mn-lt"/>
                <a:cs typeface="+mn-lt"/>
              </a:rPr>
              <a:t>New technology will always come along. </a:t>
            </a:r>
            <a:endParaRPr lang="en-GB" sz="1400" dirty="0">
              <a:cs typeface="Calibri"/>
            </a:endParaRPr>
          </a:p>
        </p:txBody>
      </p:sp>
      <p:sp>
        <p:nvSpPr>
          <p:cNvPr id="17" name="Rectangle 16">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49" y="6167615"/>
            <a:ext cx="12192001"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9914192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6072" cy="180407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ifferent coloured question marks">
            <a:extLst>
              <a:ext uri="{FF2B5EF4-FFF2-40B4-BE49-F238E27FC236}">
                <a16:creationId xmlns:a16="http://schemas.microsoft.com/office/drawing/2014/main" id="{38B11A3B-B52D-A5BB-A485-2A95A7D397F8}"/>
              </a:ext>
            </a:extLst>
          </p:cNvPr>
          <p:cNvPicPr>
            <a:picLocks noChangeAspect="1"/>
          </p:cNvPicPr>
          <p:nvPr/>
        </p:nvPicPr>
        <p:blipFill rotWithShape="1">
          <a:blip r:embed="rId2"/>
          <a:srcRect l="19483" r="22866" b="-2"/>
          <a:stretch/>
        </p:blipFill>
        <p:spPr>
          <a:xfrm>
            <a:off x="20" y="1804072"/>
            <a:ext cx="4458058" cy="4349801"/>
          </a:xfrm>
          <a:prstGeom prst="rect">
            <a:avLst/>
          </a:prstGeom>
        </p:spPr>
      </p:pic>
      <p:sp>
        <p:nvSpPr>
          <p:cNvPr id="13" name="Rectangle 12">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0"/>
            <a:ext cx="7765922" cy="616761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763484-6D88-445D-B6B3-7E4B67C154A1}"/>
              </a:ext>
            </a:extLst>
          </p:cNvPr>
          <p:cNvSpPr>
            <a:spLocks noGrp="1"/>
          </p:cNvSpPr>
          <p:nvPr>
            <p:ph type="title"/>
          </p:nvPr>
        </p:nvSpPr>
        <p:spPr>
          <a:xfrm>
            <a:off x="4794634" y="332450"/>
            <a:ext cx="6754447" cy="1471622"/>
          </a:xfrm>
        </p:spPr>
        <p:txBody>
          <a:bodyPr anchor="b">
            <a:normAutofit/>
          </a:bodyPr>
          <a:lstStyle/>
          <a:p>
            <a:r>
              <a:rPr lang="en-GB" dirty="0"/>
              <a:t>Week 9 Complete</a:t>
            </a:r>
          </a:p>
        </p:txBody>
      </p:sp>
      <p:sp>
        <p:nvSpPr>
          <p:cNvPr id="15" name="Rectangle 14">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753806"/>
            <a:ext cx="4425696"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EE4B030-DCAF-42AF-8CA5-EBFDD6DBC7AA}"/>
              </a:ext>
            </a:extLst>
          </p:cNvPr>
          <p:cNvSpPr>
            <a:spLocks noGrp="1"/>
          </p:cNvSpPr>
          <p:nvPr>
            <p:ph idx="1"/>
          </p:nvPr>
        </p:nvSpPr>
        <p:spPr>
          <a:xfrm>
            <a:off x="4794637" y="1940001"/>
            <a:ext cx="6754446" cy="3834594"/>
          </a:xfrm>
        </p:spPr>
        <p:txBody>
          <a:bodyPr anchor="t">
            <a:normAutofit/>
          </a:bodyPr>
          <a:lstStyle/>
          <a:p>
            <a:r>
              <a:rPr lang="en-GB" dirty="0"/>
              <a:t>Any Questions?</a:t>
            </a:r>
          </a:p>
          <a:p>
            <a:endParaRPr lang="en-GB" dirty="0"/>
          </a:p>
          <a:p>
            <a:r>
              <a:rPr lang="en-GB" dirty="0"/>
              <a:t>Thank you for listening!</a:t>
            </a:r>
          </a:p>
          <a:p>
            <a:endParaRPr lang="en-GB" dirty="0"/>
          </a:p>
          <a:p>
            <a:r>
              <a:rPr lang="en-GB" dirty="0"/>
              <a:t>See you soon!</a:t>
            </a:r>
          </a:p>
        </p:txBody>
      </p:sp>
      <p:sp>
        <p:nvSpPr>
          <p:cNvPr id="17" name="Rectangle 16">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49" y="6167615"/>
            <a:ext cx="12192001"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28798749"/>
      </p:ext>
    </p:extLst>
  </p:cSld>
  <p:clrMapOvr>
    <a:masterClrMapping/>
  </p:clrMapOvr>
</p:sld>
</file>

<file path=ppt/theme/theme1.xml><?xml version="1.0" encoding="utf-8"?>
<a:theme xmlns:a="http://schemas.openxmlformats.org/drawingml/2006/main" name="ShojiVTI">
  <a:themeElements>
    <a:clrScheme name="Blue">
      <a:dk1>
        <a:srgbClr val="000000"/>
      </a:dk1>
      <a:lt1>
        <a:srgbClr val="FFFFFF"/>
      </a:lt1>
      <a:dk2>
        <a:srgbClr val="153A63"/>
      </a:dk2>
      <a:lt2>
        <a:srgbClr val="DBEFF9"/>
      </a:lt2>
      <a:accent1>
        <a:srgbClr val="0F6FC6"/>
      </a:accent1>
      <a:accent2>
        <a:srgbClr val="009DD9"/>
      </a:accent2>
      <a:accent3>
        <a:srgbClr val="09B8C0"/>
      </a:accent3>
      <a:accent4>
        <a:srgbClr val="0EBC8C"/>
      </a:accent4>
      <a:accent5>
        <a:srgbClr val="71B959"/>
      </a:accent5>
      <a:accent6>
        <a:srgbClr val="96B042"/>
      </a:accent6>
      <a:hlink>
        <a:srgbClr val="C37400"/>
      </a:hlink>
      <a:folHlink>
        <a:srgbClr val="4F9085"/>
      </a:folHlink>
    </a:clrScheme>
    <a:fontScheme name="Custom 7">
      <a:majorFont>
        <a:latin typeface="Meiryo"/>
        <a:ea typeface=""/>
        <a:cs typeface=""/>
      </a:majorFont>
      <a:minorFont>
        <a:latin typeface="Meiryo"/>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ojiVTI" id="{00D0DDEB-E771-48E5-9E96-0647434F08B1}" vid="{9D22D596-7FD0-4F89-958C-AD79A0949111}"/>
    </a:ext>
  </a:extLst>
</a:theme>
</file>

<file path=docProps/app.xml><?xml version="1.0" encoding="utf-8"?>
<Properties xmlns="http://schemas.openxmlformats.org/officeDocument/2006/extended-properties" xmlns:vt="http://schemas.openxmlformats.org/officeDocument/2006/docPropsVTypes">
  <TotalTime>0</TotalTime>
  <Words>3078</Words>
  <Application>Microsoft Office PowerPoint</Application>
  <PresentationFormat>Widescreen</PresentationFormat>
  <Paragraphs>250</Paragraphs>
  <Slides>45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45</vt:i4>
      </vt:variant>
    </vt:vector>
  </HeadingPairs>
  <TitlesOfParts>
    <vt:vector size="50" baseType="lpstr">
      <vt:lpstr>inherit</vt:lpstr>
      <vt:lpstr>Meiryo</vt:lpstr>
      <vt:lpstr>Arial</vt:lpstr>
      <vt:lpstr>Corbel</vt:lpstr>
      <vt:lpstr>ShojiVTI</vt:lpstr>
      <vt:lpstr>Policing The Public</vt:lpstr>
      <vt:lpstr>Introduction</vt:lpstr>
      <vt:lpstr>High Tech Crime Units (HTCU)</vt:lpstr>
      <vt:lpstr>The National Cyber Security Strategy</vt:lpstr>
      <vt:lpstr>Types of Cyber Crime</vt:lpstr>
      <vt:lpstr>An Explosion in Technology</vt:lpstr>
      <vt:lpstr>Question</vt:lpstr>
      <vt:lpstr>The World has Changed</vt:lpstr>
      <vt:lpstr>Police Priorities</vt:lpstr>
      <vt:lpstr>Policing Vision 2025</vt:lpstr>
      <vt:lpstr>Digital Crime is Growing</vt:lpstr>
      <vt:lpstr>Digital Crime is Growing</vt:lpstr>
      <vt:lpstr>The Increasing Power of Consumer Technology</vt:lpstr>
      <vt:lpstr>Developing Technology</vt:lpstr>
      <vt:lpstr>Short Film – The Power of Technology</vt:lpstr>
      <vt:lpstr>Digital Investigations</vt:lpstr>
      <vt:lpstr>Cloud Storage</vt:lpstr>
      <vt:lpstr>Digital Policing Applications</vt:lpstr>
      <vt:lpstr>Child Abuse Investigations</vt:lpstr>
      <vt:lpstr>Victim Identification</vt:lpstr>
      <vt:lpstr>Victim Identification</vt:lpstr>
      <vt:lpstr>Victim Identification</vt:lpstr>
      <vt:lpstr>Victim Identification</vt:lpstr>
      <vt:lpstr>Victim Identification</vt:lpstr>
      <vt:lpstr>The Picture behind the Picture</vt:lpstr>
      <vt:lpstr>Meta-Data</vt:lpstr>
      <vt:lpstr>Mobile Phones</vt:lpstr>
      <vt:lpstr>Mobile Phones</vt:lpstr>
      <vt:lpstr>Mobile Phones</vt:lpstr>
      <vt:lpstr>Mobile Phones</vt:lpstr>
      <vt:lpstr>Mobile Phones</vt:lpstr>
      <vt:lpstr>Mobile Phones</vt:lpstr>
      <vt:lpstr>Cloud Based Storage</vt:lpstr>
      <vt:lpstr>Cloud Based Storage</vt:lpstr>
      <vt:lpstr>Cloud Based Storage</vt:lpstr>
      <vt:lpstr>Cloud Based Storage</vt:lpstr>
      <vt:lpstr>Cloud Based Storage</vt:lpstr>
      <vt:lpstr>Future Developments</vt:lpstr>
      <vt:lpstr>Future Developments</vt:lpstr>
      <vt:lpstr>Case Study</vt:lpstr>
      <vt:lpstr>Case Study</vt:lpstr>
      <vt:lpstr>Case Study</vt:lpstr>
      <vt:lpstr>Reflective Question</vt:lpstr>
      <vt:lpstr>Concluding Thoughts</vt:lpstr>
      <vt:lpstr>Week 9 Complete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Policing The Public</dc:title>
  <dc:creator>Luke Roach</dc:creator>
  <cp:lastModifiedBy>Luke Roach</cp:lastModifiedBy>
  <cp:revision>1</cp:revision>
  <dcterms:created xsi:type="dcterms:W3CDTF">2022-03-29T08:34:17Z</dcterms:created>
  <dcterms:modified xsi:type="dcterms:W3CDTF">2022-03-29T10:28:00Z</dcterms:modified>
</cp:coreProperties>
</file>