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68" r:id="rId3"/>
    <p:sldId id="258" r:id="rId4"/>
    <p:sldId id="259" r:id="rId5"/>
    <p:sldId id="270" r:id="rId6"/>
    <p:sldId id="260" r:id="rId7"/>
    <p:sldId id="261" r:id="rId8"/>
    <p:sldId id="262" r:id="rId9"/>
    <p:sldId id="269" r:id="rId10"/>
    <p:sldId id="271" r:id="rId11"/>
    <p:sldId id="272" r:id="rId12"/>
    <p:sldId id="263" r:id="rId13"/>
    <p:sldId id="264" r:id="rId14"/>
    <p:sldId id="265" r:id="rId15"/>
    <p:sldId id="273" r:id="rId16"/>
    <p:sldId id="266" r:id="rId17"/>
    <p:sldId id="267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545"/>
    <p:restoredTop sz="94631"/>
  </p:normalViewPr>
  <p:slideViewPr>
    <p:cSldViewPr snapToGrid="0">
      <p:cViewPr varScale="1">
        <p:scale>
          <a:sx n="106" d="100"/>
          <a:sy n="106" d="100"/>
        </p:scale>
        <p:origin x="52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288BE-AFD6-2745-9265-27EFD1C1EA49}" type="datetimeFigureOut">
              <a:rPr lang="en-US" smtClean="0"/>
              <a:t>1/22/2026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89F55-2A3B-834D-BB6A-A3BDBB347C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72123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288BE-AFD6-2745-9265-27EFD1C1EA49}" type="datetimeFigureOut">
              <a:rPr lang="en-US" smtClean="0"/>
              <a:t>1/22/2026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89F55-2A3B-834D-BB6A-A3BDBB347C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13714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288BE-AFD6-2745-9265-27EFD1C1EA49}" type="datetimeFigureOut">
              <a:rPr lang="en-US" smtClean="0"/>
              <a:t>1/22/2026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89F55-2A3B-834D-BB6A-A3BDBB347C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96618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288BE-AFD6-2745-9265-27EFD1C1EA49}" type="datetimeFigureOut">
              <a:rPr lang="en-US" smtClean="0"/>
              <a:t>1/22/2026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89F55-2A3B-834D-BB6A-A3BDBB347C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34143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288BE-AFD6-2745-9265-27EFD1C1EA49}" type="datetimeFigureOut">
              <a:rPr lang="en-US" smtClean="0"/>
              <a:t>1/22/2026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89F55-2A3B-834D-BB6A-A3BDBB347C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79990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288BE-AFD6-2745-9265-27EFD1C1EA49}" type="datetimeFigureOut">
              <a:rPr lang="en-US" smtClean="0"/>
              <a:t>1/22/2026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89F55-2A3B-834D-BB6A-A3BDBB347C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5270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288BE-AFD6-2745-9265-27EFD1C1EA49}" type="datetimeFigureOut">
              <a:rPr lang="en-US" smtClean="0"/>
              <a:t>1/22/2026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89F55-2A3B-834D-BB6A-A3BDBB347C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77278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288BE-AFD6-2745-9265-27EFD1C1EA49}" type="datetimeFigureOut">
              <a:rPr lang="en-US" smtClean="0"/>
              <a:t>1/22/2026</a:t>
            </a:fld>
            <a:endParaRPr 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89F55-2A3B-834D-BB6A-A3BDBB347C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03974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288BE-AFD6-2745-9265-27EFD1C1EA49}" type="datetimeFigureOut">
              <a:rPr lang="en-US" smtClean="0"/>
              <a:t>1/22/2026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89F55-2A3B-834D-BB6A-A3BDBB347C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76513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288BE-AFD6-2745-9265-27EFD1C1EA49}" type="datetimeFigureOut">
              <a:rPr lang="en-US" smtClean="0"/>
              <a:t>1/22/2026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89F55-2A3B-834D-BB6A-A3BDBB347C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02331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288BE-AFD6-2745-9265-27EFD1C1EA49}" type="datetimeFigureOut">
              <a:rPr lang="en-US" smtClean="0"/>
              <a:t>1/22/2026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89F55-2A3B-834D-BB6A-A3BDBB347C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47730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288BE-AFD6-2745-9265-27EFD1C1EA49}" type="datetimeFigureOut">
              <a:rPr lang="en-US" smtClean="0"/>
              <a:t>1/22/2026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89F55-2A3B-834D-BB6A-A3BDBB347CF7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214131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288BE-AFD6-2745-9265-27EFD1C1EA49}" type="datetimeFigureOut">
              <a:rPr lang="en-US" smtClean="0"/>
              <a:t>1/22/2026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89F55-2A3B-834D-BB6A-A3BDBB347C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3762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288BE-AFD6-2745-9265-27EFD1C1EA49}" type="datetimeFigureOut">
              <a:rPr lang="en-US" smtClean="0"/>
              <a:t>1/22/2026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89F55-2A3B-834D-BB6A-A3BDBB347C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76930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288BE-AFD6-2745-9265-27EFD1C1EA49}" type="datetimeFigureOut">
              <a:rPr lang="en-US" smtClean="0"/>
              <a:t>1/22/2026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89F55-2A3B-834D-BB6A-A3BDBB347C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04175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288BE-AFD6-2745-9265-27EFD1C1EA49}" type="datetimeFigureOut">
              <a:rPr lang="en-US" smtClean="0"/>
              <a:t>1/22/2026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89F55-2A3B-834D-BB6A-A3BDBB347C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19248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288BE-AFD6-2745-9265-27EFD1C1EA49}" type="datetimeFigureOut">
              <a:rPr lang="en-US" smtClean="0"/>
              <a:t>1/22/2026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89F55-2A3B-834D-BB6A-A3BDBB347C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51640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BBC288BE-AFD6-2745-9265-27EFD1C1EA49}" type="datetimeFigureOut">
              <a:rPr lang="en-US" smtClean="0"/>
              <a:t>1/22/2026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C89F55-2A3B-834D-BB6A-A3BDBB347C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169427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Vegetables and fruits in a row">
            <a:extLst>
              <a:ext uri="{FF2B5EF4-FFF2-40B4-BE49-F238E27FC236}">
                <a16:creationId xmlns:a16="http://schemas.microsoft.com/office/drawing/2014/main" id="{FB2A8015-8903-59EA-72FA-E7FEE864AF12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60000"/>
          </a:blip>
          <a:srcRect t="15730"/>
          <a:stretch>
            <a:fillRect/>
          </a:stretch>
        </p:blipFill>
        <p:spPr>
          <a:xfrm>
            <a:off x="-1" y="10"/>
            <a:ext cx="12192001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99CB1A4-6005-F6A0-1FE5-CBCF6BB65B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914402"/>
            <a:ext cx="10515600" cy="2985923"/>
          </a:xfrm>
        </p:spPr>
        <p:txBody>
          <a:bodyPr>
            <a:normAutofit/>
          </a:bodyPr>
          <a:lstStyle/>
          <a:p>
            <a:r>
              <a:rPr lang="en-US" sz="5200">
                <a:solidFill>
                  <a:srgbClr val="FFFFFF"/>
                </a:solidFill>
              </a:rPr>
              <a:t>Nutrition in Sport and Exercise</a:t>
            </a:r>
            <a:br>
              <a:rPr lang="en-US" sz="5200">
                <a:solidFill>
                  <a:srgbClr val="FFFFFF"/>
                </a:solidFill>
              </a:rPr>
            </a:br>
            <a:r>
              <a:rPr lang="en-US" sz="5200">
                <a:solidFill>
                  <a:srgbClr val="FFFFFF"/>
                </a:solidFill>
              </a:rPr>
              <a:t>Assignment 1 Feedback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3EFBA68-73D2-259B-DFF2-B8A53AD0079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0" y="4072040"/>
            <a:ext cx="10515600" cy="1384310"/>
          </a:xfrm>
        </p:spPr>
        <p:txBody>
          <a:bodyPr>
            <a:normAutofit/>
          </a:bodyPr>
          <a:lstStyle/>
          <a:p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1027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6AFC4A-30DC-7B3E-020E-539B6CC62A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anchor="ctr">
            <a:normAutofit/>
          </a:bodyPr>
          <a:lstStyle/>
          <a:p>
            <a:r>
              <a:rPr lang="en-US" sz="4000"/>
              <a:t>AI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E1DFE6-1EE3-0E0B-0D44-1C91E5FFBC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2" y="2743200"/>
            <a:ext cx="4646905" cy="3613149"/>
          </a:xfrm>
        </p:spPr>
        <p:txBody>
          <a:bodyPr anchor="ctr">
            <a:normAutofit/>
          </a:bodyPr>
          <a:lstStyle/>
          <a:p>
            <a:r>
              <a:rPr lang="en-US" sz="2000"/>
              <a:t>Remember to put the AI acknolwedgment at the start!</a:t>
            </a:r>
          </a:p>
        </p:txBody>
      </p:sp>
      <p:pic>
        <p:nvPicPr>
          <p:cNvPr id="5" name="Picture 4" descr="Robot hands and technology">
            <a:extLst>
              <a:ext uri="{FF2B5EF4-FFF2-40B4-BE49-F238E27FC236}">
                <a16:creationId xmlns:a16="http://schemas.microsoft.com/office/drawing/2014/main" id="{032A6E15-BD56-0063-530E-CD88B3D4307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7511" r="15748"/>
          <a:stretch>
            <a:fillRect/>
          </a:stretch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0286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6A4C92-5935-9E70-8D98-D87CB91B7B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8557" y="1138036"/>
            <a:ext cx="5444382" cy="1402470"/>
          </a:xfrm>
        </p:spPr>
        <p:txBody>
          <a:bodyPr anchor="t">
            <a:normAutofit/>
          </a:bodyPr>
          <a:lstStyle/>
          <a:p>
            <a:r>
              <a:rPr lang="en-US" sz="3200"/>
              <a:t>Healthy eating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27D391-63E1-DB47-0822-56B16572D4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68557" y="2551176"/>
            <a:ext cx="5444382" cy="3591207"/>
          </a:xfrm>
        </p:spPr>
        <p:txBody>
          <a:bodyPr>
            <a:normAutofit/>
          </a:bodyPr>
          <a:lstStyle/>
          <a:p>
            <a:r>
              <a:rPr lang="en-US" sz="2000"/>
              <a:t>Don’t forget health – healthy eating is the foundation for all athletes – an unhealthy/ill athlete will not excel</a:t>
            </a:r>
          </a:p>
          <a:p>
            <a:pPr marL="0" indent="0">
              <a:buNone/>
            </a:pPr>
            <a:endParaRPr lang="en-US" sz="2000"/>
          </a:p>
        </p:txBody>
      </p:sp>
      <p:pic>
        <p:nvPicPr>
          <p:cNvPr id="5" name="Picture 4" descr="Apple with measuring tape">
            <a:extLst>
              <a:ext uri="{FF2B5EF4-FFF2-40B4-BE49-F238E27FC236}">
                <a16:creationId xmlns:a16="http://schemas.microsoft.com/office/drawing/2014/main" id="{91640EE9-F72C-F169-9DAC-47833A71697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50426" b="-1"/>
          <a:stretch>
            <a:fillRect/>
          </a:stretch>
        </p:blipFill>
        <p:spPr>
          <a:xfrm>
            <a:off x="-1" y="10"/>
            <a:ext cx="5151179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74717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4AAD3FD-83A5-4B89-9F8F-01B8870865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0E692AC-6F37-F36B-43C1-85EC0E682A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31" y="629266"/>
            <a:ext cx="4166510" cy="1622321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EBEBEB"/>
                </a:solidFill>
              </a:rPr>
              <a:t>Include Quantities</a:t>
            </a:r>
          </a:p>
        </p:txBody>
      </p:sp>
      <p:sp>
        <p:nvSpPr>
          <p:cNvPr id="19" name="Freeform 31">
            <a:extLst>
              <a:ext uri="{FF2B5EF4-FFF2-40B4-BE49-F238E27FC236}">
                <a16:creationId xmlns:a16="http://schemas.microsoft.com/office/drawing/2014/main" id="{61752F1D-FC0F-4103-9584-630E643CCD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94020" y="-1"/>
            <a:ext cx="559472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0" name="Freeform: Shape 13">
            <a:extLst>
              <a:ext uri="{FF2B5EF4-FFF2-40B4-BE49-F238E27FC236}">
                <a16:creationId xmlns:a16="http://schemas.microsoft.com/office/drawing/2014/main" id="{70151CB7-E7DE-4917-B831-01DF9CE013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6200000">
            <a:off x="5270819" y="-63600"/>
            <a:ext cx="6858001" cy="6985200"/>
          </a:xfrm>
          <a:custGeom>
            <a:avLst/>
            <a:gdLst>
              <a:gd name="connsiteX0" fmla="*/ 6858001 w 6858001"/>
              <a:gd name="connsiteY0" fmla="*/ 1177 h 6985200"/>
              <a:gd name="connsiteX1" fmla="*/ 6858001 w 6858001"/>
              <a:gd name="connsiteY1" fmla="*/ 1344715 h 6985200"/>
              <a:gd name="connsiteX2" fmla="*/ 6858000 w 6858001"/>
              <a:gd name="connsiteY2" fmla="*/ 1344715 h 6985200"/>
              <a:gd name="connsiteX3" fmla="*/ 6858000 w 6858001"/>
              <a:gd name="connsiteY3" fmla="*/ 6985200 h 6985200"/>
              <a:gd name="connsiteX4" fmla="*/ 0 w 6858001"/>
              <a:gd name="connsiteY4" fmla="*/ 6985199 h 6985200"/>
              <a:gd name="connsiteX5" fmla="*/ 0 w 6858001"/>
              <a:gd name="connsiteY5" fmla="*/ 886772 h 6985200"/>
              <a:gd name="connsiteX6" fmla="*/ 1 w 6858001"/>
              <a:gd name="connsiteY6" fmla="*/ 886772 h 6985200"/>
              <a:gd name="connsiteX7" fmla="*/ 1 w 6858001"/>
              <a:gd name="connsiteY7" fmla="*/ 0 h 6985200"/>
              <a:gd name="connsiteX8" fmla="*/ 40463 w 6858001"/>
              <a:gd name="connsiteY8" fmla="*/ 5883 h 6985200"/>
              <a:gd name="connsiteX9" fmla="*/ 159107 w 6858001"/>
              <a:gd name="connsiteY9" fmla="*/ 23196 h 6985200"/>
              <a:gd name="connsiteX10" fmla="*/ 245518 w 6858001"/>
              <a:gd name="connsiteY10" fmla="*/ 35299 h 6985200"/>
              <a:gd name="connsiteX11" fmla="*/ 348388 w 6858001"/>
              <a:gd name="connsiteY11" fmla="*/ 48073 h 6985200"/>
              <a:gd name="connsiteX12" fmla="*/ 470460 w 6858001"/>
              <a:gd name="connsiteY12" fmla="*/ 63369 h 6985200"/>
              <a:gd name="connsiteX13" fmla="*/ 605563 w 6858001"/>
              <a:gd name="connsiteY13" fmla="*/ 79506 h 6985200"/>
              <a:gd name="connsiteX14" fmla="*/ 757810 w 6858001"/>
              <a:gd name="connsiteY14" fmla="*/ 96483 h 6985200"/>
              <a:gd name="connsiteX15" fmla="*/ 923774 w 6858001"/>
              <a:gd name="connsiteY15" fmla="*/ 114469 h 6985200"/>
              <a:gd name="connsiteX16" fmla="*/ 1104139 w 6858001"/>
              <a:gd name="connsiteY16" fmla="*/ 132454 h 6985200"/>
              <a:gd name="connsiteX17" fmla="*/ 1296163 w 6858001"/>
              <a:gd name="connsiteY17" fmla="*/ 150776 h 6985200"/>
              <a:gd name="connsiteX18" fmla="*/ 1503275 w 6858001"/>
              <a:gd name="connsiteY18" fmla="*/ 167753 h 6985200"/>
              <a:gd name="connsiteX19" fmla="*/ 1719988 w 6858001"/>
              <a:gd name="connsiteY19" fmla="*/ 184058 h 6985200"/>
              <a:gd name="connsiteX20" fmla="*/ 1949045 w 6858001"/>
              <a:gd name="connsiteY20" fmla="*/ 198849 h 6985200"/>
              <a:gd name="connsiteX21" fmla="*/ 2187703 w 6858001"/>
              <a:gd name="connsiteY21" fmla="*/ 212969 h 6985200"/>
              <a:gd name="connsiteX22" fmla="*/ 2436649 w 6858001"/>
              <a:gd name="connsiteY22" fmla="*/ 226248 h 6985200"/>
              <a:gd name="connsiteX23" fmla="*/ 2564208 w 6858001"/>
              <a:gd name="connsiteY23" fmla="*/ 230955 h 6985200"/>
              <a:gd name="connsiteX24" fmla="*/ 2694509 w 6858001"/>
              <a:gd name="connsiteY24" fmla="*/ 236165 h 6985200"/>
              <a:gd name="connsiteX25" fmla="*/ 2826869 w 6858001"/>
              <a:gd name="connsiteY25" fmla="*/ 241040 h 6985200"/>
              <a:gd name="connsiteX26" fmla="*/ 2959914 w 6858001"/>
              <a:gd name="connsiteY26" fmla="*/ 244234 h 6985200"/>
              <a:gd name="connsiteX27" fmla="*/ 3095702 w 6858001"/>
              <a:gd name="connsiteY27" fmla="*/ 247091 h 6985200"/>
              <a:gd name="connsiteX28" fmla="*/ 3232862 w 6858001"/>
              <a:gd name="connsiteY28" fmla="*/ 250117 h 6985200"/>
              <a:gd name="connsiteX29" fmla="*/ 3372766 w 6858001"/>
              <a:gd name="connsiteY29" fmla="*/ 252134 h 6985200"/>
              <a:gd name="connsiteX30" fmla="*/ 3514040 w 6858001"/>
              <a:gd name="connsiteY30" fmla="*/ 252134 h 6985200"/>
              <a:gd name="connsiteX31" fmla="*/ 3656686 w 6858001"/>
              <a:gd name="connsiteY31" fmla="*/ 253142 h 6985200"/>
              <a:gd name="connsiteX32" fmla="*/ 3800705 w 6858001"/>
              <a:gd name="connsiteY32" fmla="*/ 252134 h 6985200"/>
              <a:gd name="connsiteX33" fmla="*/ 3946780 w 6858001"/>
              <a:gd name="connsiteY33" fmla="*/ 250117 h 6985200"/>
              <a:gd name="connsiteX34" fmla="*/ 4092856 w 6858001"/>
              <a:gd name="connsiteY34" fmla="*/ 248268 h 6985200"/>
              <a:gd name="connsiteX35" fmla="*/ 4240988 w 6858001"/>
              <a:gd name="connsiteY35" fmla="*/ 244234 h 6985200"/>
              <a:gd name="connsiteX36" fmla="*/ 4390492 w 6858001"/>
              <a:gd name="connsiteY36" fmla="*/ 240032 h 6985200"/>
              <a:gd name="connsiteX37" fmla="*/ 4539997 w 6858001"/>
              <a:gd name="connsiteY37" fmla="*/ 235157 h 6985200"/>
              <a:gd name="connsiteX38" fmla="*/ 4690873 w 6858001"/>
              <a:gd name="connsiteY38" fmla="*/ 228266 h 6985200"/>
              <a:gd name="connsiteX39" fmla="*/ 4843120 w 6858001"/>
              <a:gd name="connsiteY39" fmla="*/ 220029 h 6985200"/>
              <a:gd name="connsiteX40" fmla="*/ 4996054 w 6858001"/>
              <a:gd name="connsiteY40" fmla="*/ 212129 h 6985200"/>
              <a:gd name="connsiteX41" fmla="*/ 5148987 w 6858001"/>
              <a:gd name="connsiteY41" fmla="*/ 202044 h 6985200"/>
              <a:gd name="connsiteX42" fmla="*/ 5303978 w 6858001"/>
              <a:gd name="connsiteY42" fmla="*/ 189941 h 6985200"/>
              <a:gd name="connsiteX43" fmla="*/ 5456911 w 6858001"/>
              <a:gd name="connsiteY43" fmla="*/ 177839 h 6985200"/>
              <a:gd name="connsiteX44" fmla="*/ 5612588 w 6858001"/>
              <a:gd name="connsiteY44" fmla="*/ 163887 h 6985200"/>
              <a:gd name="connsiteX45" fmla="*/ 5768950 w 6858001"/>
              <a:gd name="connsiteY45" fmla="*/ 148591 h 6985200"/>
              <a:gd name="connsiteX46" fmla="*/ 5923255 w 6858001"/>
              <a:gd name="connsiteY46" fmla="*/ 132455 h 6985200"/>
              <a:gd name="connsiteX47" fmla="*/ 6079618 w 6858001"/>
              <a:gd name="connsiteY47" fmla="*/ 113629 h 6985200"/>
              <a:gd name="connsiteX48" fmla="*/ 6235294 w 6858001"/>
              <a:gd name="connsiteY48" fmla="*/ 93458 h 6985200"/>
              <a:gd name="connsiteX49" fmla="*/ 6391657 w 6858001"/>
              <a:gd name="connsiteY49" fmla="*/ 73455 h 6985200"/>
              <a:gd name="connsiteX50" fmla="*/ 6547333 w 6858001"/>
              <a:gd name="connsiteY50" fmla="*/ 50091 h 6985200"/>
              <a:gd name="connsiteX51" fmla="*/ 6702324 w 6858001"/>
              <a:gd name="connsiteY51" fmla="*/ 26222 h 698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6858001" h="6985200">
                <a:moveTo>
                  <a:pt x="6858001" y="1177"/>
                </a:moveTo>
                <a:lnTo>
                  <a:pt x="6858001" y="1344715"/>
                </a:lnTo>
                <a:lnTo>
                  <a:pt x="6858000" y="1344715"/>
                </a:lnTo>
                <a:lnTo>
                  <a:pt x="6858000" y="6985200"/>
                </a:lnTo>
                <a:lnTo>
                  <a:pt x="0" y="6985199"/>
                </a:lnTo>
                <a:lnTo>
                  <a:pt x="0" y="886772"/>
                </a:lnTo>
                <a:lnTo>
                  <a:pt x="1" y="886772"/>
                </a:lnTo>
                <a:lnTo>
                  <a:pt x="1" y="0"/>
                </a:lnTo>
                <a:lnTo>
                  <a:pt x="40463" y="5883"/>
                </a:lnTo>
                <a:lnTo>
                  <a:pt x="159107" y="23196"/>
                </a:lnTo>
                <a:lnTo>
                  <a:pt x="245518" y="35299"/>
                </a:lnTo>
                <a:lnTo>
                  <a:pt x="348388" y="48073"/>
                </a:lnTo>
                <a:lnTo>
                  <a:pt x="470460" y="63369"/>
                </a:lnTo>
                <a:lnTo>
                  <a:pt x="605563" y="79506"/>
                </a:lnTo>
                <a:lnTo>
                  <a:pt x="757810" y="96483"/>
                </a:lnTo>
                <a:lnTo>
                  <a:pt x="923774" y="114469"/>
                </a:lnTo>
                <a:lnTo>
                  <a:pt x="1104139" y="132454"/>
                </a:lnTo>
                <a:lnTo>
                  <a:pt x="1296163" y="150776"/>
                </a:lnTo>
                <a:lnTo>
                  <a:pt x="1503275" y="167753"/>
                </a:lnTo>
                <a:lnTo>
                  <a:pt x="1719988" y="184058"/>
                </a:lnTo>
                <a:lnTo>
                  <a:pt x="1949045" y="198849"/>
                </a:lnTo>
                <a:lnTo>
                  <a:pt x="2187703" y="212969"/>
                </a:lnTo>
                <a:lnTo>
                  <a:pt x="2436649" y="226248"/>
                </a:lnTo>
                <a:lnTo>
                  <a:pt x="2564208" y="230955"/>
                </a:lnTo>
                <a:lnTo>
                  <a:pt x="2694509" y="236165"/>
                </a:lnTo>
                <a:lnTo>
                  <a:pt x="2826869" y="241040"/>
                </a:lnTo>
                <a:lnTo>
                  <a:pt x="2959914" y="244234"/>
                </a:lnTo>
                <a:lnTo>
                  <a:pt x="3095702" y="247091"/>
                </a:lnTo>
                <a:lnTo>
                  <a:pt x="3232862" y="250117"/>
                </a:lnTo>
                <a:lnTo>
                  <a:pt x="3372766" y="252134"/>
                </a:lnTo>
                <a:lnTo>
                  <a:pt x="3514040" y="252134"/>
                </a:lnTo>
                <a:lnTo>
                  <a:pt x="3656686" y="253142"/>
                </a:lnTo>
                <a:lnTo>
                  <a:pt x="3800705" y="252134"/>
                </a:lnTo>
                <a:lnTo>
                  <a:pt x="3946780" y="250117"/>
                </a:lnTo>
                <a:lnTo>
                  <a:pt x="4092856" y="248268"/>
                </a:lnTo>
                <a:lnTo>
                  <a:pt x="4240988" y="244234"/>
                </a:lnTo>
                <a:lnTo>
                  <a:pt x="4390492" y="240032"/>
                </a:lnTo>
                <a:lnTo>
                  <a:pt x="4539997" y="235157"/>
                </a:lnTo>
                <a:lnTo>
                  <a:pt x="4690873" y="228266"/>
                </a:lnTo>
                <a:lnTo>
                  <a:pt x="4843120" y="220029"/>
                </a:lnTo>
                <a:lnTo>
                  <a:pt x="4996054" y="212129"/>
                </a:lnTo>
                <a:lnTo>
                  <a:pt x="5148987" y="202044"/>
                </a:lnTo>
                <a:lnTo>
                  <a:pt x="5303978" y="189941"/>
                </a:lnTo>
                <a:lnTo>
                  <a:pt x="5456911" y="177839"/>
                </a:lnTo>
                <a:lnTo>
                  <a:pt x="5612588" y="163887"/>
                </a:lnTo>
                <a:lnTo>
                  <a:pt x="5768950" y="148591"/>
                </a:lnTo>
                <a:lnTo>
                  <a:pt x="5923255" y="132455"/>
                </a:lnTo>
                <a:lnTo>
                  <a:pt x="6079618" y="113629"/>
                </a:lnTo>
                <a:lnTo>
                  <a:pt x="6235294" y="93458"/>
                </a:lnTo>
                <a:lnTo>
                  <a:pt x="6391657" y="73455"/>
                </a:lnTo>
                <a:lnTo>
                  <a:pt x="6547333" y="50091"/>
                </a:lnTo>
                <a:lnTo>
                  <a:pt x="6702324" y="26222"/>
                </a:lnTo>
                <a:close/>
              </a:path>
            </a:pathLst>
          </a:custGeom>
          <a:ln>
            <a:noFill/>
          </a:ln>
        </p:spPr>
        <p:txBody>
          <a:bodyPr/>
          <a:lstStyle/>
          <a:p>
            <a:endParaRPr lang="en-US"/>
          </a:p>
        </p:txBody>
      </p:sp>
      <p:pic>
        <p:nvPicPr>
          <p:cNvPr id="5" name="Picture 4" descr="A black text on a white background&#10;&#10;AI-generated content may be incorrect.">
            <a:extLst>
              <a:ext uri="{FF2B5EF4-FFF2-40B4-BE49-F238E27FC236}">
                <a16:creationId xmlns:a16="http://schemas.microsoft.com/office/drawing/2014/main" id="{447B9A3C-EEC8-AB52-0575-B9AA4AE1F7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3992" y="2952133"/>
            <a:ext cx="5449889" cy="953730"/>
          </a:xfrm>
          <a:prstGeom prst="rect">
            <a:avLst/>
          </a:prstGeom>
          <a:effectLst/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A92A1116-1C84-41DF-B803-1F7B0883EC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4244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515A4C-485D-4067-BED4-404D296AAC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8931" y="2438400"/>
            <a:ext cx="4166509" cy="3785419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EBEBEB"/>
                </a:solidFill>
              </a:rPr>
              <a:t>Give examples of types of food, and also giving quantities makes it easier for athlete to implement e.g.</a:t>
            </a:r>
          </a:p>
        </p:txBody>
      </p:sp>
    </p:spTree>
    <p:extLst>
      <p:ext uri="{BB962C8B-B14F-4D97-AF65-F5344CB8AC3E}">
        <p14:creationId xmlns:p14="http://schemas.microsoft.com/office/powerpoint/2010/main" val="131078354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ist of food items&#10;&#10;AI-generated content may be incorrect.">
            <a:extLst>
              <a:ext uri="{FF2B5EF4-FFF2-40B4-BE49-F238E27FC236}">
                <a16:creationId xmlns:a16="http://schemas.microsoft.com/office/drawing/2014/main" id="{6505EB28-C266-4293-5EC5-E09130E2A6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9800" y="558800"/>
            <a:ext cx="7772400" cy="574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84377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D1F18-E157-9D81-186B-6F2AEE3E67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Typical Week exercise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5B72D2-CAD9-0D37-F953-F69479830B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Showing a typical week of training and how nutrition fits around it demonstrates your understanding more effectively</a:t>
            </a:r>
          </a:p>
        </p:txBody>
      </p:sp>
    </p:spTree>
    <p:extLst>
      <p:ext uri="{BB962C8B-B14F-4D97-AF65-F5344CB8AC3E}">
        <p14:creationId xmlns:p14="http://schemas.microsoft.com/office/powerpoint/2010/main" val="10078387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54A810-07C1-6B2B-80E6-E347626E65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Tables, figures and infographics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659814-25FF-02A0-9354-E58205097E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Present information in whatever medium makes it easiest for the client to understand and follow – examples:</a:t>
            </a:r>
          </a:p>
        </p:txBody>
      </p:sp>
    </p:spTree>
    <p:extLst>
      <p:ext uri="{BB962C8B-B14F-4D97-AF65-F5344CB8AC3E}">
        <p14:creationId xmlns:p14="http://schemas.microsoft.com/office/powerpoint/2010/main" val="1310585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-up of a menu&#10;&#10;AI-generated content may be incorrect.">
            <a:extLst>
              <a:ext uri="{FF2B5EF4-FFF2-40B4-BE49-F238E27FC236}">
                <a16:creationId xmlns:a16="http://schemas.microsoft.com/office/drawing/2014/main" id="{55B123EC-33F1-1480-6AD7-37C5930166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556696"/>
            <a:ext cx="12035771" cy="3696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08775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nutrition strategies for football&#10;&#10;AI-generated content may be incorrect.">
            <a:extLst>
              <a:ext uri="{FF2B5EF4-FFF2-40B4-BE49-F238E27FC236}">
                <a16:creationId xmlns:a16="http://schemas.microsoft.com/office/drawing/2014/main" id="{43F20234-68AF-17AE-814A-B0C4F728B2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8467" y="0"/>
            <a:ext cx="717506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0934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sheet with black text&#10;&#10;AI-generated content may be incorrect.">
            <a:extLst>
              <a:ext uri="{FF2B5EF4-FFF2-40B4-BE49-F238E27FC236}">
                <a16:creationId xmlns:a16="http://schemas.microsoft.com/office/drawing/2014/main" id="{A6E870D4-49B3-AAD3-B8C7-AD76743401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2893" y="0"/>
            <a:ext cx="726621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66157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table with text and numbers&#10;&#10;AI-generated content may be incorrect.">
            <a:extLst>
              <a:ext uri="{FF2B5EF4-FFF2-40B4-BE49-F238E27FC236}">
                <a16:creationId xmlns:a16="http://schemas.microsoft.com/office/drawing/2014/main" id="{DEF93392-7EC3-E3B6-5AF6-3AD42C5BB8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3100" y="654050"/>
            <a:ext cx="7772400" cy="5193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22654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with a bottle of water and a person&#10;&#10;AI-generated content may be incorrect.">
            <a:extLst>
              <a:ext uri="{FF2B5EF4-FFF2-40B4-BE49-F238E27FC236}">
                <a16:creationId xmlns:a16="http://schemas.microsoft.com/office/drawing/2014/main" id="{338858A2-E94A-F7CA-4F63-C8434D531E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499" y="1416050"/>
            <a:ext cx="10767085" cy="4213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11791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of a meal plan&#10;&#10;AI-generated content may be incorrect.">
            <a:extLst>
              <a:ext uri="{FF2B5EF4-FFF2-40B4-BE49-F238E27FC236}">
                <a16:creationId xmlns:a16="http://schemas.microsoft.com/office/drawing/2014/main" id="{6F3F8E19-63BB-9DE7-4A84-F00B3EF93E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4114" y="0"/>
            <a:ext cx="916781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23764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with text overlay&#10;&#10;AI-generated content may be incorrect.">
            <a:extLst>
              <a:ext uri="{FF2B5EF4-FFF2-40B4-BE49-F238E27FC236}">
                <a16:creationId xmlns:a16="http://schemas.microsoft.com/office/drawing/2014/main" id="{62300C31-6A50-C102-4C10-2F840DEF26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0400" y="336550"/>
            <a:ext cx="5791200" cy="6184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86763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white chart&#10;&#10;AI-generated content may be incorrect.">
            <a:extLst>
              <a:ext uri="{FF2B5EF4-FFF2-40B4-BE49-F238E27FC236}">
                <a16:creationId xmlns:a16="http://schemas.microsoft.com/office/drawing/2014/main" id="{7686557B-D7F8-B060-C60C-1CEE48657C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63959"/>
            <a:ext cx="11693100" cy="3961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02664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BACABF-1786-D60D-8A58-3E52A8FD42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General good practice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3974AF-7D45-531A-046D-C05C0878F5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/>
              <a:t>Correct in-text citations</a:t>
            </a:r>
          </a:p>
          <a:p>
            <a:r>
              <a:rPr lang="en-GB" sz="2800" dirty="0"/>
              <a:t>Correctly formatted reference list</a:t>
            </a:r>
          </a:p>
          <a:p>
            <a:r>
              <a:rPr lang="en-GB" sz="2800" dirty="0"/>
              <a:t>Sufficient number of good quality sources (3-150 journal articles)</a:t>
            </a:r>
          </a:p>
          <a:p>
            <a:r>
              <a:rPr lang="en-GB" sz="2800" dirty="0"/>
              <a:t>Structure –no overly long sentences or paragraphs; use sub-headings to separate sections </a:t>
            </a:r>
          </a:p>
        </p:txBody>
      </p:sp>
    </p:spTree>
    <p:extLst>
      <p:ext uri="{BB962C8B-B14F-4D97-AF65-F5344CB8AC3E}">
        <p14:creationId xmlns:p14="http://schemas.microsoft.com/office/powerpoint/2010/main" val="385615858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8595298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36</TotalTime>
  <Words>145</Words>
  <Application>Microsoft Office PowerPoint</Application>
  <PresentationFormat>Widescreen</PresentationFormat>
  <Paragraphs>16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0" baseType="lpstr">
      <vt:lpstr>Century Gothic</vt:lpstr>
      <vt:lpstr>Wingdings 3</vt:lpstr>
      <vt:lpstr>Ion</vt:lpstr>
      <vt:lpstr>Nutrition in Sport and Exercise Assignment 1 Feedback</vt:lpstr>
      <vt:lpstr>AI</vt:lpstr>
      <vt:lpstr>Healthy eating</vt:lpstr>
      <vt:lpstr>Include Quantities</vt:lpstr>
      <vt:lpstr>PowerPoint Presentation</vt:lpstr>
      <vt:lpstr>Typical Week exercise</vt:lpstr>
      <vt:lpstr>Tables, figures and infographics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General good practice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Geraint Forster</dc:creator>
  <cp:lastModifiedBy>Geraint Forster</cp:lastModifiedBy>
  <cp:revision>2</cp:revision>
  <dcterms:created xsi:type="dcterms:W3CDTF">2026-01-21T10:17:10Z</dcterms:created>
  <dcterms:modified xsi:type="dcterms:W3CDTF">2026-01-22T13:37:50Z</dcterms:modified>
</cp:coreProperties>
</file>