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3.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5.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theme/theme6.xml" ContentType="application/vnd.openxmlformats-officedocument.theme+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2" r:id="rId2"/>
    <p:sldMasterId id="2147483690" r:id="rId3"/>
    <p:sldMasterId id="2147483707" r:id="rId4"/>
    <p:sldMasterId id="2147483719" r:id="rId5"/>
    <p:sldMasterId id="2147483737" r:id="rId6"/>
    <p:sldMasterId id="2147483749" r:id="rId7"/>
  </p:sldMasterIdLst>
  <p:notesMasterIdLst>
    <p:notesMasterId r:id="rId19"/>
  </p:notesMasterIdLst>
  <p:sldIdLst>
    <p:sldId id="256" r:id="rId8"/>
    <p:sldId id="258" r:id="rId9"/>
    <p:sldId id="259" r:id="rId10"/>
    <p:sldId id="257" r:id="rId11"/>
    <p:sldId id="261" r:id="rId12"/>
    <p:sldId id="260" r:id="rId13"/>
    <p:sldId id="266" r:id="rId14"/>
    <p:sldId id="262" r:id="rId15"/>
    <p:sldId id="263" r:id="rId16"/>
    <p:sldId id="264" r:id="rId17"/>
    <p:sldId id="26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2465" autoAdjust="0"/>
    <p:restoredTop sz="93542" autoAdjust="0"/>
  </p:normalViewPr>
  <p:slideViewPr>
    <p:cSldViewPr snapToGrid="0">
      <p:cViewPr>
        <p:scale>
          <a:sx n="95" d="100"/>
          <a:sy n="95" d="100"/>
        </p:scale>
        <p:origin x="-534" y="-51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1.xml" /><Relationship Id="rId13" Type="http://schemas.openxmlformats.org/officeDocument/2006/relationships/slide" Target="slides/slide6.xml" /><Relationship Id="rId18" Type="http://schemas.openxmlformats.org/officeDocument/2006/relationships/slide" Target="slides/slide11.xml" /><Relationship Id="rId3" Type="http://schemas.openxmlformats.org/officeDocument/2006/relationships/slideMaster" Target="slideMasters/slideMaster3.xml" /><Relationship Id="rId21" Type="http://schemas.openxmlformats.org/officeDocument/2006/relationships/viewProps" Target="viewProps.xml" /><Relationship Id="rId7" Type="http://schemas.openxmlformats.org/officeDocument/2006/relationships/slideMaster" Target="slideMasters/slideMaster7.xml" /><Relationship Id="rId12" Type="http://schemas.openxmlformats.org/officeDocument/2006/relationships/slide" Target="slides/slide5.xml" /><Relationship Id="rId17" Type="http://schemas.openxmlformats.org/officeDocument/2006/relationships/slide" Target="slides/slide10.xml" /><Relationship Id="rId2" Type="http://schemas.openxmlformats.org/officeDocument/2006/relationships/slideMaster" Target="slideMasters/slideMaster2.xml" /><Relationship Id="rId16" Type="http://schemas.openxmlformats.org/officeDocument/2006/relationships/slide" Target="slides/slide9.xml"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Master" Target="slideMasters/slideMaster6.xml" /><Relationship Id="rId11" Type="http://schemas.openxmlformats.org/officeDocument/2006/relationships/slide" Target="slides/slide4.xml" /><Relationship Id="rId5" Type="http://schemas.openxmlformats.org/officeDocument/2006/relationships/slideMaster" Target="slideMasters/slideMaster5.xml" /><Relationship Id="rId15" Type="http://schemas.openxmlformats.org/officeDocument/2006/relationships/slide" Target="slides/slide8.xml" /><Relationship Id="rId23" Type="http://schemas.openxmlformats.org/officeDocument/2006/relationships/tableStyles" Target="tableStyles.xml" /><Relationship Id="rId10" Type="http://schemas.openxmlformats.org/officeDocument/2006/relationships/slide" Target="slides/slide3.xml" /><Relationship Id="rId19" Type="http://schemas.openxmlformats.org/officeDocument/2006/relationships/notesMaster" Target="notesMasters/notesMaster1.xml" /><Relationship Id="rId4" Type="http://schemas.openxmlformats.org/officeDocument/2006/relationships/slideMaster" Target="slideMasters/slideMaster4.xml" /><Relationship Id="rId9" Type="http://schemas.openxmlformats.org/officeDocument/2006/relationships/slide" Target="slides/slide2.xml" /><Relationship Id="rId14" Type="http://schemas.openxmlformats.org/officeDocument/2006/relationships/slide" Target="slides/slide7.xml" /><Relationship Id="rId22"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FD9820-8ACA-4E12-8474-165D1FC857E6}" type="datetimeFigureOut">
              <a:rPr lang="en-GB" smtClean="0"/>
              <a:t>23/03/2026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CB4873-7E45-4D20-A922-7B249092BB8F}" type="slidenum">
              <a:rPr lang="en-GB" smtClean="0"/>
              <a:t>‹#›</a:t>
            </a:fld>
            <a:endParaRPr lang="en-GB"/>
          </a:p>
        </p:txBody>
      </p:sp>
    </p:spTree>
    <p:extLst>
      <p:ext uri="{BB962C8B-B14F-4D97-AF65-F5344CB8AC3E}">
        <p14:creationId xmlns:p14="http://schemas.microsoft.com/office/powerpoint/2010/main" val="37132882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CB4873-7E45-4D20-A922-7B249092BB8F}" type="slidenum">
              <a:rPr lang="en-GB" smtClean="0"/>
              <a:t>6</a:t>
            </a:fld>
            <a:endParaRPr lang="en-GB"/>
          </a:p>
        </p:txBody>
      </p:sp>
    </p:spTree>
    <p:extLst>
      <p:ext uri="{BB962C8B-B14F-4D97-AF65-F5344CB8AC3E}">
        <p14:creationId xmlns:p14="http://schemas.microsoft.com/office/powerpoint/2010/main" val="123308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2.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2.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2.xml" /></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2.xml" /></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2.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2.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4.jpg" /><Relationship Id="rId1" Type="http://schemas.openxmlformats.org/officeDocument/2006/relationships/slideMaster" Target="../slideMasters/slideMaster6.xml" /></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84.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image" Target="../media/image9.png" /><Relationship Id="rId1" Type="http://schemas.openxmlformats.org/officeDocument/2006/relationships/slideMaster" Target="../slideMasters/slideMaster7.xml" /></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F6A6D-6E3C-CB9E-19AE-C3E4C3B2378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7A5F87-073E-3071-E511-31789074D1E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BBBBCAC-5E44-09EE-A29E-035548F9E353}"/>
              </a:ext>
            </a:extLst>
          </p:cNvPr>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a:extLst>
              <a:ext uri="{FF2B5EF4-FFF2-40B4-BE49-F238E27FC236}">
                <a16:creationId xmlns:a16="http://schemas.microsoft.com/office/drawing/2014/main" id="{567AC51E-59BF-8260-F3AC-78A2B6DC12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2D42CC-3DA4-099E-F7E1-14BC6BA6D19D}"/>
              </a:ext>
            </a:extLst>
          </p:cNvPr>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4323551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AB78C-B892-3260-1157-C492CE005E2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BA062DD-D21B-5735-7AAE-D7F95A0D7B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229AFA-C051-F671-70AF-20E3E2956FF2}"/>
              </a:ext>
            </a:extLst>
          </p:cNvPr>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a:extLst>
              <a:ext uri="{FF2B5EF4-FFF2-40B4-BE49-F238E27FC236}">
                <a16:creationId xmlns:a16="http://schemas.microsoft.com/office/drawing/2014/main" id="{95288AB2-3BCA-16E9-FC00-0687594465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235913-2369-28CA-10D3-A854DA88C46C}"/>
              </a:ext>
            </a:extLst>
          </p:cNvPr>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7647651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01927-1A3E-5DAA-5A21-7912A4977A8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242C47C-67F9-4E71-FB7E-B97BDBFF804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7507CBC-2639-5796-BE9A-A69E0AAF69FF}"/>
              </a:ext>
            </a:extLst>
          </p:cNvPr>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a:extLst>
              <a:ext uri="{FF2B5EF4-FFF2-40B4-BE49-F238E27FC236}">
                <a16:creationId xmlns:a16="http://schemas.microsoft.com/office/drawing/2014/main" id="{0C74AC6D-89C3-D31B-AB81-7750AA9A66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2EA22C-7BD6-BB84-AF4A-3CEB196CEB12}"/>
              </a:ext>
            </a:extLst>
          </p:cNvPr>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8615162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48227-1EE9-EF94-1690-538BEC415C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3F15259-9ABA-FBED-975D-1C9744FD904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D1B74F9-7024-A729-7EE6-E6CD876B114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3A6F85F-1BD0-987C-69E1-4849AED55695}"/>
              </a:ext>
            </a:extLst>
          </p:cNvPr>
          <p:cNvSpPr>
            <a:spLocks noGrp="1"/>
          </p:cNvSpPr>
          <p:nvPr>
            <p:ph type="dt" sz="half" idx="10"/>
          </p:nvPr>
        </p:nvSpPr>
        <p:spPr/>
        <p:txBody>
          <a:bodyPr/>
          <a:lstStyle/>
          <a:p>
            <a:fld id="{4F16038D-D5D3-414B-AF36-3A36DA52FF8D}" type="datetimeFigureOut">
              <a:rPr lang="en-GB" smtClean="0"/>
              <a:t>23/03/2026</a:t>
            </a:fld>
            <a:endParaRPr lang="en-GB"/>
          </a:p>
        </p:txBody>
      </p:sp>
      <p:sp>
        <p:nvSpPr>
          <p:cNvPr id="6" name="Footer Placeholder 5">
            <a:extLst>
              <a:ext uri="{FF2B5EF4-FFF2-40B4-BE49-F238E27FC236}">
                <a16:creationId xmlns:a16="http://schemas.microsoft.com/office/drawing/2014/main" id="{DAA57B73-EB3A-A261-2086-E7D72650AC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0A0730-11E4-1710-5D77-3CCCE843733C}"/>
              </a:ext>
            </a:extLst>
          </p:cNvPr>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23486401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96560-78EF-7B64-FD1A-41171AE8BCE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76764B-93CC-7323-C972-0CD7CCA1C3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E4228-E458-EC68-ACFE-D3143EFC650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A5083A2-B1D6-8E17-FB56-A9670D6AD84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60AA2C9-DF3B-D33F-9735-EBE1EF80FAA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748A9B5-8C1F-0A00-E41C-DF4DEC246942}"/>
              </a:ext>
            </a:extLst>
          </p:cNvPr>
          <p:cNvSpPr>
            <a:spLocks noGrp="1"/>
          </p:cNvSpPr>
          <p:nvPr>
            <p:ph type="dt" sz="half" idx="10"/>
          </p:nvPr>
        </p:nvSpPr>
        <p:spPr/>
        <p:txBody>
          <a:bodyPr/>
          <a:lstStyle/>
          <a:p>
            <a:fld id="{4F16038D-D5D3-414B-AF36-3A36DA52FF8D}" type="datetimeFigureOut">
              <a:rPr lang="en-GB" smtClean="0"/>
              <a:t>23/03/2026</a:t>
            </a:fld>
            <a:endParaRPr lang="en-GB"/>
          </a:p>
        </p:txBody>
      </p:sp>
      <p:sp>
        <p:nvSpPr>
          <p:cNvPr id="8" name="Footer Placeholder 7">
            <a:extLst>
              <a:ext uri="{FF2B5EF4-FFF2-40B4-BE49-F238E27FC236}">
                <a16:creationId xmlns:a16="http://schemas.microsoft.com/office/drawing/2014/main" id="{298723D0-D4B6-87EF-55D2-CC4A437E02A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FDF1B06-F77F-88CF-613B-0A99E96F0A17}"/>
              </a:ext>
            </a:extLst>
          </p:cNvPr>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13530590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A799F-1698-135D-31D5-510FC87D5B5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654BBCD-6DCF-0886-9FB7-265A5B6B0D4A}"/>
              </a:ext>
            </a:extLst>
          </p:cNvPr>
          <p:cNvSpPr>
            <a:spLocks noGrp="1"/>
          </p:cNvSpPr>
          <p:nvPr>
            <p:ph type="dt" sz="half" idx="10"/>
          </p:nvPr>
        </p:nvSpPr>
        <p:spPr/>
        <p:txBody>
          <a:bodyPr/>
          <a:lstStyle/>
          <a:p>
            <a:fld id="{4F16038D-D5D3-414B-AF36-3A36DA52FF8D}" type="datetimeFigureOut">
              <a:rPr lang="en-GB" smtClean="0"/>
              <a:t>23/03/2026</a:t>
            </a:fld>
            <a:endParaRPr lang="en-GB"/>
          </a:p>
        </p:txBody>
      </p:sp>
      <p:sp>
        <p:nvSpPr>
          <p:cNvPr id="4" name="Footer Placeholder 3">
            <a:extLst>
              <a:ext uri="{FF2B5EF4-FFF2-40B4-BE49-F238E27FC236}">
                <a16:creationId xmlns:a16="http://schemas.microsoft.com/office/drawing/2014/main" id="{9553891C-127A-6C05-C641-03390B41E7F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BC7BD4D-261E-943E-4EED-CEED85EB5BD0}"/>
              </a:ext>
            </a:extLst>
          </p:cNvPr>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4283906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0BCC2A-5E2B-15F5-5AEA-1B859D904CB0}"/>
              </a:ext>
            </a:extLst>
          </p:cNvPr>
          <p:cNvSpPr>
            <a:spLocks noGrp="1"/>
          </p:cNvSpPr>
          <p:nvPr>
            <p:ph type="dt" sz="half" idx="10"/>
          </p:nvPr>
        </p:nvSpPr>
        <p:spPr/>
        <p:txBody>
          <a:bodyPr/>
          <a:lstStyle/>
          <a:p>
            <a:fld id="{4F16038D-D5D3-414B-AF36-3A36DA52FF8D}" type="datetimeFigureOut">
              <a:rPr lang="en-GB" smtClean="0"/>
              <a:t>23/03/2026</a:t>
            </a:fld>
            <a:endParaRPr lang="en-GB"/>
          </a:p>
        </p:txBody>
      </p:sp>
      <p:sp>
        <p:nvSpPr>
          <p:cNvPr id="3" name="Footer Placeholder 2">
            <a:extLst>
              <a:ext uri="{FF2B5EF4-FFF2-40B4-BE49-F238E27FC236}">
                <a16:creationId xmlns:a16="http://schemas.microsoft.com/office/drawing/2014/main" id="{1E98CB9D-F02B-1299-F0CD-8A675B9A7CC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DE90D15-117C-47E2-E082-D7669C160F8A}"/>
              </a:ext>
            </a:extLst>
          </p:cNvPr>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33378159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A9F7E-59C0-D677-04A8-E9CA2724DF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D834755-A03F-94ED-0E94-9CCDCA5A656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A3F3EE1-F359-FA00-9F38-A94EB6A21F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2031C8-6D53-2444-F6B4-2CA6B0C55260}"/>
              </a:ext>
            </a:extLst>
          </p:cNvPr>
          <p:cNvSpPr>
            <a:spLocks noGrp="1"/>
          </p:cNvSpPr>
          <p:nvPr>
            <p:ph type="dt" sz="half" idx="10"/>
          </p:nvPr>
        </p:nvSpPr>
        <p:spPr/>
        <p:txBody>
          <a:bodyPr/>
          <a:lstStyle/>
          <a:p>
            <a:fld id="{4F16038D-D5D3-414B-AF36-3A36DA52FF8D}" type="datetimeFigureOut">
              <a:rPr lang="en-GB" smtClean="0"/>
              <a:t>23/03/2026</a:t>
            </a:fld>
            <a:endParaRPr lang="en-GB"/>
          </a:p>
        </p:txBody>
      </p:sp>
      <p:sp>
        <p:nvSpPr>
          <p:cNvPr id="6" name="Footer Placeholder 5">
            <a:extLst>
              <a:ext uri="{FF2B5EF4-FFF2-40B4-BE49-F238E27FC236}">
                <a16:creationId xmlns:a16="http://schemas.microsoft.com/office/drawing/2014/main" id="{96EC2045-1C4A-0D30-8542-14800784E7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257781-1342-E938-DEE2-45ED507D6265}"/>
              </a:ext>
            </a:extLst>
          </p:cNvPr>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27365828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F6EBA-057C-1B49-84CB-FEC2C13AFA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C1A171A-F1BE-FDAC-B3CC-983A78595BA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11A8B37-D635-7D4D-6F43-A92C379307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7FCB4B-6A49-D2F5-C09F-41B83CA6FCE9}"/>
              </a:ext>
            </a:extLst>
          </p:cNvPr>
          <p:cNvSpPr>
            <a:spLocks noGrp="1"/>
          </p:cNvSpPr>
          <p:nvPr>
            <p:ph type="dt" sz="half" idx="10"/>
          </p:nvPr>
        </p:nvSpPr>
        <p:spPr/>
        <p:txBody>
          <a:bodyPr/>
          <a:lstStyle/>
          <a:p>
            <a:fld id="{4F16038D-D5D3-414B-AF36-3A36DA52FF8D}" type="datetimeFigureOut">
              <a:rPr lang="en-GB" smtClean="0"/>
              <a:t>23/03/2026</a:t>
            </a:fld>
            <a:endParaRPr lang="en-GB"/>
          </a:p>
        </p:txBody>
      </p:sp>
      <p:sp>
        <p:nvSpPr>
          <p:cNvPr id="6" name="Footer Placeholder 5">
            <a:extLst>
              <a:ext uri="{FF2B5EF4-FFF2-40B4-BE49-F238E27FC236}">
                <a16:creationId xmlns:a16="http://schemas.microsoft.com/office/drawing/2014/main" id="{AFA44B3E-56CE-677C-AEB2-32A80B7363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98BCC1-0949-AF7C-5FF9-228AEEF91ED8}"/>
              </a:ext>
            </a:extLst>
          </p:cNvPr>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12870754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F394D-E655-1398-D85B-C86A0246E62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92968E-B9FF-9438-DE58-4B3118CE6E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034E22-C681-A527-8561-671A773A4B96}"/>
              </a:ext>
            </a:extLst>
          </p:cNvPr>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a:extLst>
              <a:ext uri="{FF2B5EF4-FFF2-40B4-BE49-F238E27FC236}">
                <a16:creationId xmlns:a16="http://schemas.microsoft.com/office/drawing/2014/main" id="{CD8330CC-7DF3-B3DA-2DEF-56A38815B1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535A38-A524-2A64-4002-0B55B49BA51E}"/>
              </a:ext>
            </a:extLst>
          </p:cNvPr>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4065553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43A3E5-1623-9E0D-716D-72252FB4CEF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AE12DEE-EC90-158A-1AE2-CBF14EAA34A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B83529-30AA-D9F5-5FED-B0A44752D6FB}"/>
              </a:ext>
            </a:extLst>
          </p:cNvPr>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a:extLst>
              <a:ext uri="{FF2B5EF4-FFF2-40B4-BE49-F238E27FC236}">
                <a16:creationId xmlns:a16="http://schemas.microsoft.com/office/drawing/2014/main" id="{2F5EFABA-D37E-2D56-8F55-566F67D599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6A73BB-92B2-04B8-4FA2-6EDEAF788818}"/>
              </a:ext>
            </a:extLst>
          </p:cNvPr>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19867885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Slide Number Placeholder 5"/>
          <p:cNvSpPr>
            <a:spLocks noGrp="1"/>
          </p:cNvSpPr>
          <p:nvPr>
            <p:ph type="sldNum" sz="quarter" idx="12"/>
          </p:nvPr>
        </p:nvSpPr>
        <p:spPr>
          <a:xfrm>
            <a:off x="10352540" y="295729"/>
            <a:ext cx="838199" cy="767687"/>
          </a:xfrm>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10068253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3683175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684291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F16038D-D5D3-414B-AF36-3A36DA52FF8D}"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16602406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F16038D-D5D3-414B-AF36-3A36DA52FF8D}" type="datetimeFigureOut">
              <a:rPr lang="en-GB" smtClean="0"/>
              <a:t>23/03/2026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6953745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16038D-D5D3-414B-AF36-3A36DA52FF8D}" type="datetimeFigureOut">
              <a:rPr lang="en-GB" smtClean="0"/>
              <a:t>23/03/2026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256730655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16038D-D5D3-414B-AF36-3A36DA52FF8D}" type="datetimeFigureOut">
              <a:rPr lang="en-GB" smtClean="0"/>
              <a:t>23/03/2026</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5550154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16038D-D5D3-414B-AF36-3A36DA52FF8D}"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Slide Number Placeholder 6"/>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382963697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16038D-D5D3-414B-AF36-3A36DA52FF8D}"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Slide Number Placeholder 6"/>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12470870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16038D-D5D3-414B-AF36-3A36DA52FF8D}"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Slide Number Placeholder 6"/>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40873390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txBody>
            <a:bodyPr/>
            <a:lstStyle/>
            <a:p>
              <a:endParaRPr lang="en-GB"/>
            </a:p>
          </p:txBody>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144082483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362376316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413373044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F16038D-D5D3-414B-AF36-3A36DA52FF8D}" type="datetimeFigureOut">
              <a:rPr lang="en-GB" smtClean="0"/>
              <a:t>23/03/2026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207902607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F16038D-D5D3-414B-AF36-3A36DA52FF8D}" type="datetimeFigureOut">
              <a:rPr lang="en-GB" smtClean="0"/>
              <a:t>23/03/2026</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64729050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176443942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11417400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331734825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397512508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416176966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F16038D-D5D3-414B-AF36-3A36DA52FF8D}"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1" name="Slide Number Placeholder 5"/>
          <p:cNvSpPr>
            <a:spLocks noGrp="1"/>
          </p:cNvSpPr>
          <p:nvPr>
            <p:ph type="sldNum" sz="quarter" idx="12"/>
          </p:nvPr>
        </p:nvSpPr>
        <p:spPr>
          <a:xfrm>
            <a:off x="531812" y="787782"/>
            <a:ext cx="779767" cy="365125"/>
          </a:xfrm>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253386195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F16038D-D5D3-414B-AF36-3A36DA52FF8D}" type="datetimeFigureOut">
              <a:rPr lang="en-GB" smtClean="0"/>
              <a:t>23/03/2026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3" name="Slide Number Placeholder 5"/>
          <p:cNvSpPr>
            <a:spLocks noGrp="1"/>
          </p:cNvSpPr>
          <p:nvPr>
            <p:ph type="sldNum" sz="quarter" idx="12"/>
          </p:nvPr>
        </p:nvSpPr>
        <p:spPr>
          <a:xfrm>
            <a:off x="531812" y="787782"/>
            <a:ext cx="779767" cy="365125"/>
          </a:xfrm>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418011776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16038D-D5D3-414B-AF36-3A36DA52FF8D}" type="datetimeFigureOut">
              <a:rPr lang="en-GB" smtClean="0"/>
              <a:t>23/03/2026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5" name="Slide Number Placeholder 4"/>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130721703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16038D-D5D3-414B-AF36-3A36DA52FF8D}" type="datetimeFigureOut">
              <a:rPr lang="en-GB" smtClean="0"/>
              <a:t>23/03/2026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 name="Slide Number Placeholder 3"/>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174413793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16038D-D5D3-414B-AF36-3A36DA52FF8D}"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32560958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16038D-D5D3-414B-AF36-3A36DA52FF8D}"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134097648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10275981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591FEC9B-0F7F-48D9-8338-408DE191EAD1}"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4164588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F16038D-D5D3-414B-AF36-3A36DA52FF8D}"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82258021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F16038D-D5D3-414B-AF36-3A36DA52FF8D}"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591FEC9B-0F7F-48D9-8338-408DE191EAD1}"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69279393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F16038D-D5D3-414B-AF36-3A36DA52FF8D}"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407240840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347463809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315677561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591FEC9B-0F7F-48D9-8338-408DE191EAD1}"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5549208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33577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7377241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F16038D-D5D3-414B-AF36-3A36DA52FF8D}"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1FEC9B-0F7F-48D9-8338-408DE191EAD1}"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912072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F16038D-D5D3-414B-AF36-3A36DA52FF8D}" type="datetimeFigureOut">
              <a:rPr lang="en-GB" smtClean="0"/>
              <a:t>23/03/2026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91FEC9B-0F7F-48D9-8338-408DE191EAD1}"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9486183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16038D-D5D3-414B-AF36-3A36DA52FF8D}" type="datetimeFigureOut">
              <a:rPr lang="en-GB" smtClean="0"/>
              <a:t>23/03/2026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91FEC9B-0F7F-48D9-8338-408DE191EAD1}"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4083430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16038D-D5D3-414B-AF36-3A36DA52FF8D}" type="datetimeFigureOut">
              <a:rPr lang="en-GB" smtClean="0"/>
              <a:t>23/03/2026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98121938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F16038D-D5D3-414B-AF36-3A36DA52FF8D}"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1FEC9B-0F7F-48D9-8338-408DE191EAD1}"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3978781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F16038D-D5D3-414B-AF36-3A36DA52FF8D}" type="datetimeFigureOut">
              <a:rPr lang="en-GB" smtClean="0"/>
              <a:t>23/03/2026</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591FEC9B-0F7F-48D9-8338-408DE191EAD1}"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5769850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5229390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8286404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52846568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176600420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402335789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F16038D-D5D3-414B-AF36-3A36DA52FF8D}"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90371227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F16038D-D5D3-414B-AF36-3A36DA52FF8D}" type="datetimeFigureOut">
              <a:rPr lang="en-GB" smtClean="0"/>
              <a:t>23/03/2026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19652520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16038D-D5D3-414B-AF36-3A36DA52FF8D}" type="datetimeFigureOut">
              <a:rPr lang="en-GB" smtClean="0"/>
              <a:t>23/03/2026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1837288064"/>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16038D-D5D3-414B-AF36-3A36DA52FF8D}" type="datetimeFigureOut">
              <a:rPr lang="en-GB" smtClean="0"/>
              <a:t>23/03/2026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251288001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16038D-D5D3-414B-AF36-3A36DA52FF8D}"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71016183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16038D-D5D3-414B-AF36-3A36DA52FF8D}"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96348727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16038D-D5D3-414B-AF36-3A36DA52FF8D}"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387832095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352031096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3696886330"/>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180800415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210717500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120190958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263863457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2873943559"/>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6930102"/>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211141839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262170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F16038D-D5D3-414B-AF36-3A36DA52FF8D}"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3128730950"/>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F16038D-D5D3-414B-AF36-3A36DA52FF8D}" type="datetimeFigureOut">
              <a:rPr lang="en-GB" smtClean="0"/>
              <a:t>23/03/2026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4005937725"/>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16038D-D5D3-414B-AF36-3A36DA52FF8D}" type="datetimeFigureOut">
              <a:rPr lang="en-GB" smtClean="0"/>
              <a:t>23/03/2026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3929093042"/>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F16038D-D5D3-414B-AF36-3A36DA52FF8D}" type="datetimeFigureOut">
              <a:rPr lang="en-GB" smtClean="0"/>
              <a:t>23/03/2026</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4189649062"/>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4F16038D-D5D3-414B-AF36-3A36DA52FF8D}" type="datetimeFigureOut">
              <a:rPr lang="en-GB" smtClean="0"/>
              <a:t>23/03/2026</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591FEC9B-0F7F-48D9-8338-408DE191EAD1}" type="slidenum">
              <a:rPr lang="en-GB" smtClean="0"/>
              <a:t>‹#›</a:t>
            </a:fld>
            <a:endParaRPr lang="en-GB"/>
          </a:p>
        </p:txBody>
      </p:sp>
    </p:spTree>
    <p:extLst>
      <p:ext uri="{BB962C8B-B14F-4D97-AF65-F5344CB8AC3E}">
        <p14:creationId xmlns:p14="http://schemas.microsoft.com/office/powerpoint/2010/main" val="2052449863"/>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16038D-D5D3-414B-AF36-3A36DA52FF8D}"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326810275"/>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2997491993"/>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2469630607"/>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591FEC9B-0F7F-48D9-8338-408DE191EAD1}"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72659867"/>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3833198504"/>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29793626"/>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F16038D-D5D3-414B-AF36-3A36DA52FF8D}"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3877303333"/>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F16038D-D5D3-414B-AF36-3A36DA52FF8D}" type="datetimeFigureOut">
              <a:rPr lang="en-GB" smtClean="0"/>
              <a:t>23/03/2026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91FEC9B-0F7F-48D9-8338-408DE191EAD1}"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51008943"/>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16038D-D5D3-414B-AF36-3A36DA52FF8D}" type="datetimeFigureOut">
              <a:rPr lang="en-GB" smtClean="0"/>
              <a:t>23/03/2026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91FEC9B-0F7F-48D9-8338-408DE191EAD1}"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54094387"/>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16038D-D5D3-414B-AF36-3A36DA52FF8D}" type="datetimeFigureOut">
              <a:rPr lang="en-GB" smtClean="0"/>
              <a:t>23/03/2026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2299894160"/>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16038D-D5D3-414B-AF36-3A36DA52FF8D}"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1FEC9B-0F7F-48D9-8338-408DE191EAD1}"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55137541"/>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16038D-D5D3-414B-AF36-3A36DA52FF8D}"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3377644642"/>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16038D-D5D3-414B-AF36-3A36DA52FF8D}"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576967429"/>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23377183"/>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99023346"/>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spTree>
    <p:extLst>
      <p:ext uri="{BB962C8B-B14F-4D97-AF65-F5344CB8AC3E}">
        <p14:creationId xmlns:p14="http://schemas.microsoft.com/office/powerpoint/2010/main" val="369285591"/>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3098592"/>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55341376"/>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55077091"/>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16038D-D5D3-414B-AF36-3A36DA52FF8D}"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FEC9B-0F7F-48D9-8338-408DE191EAD1}"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682871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 /><Relationship Id="rId13" Type="http://schemas.openxmlformats.org/officeDocument/2006/relationships/slideLayout" Target="../slideLayouts/slideLayout24.xml" /><Relationship Id="rId18" Type="http://schemas.openxmlformats.org/officeDocument/2006/relationships/theme" Target="../theme/theme2.xml" /><Relationship Id="rId3" Type="http://schemas.openxmlformats.org/officeDocument/2006/relationships/slideLayout" Target="../slideLayouts/slideLayout14.xml" /><Relationship Id="rId7" Type="http://schemas.openxmlformats.org/officeDocument/2006/relationships/slideLayout" Target="../slideLayouts/slideLayout18.xml" /><Relationship Id="rId12" Type="http://schemas.openxmlformats.org/officeDocument/2006/relationships/slideLayout" Target="../slideLayouts/slideLayout23.xml" /><Relationship Id="rId17" Type="http://schemas.openxmlformats.org/officeDocument/2006/relationships/slideLayout" Target="../slideLayouts/slideLayout28.xml" /><Relationship Id="rId2" Type="http://schemas.openxmlformats.org/officeDocument/2006/relationships/slideLayout" Target="../slideLayouts/slideLayout13.xml" /><Relationship Id="rId16" Type="http://schemas.openxmlformats.org/officeDocument/2006/relationships/slideLayout" Target="../slideLayouts/slideLayout27.xml" /><Relationship Id="rId1" Type="http://schemas.openxmlformats.org/officeDocument/2006/relationships/slideLayout" Target="../slideLayouts/slideLayout12.xml" /><Relationship Id="rId6" Type="http://schemas.openxmlformats.org/officeDocument/2006/relationships/slideLayout" Target="../slideLayouts/slideLayout17.xml" /><Relationship Id="rId11" Type="http://schemas.openxmlformats.org/officeDocument/2006/relationships/slideLayout" Target="../slideLayouts/slideLayout22.xml" /><Relationship Id="rId5" Type="http://schemas.openxmlformats.org/officeDocument/2006/relationships/slideLayout" Target="../slideLayouts/slideLayout16.xml" /><Relationship Id="rId15" Type="http://schemas.openxmlformats.org/officeDocument/2006/relationships/slideLayout" Target="../slideLayouts/slideLayout26.xml" /><Relationship Id="rId10" Type="http://schemas.openxmlformats.org/officeDocument/2006/relationships/slideLayout" Target="../slideLayouts/slideLayout21.xml" /><Relationship Id="rId19" Type="http://schemas.openxmlformats.org/officeDocument/2006/relationships/image" Target="../media/image1.jpeg" /><Relationship Id="rId4" Type="http://schemas.openxmlformats.org/officeDocument/2006/relationships/slideLayout" Target="../slideLayouts/slideLayout15.xml" /><Relationship Id="rId9" Type="http://schemas.openxmlformats.org/officeDocument/2006/relationships/slideLayout" Target="../slideLayouts/slideLayout20.xml" /><Relationship Id="rId14" Type="http://schemas.openxmlformats.org/officeDocument/2006/relationships/slideLayout" Target="../slideLayouts/slideLayout25.xml" /></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 /><Relationship Id="rId13" Type="http://schemas.openxmlformats.org/officeDocument/2006/relationships/slideLayout" Target="../slideLayouts/slideLayout41.xml" /><Relationship Id="rId3" Type="http://schemas.openxmlformats.org/officeDocument/2006/relationships/slideLayout" Target="../slideLayouts/slideLayout31.xml" /><Relationship Id="rId7" Type="http://schemas.openxmlformats.org/officeDocument/2006/relationships/slideLayout" Target="../slideLayouts/slideLayout35.xml" /><Relationship Id="rId12" Type="http://schemas.openxmlformats.org/officeDocument/2006/relationships/slideLayout" Target="../slideLayouts/slideLayout40.xml" /><Relationship Id="rId17" Type="http://schemas.openxmlformats.org/officeDocument/2006/relationships/theme" Target="../theme/theme3.xml" /><Relationship Id="rId2" Type="http://schemas.openxmlformats.org/officeDocument/2006/relationships/slideLayout" Target="../slideLayouts/slideLayout30.xml" /><Relationship Id="rId16" Type="http://schemas.openxmlformats.org/officeDocument/2006/relationships/slideLayout" Target="../slideLayouts/slideLayout44.xml" /><Relationship Id="rId1" Type="http://schemas.openxmlformats.org/officeDocument/2006/relationships/slideLayout" Target="../slideLayouts/slideLayout29.xml" /><Relationship Id="rId6" Type="http://schemas.openxmlformats.org/officeDocument/2006/relationships/slideLayout" Target="../slideLayouts/slideLayout34.xml" /><Relationship Id="rId11" Type="http://schemas.openxmlformats.org/officeDocument/2006/relationships/slideLayout" Target="../slideLayouts/slideLayout39.xml" /><Relationship Id="rId5" Type="http://schemas.openxmlformats.org/officeDocument/2006/relationships/slideLayout" Target="../slideLayouts/slideLayout33.xml" /><Relationship Id="rId15" Type="http://schemas.openxmlformats.org/officeDocument/2006/relationships/slideLayout" Target="../slideLayouts/slideLayout43.xml" /><Relationship Id="rId10" Type="http://schemas.openxmlformats.org/officeDocument/2006/relationships/slideLayout" Target="../slideLayouts/slideLayout38.xml" /><Relationship Id="rId4" Type="http://schemas.openxmlformats.org/officeDocument/2006/relationships/slideLayout" Target="../slideLayouts/slideLayout32.xml" /><Relationship Id="rId9" Type="http://schemas.openxmlformats.org/officeDocument/2006/relationships/slideLayout" Target="../slideLayouts/slideLayout37.xml" /><Relationship Id="rId14" Type="http://schemas.openxmlformats.org/officeDocument/2006/relationships/slideLayout" Target="../slideLayouts/slideLayout42.xml" /></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2.xml" /><Relationship Id="rId13" Type="http://schemas.openxmlformats.org/officeDocument/2006/relationships/image" Target="../media/image2.jpg" /><Relationship Id="rId3" Type="http://schemas.openxmlformats.org/officeDocument/2006/relationships/slideLayout" Target="../slideLayouts/slideLayout47.xml" /><Relationship Id="rId7" Type="http://schemas.openxmlformats.org/officeDocument/2006/relationships/slideLayout" Target="../slideLayouts/slideLayout51.xml" /><Relationship Id="rId12" Type="http://schemas.openxmlformats.org/officeDocument/2006/relationships/theme" Target="../theme/theme4.xml" /><Relationship Id="rId2" Type="http://schemas.openxmlformats.org/officeDocument/2006/relationships/slideLayout" Target="../slideLayouts/slideLayout46.xml" /><Relationship Id="rId1" Type="http://schemas.openxmlformats.org/officeDocument/2006/relationships/slideLayout" Target="../slideLayouts/slideLayout45.xml" /><Relationship Id="rId6" Type="http://schemas.openxmlformats.org/officeDocument/2006/relationships/slideLayout" Target="../slideLayouts/slideLayout50.xml" /><Relationship Id="rId11" Type="http://schemas.openxmlformats.org/officeDocument/2006/relationships/slideLayout" Target="../slideLayouts/slideLayout55.xml" /><Relationship Id="rId5" Type="http://schemas.openxmlformats.org/officeDocument/2006/relationships/slideLayout" Target="../slideLayouts/slideLayout49.xml" /><Relationship Id="rId10" Type="http://schemas.openxmlformats.org/officeDocument/2006/relationships/slideLayout" Target="../slideLayouts/slideLayout54.xml" /><Relationship Id="rId4" Type="http://schemas.openxmlformats.org/officeDocument/2006/relationships/slideLayout" Target="../slideLayouts/slideLayout48.xml" /><Relationship Id="rId9" Type="http://schemas.openxmlformats.org/officeDocument/2006/relationships/slideLayout" Target="../slideLayouts/slideLayout53.xml" /></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3.xml" /><Relationship Id="rId13" Type="http://schemas.openxmlformats.org/officeDocument/2006/relationships/slideLayout" Target="../slideLayouts/slideLayout68.xml" /><Relationship Id="rId18" Type="http://schemas.openxmlformats.org/officeDocument/2006/relationships/theme" Target="../theme/theme5.xml" /><Relationship Id="rId3" Type="http://schemas.openxmlformats.org/officeDocument/2006/relationships/slideLayout" Target="../slideLayouts/slideLayout58.xml" /><Relationship Id="rId7" Type="http://schemas.openxmlformats.org/officeDocument/2006/relationships/slideLayout" Target="../slideLayouts/slideLayout62.xml" /><Relationship Id="rId12" Type="http://schemas.openxmlformats.org/officeDocument/2006/relationships/slideLayout" Target="../slideLayouts/slideLayout67.xml" /><Relationship Id="rId17" Type="http://schemas.openxmlformats.org/officeDocument/2006/relationships/slideLayout" Target="../slideLayouts/slideLayout72.xml" /><Relationship Id="rId2" Type="http://schemas.openxmlformats.org/officeDocument/2006/relationships/slideLayout" Target="../slideLayouts/slideLayout57.xml" /><Relationship Id="rId16" Type="http://schemas.openxmlformats.org/officeDocument/2006/relationships/slideLayout" Target="../slideLayouts/slideLayout71.xml" /><Relationship Id="rId1" Type="http://schemas.openxmlformats.org/officeDocument/2006/relationships/slideLayout" Target="../slideLayouts/slideLayout56.xml" /><Relationship Id="rId6" Type="http://schemas.openxmlformats.org/officeDocument/2006/relationships/slideLayout" Target="../slideLayouts/slideLayout61.xml" /><Relationship Id="rId11" Type="http://schemas.openxmlformats.org/officeDocument/2006/relationships/slideLayout" Target="../slideLayouts/slideLayout66.xml" /><Relationship Id="rId5" Type="http://schemas.openxmlformats.org/officeDocument/2006/relationships/slideLayout" Target="../slideLayouts/slideLayout60.xml" /><Relationship Id="rId15" Type="http://schemas.openxmlformats.org/officeDocument/2006/relationships/slideLayout" Target="../slideLayouts/slideLayout70.xml" /><Relationship Id="rId10" Type="http://schemas.openxmlformats.org/officeDocument/2006/relationships/slideLayout" Target="../slideLayouts/slideLayout65.xml" /><Relationship Id="rId4" Type="http://schemas.openxmlformats.org/officeDocument/2006/relationships/slideLayout" Target="../slideLayouts/slideLayout59.xml" /><Relationship Id="rId9" Type="http://schemas.openxmlformats.org/officeDocument/2006/relationships/slideLayout" Target="../slideLayouts/slideLayout64.xml" /><Relationship Id="rId14" Type="http://schemas.openxmlformats.org/officeDocument/2006/relationships/slideLayout" Target="../slideLayouts/slideLayout69.xml" /></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80.xml" /><Relationship Id="rId3" Type="http://schemas.openxmlformats.org/officeDocument/2006/relationships/slideLayout" Target="../slideLayouts/slideLayout75.xml" /><Relationship Id="rId7" Type="http://schemas.openxmlformats.org/officeDocument/2006/relationships/slideLayout" Target="../slideLayouts/slideLayout79.xml" /><Relationship Id="rId12" Type="http://schemas.openxmlformats.org/officeDocument/2006/relationships/theme" Target="../theme/theme6.xml" /><Relationship Id="rId2" Type="http://schemas.openxmlformats.org/officeDocument/2006/relationships/slideLayout" Target="../slideLayouts/slideLayout74.xml" /><Relationship Id="rId1" Type="http://schemas.openxmlformats.org/officeDocument/2006/relationships/slideLayout" Target="../slideLayouts/slideLayout73.xml" /><Relationship Id="rId6" Type="http://schemas.openxmlformats.org/officeDocument/2006/relationships/slideLayout" Target="../slideLayouts/slideLayout78.xml" /><Relationship Id="rId11" Type="http://schemas.openxmlformats.org/officeDocument/2006/relationships/slideLayout" Target="../slideLayouts/slideLayout83.xml" /><Relationship Id="rId5" Type="http://schemas.openxmlformats.org/officeDocument/2006/relationships/slideLayout" Target="../slideLayouts/slideLayout77.xml" /><Relationship Id="rId10" Type="http://schemas.openxmlformats.org/officeDocument/2006/relationships/slideLayout" Target="../slideLayouts/slideLayout82.xml" /><Relationship Id="rId4" Type="http://schemas.openxmlformats.org/officeDocument/2006/relationships/slideLayout" Target="../slideLayouts/slideLayout76.xml" /><Relationship Id="rId9" Type="http://schemas.openxmlformats.org/officeDocument/2006/relationships/slideLayout" Target="../slideLayouts/slideLayout81.xml" /></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91.xml" /><Relationship Id="rId13" Type="http://schemas.openxmlformats.org/officeDocument/2006/relationships/slideLayout" Target="../slideLayouts/slideLayout96.xml" /><Relationship Id="rId18" Type="http://schemas.openxmlformats.org/officeDocument/2006/relationships/theme" Target="../theme/theme7.xml" /><Relationship Id="rId3" Type="http://schemas.openxmlformats.org/officeDocument/2006/relationships/slideLayout" Target="../slideLayouts/slideLayout86.xml" /><Relationship Id="rId7" Type="http://schemas.openxmlformats.org/officeDocument/2006/relationships/slideLayout" Target="../slideLayouts/slideLayout90.xml" /><Relationship Id="rId12" Type="http://schemas.openxmlformats.org/officeDocument/2006/relationships/slideLayout" Target="../slideLayouts/slideLayout95.xml" /><Relationship Id="rId17" Type="http://schemas.openxmlformats.org/officeDocument/2006/relationships/slideLayout" Target="../slideLayouts/slideLayout100.xml" /><Relationship Id="rId2" Type="http://schemas.openxmlformats.org/officeDocument/2006/relationships/slideLayout" Target="../slideLayouts/slideLayout85.xml" /><Relationship Id="rId16" Type="http://schemas.openxmlformats.org/officeDocument/2006/relationships/slideLayout" Target="../slideLayouts/slideLayout99.xml" /><Relationship Id="rId20" Type="http://schemas.openxmlformats.org/officeDocument/2006/relationships/image" Target="../media/image8.png" /><Relationship Id="rId1" Type="http://schemas.openxmlformats.org/officeDocument/2006/relationships/slideLayout" Target="../slideLayouts/slideLayout84.xml" /><Relationship Id="rId6" Type="http://schemas.openxmlformats.org/officeDocument/2006/relationships/slideLayout" Target="../slideLayouts/slideLayout89.xml" /><Relationship Id="rId11" Type="http://schemas.openxmlformats.org/officeDocument/2006/relationships/slideLayout" Target="../slideLayouts/slideLayout94.xml" /><Relationship Id="rId5" Type="http://schemas.openxmlformats.org/officeDocument/2006/relationships/slideLayout" Target="../slideLayouts/slideLayout88.xml" /><Relationship Id="rId15" Type="http://schemas.openxmlformats.org/officeDocument/2006/relationships/slideLayout" Target="../slideLayouts/slideLayout98.xml" /><Relationship Id="rId10" Type="http://schemas.openxmlformats.org/officeDocument/2006/relationships/slideLayout" Target="../slideLayouts/slideLayout93.xml" /><Relationship Id="rId19" Type="http://schemas.openxmlformats.org/officeDocument/2006/relationships/image" Target="../media/image7.png" /><Relationship Id="rId4" Type="http://schemas.openxmlformats.org/officeDocument/2006/relationships/slideLayout" Target="../slideLayouts/slideLayout87.xml" /><Relationship Id="rId9" Type="http://schemas.openxmlformats.org/officeDocument/2006/relationships/slideLayout" Target="../slideLayouts/slideLayout92.xml" /><Relationship Id="rId14" Type="http://schemas.openxmlformats.org/officeDocument/2006/relationships/slideLayout" Target="../slideLayouts/slideLayout97.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EF0B80-42AB-6E8B-7E8A-F9F759502E6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35ACDC-BD8C-0EE8-6DE2-AE1E949E06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D9450D-2A13-6486-D6C8-3385049944D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F16038D-D5D3-414B-AF36-3A36DA52FF8D}" type="datetimeFigureOut">
              <a:rPr lang="en-GB" smtClean="0"/>
              <a:t>23/03/2026</a:t>
            </a:fld>
            <a:endParaRPr lang="en-GB"/>
          </a:p>
        </p:txBody>
      </p:sp>
      <p:sp>
        <p:nvSpPr>
          <p:cNvPr id="5" name="Footer Placeholder 4">
            <a:extLst>
              <a:ext uri="{FF2B5EF4-FFF2-40B4-BE49-F238E27FC236}">
                <a16:creationId xmlns:a16="http://schemas.microsoft.com/office/drawing/2014/main" id="{88D07CB7-095C-7341-DC89-6D6C56D531B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88BCCEC-9BF7-3420-D7C6-33771C913A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1FEC9B-0F7F-48D9-8338-408DE191EAD1}" type="slidenum">
              <a:rPr lang="en-GB" smtClean="0"/>
              <a:t>‹#›</a:t>
            </a:fld>
            <a:endParaRPr lang="en-GB"/>
          </a:p>
        </p:txBody>
      </p:sp>
    </p:spTree>
    <p:extLst>
      <p:ext uri="{BB962C8B-B14F-4D97-AF65-F5344CB8AC3E}">
        <p14:creationId xmlns:p14="http://schemas.microsoft.com/office/powerpoint/2010/main" val="15182115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4F16038D-D5D3-414B-AF36-3A36DA52FF8D}" type="datetimeFigureOut">
              <a:rPr lang="en-GB" smtClean="0"/>
              <a:t>23/03/2026</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591FEC9B-0F7F-48D9-8338-408DE191EAD1}" type="slidenum">
              <a:rPr lang="en-GB" smtClean="0"/>
              <a:t>‹#›</a:t>
            </a:fld>
            <a:endParaRPr lang="en-GB"/>
          </a:p>
        </p:txBody>
      </p:sp>
    </p:spTree>
    <p:extLst>
      <p:ext uri="{BB962C8B-B14F-4D97-AF65-F5344CB8AC3E}">
        <p14:creationId xmlns:p14="http://schemas.microsoft.com/office/powerpoint/2010/main" val="74973884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4F16038D-D5D3-414B-AF36-3A36DA52FF8D}" type="datetimeFigureOut">
              <a:rPr lang="en-GB" smtClean="0"/>
              <a:t>23/03/2026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591FEC9B-0F7F-48D9-8338-408DE191EAD1}" type="slidenum">
              <a:rPr lang="en-GB" smtClean="0"/>
              <a:t>‹#›</a:t>
            </a:fld>
            <a:endParaRPr lang="en-GB"/>
          </a:p>
        </p:txBody>
      </p:sp>
    </p:spTree>
    <p:extLst>
      <p:ext uri="{BB962C8B-B14F-4D97-AF65-F5344CB8AC3E}">
        <p14:creationId xmlns:p14="http://schemas.microsoft.com/office/powerpoint/2010/main" val="3595241815"/>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F16038D-D5D3-414B-AF36-3A36DA52FF8D}" type="datetimeFigureOut">
              <a:rPr lang="en-GB" smtClean="0"/>
              <a:t>23/03/2026</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591FEC9B-0F7F-48D9-8338-408DE191EAD1}"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5787903"/>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F16038D-D5D3-414B-AF36-3A36DA52FF8D}" type="datetimeFigureOut">
              <a:rPr lang="en-GB" smtClean="0"/>
              <a:t>23/03/2026</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91FEC9B-0F7F-48D9-8338-408DE191EAD1}" type="slidenum">
              <a:rPr lang="en-GB" smtClean="0"/>
              <a:t>‹#›</a:t>
            </a:fld>
            <a:endParaRPr lang="en-GB"/>
          </a:p>
        </p:txBody>
      </p:sp>
    </p:spTree>
    <p:extLst>
      <p:ext uri="{BB962C8B-B14F-4D97-AF65-F5344CB8AC3E}">
        <p14:creationId xmlns:p14="http://schemas.microsoft.com/office/powerpoint/2010/main" val="1749151052"/>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 id="2147483731" r:id="rId12"/>
    <p:sldLayoutId id="2147483732" r:id="rId13"/>
    <p:sldLayoutId id="2147483733" r:id="rId14"/>
    <p:sldLayoutId id="2147483734" r:id="rId15"/>
    <p:sldLayoutId id="2147483735" r:id="rId16"/>
    <p:sldLayoutId id="2147483736"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4F16038D-D5D3-414B-AF36-3A36DA52FF8D}" type="datetimeFigureOut">
              <a:rPr lang="en-GB" smtClean="0"/>
              <a:t>23/03/2026</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591FEC9B-0F7F-48D9-8338-408DE191EAD1}"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3581648"/>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F16038D-D5D3-414B-AF36-3A36DA52FF8D}" type="datetimeFigureOut">
              <a:rPr lang="en-GB" smtClean="0"/>
              <a:t>23/03/2026</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91FEC9B-0F7F-48D9-8338-408DE191EAD1}" type="slidenum">
              <a:rPr lang="en-GB" smtClean="0"/>
              <a:t>‹#›</a:t>
            </a:fld>
            <a:endParaRPr lang="en-GB"/>
          </a:p>
        </p:txBody>
      </p:sp>
    </p:spTree>
    <p:extLst>
      <p:ext uri="{BB962C8B-B14F-4D97-AF65-F5344CB8AC3E}">
        <p14:creationId xmlns:p14="http://schemas.microsoft.com/office/powerpoint/2010/main" val="786426153"/>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 id="2147483766"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1.png" /><Relationship Id="rId1" Type="http://schemas.openxmlformats.org/officeDocument/2006/relationships/slideLayout" Target="../slideLayouts/slideLayout84.xml" /></Relationships>
</file>

<file path=ppt/slides/_rels/slide2.xml.rels><?xml version="1.0" encoding="UTF-8" standalone="yes"?>
<Relationships xmlns="http://schemas.openxmlformats.org/package/2006/relationships"><Relationship Id="rId3" Type="http://schemas.openxmlformats.org/officeDocument/2006/relationships/image" Target="../media/image13.jpeg" /><Relationship Id="rId2" Type="http://schemas.openxmlformats.org/officeDocument/2006/relationships/image" Target="../media/image12.jpeg" /><Relationship Id="rId1" Type="http://schemas.openxmlformats.org/officeDocument/2006/relationships/slideLayout" Target="../slideLayouts/slideLayout13.xml" /></Relationships>
</file>

<file path=ppt/slides/_rels/slide3.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image" Target="../media/image14.jpeg" /><Relationship Id="rId1" Type="http://schemas.openxmlformats.org/officeDocument/2006/relationships/slideLayout" Target="../slideLayouts/slideLayout30.xml" /></Relationships>
</file>

<file path=ppt/slides/_rels/slide4.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image" Target="../media/image16.pn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18.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19.png" /><Relationship Id="rId2" Type="http://schemas.openxmlformats.org/officeDocument/2006/relationships/notesSlide" Target="../notesSlides/notesSlide1.xml" /><Relationship Id="rId1" Type="http://schemas.openxmlformats.org/officeDocument/2006/relationships/slideLayout" Target="../slideLayouts/slideLayout30.xml" /><Relationship Id="rId4" Type="http://schemas.openxmlformats.org/officeDocument/2006/relationships/image" Target="../media/image20.png"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8.xml.rels><?xml version="1.0" encoding="UTF-8" standalone="yes"?>
<Relationships xmlns="http://schemas.openxmlformats.org/package/2006/relationships"><Relationship Id="rId2" Type="http://schemas.openxmlformats.org/officeDocument/2006/relationships/image" Target="../media/image21.png" /><Relationship Id="rId1" Type="http://schemas.openxmlformats.org/officeDocument/2006/relationships/slideLayout" Target="../slideLayouts/slideLayout46.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7.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4.xml" /></Relationships>
</file>

<file path=ppt/slides/_rels/slide11.xml.rels><?xml version="1.0" encoding="UTF-8" standalone="yes"?>
<Relationships xmlns="http://schemas.openxmlformats.org/package/2006/relationships"><Relationship Id="rId8" Type="http://schemas.openxmlformats.org/officeDocument/2006/relationships/hyperlink" Target="https://bmjopen.bmj.com/content/bmjopen/15/6/e099090.full.pdf" TargetMode="External" /><Relationship Id="rId13" Type="http://schemas.openxmlformats.org/officeDocument/2006/relationships/hyperlink" Target="https://www.who.int/news-room/fact-sheets/detail/patient-safety" TargetMode="External" /><Relationship Id="rId3" Type="http://schemas.openxmlformats.org/officeDocument/2006/relationships/hyperlink" Target="https://democracy.bristol.gov.uk/documents/s122250/External%20Audit%20Update.pdf" TargetMode="External" /><Relationship Id="rId7" Type="http://schemas.openxmlformats.org/officeDocument/2006/relationships/hyperlink" Target="https://www.gov.uk/government/publications/newborn-hearing-screening-programme-nhsp-operational-guidance/4-clinical-governance" TargetMode="External" /><Relationship Id="rId12" Type="http://schemas.openxmlformats.org/officeDocument/2006/relationships/hyperlink" Target="https://www.jmir.org/2021/5/e27180/" TargetMode="External" /><Relationship Id="rId2" Type="http://schemas.openxmlformats.org/officeDocument/2006/relationships/hyperlink" Target="https://railtec.illinois.edu/wp/wp-content/uploads/Blumenfeld-et-al-2023-Towards-measuring-national-railways-safety-through-a-benchmarking-framework-of-transparency-and-published-data.pdf" TargetMode="External" /><Relationship Id="rId1" Type="http://schemas.openxmlformats.org/officeDocument/2006/relationships/slideLayout" Target="../slideLayouts/slideLayout74.xml" /><Relationship Id="rId6" Type="http://schemas.openxmlformats.org/officeDocument/2006/relationships/hyperlink" Target="https://www.bbc.co.uk/news/articles/cp3d5glz1k4o" TargetMode="External" /><Relationship Id="rId11" Type="http://schemas.openxmlformats.org/officeDocument/2006/relationships/hyperlink" Target="https://academic.oup.com/shm/article-pdf/37/1/93/58357883/hkad089.pdf" TargetMode="External" /><Relationship Id="rId5" Type="http://schemas.openxmlformats.org/officeDocument/2006/relationships/hyperlink" Target="https://sigmapubs.onlinelibrary.wiley.com/doi/pdf/10.1111/wvn.12621" TargetMode="External" /><Relationship Id="rId10" Type="http://schemas.openxmlformats.org/officeDocument/2006/relationships/hyperlink" Target="https://www.sciencedirect.com/science/article/pii/S0168851020300130" TargetMode="External" /><Relationship Id="rId4" Type="http://schemas.openxmlformats.org/officeDocument/2006/relationships/hyperlink" Target="http://webarchive.nationalarchives.gov.uk/20090811143822/http:/www.bristol-inquiry.org.uk/final_report/" TargetMode="External" /><Relationship Id="rId9" Type="http://schemas.openxmlformats.org/officeDocument/2006/relationships/hyperlink" Target="https://link.springer.com/content/pdf/10.1186/s43058-020-00089-3.pdf" TargetMode="External" /><Relationship Id="rId14" Type="http://schemas.openxmlformats.org/officeDocument/2006/relationships/hyperlink" Target="https://www.who.int/docs/default-source/documents/communicating-for-health/communication-framework.pdf"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8C4A6-297E-9529-5B46-10650088AD51}"/>
              </a:ext>
            </a:extLst>
          </p:cNvPr>
          <p:cNvSpPr>
            <a:spLocks noGrp="1"/>
          </p:cNvSpPr>
          <p:nvPr>
            <p:ph type="ctrTitle"/>
          </p:nvPr>
        </p:nvSpPr>
        <p:spPr/>
        <p:txBody>
          <a:bodyPr/>
          <a:lstStyle/>
          <a:p>
            <a:r>
              <a:rPr lang="en-GB" sz="1800" b="1" dirty="0">
                <a:latin typeface="Arial" panose="020B0604020202020204" pitchFamily="34" charset="0"/>
                <a:cs typeface="Arial" panose="020B0604020202020204" pitchFamily="34" charset="0"/>
              </a:rPr>
              <a:t>Module: Quality Assurance and Service Improvements</a:t>
            </a: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Module code: LCHS7006</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Assignment title: Component 1</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Individual Presentation</a:t>
            </a:r>
          </a:p>
        </p:txBody>
      </p:sp>
      <p:sp>
        <p:nvSpPr>
          <p:cNvPr id="3" name="Subtitle 2">
            <a:extLst>
              <a:ext uri="{FF2B5EF4-FFF2-40B4-BE49-F238E27FC236}">
                <a16:creationId xmlns:a16="http://schemas.microsoft.com/office/drawing/2014/main" id="{EF171C05-63E3-2D59-9B94-81D87F943A99}"/>
              </a:ext>
            </a:extLst>
          </p:cNvPr>
          <p:cNvSpPr>
            <a:spLocks noGrp="1"/>
          </p:cNvSpPr>
          <p:nvPr>
            <p:ph type="subTitle" idx="1"/>
          </p:nvPr>
        </p:nvSpPr>
        <p:spPr/>
        <p:txBody>
          <a:bodyPr>
            <a:normAutofit fontScale="92500"/>
          </a:bodyPr>
          <a:lstStyle/>
          <a:p>
            <a:r>
              <a:rPr lang="en-GB" dirty="0"/>
              <a:t>Student Name: </a:t>
            </a:r>
            <a:r>
              <a:rPr lang="en-IN" dirty="0"/>
              <a:t>A</a:t>
            </a:r>
            <a:r>
              <a:rPr lang="en-GB" dirty="0"/>
              <a:t>SHVINBHAI RAYMALBHAI CHAUDHARY</a:t>
            </a:r>
          </a:p>
          <a:p>
            <a:r>
              <a:rPr lang="en-GB" dirty="0"/>
              <a:t>Student ID: 2408901</a:t>
            </a:r>
          </a:p>
          <a:p>
            <a:r>
              <a:rPr lang="en-GB" dirty="0"/>
              <a:t>Case Study: </a:t>
            </a:r>
            <a:r>
              <a:rPr lang="en-US" dirty="0"/>
              <a:t>The Bristol Royal Infirmary Inquiry (UK)</a:t>
            </a:r>
            <a:endParaRPr lang="en-GB" dirty="0"/>
          </a:p>
          <a:p>
            <a:endParaRPr lang="en-GB" dirty="0"/>
          </a:p>
        </p:txBody>
      </p:sp>
      <p:pic>
        <p:nvPicPr>
          <p:cNvPr id="7" name="Picture 6">
            <a:extLst>
              <a:ext uri="{FF2B5EF4-FFF2-40B4-BE49-F238E27FC236}">
                <a16:creationId xmlns:a16="http://schemas.microsoft.com/office/drawing/2014/main" id="{DAF82BA3-C4AA-5ADF-13BD-48975F7B0697}"/>
              </a:ext>
            </a:extLst>
          </p:cNvPr>
          <p:cNvPicPr>
            <a:picLocks noChangeAspect="1"/>
          </p:cNvPicPr>
          <p:nvPr/>
        </p:nvPicPr>
        <p:blipFill>
          <a:blip r:embed="rId2"/>
          <a:stretch>
            <a:fillRect/>
          </a:stretch>
        </p:blipFill>
        <p:spPr>
          <a:xfrm>
            <a:off x="0" y="0"/>
            <a:ext cx="2152950" cy="838317"/>
          </a:xfrm>
          <a:prstGeom prst="rect">
            <a:avLst/>
          </a:prstGeom>
        </p:spPr>
      </p:pic>
    </p:spTree>
    <p:extLst>
      <p:ext uri="{BB962C8B-B14F-4D97-AF65-F5344CB8AC3E}">
        <p14:creationId xmlns:p14="http://schemas.microsoft.com/office/powerpoint/2010/main" val="38266393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91070-6407-BF27-E725-84A61C125E5B}"/>
              </a:ext>
            </a:extLst>
          </p:cNvPr>
          <p:cNvSpPr>
            <a:spLocks noGrp="1"/>
          </p:cNvSpPr>
          <p:nvPr>
            <p:ph type="title"/>
          </p:nvPr>
        </p:nvSpPr>
        <p:spPr/>
        <p:txBody>
          <a:bodyPr>
            <a:normAutofit fontScale="90000"/>
          </a:bodyPr>
          <a:lstStyle/>
          <a:p>
            <a:pPr algn="ctr">
              <a:lnSpc>
                <a:spcPct val="150000"/>
              </a:lnSpc>
            </a:pPr>
            <a:r>
              <a:rPr lang="en-GB" sz="2800" b="1" dirty="0">
                <a:solidFill>
                  <a:schemeClr val="bg1"/>
                </a:solidFill>
                <a:latin typeface="Arial" panose="020B0604020202020204" pitchFamily="34" charset="0"/>
                <a:cs typeface="Arial" panose="020B0604020202020204" pitchFamily="34" charset="0"/>
              </a:rPr>
              <a:t>Overview of the case study </a:t>
            </a:r>
          </a:p>
        </p:txBody>
      </p:sp>
      <p:sp>
        <p:nvSpPr>
          <p:cNvPr id="3" name="Content Placeholder 2">
            <a:extLst>
              <a:ext uri="{FF2B5EF4-FFF2-40B4-BE49-F238E27FC236}">
                <a16:creationId xmlns:a16="http://schemas.microsoft.com/office/drawing/2014/main" id="{6B2D39EC-7FC6-5356-4931-74F3517822BA}"/>
              </a:ext>
            </a:extLst>
          </p:cNvPr>
          <p:cNvSpPr>
            <a:spLocks noGrp="1"/>
          </p:cNvSpPr>
          <p:nvPr>
            <p:ph idx="1"/>
          </p:nvPr>
        </p:nvSpPr>
        <p:spPr>
          <a:xfrm>
            <a:off x="325898" y="2347468"/>
            <a:ext cx="8825659" cy="3416300"/>
          </a:xfrm>
        </p:spPr>
        <p:txBody>
          <a:bodyPr>
            <a:normAutofit fontScale="55000" lnSpcReduction="20000"/>
          </a:bodyPr>
          <a:lstStyle/>
          <a:p>
            <a:pPr>
              <a:lnSpc>
                <a:spcPct val="160000"/>
              </a:lnSpc>
            </a:pPr>
            <a:r>
              <a:rPr lang="en-US" sz="2300" dirty="0">
                <a:latin typeface="Arial" panose="020B0604020202020204" pitchFamily="34" charset="0"/>
                <a:cs typeface="Arial" panose="020B0604020202020204" pitchFamily="34" charset="0"/>
              </a:rPr>
              <a:t>The Bristol Royal Infirmary has examined the management of the care of children receiving complex pediatric surgery services between the year 1984 and 1995 in the UK NHS (Bristol Inquiry Report, 2001). </a:t>
            </a:r>
          </a:p>
          <a:p>
            <a:pPr>
              <a:lnSpc>
                <a:spcPct val="160000"/>
              </a:lnSpc>
            </a:pPr>
            <a:r>
              <a:rPr lang="en-US" sz="2300" dirty="0">
                <a:latin typeface="Arial" panose="020B0604020202020204" pitchFamily="34" charset="0"/>
                <a:cs typeface="Arial" panose="020B0604020202020204" pitchFamily="34" charset="0"/>
              </a:rPr>
              <a:t>In this context, the mortality rate for the children with open-heart surgery was  significantly higher, around double the average, indicating Bristol as an exception (Bristol Inquiry Report, 2001).</a:t>
            </a:r>
          </a:p>
          <a:p>
            <a:pPr>
              <a:lnSpc>
                <a:spcPct val="160000"/>
              </a:lnSpc>
            </a:pPr>
            <a:r>
              <a:rPr lang="en-US" sz="2300" dirty="0">
                <a:latin typeface="Arial" panose="020B0604020202020204" pitchFamily="34" charset="0"/>
                <a:cs typeface="Arial" panose="020B0604020202020204" pitchFamily="34" charset="0"/>
              </a:rPr>
              <a:t>Additionally, there were approx 30-35 deaths that occurred in children under 1, who were undergoing PCS in Bristol from 1991 to 1995 (Bristol Inquiry Report, 2001). </a:t>
            </a:r>
          </a:p>
          <a:p>
            <a:pPr>
              <a:lnSpc>
                <a:spcPct val="160000"/>
              </a:lnSpc>
            </a:pPr>
            <a:r>
              <a:rPr lang="en-US" sz="2300" dirty="0">
                <a:latin typeface="Arial" panose="020B0604020202020204" pitchFamily="34" charset="0"/>
                <a:cs typeface="Arial" panose="020B0604020202020204" pitchFamily="34" charset="0"/>
              </a:rPr>
              <a:t>As the concern has been raised from 1990 onwards, the poor performance of the Bristol Royal Infirmary has continued without any effective intervention (Bristol Inquiry Report, 2001). </a:t>
            </a:r>
          </a:p>
          <a:p>
            <a:pPr>
              <a:lnSpc>
                <a:spcPct val="160000"/>
              </a:lnSpc>
            </a:pPr>
            <a:r>
              <a:rPr lang="en-US" sz="2300" dirty="0">
                <a:latin typeface="Arial" panose="020B0604020202020204" pitchFamily="34" charset="0"/>
                <a:cs typeface="Arial" panose="020B0604020202020204" pitchFamily="34" charset="0"/>
              </a:rPr>
              <a:t>According to the inquiry, the failures were extremely systematic, due to the organisational culture, governance, and lack of audit systems in Bristol (Bristol Inquiry Report, 2001). </a:t>
            </a:r>
          </a:p>
          <a:p>
            <a:pPr marL="0" indent="0">
              <a:buNone/>
            </a:pPr>
            <a:endParaRPr lang="en-GB" dirty="0"/>
          </a:p>
        </p:txBody>
      </p:sp>
      <p:pic>
        <p:nvPicPr>
          <p:cNvPr id="1026" name="Picture 2" descr="NHS England sets up new inquiry into ...">
            <a:extLst>
              <a:ext uri="{FF2B5EF4-FFF2-40B4-BE49-F238E27FC236}">
                <a16:creationId xmlns:a16="http://schemas.microsoft.com/office/drawing/2014/main" id="{9DFA7329-39E5-B34B-41EC-61864EBFF9A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21604" y="3287946"/>
            <a:ext cx="3031650" cy="1802321"/>
          </a:xfrm>
          <a:prstGeom prst="rect">
            <a:avLst/>
          </a:prstGeom>
          <a:noFill/>
          <a:effectLst>
            <a:outerShdw dir="5400000" algn="ctr" rotWithShape="0">
              <a:srgbClr val="000000">
                <a:alpha val="47000"/>
              </a:srgbClr>
            </a:outerShdw>
            <a:softEdge rad="88900"/>
          </a:effectLst>
          <a:extLst>
            <a:ext uri="{909E8E84-426E-40DD-AFC4-6F175D3DCCD1}">
              <a14:hiddenFill xmlns:a14="http://schemas.microsoft.com/office/drawing/2010/main">
                <a:solidFill>
                  <a:srgbClr val="FFFFFF"/>
                </a:solidFill>
              </a14:hiddenFill>
            </a:ext>
          </a:extLst>
        </p:spPr>
      </p:pic>
      <p:pic>
        <p:nvPicPr>
          <p:cNvPr id="1028" name="Picture 4" descr="Hospital &amp; Cost for Child Heart Surgery ...">
            <a:extLst>
              <a:ext uri="{FF2B5EF4-FFF2-40B4-BE49-F238E27FC236}">
                <a16:creationId xmlns:a16="http://schemas.microsoft.com/office/drawing/2014/main" id="{E9C0E184-B8BA-0388-A200-2F45D37CAA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72320" y="1163858"/>
            <a:ext cx="1315287" cy="1976524"/>
          </a:xfrm>
          <a:prstGeom prst="rect">
            <a:avLst/>
          </a:prstGeom>
          <a:noFill/>
          <a:effectLst>
            <a:outerShdw blurRad="50800" dist="50800" dir="5400000" algn="ctr" rotWithShape="0">
              <a:srgbClr val="000000">
                <a:alpha val="86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39850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138B1-8F03-E41E-B360-0AEABE6E9312}"/>
              </a:ext>
            </a:extLst>
          </p:cNvPr>
          <p:cNvSpPr>
            <a:spLocks noGrp="1"/>
          </p:cNvSpPr>
          <p:nvPr>
            <p:ph type="title"/>
          </p:nvPr>
        </p:nvSpPr>
        <p:spPr>
          <a:xfrm>
            <a:off x="1640156" y="481235"/>
            <a:ext cx="8911687" cy="1280890"/>
          </a:xfrm>
        </p:spPr>
        <p:txBody>
          <a:bodyPr>
            <a:normAutofit/>
          </a:bodyPr>
          <a:lstStyle/>
          <a:p>
            <a:pPr algn="ctr"/>
            <a:r>
              <a:rPr lang="en-GB" sz="2800" b="1" dirty="0">
                <a:latin typeface="Arial" panose="020B0604020202020204" pitchFamily="34" charset="0"/>
                <a:cs typeface="Arial" panose="020B0604020202020204" pitchFamily="34" charset="0"/>
              </a:rPr>
              <a:t>Why the system failed</a:t>
            </a:r>
          </a:p>
        </p:txBody>
      </p:sp>
      <p:sp>
        <p:nvSpPr>
          <p:cNvPr id="3" name="Content Placeholder 2">
            <a:extLst>
              <a:ext uri="{FF2B5EF4-FFF2-40B4-BE49-F238E27FC236}">
                <a16:creationId xmlns:a16="http://schemas.microsoft.com/office/drawing/2014/main" id="{F37E37A4-7B3F-0CDD-4A22-F7A45A7866CD}"/>
              </a:ext>
            </a:extLst>
          </p:cNvPr>
          <p:cNvSpPr>
            <a:spLocks noGrp="1"/>
          </p:cNvSpPr>
          <p:nvPr>
            <p:ph idx="1"/>
          </p:nvPr>
        </p:nvSpPr>
        <p:spPr>
          <a:xfrm>
            <a:off x="968643" y="1121680"/>
            <a:ext cx="8510587" cy="5255085"/>
          </a:xfrm>
        </p:spPr>
        <p:txBody>
          <a:bodyPr>
            <a:noAutofit/>
          </a:bodyPr>
          <a:lstStyle/>
          <a:p>
            <a:pPr fontAlgn="base">
              <a:lnSpc>
                <a:spcPct val="150000"/>
              </a:lnSpc>
            </a:pPr>
            <a:r>
              <a:rPr lang="en-US" dirty="0">
                <a:latin typeface="Arial" panose="020B0604020202020204" pitchFamily="34" charset="0"/>
                <a:cs typeface="Arial" panose="020B0604020202020204" pitchFamily="34" charset="0"/>
              </a:rPr>
              <a:t>Poor communication and leadership in Bristol has delayed taking actions for complex cardiac surgeries and identifying any failure both internally and externally (Bristol Inquiry Report, 2001).</a:t>
            </a:r>
          </a:p>
          <a:p>
            <a:pPr fontAlgn="base">
              <a:lnSpc>
                <a:spcPct val="150000"/>
              </a:lnSpc>
            </a:pPr>
            <a:r>
              <a:rPr lang="en-US" dirty="0">
                <a:latin typeface="Arial" panose="020B0604020202020204" pitchFamily="34" charset="0"/>
                <a:cs typeface="Arial" panose="020B0604020202020204" pitchFamily="34" charset="0"/>
              </a:rPr>
              <a:t>Also, there was a close “club culture”, which indicates an imbalance in power, with over control of a few individuals, has discouraged staff and prevented open discussions about the service concerns (Bristol Inquiry Report, 2001).</a:t>
            </a:r>
          </a:p>
          <a:p>
            <a:pPr fontAlgn="base">
              <a:lnSpc>
                <a:spcPct val="150000"/>
              </a:lnSpc>
            </a:pPr>
            <a:r>
              <a:rPr lang="en-US" dirty="0">
                <a:latin typeface="Arial" panose="020B0604020202020204" pitchFamily="34" charset="0"/>
                <a:cs typeface="Arial" panose="020B0604020202020204" pitchFamily="34" charset="0"/>
              </a:rPr>
              <a:t>Additionally, as Bristol was lacking in data use, patients were not able to gain access to the relevant information about the hospital performance or a specific service or consultant unit (Bristol Inquiry Report, 2001).</a:t>
            </a:r>
          </a:p>
          <a:p>
            <a:pPr fontAlgn="base">
              <a:lnSpc>
                <a:spcPct val="150000"/>
              </a:lnSpc>
            </a:pPr>
            <a:r>
              <a:rPr lang="en-US" dirty="0">
                <a:latin typeface="Arial" panose="020B0604020202020204" pitchFamily="34" charset="0"/>
                <a:cs typeface="Arial" panose="020B0604020202020204" pitchFamily="34" charset="0"/>
              </a:rPr>
              <a:t>Besides that, there was also an absence of systematic mechanisms to monitor the clinical performance of the healthcare professionals and hospitals in Bristol, indicating unsafe practice (Bristol Inquiry Report, 2001). </a:t>
            </a:r>
          </a:p>
        </p:txBody>
      </p:sp>
      <p:pic>
        <p:nvPicPr>
          <p:cNvPr id="2050" name="Picture 2" descr="Bellevue University Project Management ...">
            <a:extLst>
              <a:ext uri="{FF2B5EF4-FFF2-40B4-BE49-F238E27FC236}">
                <a16:creationId xmlns:a16="http://schemas.microsoft.com/office/drawing/2014/main" id="{8D315B9E-AC2E-0EF8-C0BD-2F52D58FE0B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79230" y="2597831"/>
            <a:ext cx="2594940" cy="2124075"/>
          </a:xfrm>
          <a:prstGeom prst="rect">
            <a:avLst/>
          </a:prstGeom>
          <a:solidFill>
            <a:schemeClr val="tx2">
              <a:alpha val="0"/>
            </a:schemeClr>
          </a:solidFill>
          <a:effectLst>
            <a:reflection stA="94000" endPos="65000" dist="50800" dir="5400000" sy="-100000" algn="bl" rotWithShape="0"/>
          </a:effectLst>
        </p:spPr>
      </p:pic>
      <p:pic>
        <p:nvPicPr>
          <p:cNvPr id="2052" name="Picture 4" descr="health information governance ...">
            <a:extLst>
              <a:ext uri="{FF2B5EF4-FFF2-40B4-BE49-F238E27FC236}">
                <a16:creationId xmlns:a16="http://schemas.microsoft.com/office/drawing/2014/main" id="{E0680DE2-62E3-427E-F59E-63A08E5EEF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79230" y="459915"/>
            <a:ext cx="2295525" cy="1990725"/>
          </a:xfrm>
          <a:prstGeom prst="rect">
            <a:avLst/>
          </a:prstGeom>
          <a:noFill/>
          <a:effectLst>
            <a:outerShdw blurRad="50800" dist="50800" dir="5400000" algn="ctr" rotWithShape="0">
              <a:srgbClr val="000000">
                <a:alpha val="0"/>
              </a:srgbClr>
            </a:outerShdw>
            <a:softEdge rad="889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56710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D6678-4D03-69EC-1AF2-4CC7E8663F36}"/>
              </a:ext>
            </a:extLst>
          </p:cNvPr>
          <p:cNvSpPr>
            <a:spLocks noGrp="1"/>
          </p:cNvSpPr>
          <p:nvPr>
            <p:ph type="title"/>
          </p:nvPr>
        </p:nvSpPr>
        <p:spPr>
          <a:xfrm>
            <a:off x="780196" y="406290"/>
            <a:ext cx="10515600" cy="377824"/>
          </a:xfrm>
        </p:spPr>
        <p:txBody>
          <a:bodyPr>
            <a:noAutofit/>
          </a:bodyPr>
          <a:lstStyle/>
          <a:p>
            <a:r>
              <a:rPr lang="en-GB" sz="1800" b="1" dirty="0">
                <a:latin typeface="Arial" panose="020B0604020202020204" pitchFamily="34" charset="0"/>
                <a:cs typeface="Arial" panose="020B0604020202020204" pitchFamily="34" charset="0"/>
              </a:rPr>
              <a:t>Communication</a:t>
            </a:r>
            <a:r>
              <a:rPr lang="en-GB" sz="1800" dirty="0">
                <a:latin typeface="Arial" panose="020B0604020202020204" pitchFamily="34" charset="0"/>
                <a:cs typeface="Arial" panose="020B0604020202020204" pitchFamily="34" charset="0"/>
              </a:rPr>
              <a:t>                  </a:t>
            </a:r>
            <a:r>
              <a:rPr lang="en-IN" sz="1800" b="1" dirty="0">
                <a:latin typeface="Arial" panose="020B0604020202020204" pitchFamily="34" charset="0"/>
                <a:cs typeface="Arial" panose="020B0604020202020204" pitchFamily="34" charset="0"/>
              </a:rPr>
              <a:t>Clinical</a:t>
            </a:r>
            <a:r>
              <a:rPr lang="en-IN" sz="1800" dirty="0">
                <a:latin typeface="Arial" panose="020B0604020202020204" pitchFamily="34" charset="0"/>
                <a:cs typeface="Arial" panose="020B0604020202020204" pitchFamily="34" charset="0"/>
              </a:rPr>
              <a:t> </a:t>
            </a:r>
            <a:r>
              <a:rPr lang="en-IN" sz="1800" b="1" dirty="0">
                <a:latin typeface="Arial" panose="020B0604020202020204" pitchFamily="34" charset="0"/>
                <a:cs typeface="Arial" panose="020B0604020202020204" pitchFamily="34" charset="0"/>
              </a:rPr>
              <a:t>Practice</a:t>
            </a:r>
            <a:r>
              <a:rPr lang="en-IN" sz="1800" dirty="0">
                <a:latin typeface="Arial" panose="020B0604020202020204" pitchFamily="34" charset="0"/>
                <a:cs typeface="Arial" panose="020B0604020202020204" pitchFamily="34" charset="0"/>
              </a:rPr>
              <a:t>               </a:t>
            </a:r>
            <a:r>
              <a:rPr lang="en-IN" sz="1800" b="1" i="0" u="none" strike="noStrike" dirty="0">
                <a:solidFill>
                  <a:srgbClr val="000000"/>
                </a:solidFill>
                <a:effectLst/>
                <a:latin typeface="Arial" panose="020B0604020202020204" pitchFamily="34" charset="0"/>
                <a:cs typeface="Arial" panose="020B0604020202020204" pitchFamily="34" charset="0"/>
              </a:rPr>
              <a:t>Management</a:t>
            </a:r>
            <a:r>
              <a:rPr lang="en-IN" sz="1800" i="0" u="none" strike="noStrike" dirty="0">
                <a:solidFill>
                  <a:srgbClr val="000000"/>
                </a:solidFill>
                <a:effectLst/>
                <a:latin typeface="Arial" panose="020B0604020202020204" pitchFamily="34" charset="0"/>
                <a:cs typeface="Arial" panose="020B0604020202020204" pitchFamily="34" charset="0"/>
              </a:rPr>
              <a:t>                      </a:t>
            </a:r>
            <a:r>
              <a:rPr lang="en-IN" sz="1800" b="1" i="0" u="none" strike="noStrike" dirty="0">
                <a:solidFill>
                  <a:srgbClr val="000000"/>
                </a:solidFill>
                <a:effectLst/>
                <a:latin typeface="Arial" panose="020B0604020202020204" pitchFamily="34" charset="0"/>
                <a:cs typeface="Arial" panose="020B0604020202020204" pitchFamily="34" charset="0"/>
              </a:rPr>
              <a:t>Governance</a:t>
            </a:r>
            <a:endParaRPr lang="en-GB" sz="1800" b="1" dirty="0">
              <a:latin typeface="Arial" panose="020B0604020202020204" pitchFamily="34" charset="0"/>
              <a:cs typeface="Arial" panose="020B0604020202020204" pitchFamily="34" charset="0"/>
            </a:endParaRPr>
          </a:p>
        </p:txBody>
      </p:sp>
      <p:pic>
        <p:nvPicPr>
          <p:cNvPr id="37" name="Content Placeholder 36">
            <a:extLst>
              <a:ext uri="{FF2B5EF4-FFF2-40B4-BE49-F238E27FC236}">
                <a16:creationId xmlns:a16="http://schemas.microsoft.com/office/drawing/2014/main" id="{1D55441A-BB77-06C2-3806-BE1B6C76D23B}"/>
              </a:ext>
            </a:extLst>
          </p:cNvPr>
          <p:cNvPicPr>
            <a:picLocks noGrp="1" noChangeAspect="1"/>
          </p:cNvPicPr>
          <p:nvPr>
            <p:ph idx="1"/>
          </p:nvPr>
        </p:nvPicPr>
        <p:blipFill>
          <a:blip r:embed="rId2"/>
          <a:srcRect/>
          <a:stretch>
            <a:fillRect/>
          </a:stretch>
        </p:blipFill>
        <p:spPr>
          <a:xfrm>
            <a:off x="3318419" y="887195"/>
            <a:ext cx="1981372" cy="2962913"/>
          </a:xfrm>
          <a:custGeom>
            <a:avLst/>
            <a:gdLst>
              <a:gd name="csX0" fmla="*/ 0 w 1981372"/>
              <a:gd name="csY0" fmla="*/ 2946653 h 2962913"/>
              <a:gd name="csX1" fmla="*/ 2161 w 1981372"/>
              <a:gd name="csY1" fmla="*/ 2950610 h 2962913"/>
              <a:gd name="csX2" fmla="*/ 16937 w 1981372"/>
              <a:gd name="csY2" fmla="*/ 2962913 h 2962913"/>
              <a:gd name="csX3" fmla="*/ 0 w 1981372"/>
              <a:gd name="csY3" fmla="*/ 2962913 h 2962913"/>
              <a:gd name="csX4" fmla="*/ 1723725 w 1981372"/>
              <a:gd name="csY4" fmla="*/ 2681532 h 2962913"/>
              <a:gd name="csX5" fmla="*/ 1532838 w 1981372"/>
              <a:gd name="csY5" fmla="*/ 2758962 h 2962913"/>
              <a:gd name="csX6" fmla="*/ 1723725 w 1981372"/>
              <a:gd name="csY6" fmla="*/ 2836392 h 2962913"/>
              <a:gd name="csX7" fmla="*/ 1914612 w 1981372"/>
              <a:gd name="csY7" fmla="*/ 2758962 h 2962913"/>
              <a:gd name="csX8" fmla="*/ 1723725 w 1981372"/>
              <a:gd name="csY8" fmla="*/ 2681532 h 2962913"/>
              <a:gd name="csX9" fmla="*/ 608913 w 1981372"/>
              <a:gd name="csY9" fmla="*/ 1258299 h 2962913"/>
              <a:gd name="csX10" fmla="*/ 418026 w 1981372"/>
              <a:gd name="csY10" fmla="*/ 1335729 h 2962913"/>
              <a:gd name="csX11" fmla="*/ 608913 w 1981372"/>
              <a:gd name="csY11" fmla="*/ 1413159 h 2962913"/>
              <a:gd name="csX12" fmla="*/ 624648 w 1981372"/>
              <a:gd name="csY12" fmla="*/ 1411871 h 2962913"/>
              <a:gd name="csX13" fmla="*/ 602451 w 1981372"/>
              <a:gd name="csY13" fmla="*/ 1431950 h 2962913"/>
              <a:gd name="csX14" fmla="*/ 547775 w 1981372"/>
              <a:gd name="csY14" fmla="*/ 1565555 h 2962913"/>
              <a:gd name="csX15" fmla="*/ 867923 w 1981372"/>
              <a:gd name="csY15" fmla="*/ 1804515 h 2962913"/>
              <a:gd name="csX16" fmla="*/ 1188071 w 1981372"/>
              <a:gd name="csY16" fmla="*/ 1565555 h 2962913"/>
              <a:gd name="csX17" fmla="*/ 867923 w 1981372"/>
              <a:gd name="csY17" fmla="*/ 1326595 h 2962913"/>
              <a:gd name="csX18" fmla="*/ 799508 w 1981372"/>
              <a:gd name="csY18" fmla="*/ 1336905 h 2962913"/>
              <a:gd name="csX19" fmla="*/ 799800 w 1981372"/>
              <a:gd name="csY19" fmla="*/ 1335729 h 2962913"/>
              <a:gd name="csX20" fmla="*/ 608913 w 1981372"/>
              <a:gd name="csY20" fmla="*/ 1258299 h 2962913"/>
              <a:gd name="csX21" fmla="*/ 608913 w 1981372"/>
              <a:gd name="csY21" fmla="*/ 33103 h 2962913"/>
              <a:gd name="csX22" fmla="*/ 418026 w 1981372"/>
              <a:gd name="csY22" fmla="*/ 272063 h 2962913"/>
              <a:gd name="csX23" fmla="*/ 608913 w 1981372"/>
              <a:gd name="csY23" fmla="*/ 511023 h 2962913"/>
              <a:gd name="csX24" fmla="*/ 799800 w 1981372"/>
              <a:gd name="csY24" fmla="*/ 272063 h 2962913"/>
              <a:gd name="csX25" fmla="*/ 608913 w 1981372"/>
              <a:gd name="csY25" fmla="*/ 33103 h 2962913"/>
              <a:gd name="csX26" fmla="*/ 0 w 1981372"/>
              <a:gd name="csY26" fmla="*/ 0 h 2962913"/>
              <a:gd name="csX27" fmla="*/ 1981372 w 1981372"/>
              <a:gd name="csY27" fmla="*/ 0 h 2962913"/>
              <a:gd name="csX28" fmla="*/ 1981372 w 1981372"/>
              <a:gd name="csY28" fmla="*/ 134347 h 2962913"/>
              <a:gd name="csX29" fmla="*/ 1946280 w 1981372"/>
              <a:gd name="csY29" fmla="*/ 75180 h 2962913"/>
              <a:gd name="csX30" fmla="*/ 1814943 w 1981372"/>
              <a:gd name="csY30" fmla="*/ 13339 h 2962913"/>
              <a:gd name="csX31" fmla="*/ 1629205 w 1981372"/>
              <a:gd name="csY31" fmla="*/ 224478 h 2962913"/>
              <a:gd name="csX32" fmla="*/ 1814943 w 1981372"/>
              <a:gd name="csY32" fmla="*/ 435617 h 2962913"/>
              <a:gd name="csX33" fmla="*/ 1946280 w 1981372"/>
              <a:gd name="csY33" fmla="*/ 373776 h 2962913"/>
              <a:gd name="csX34" fmla="*/ 1981372 w 1981372"/>
              <a:gd name="csY34" fmla="*/ 314609 h 2962913"/>
              <a:gd name="csX35" fmla="*/ 1981372 w 1981372"/>
              <a:gd name="csY35" fmla="*/ 1642978 h 2962913"/>
              <a:gd name="csX36" fmla="*/ 1971095 w 1981372"/>
              <a:gd name="csY36" fmla="*/ 1580109 h 2962913"/>
              <a:gd name="csX37" fmla="*/ 1850576 w 1981372"/>
              <a:gd name="csY37" fmla="*/ 1481454 h 2962913"/>
              <a:gd name="csX38" fmla="*/ 1719779 w 1981372"/>
              <a:gd name="csY38" fmla="*/ 1642984 h 2962913"/>
              <a:gd name="csX39" fmla="*/ 1850576 w 1981372"/>
              <a:gd name="csY39" fmla="*/ 1804514 h 2962913"/>
              <a:gd name="csX40" fmla="*/ 1971095 w 1981372"/>
              <a:gd name="csY40" fmla="*/ 1705859 h 2962913"/>
              <a:gd name="csX41" fmla="*/ 1981372 w 1981372"/>
              <a:gd name="csY41" fmla="*/ 1642990 h 2962913"/>
              <a:gd name="csX42" fmla="*/ 1981372 w 1981372"/>
              <a:gd name="csY42" fmla="*/ 2962913 h 2962913"/>
              <a:gd name="csX43" fmla="*/ 172360 w 1981372"/>
              <a:gd name="csY43" fmla="*/ 2962913 h 2962913"/>
              <a:gd name="csX44" fmla="*/ 187136 w 1981372"/>
              <a:gd name="csY44" fmla="*/ 2950610 h 2962913"/>
              <a:gd name="csX45" fmla="*/ 225445 w 1981372"/>
              <a:gd name="csY45" fmla="*/ 2836391 h 2962913"/>
              <a:gd name="csX46" fmla="*/ 94648 w 1981372"/>
              <a:gd name="csY46" fmla="*/ 2674861 h 2962913"/>
              <a:gd name="csX47" fmla="*/ 2161 w 1981372"/>
              <a:gd name="csY47" fmla="*/ 2722172 h 2962913"/>
              <a:gd name="csX48" fmla="*/ 0 w 1981372"/>
              <a:gd name="csY48" fmla="*/ 2726130 h 296291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Lst>
            <a:rect l="l" t="t" r="r" b="b"/>
            <a:pathLst>
              <a:path w="1981372" h="2962913">
                <a:moveTo>
                  <a:pt x="0" y="2946653"/>
                </a:moveTo>
                <a:lnTo>
                  <a:pt x="2161" y="2950610"/>
                </a:lnTo>
                <a:lnTo>
                  <a:pt x="16937" y="2962913"/>
                </a:lnTo>
                <a:lnTo>
                  <a:pt x="0" y="2962913"/>
                </a:lnTo>
                <a:close/>
                <a:moveTo>
                  <a:pt x="1723725" y="2681532"/>
                </a:moveTo>
                <a:cubicBezTo>
                  <a:pt x="1618301" y="2681532"/>
                  <a:pt x="1532838" y="2716199"/>
                  <a:pt x="1532838" y="2758962"/>
                </a:cubicBezTo>
                <a:cubicBezTo>
                  <a:pt x="1532838" y="2801725"/>
                  <a:pt x="1618301" y="2836392"/>
                  <a:pt x="1723725" y="2836392"/>
                </a:cubicBezTo>
                <a:cubicBezTo>
                  <a:pt x="1829149" y="2836392"/>
                  <a:pt x="1914612" y="2801725"/>
                  <a:pt x="1914612" y="2758962"/>
                </a:cubicBezTo>
                <a:cubicBezTo>
                  <a:pt x="1914612" y="2716199"/>
                  <a:pt x="1829149" y="2681532"/>
                  <a:pt x="1723725" y="2681532"/>
                </a:cubicBezTo>
                <a:close/>
                <a:moveTo>
                  <a:pt x="608913" y="1258299"/>
                </a:moveTo>
                <a:cubicBezTo>
                  <a:pt x="503489" y="1258299"/>
                  <a:pt x="418026" y="1292966"/>
                  <a:pt x="418026" y="1335729"/>
                </a:cubicBezTo>
                <a:cubicBezTo>
                  <a:pt x="418026" y="1378492"/>
                  <a:pt x="503489" y="1413159"/>
                  <a:pt x="608913" y="1413159"/>
                </a:cubicBezTo>
                <a:lnTo>
                  <a:pt x="624648" y="1411871"/>
                </a:lnTo>
                <a:lnTo>
                  <a:pt x="602451" y="1431950"/>
                </a:lnTo>
                <a:cubicBezTo>
                  <a:pt x="567932" y="1470089"/>
                  <a:pt x="547775" y="1516065"/>
                  <a:pt x="547775" y="1565555"/>
                </a:cubicBezTo>
                <a:cubicBezTo>
                  <a:pt x="547775" y="1697529"/>
                  <a:pt x="691110" y="1804515"/>
                  <a:pt x="867923" y="1804515"/>
                </a:cubicBezTo>
                <a:cubicBezTo>
                  <a:pt x="1044736" y="1804515"/>
                  <a:pt x="1188071" y="1697529"/>
                  <a:pt x="1188071" y="1565555"/>
                </a:cubicBezTo>
                <a:cubicBezTo>
                  <a:pt x="1188071" y="1433581"/>
                  <a:pt x="1044736" y="1326595"/>
                  <a:pt x="867923" y="1326595"/>
                </a:cubicBezTo>
                <a:lnTo>
                  <a:pt x="799508" y="1336905"/>
                </a:lnTo>
                <a:lnTo>
                  <a:pt x="799800" y="1335729"/>
                </a:lnTo>
                <a:cubicBezTo>
                  <a:pt x="799800" y="1292966"/>
                  <a:pt x="714337" y="1258299"/>
                  <a:pt x="608913" y="1258299"/>
                </a:cubicBezTo>
                <a:close/>
                <a:moveTo>
                  <a:pt x="608913" y="33103"/>
                </a:moveTo>
                <a:cubicBezTo>
                  <a:pt x="503489" y="33103"/>
                  <a:pt x="418026" y="140089"/>
                  <a:pt x="418026" y="272063"/>
                </a:cubicBezTo>
                <a:cubicBezTo>
                  <a:pt x="418026" y="404037"/>
                  <a:pt x="503489" y="511023"/>
                  <a:pt x="608913" y="511023"/>
                </a:cubicBezTo>
                <a:cubicBezTo>
                  <a:pt x="714337" y="511023"/>
                  <a:pt x="799800" y="404037"/>
                  <a:pt x="799800" y="272063"/>
                </a:cubicBezTo>
                <a:cubicBezTo>
                  <a:pt x="799800" y="140089"/>
                  <a:pt x="714337" y="33103"/>
                  <a:pt x="608913" y="33103"/>
                </a:cubicBezTo>
                <a:close/>
                <a:moveTo>
                  <a:pt x="0" y="0"/>
                </a:moveTo>
                <a:lnTo>
                  <a:pt x="1981372" y="0"/>
                </a:lnTo>
                <a:lnTo>
                  <a:pt x="1981372" y="134347"/>
                </a:lnTo>
                <a:lnTo>
                  <a:pt x="1946280" y="75180"/>
                </a:lnTo>
                <a:cubicBezTo>
                  <a:pt x="1912668" y="36972"/>
                  <a:pt x="1866233" y="13339"/>
                  <a:pt x="1814943" y="13339"/>
                </a:cubicBezTo>
                <a:cubicBezTo>
                  <a:pt x="1712363" y="13339"/>
                  <a:pt x="1629205" y="107869"/>
                  <a:pt x="1629205" y="224478"/>
                </a:cubicBezTo>
                <a:cubicBezTo>
                  <a:pt x="1629205" y="341087"/>
                  <a:pt x="1712363" y="435617"/>
                  <a:pt x="1814943" y="435617"/>
                </a:cubicBezTo>
                <a:cubicBezTo>
                  <a:pt x="1866233" y="435617"/>
                  <a:pt x="1912668" y="411985"/>
                  <a:pt x="1946280" y="373776"/>
                </a:cubicBezTo>
                <a:lnTo>
                  <a:pt x="1981372" y="314609"/>
                </a:lnTo>
                <a:lnTo>
                  <a:pt x="1981372" y="1642978"/>
                </a:lnTo>
                <a:lnTo>
                  <a:pt x="1971095" y="1580109"/>
                </a:lnTo>
                <a:cubicBezTo>
                  <a:pt x="1951238" y="1522134"/>
                  <a:pt x="1904754" y="1481454"/>
                  <a:pt x="1850576" y="1481454"/>
                </a:cubicBezTo>
                <a:cubicBezTo>
                  <a:pt x="1778339" y="1481454"/>
                  <a:pt x="1719779" y="1553773"/>
                  <a:pt x="1719779" y="1642984"/>
                </a:cubicBezTo>
                <a:cubicBezTo>
                  <a:pt x="1719779" y="1732195"/>
                  <a:pt x="1778339" y="1804514"/>
                  <a:pt x="1850576" y="1804514"/>
                </a:cubicBezTo>
                <a:cubicBezTo>
                  <a:pt x="1904754" y="1804514"/>
                  <a:pt x="1951238" y="1763835"/>
                  <a:pt x="1971095" y="1705859"/>
                </a:cubicBezTo>
                <a:lnTo>
                  <a:pt x="1981372" y="1642990"/>
                </a:lnTo>
                <a:lnTo>
                  <a:pt x="1981372" y="2962913"/>
                </a:lnTo>
                <a:lnTo>
                  <a:pt x="172360" y="2962913"/>
                </a:lnTo>
                <a:lnTo>
                  <a:pt x="187136" y="2950610"/>
                </a:lnTo>
                <a:cubicBezTo>
                  <a:pt x="210805" y="2921379"/>
                  <a:pt x="225445" y="2880997"/>
                  <a:pt x="225445" y="2836391"/>
                </a:cubicBezTo>
                <a:cubicBezTo>
                  <a:pt x="225445" y="2747180"/>
                  <a:pt x="166885" y="2674861"/>
                  <a:pt x="94648" y="2674861"/>
                </a:cubicBezTo>
                <a:cubicBezTo>
                  <a:pt x="58530" y="2674861"/>
                  <a:pt x="25831" y="2692941"/>
                  <a:pt x="2161" y="2722172"/>
                </a:cubicBezTo>
                <a:lnTo>
                  <a:pt x="0" y="2726130"/>
                </a:lnTo>
                <a:close/>
              </a:path>
            </a:pathLst>
          </a:custGeom>
          <a:effectLst>
            <a:outerShdw blurRad="50800" dist="50800" dir="5400000" algn="ctr" rotWithShape="0">
              <a:srgbClr val="000000"/>
            </a:outerShdw>
          </a:effectLst>
          <a:scene3d>
            <a:camera prst="orthographicFront">
              <a:rot lat="600000" lon="18000000" rev="0"/>
            </a:camera>
            <a:lightRig rig="threePt" dir="t"/>
          </a:scene3d>
          <a:sp3d extrusionH="101600"/>
        </p:spPr>
      </p:pic>
      <p:pic>
        <p:nvPicPr>
          <p:cNvPr id="40" name="Picture 39">
            <a:extLst>
              <a:ext uri="{FF2B5EF4-FFF2-40B4-BE49-F238E27FC236}">
                <a16:creationId xmlns:a16="http://schemas.microsoft.com/office/drawing/2014/main" id="{8D4F52E0-1965-49A5-C129-5D4EFDBD7AC8}"/>
              </a:ext>
            </a:extLst>
          </p:cNvPr>
          <p:cNvPicPr>
            <a:picLocks noChangeAspect="1"/>
          </p:cNvPicPr>
          <p:nvPr/>
        </p:nvPicPr>
        <p:blipFill>
          <a:blip r:embed="rId2"/>
          <a:srcRect/>
          <a:stretch>
            <a:fillRect/>
          </a:stretch>
        </p:blipFill>
        <p:spPr>
          <a:xfrm>
            <a:off x="5822636" y="867886"/>
            <a:ext cx="1981372" cy="2962913"/>
          </a:xfrm>
          <a:custGeom>
            <a:avLst/>
            <a:gdLst>
              <a:gd name="csX0" fmla="*/ 631398 w 1981372"/>
              <a:gd name="csY0" fmla="*/ 2366412 h 2962913"/>
              <a:gd name="csX1" fmla="*/ 426072 w 1981372"/>
              <a:gd name="csY1" fmla="*/ 2573979 h 2962913"/>
              <a:gd name="csX2" fmla="*/ 631398 w 1981372"/>
              <a:gd name="csY2" fmla="*/ 2781546 h 2962913"/>
              <a:gd name="csX3" fmla="*/ 836724 w 1981372"/>
              <a:gd name="csY3" fmla="*/ 2573979 h 2962913"/>
              <a:gd name="csX4" fmla="*/ 631398 w 1981372"/>
              <a:gd name="csY4" fmla="*/ 2366412 h 2962913"/>
              <a:gd name="csX5" fmla="*/ 948806 w 1981372"/>
              <a:gd name="csY5" fmla="*/ 1652038 h 2962913"/>
              <a:gd name="csX6" fmla="*/ 764954 w 1981372"/>
              <a:gd name="csY6" fmla="*/ 1823886 h 2962913"/>
              <a:gd name="csX7" fmla="*/ 948806 w 1981372"/>
              <a:gd name="csY7" fmla="*/ 1995734 h 2962913"/>
              <a:gd name="csX8" fmla="*/ 1132658 w 1981372"/>
              <a:gd name="csY8" fmla="*/ 1823886 h 2962913"/>
              <a:gd name="csX9" fmla="*/ 948806 w 1981372"/>
              <a:gd name="csY9" fmla="*/ 1652038 h 2962913"/>
              <a:gd name="csX10" fmla="*/ 510535 w 1981372"/>
              <a:gd name="csY10" fmla="*/ 1356009 h 2962913"/>
              <a:gd name="csX11" fmla="*/ 410651 w 1981372"/>
              <a:gd name="csY11" fmla="*/ 1457015 h 2962913"/>
              <a:gd name="csX12" fmla="*/ 510535 w 1981372"/>
              <a:gd name="csY12" fmla="*/ 1558021 h 2962913"/>
              <a:gd name="csX13" fmla="*/ 610419 w 1981372"/>
              <a:gd name="csY13" fmla="*/ 1457015 h 2962913"/>
              <a:gd name="csX14" fmla="*/ 510535 w 1981372"/>
              <a:gd name="csY14" fmla="*/ 1356009 h 2962913"/>
              <a:gd name="csX15" fmla="*/ 1407448 w 1981372"/>
              <a:gd name="csY15" fmla="*/ 712597 h 2962913"/>
              <a:gd name="csX16" fmla="*/ 1214696 w 1981372"/>
              <a:gd name="csY16" fmla="*/ 902720 h 2962913"/>
              <a:gd name="csX17" fmla="*/ 1407448 w 1981372"/>
              <a:gd name="csY17" fmla="*/ 1092843 h 2962913"/>
              <a:gd name="csX18" fmla="*/ 1600200 w 1981372"/>
              <a:gd name="csY18" fmla="*/ 902720 h 2962913"/>
              <a:gd name="csX19" fmla="*/ 1407448 w 1981372"/>
              <a:gd name="csY19" fmla="*/ 712597 h 2962913"/>
              <a:gd name="csX20" fmla="*/ 0 w 1981372"/>
              <a:gd name="csY20" fmla="*/ 0 h 2962913"/>
              <a:gd name="csX21" fmla="*/ 1981372 w 1981372"/>
              <a:gd name="csY21" fmla="*/ 0 h 2962913"/>
              <a:gd name="csX22" fmla="*/ 1981372 w 1981372"/>
              <a:gd name="csY22" fmla="*/ 2203290 h 2962913"/>
              <a:gd name="csX23" fmla="*/ 1977201 w 1981372"/>
              <a:gd name="csY23" fmla="*/ 2161468 h 2962913"/>
              <a:gd name="csX24" fmla="*/ 1776047 w 1981372"/>
              <a:gd name="csY24" fmla="*/ 1995733 h 2962913"/>
              <a:gd name="csX25" fmla="*/ 1570721 w 1981372"/>
              <a:gd name="csY25" fmla="*/ 2203300 h 2962913"/>
              <a:gd name="csX26" fmla="*/ 1776047 w 1981372"/>
              <a:gd name="csY26" fmla="*/ 2410867 h 2962913"/>
              <a:gd name="csX27" fmla="*/ 1977201 w 1981372"/>
              <a:gd name="csY27" fmla="*/ 2245132 h 2962913"/>
              <a:gd name="csX28" fmla="*/ 1981372 w 1981372"/>
              <a:gd name="csY28" fmla="*/ 2203310 h 2962913"/>
              <a:gd name="csX29" fmla="*/ 1981372 w 1981372"/>
              <a:gd name="csY29" fmla="*/ 2962913 h 2962913"/>
              <a:gd name="csX30" fmla="*/ 0 w 1981372"/>
              <a:gd name="csY30" fmla="*/ 2962913 h 2962913"/>
              <a:gd name="csX31" fmla="*/ 0 w 1981372"/>
              <a:gd name="csY31" fmla="*/ 228050 h 2962913"/>
              <a:gd name="csX32" fmla="*/ 205326 w 1981372"/>
              <a:gd name="csY32" fmla="*/ 435617 h 2962913"/>
              <a:gd name="csX33" fmla="*/ 410652 w 1981372"/>
              <a:gd name="csY33" fmla="*/ 228050 h 2962913"/>
              <a:gd name="csX34" fmla="*/ 205326 w 1981372"/>
              <a:gd name="csY34" fmla="*/ 20483 h 2962913"/>
              <a:gd name="csX35" fmla="*/ 0 w 1981372"/>
              <a:gd name="csY35" fmla="*/ 228050 h 296291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981372" h="2962913">
                <a:moveTo>
                  <a:pt x="631398" y="2366412"/>
                </a:moveTo>
                <a:cubicBezTo>
                  <a:pt x="518000" y="2366412"/>
                  <a:pt x="426072" y="2459343"/>
                  <a:pt x="426072" y="2573979"/>
                </a:cubicBezTo>
                <a:cubicBezTo>
                  <a:pt x="426072" y="2688615"/>
                  <a:pt x="518000" y="2781546"/>
                  <a:pt x="631398" y="2781546"/>
                </a:cubicBezTo>
                <a:cubicBezTo>
                  <a:pt x="744796" y="2781546"/>
                  <a:pt x="836724" y="2688615"/>
                  <a:pt x="836724" y="2573979"/>
                </a:cubicBezTo>
                <a:cubicBezTo>
                  <a:pt x="836724" y="2459343"/>
                  <a:pt x="744796" y="2366412"/>
                  <a:pt x="631398" y="2366412"/>
                </a:cubicBezTo>
                <a:close/>
                <a:moveTo>
                  <a:pt x="948806" y="1652038"/>
                </a:moveTo>
                <a:cubicBezTo>
                  <a:pt x="847267" y="1652038"/>
                  <a:pt x="764954" y="1728977"/>
                  <a:pt x="764954" y="1823886"/>
                </a:cubicBezTo>
                <a:cubicBezTo>
                  <a:pt x="764954" y="1918795"/>
                  <a:pt x="847267" y="1995734"/>
                  <a:pt x="948806" y="1995734"/>
                </a:cubicBezTo>
                <a:cubicBezTo>
                  <a:pt x="1050345" y="1995734"/>
                  <a:pt x="1132658" y="1918795"/>
                  <a:pt x="1132658" y="1823886"/>
                </a:cubicBezTo>
                <a:cubicBezTo>
                  <a:pt x="1132658" y="1728977"/>
                  <a:pt x="1050345" y="1652038"/>
                  <a:pt x="948806" y="1652038"/>
                </a:cubicBezTo>
                <a:close/>
                <a:moveTo>
                  <a:pt x="510535" y="1356009"/>
                </a:moveTo>
                <a:cubicBezTo>
                  <a:pt x="455371" y="1356009"/>
                  <a:pt x="410651" y="1401231"/>
                  <a:pt x="410651" y="1457015"/>
                </a:cubicBezTo>
                <a:cubicBezTo>
                  <a:pt x="410651" y="1512799"/>
                  <a:pt x="455371" y="1558021"/>
                  <a:pt x="510535" y="1558021"/>
                </a:cubicBezTo>
                <a:cubicBezTo>
                  <a:pt x="565699" y="1558021"/>
                  <a:pt x="610419" y="1512799"/>
                  <a:pt x="610419" y="1457015"/>
                </a:cubicBezTo>
                <a:cubicBezTo>
                  <a:pt x="610419" y="1401231"/>
                  <a:pt x="565699" y="1356009"/>
                  <a:pt x="510535" y="1356009"/>
                </a:cubicBezTo>
                <a:close/>
                <a:moveTo>
                  <a:pt x="1407448" y="712597"/>
                </a:moveTo>
                <a:cubicBezTo>
                  <a:pt x="1300994" y="712597"/>
                  <a:pt x="1214696" y="797718"/>
                  <a:pt x="1214696" y="902720"/>
                </a:cubicBezTo>
                <a:cubicBezTo>
                  <a:pt x="1214696" y="1007722"/>
                  <a:pt x="1300994" y="1092843"/>
                  <a:pt x="1407448" y="1092843"/>
                </a:cubicBezTo>
                <a:cubicBezTo>
                  <a:pt x="1513902" y="1092843"/>
                  <a:pt x="1600200" y="1007722"/>
                  <a:pt x="1600200" y="902720"/>
                </a:cubicBezTo>
                <a:cubicBezTo>
                  <a:pt x="1600200" y="797718"/>
                  <a:pt x="1513902" y="712597"/>
                  <a:pt x="1407448" y="712597"/>
                </a:cubicBezTo>
                <a:close/>
                <a:moveTo>
                  <a:pt x="0" y="0"/>
                </a:moveTo>
                <a:lnTo>
                  <a:pt x="1981372" y="0"/>
                </a:lnTo>
                <a:lnTo>
                  <a:pt x="1981372" y="2203290"/>
                </a:lnTo>
                <a:lnTo>
                  <a:pt x="1977201" y="2161468"/>
                </a:lnTo>
                <a:cubicBezTo>
                  <a:pt x="1958056" y="2066884"/>
                  <a:pt x="1875270" y="1995733"/>
                  <a:pt x="1776047" y="1995733"/>
                </a:cubicBezTo>
                <a:cubicBezTo>
                  <a:pt x="1662649" y="1995733"/>
                  <a:pt x="1570721" y="2088664"/>
                  <a:pt x="1570721" y="2203300"/>
                </a:cubicBezTo>
                <a:cubicBezTo>
                  <a:pt x="1570721" y="2317936"/>
                  <a:pt x="1662649" y="2410867"/>
                  <a:pt x="1776047" y="2410867"/>
                </a:cubicBezTo>
                <a:cubicBezTo>
                  <a:pt x="1875270" y="2410867"/>
                  <a:pt x="1958056" y="2339717"/>
                  <a:pt x="1977201" y="2245132"/>
                </a:cubicBezTo>
                <a:lnTo>
                  <a:pt x="1981372" y="2203310"/>
                </a:lnTo>
                <a:lnTo>
                  <a:pt x="1981372" y="2962913"/>
                </a:lnTo>
                <a:lnTo>
                  <a:pt x="0" y="2962913"/>
                </a:lnTo>
                <a:lnTo>
                  <a:pt x="0" y="228050"/>
                </a:lnTo>
                <a:cubicBezTo>
                  <a:pt x="0" y="342686"/>
                  <a:pt x="91928" y="435617"/>
                  <a:pt x="205326" y="435617"/>
                </a:cubicBezTo>
                <a:cubicBezTo>
                  <a:pt x="318724" y="435617"/>
                  <a:pt x="410652" y="342686"/>
                  <a:pt x="410652" y="228050"/>
                </a:cubicBezTo>
                <a:cubicBezTo>
                  <a:pt x="410652" y="113414"/>
                  <a:pt x="318724" y="20483"/>
                  <a:pt x="205326" y="20483"/>
                </a:cubicBezTo>
                <a:cubicBezTo>
                  <a:pt x="91928" y="20483"/>
                  <a:pt x="0" y="113414"/>
                  <a:pt x="0" y="228050"/>
                </a:cubicBezTo>
                <a:close/>
              </a:path>
            </a:pathLst>
          </a:custGeom>
          <a:effectLst>
            <a:outerShdw blurRad="50800" dist="50800" dir="5400000" algn="ctr" rotWithShape="0">
              <a:srgbClr val="000000">
                <a:alpha val="97000"/>
              </a:srgbClr>
            </a:outerShdw>
          </a:effectLst>
          <a:scene3d>
            <a:camera prst="orthographicFront">
              <a:rot lat="600000" lon="18000000" rev="0"/>
            </a:camera>
            <a:lightRig rig="threePt" dir="t"/>
          </a:scene3d>
          <a:sp3d extrusionH="101600"/>
        </p:spPr>
      </p:pic>
      <p:pic>
        <p:nvPicPr>
          <p:cNvPr id="43" name="Picture 42">
            <a:extLst>
              <a:ext uri="{FF2B5EF4-FFF2-40B4-BE49-F238E27FC236}">
                <a16:creationId xmlns:a16="http://schemas.microsoft.com/office/drawing/2014/main" id="{6270FC63-4C2A-1DA0-48D5-E4FEFBAA553C}"/>
              </a:ext>
            </a:extLst>
          </p:cNvPr>
          <p:cNvPicPr>
            <a:picLocks noChangeAspect="1"/>
          </p:cNvPicPr>
          <p:nvPr/>
        </p:nvPicPr>
        <p:blipFill>
          <a:blip r:embed="rId2"/>
          <a:srcRect/>
          <a:stretch>
            <a:fillRect/>
          </a:stretch>
        </p:blipFill>
        <p:spPr>
          <a:xfrm>
            <a:off x="8500113" y="1002297"/>
            <a:ext cx="1981372" cy="2962913"/>
          </a:xfrm>
          <a:custGeom>
            <a:avLst/>
            <a:gdLst>
              <a:gd name="csX0" fmla="*/ 128760 w 1981372"/>
              <a:gd name="csY0" fmla="*/ 2681534 h 2962913"/>
              <a:gd name="csX1" fmla="*/ 4806 w 1981372"/>
              <a:gd name="csY1" fmla="*/ 2797243 h 2962913"/>
              <a:gd name="csX2" fmla="*/ 128760 w 1981372"/>
              <a:gd name="csY2" fmla="*/ 2912952 h 2962913"/>
              <a:gd name="csX3" fmla="*/ 252714 w 1981372"/>
              <a:gd name="csY3" fmla="*/ 2797243 h 2962913"/>
              <a:gd name="csX4" fmla="*/ 128760 w 1981372"/>
              <a:gd name="csY4" fmla="*/ 2681534 h 2962913"/>
              <a:gd name="csX5" fmla="*/ 860379 w 1981372"/>
              <a:gd name="csY5" fmla="*/ 2218898 h 2962913"/>
              <a:gd name="csX6" fmla="*/ 474723 w 1981372"/>
              <a:gd name="csY6" fmla="*/ 2526910 h 2962913"/>
              <a:gd name="csX7" fmla="*/ 860379 w 1981372"/>
              <a:gd name="csY7" fmla="*/ 2834922 h 2962913"/>
              <a:gd name="csX8" fmla="*/ 1246035 w 1981372"/>
              <a:gd name="csY8" fmla="*/ 2526910 h 2962913"/>
              <a:gd name="csX9" fmla="*/ 860379 w 1981372"/>
              <a:gd name="csY9" fmla="*/ 2218898 h 2962913"/>
              <a:gd name="csX10" fmla="*/ 1446767 w 1981372"/>
              <a:gd name="csY10" fmla="*/ 1764316 h 2962913"/>
              <a:gd name="csX11" fmla="*/ 1322813 w 1981372"/>
              <a:gd name="csY11" fmla="*/ 1880025 h 2962913"/>
              <a:gd name="csX12" fmla="*/ 1446767 w 1981372"/>
              <a:gd name="csY12" fmla="*/ 1995734 h 2962913"/>
              <a:gd name="csX13" fmla="*/ 1570721 w 1981372"/>
              <a:gd name="csY13" fmla="*/ 1880025 h 2962913"/>
              <a:gd name="csX14" fmla="*/ 1446767 w 1981372"/>
              <a:gd name="csY14" fmla="*/ 1764316 h 2962913"/>
              <a:gd name="csX15" fmla="*/ 547925 w 1981372"/>
              <a:gd name="csY15" fmla="*/ 1081087 h 2962913"/>
              <a:gd name="csX16" fmla="*/ 285922 w 1981372"/>
              <a:gd name="csY16" fmla="*/ 1281272 h 2962913"/>
              <a:gd name="csX17" fmla="*/ 547925 w 1981372"/>
              <a:gd name="csY17" fmla="*/ 1481457 h 2962913"/>
              <a:gd name="csX18" fmla="*/ 809928 w 1981372"/>
              <a:gd name="csY18" fmla="*/ 1281272 h 2962913"/>
              <a:gd name="csX19" fmla="*/ 547925 w 1981372"/>
              <a:gd name="csY19" fmla="*/ 1081087 h 2962913"/>
              <a:gd name="csX20" fmla="*/ 776719 w 1981372"/>
              <a:gd name="csY20" fmla="*/ 890000 h 2962913"/>
              <a:gd name="csX21" fmla="*/ 652765 w 1981372"/>
              <a:gd name="csY21" fmla="*/ 1005709 h 2962913"/>
              <a:gd name="csX22" fmla="*/ 776719 w 1981372"/>
              <a:gd name="csY22" fmla="*/ 1121418 h 2962913"/>
              <a:gd name="csX23" fmla="*/ 900673 w 1981372"/>
              <a:gd name="csY23" fmla="*/ 1005709 h 2962913"/>
              <a:gd name="csX24" fmla="*/ 776719 w 1981372"/>
              <a:gd name="csY24" fmla="*/ 890000 h 2962913"/>
              <a:gd name="csX25" fmla="*/ 562019 w 1981372"/>
              <a:gd name="csY25" fmla="*/ 204200 h 2962913"/>
              <a:gd name="csX26" fmla="*/ 438065 w 1981372"/>
              <a:gd name="csY26" fmla="*/ 319909 h 2962913"/>
              <a:gd name="csX27" fmla="*/ 562019 w 1981372"/>
              <a:gd name="csY27" fmla="*/ 435618 h 2962913"/>
              <a:gd name="csX28" fmla="*/ 685973 w 1981372"/>
              <a:gd name="csY28" fmla="*/ 319909 h 2962913"/>
              <a:gd name="csX29" fmla="*/ 562019 w 1981372"/>
              <a:gd name="csY29" fmla="*/ 204200 h 2962913"/>
              <a:gd name="csX30" fmla="*/ 0 w 1981372"/>
              <a:gd name="csY30" fmla="*/ 0 h 2962913"/>
              <a:gd name="csX31" fmla="*/ 1382529 w 1981372"/>
              <a:gd name="csY31" fmla="*/ 0 h 2962913"/>
              <a:gd name="csX32" fmla="*/ 1353120 w 1981372"/>
              <a:gd name="csY32" fmla="*/ 53823 h 2962913"/>
              <a:gd name="csX33" fmla="*/ 1322813 w 1981372"/>
              <a:gd name="csY33" fmla="*/ 202942 h 2962913"/>
              <a:gd name="csX34" fmla="*/ 1708469 w 1981372"/>
              <a:gd name="csY34" fmla="*/ 586039 h 2962913"/>
              <a:gd name="csX35" fmla="*/ 1981169 w 1981372"/>
              <a:gd name="csY35" fmla="*/ 473833 h 2962913"/>
              <a:gd name="csX36" fmla="*/ 1981372 w 1981372"/>
              <a:gd name="csY36" fmla="*/ 473588 h 2962913"/>
              <a:gd name="csX37" fmla="*/ 1981372 w 1981372"/>
              <a:gd name="csY37" fmla="*/ 2156442 h 2962913"/>
              <a:gd name="csX38" fmla="*/ 1976082 w 1981372"/>
              <a:gd name="csY38" fmla="*/ 2105178 h 2962913"/>
              <a:gd name="csX39" fmla="*/ 1720967 w 1981372"/>
              <a:gd name="csY39" fmla="*/ 1902035 h 2962913"/>
              <a:gd name="csX40" fmla="*/ 1460561 w 1981372"/>
              <a:gd name="csY40" fmla="*/ 2156451 h 2962913"/>
              <a:gd name="csX41" fmla="*/ 1720967 w 1981372"/>
              <a:gd name="csY41" fmla="*/ 2410867 h 2962913"/>
              <a:gd name="csX42" fmla="*/ 1976082 w 1981372"/>
              <a:gd name="csY42" fmla="*/ 2207725 h 2962913"/>
              <a:gd name="csX43" fmla="*/ 1981372 w 1981372"/>
              <a:gd name="csY43" fmla="*/ 2156461 h 2962913"/>
              <a:gd name="csX44" fmla="*/ 1981372 w 1981372"/>
              <a:gd name="csY44" fmla="*/ 2962913 h 2962913"/>
              <a:gd name="csX45" fmla="*/ 0 w 1981372"/>
              <a:gd name="csY45" fmla="*/ 2962913 h 296291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Lst>
            <a:rect l="l" t="t" r="r" b="b"/>
            <a:pathLst>
              <a:path w="1981372" h="2962913">
                <a:moveTo>
                  <a:pt x="128760" y="2681534"/>
                </a:moveTo>
                <a:cubicBezTo>
                  <a:pt x="60302" y="2681534"/>
                  <a:pt x="4806" y="2733339"/>
                  <a:pt x="4806" y="2797243"/>
                </a:cubicBezTo>
                <a:cubicBezTo>
                  <a:pt x="4806" y="2861147"/>
                  <a:pt x="60302" y="2912952"/>
                  <a:pt x="128760" y="2912952"/>
                </a:cubicBezTo>
                <a:cubicBezTo>
                  <a:pt x="197218" y="2912952"/>
                  <a:pt x="252714" y="2861147"/>
                  <a:pt x="252714" y="2797243"/>
                </a:cubicBezTo>
                <a:cubicBezTo>
                  <a:pt x="252714" y="2733339"/>
                  <a:pt x="197218" y="2681534"/>
                  <a:pt x="128760" y="2681534"/>
                </a:cubicBezTo>
                <a:close/>
                <a:moveTo>
                  <a:pt x="860379" y="2218898"/>
                </a:moveTo>
                <a:cubicBezTo>
                  <a:pt x="647387" y="2218898"/>
                  <a:pt x="474723" y="2356800"/>
                  <a:pt x="474723" y="2526910"/>
                </a:cubicBezTo>
                <a:cubicBezTo>
                  <a:pt x="474723" y="2697020"/>
                  <a:pt x="647387" y="2834922"/>
                  <a:pt x="860379" y="2834922"/>
                </a:cubicBezTo>
                <a:cubicBezTo>
                  <a:pt x="1073371" y="2834922"/>
                  <a:pt x="1246035" y="2697020"/>
                  <a:pt x="1246035" y="2526910"/>
                </a:cubicBezTo>
                <a:cubicBezTo>
                  <a:pt x="1246035" y="2356800"/>
                  <a:pt x="1073371" y="2218898"/>
                  <a:pt x="860379" y="2218898"/>
                </a:cubicBezTo>
                <a:close/>
                <a:moveTo>
                  <a:pt x="1446767" y="1764316"/>
                </a:moveTo>
                <a:cubicBezTo>
                  <a:pt x="1378309" y="1764316"/>
                  <a:pt x="1322813" y="1816121"/>
                  <a:pt x="1322813" y="1880025"/>
                </a:cubicBezTo>
                <a:cubicBezTo>
                  <a:pt x="1322813" y="1943929"/>
                  <a:pt x="1378309" y="1995734"/>
                  <a:pt x="1446767" y="1995734"/>
                </a:cubicBezTo>
                <a:cubicBezTo>
                  <a:pt x="1515225" y="1995734"/>
                  <a:pt x="1570721" y="1943929"/>
                  <a:pt x="1570721" y="1880025"/>
                </a:cubicBezTo>
                <a:cubicBezTo>
                  <a:pt x="1570721" y="1816121"/>
                  <a:pt x="1515225" y="1764316"/>
                  <a:pt x="1446767" y="1764316"/>
                </a:cubicBezTo>
                <a:close/>
                <a:moveTo>
                  <a:pt x="547925" y="1081087"/>
                </a:moveTo>
                <a:cubicBezTo>
                  <a:pt x="403225" y="1081087"/>
                  <a:pt x="285922" y="1170713"/>
                  <a:pt x="285922" y="1281272"/>
                </a:cubicBezTo>
                <a:cubicBezTo>
                  <a:pt x="285922" y="1391831"/>
                  <a:pt x="403225" y="1481457"/>
                  <a:pt x="547925" y="1481457"/>
                </a:cubicBezTo>
                <a:cubicBezTo>
                  <a:pt x="692625" y="1481457"/>
                  <a:pt x="809928" y="1391831"/>
                  <a:pt x="809928" y="1281272"/>
                </a:cubicBezTo>
                <a:cubicBezTo>
                  <a:pt x="809928" y="1170713"/>
                  <a:pt x="692625" y="1081087"/>
                  <a:pt x="547925" y="1081087"/>
                </a:cubicBezTo>
                <a:close/>
                <a:moveTo>
                  <a:pt x="776719" y="890000"/>
                </a:moveTo>
                <a:cubicBezTo>
                  <a:pt x="708261" y="890000"/>
                  <a:pt x="652765" y="941805"/>
                  <a:pt x="652765" y="1005709"/>
                </a:cubicBezTo>
                <a:cubicBezTo>
                  <a:pt x="652765" y="1069613"/>
                  <a:pt x="708261" y="1121418"/>
                  <a:pt x="776719" y="1121418"/>
                </a:cubicBezTo>
                <a:cubicBezTo>
                  <a:pt x="845177" y="1121418"/>
                  <a:pt x="900673" y="1069613"/>
                  <a:pt x="900673" y="1005709"/>
                </a:cubicBezTo>
                <a:cubicBezTo>
                  <a:pt x="900673" y="941805"/>
                  <a:pt x="845177" y="890000"/>
                  <a:pt x="776719" y="890000"/>
                </a:cubicBezTo>
                <a:close/>
                <a:moveTo>
                  <a:pt x="562019" y="204200"/>
                </a:moveTo>
                <a:cubicBezTo>
                  <a:pt x="493561" y="204200"/>
                  <a:pt x="438065" y="256005"/>
                  <a:pt x="438065" y="319909"/>
                </a:cubicBezTo>
                <a:cubicBezTo>
                  <a:pt x="438065" y="383813"/>
                  <a:pt x="493561" y="435618"/>
                  <a:pt x="562019" y="435618"/>
                </a:cubicBezTo>
                <a:cubicBezTo>
                  <a:pt x="630477" y="435618"/>
                  <a:pt x="685973" y="383813"/>
                  <a:pt x="685973" y="319909"/>
                </a:cubicBezTo>
                <a:cubicBezTo>
                  <a:pt x="685973" y="256005"/>
                  <a:pt x="630477" y="204200"/>
                  <a:pt x="562019" y="204200"/>
                </a:cubicBezTo>
                <a:close/>
                <a:moveTo>
                  <a:pt x="0" y="0"/>
                </a:moveTo>
                <a:lnTo>
                  <a:pt x="1382529" y="0"/>
                </a:lnTo>
                <a:lnTo>
                  <a:pt x="1353120" y="53823"/>
                </a:lnTo>
                <a:cubicBezTo>
                  <a:pt x="1333604" y="99656"/>
                  <a:pt x="1322813" y="150047"/>
                  <a:pt x="1322813" y="202942"/>
                </a:cubicBezTo>
                <a:cubicBezTo>
                  <a:pt x="1322813" y="414521"/>
                  <a:pt x="1495477" y="586039"/>
                  <a:pt x="1708469" y="586039"/>
                </a:cubicBezTo>
                <a:cubicBezTo>
                  <a:pt x="1814965" y="586039"/>
                  <a:pt x="1911379" y="543160"/>
                  <a:pt x="1981169" y="473833"/>
                </a:cubicBezTo>
                <a:lnTo>
                  <a:pt x="1981372" y="473588"/>
                </a:lnTo>
                <a:lnTo>
                  <a:pt x="1981372" y="2156442"/>
                </a:lnTo>
                <a:lnTo>
                  <a:pt x="1976082" y="2105178"/>
                </a:lnTo>
                <a:cubicBezTo>
                  <a:pt x="1951801" y="1989245"/>
                  <a:pt x="1846808" y="1902035"/>
                  <a:pt x="1720967" y="1902035"/>
                </a:cubicBezTo>
                <a:cubicBezTo>
                  <a:pt x="1577149" y="1902035"/>
                  <a:pt x="1460561" y="2015941"/>
                  <a:pt x="1460561" y="2156451"/>
                </a:cubicBezTo>
                <a:cubicBezTo>
                  <a:pt x="1460561" y="2296961"/>
                  <a:pt x="1577149" y="2410867"/>
                  <a:pt x="1720967" y="2410867"/>
                </a:cubicBezTo>
                <a:cubicBezTo>
                  <a:pt x="1846808" y="2410867"/>
                  <a:pt x="1951801" y="2323658"/>
                  <a:pt x="1976082" y="2207725"/>
                </a:cubicBezTo>
                <a:lnTo>
                  <a:pt x="1981372" y="2156461"/>
                </a:lnTo>
                <a:lnTo>
                  <a:pt x="1981372" y="2962913"/>
                </a:lnTo>
                <a:lnTo>
                  <a:pt x="0" y="2962913"/>
                </a:lnTo>
                <a:close/>
              </a:path>
            </a:pathLst>
          </a:custGeom>
          <a:effectLst>
            <a:outerShdw blurRad="50800" dist="50800" dir="5400000" algn="ctr" rotWithShape="0">
              <a:srgbClr val="000000">
                <a:alpha val="99000"/>
              </a:srgbClr>
            </a:outerShdw>
          </a:effectLst>
          <a:scene3d>
            <a:camera prst="orthographicFront">
              <a:rot lat="600000" lon="18000000" rev="0"/>
            </a:camera>
            <a:lightRig rig="threePt" dir="t"/>
          </a:scene3d>
          <a:sp3d extrusionH="101600"/>
        </p:spPr>
      </p:pic>
      <p:pic>
        <p:nvPicPr>
          <p:cNvPr id="38" name="Picture 37">
            <a:extLst>
              <a:ext uri="{FF2B5EF4-FFF2-40B4-BE49-F238E27FC236}">
                <a16:creationId xmlns:a16="http://schemas.microsoft.com/office/drawing/2014/main" id="{50527B19-6753-9C05-D76B-60EEEEDC7BE2}"/>
              </a:ext>
            </a:extLst>
          </p:cNvPr>
          <p:cNvPicPr>
            <a:picLocks noChangeAspect="1"/>
          </p:cNvPicPr>
          <p:nvPr/>
        </p:nvPicPr>
        <p:blipFill>
          <a:blip r:embed="rId2"/>
          <a:srcRect/>
          <a:stretch>
            <a:fillRect/>
          </a:stretch>
        </p:blipFill>
        <p:spPr>
          <a:xfrm>
            <a:off x="576775" y="747583"/>
            <a:ext cx="2061822" cy="3083217"/>
          </a:xfrm>
          <a:custGeom>
            <a:avLst/>
            <a:gdLst>
              <a:gd name="csX0" fmla="*/ 0 w 1981372"/>
              <a:gd name="csY0" fmla="*/ 2946653 h 2962913"/>
              <a:gd name="csX1" fmla="*/ 2161 w 1981372"/>
              <a:gd name="csY1" fmla="*/ 2950610 h 2962913"/>
              <a:gd name="csX2" fmla="*/ 16937 w 1981372"/>
              <a:gd name="csY2" fmla="*/ 2962913 h 2962913"/>
              <a:gd name="csX3" fmla="*/ 0 w 1981372"/>
              <a:gd name="csY3" fmla="*/ 2962913 h 2962913"/>
              <a:gd name="csX4" fmla="*/ 1723725 w 1981372"/>
              <a:gd name="csY4" fmla="*/ 2681532 h 2962913"/>
              <a:gd name="csX5" fmla="*/ 1532838 w 1981372"/>
              <a:gd name="csY5" fmla="*/ 2758962 h 2962913"/>
              <a:gd name="csX6" fmla="*/ 1723725 w 1981372"/>
              <a:gd name="csY6" fmla="*/ 2836392 h 2962913"/>
              <a:gd name="csX7" fmla="*/ 1914612 w 1981372"/>
              <a:gd name="csY7" fmla="*/ 2758962 h 2962913"/>
              <a:gd name="csX8" fmla="*/ 1723725 w 1981372"/>
              <a:gd name="csY8" fmla="*/ 2681532 h 2962913"/>
              <a:gd name="csX9" fmla="*/ 608913 w 1981372"/>
              <a:gd name="csY9" fmla="*/ 1258299 h 2962913"/>
              <a:gd name="csX10" fmla="*/ 418026 w 1981372"/>
              <a:gd name="csY10" fmla="*/ 1335729 h 2962913"/>
              <a:gd name="csX11" fmla="*/ 608913 w 1981372"/>
              <a:gd name="csY11" fmla="*/ 1413159 h 2962913"/>
              <a:gd name="csX12" fmla="*/ 624648 w 1981372"/>
              <a:gd name="csY12" fmla="*/ 1411871 h 2962913"/>
              <a:gd name="csX13" fmla="*/ 602451 w 1981372"/>
              <a:gd name="csY13" fmla="*/ 1431950 h 2962913"/>
              <a:gd name="csX14" fmla="*/ 547775 w 1981372"/>
              <a:gd name="csY14" fmla="*/ 1565555 h 2962913"/>
              <a:gd name="csX15" fmla="*/ 867923 w 1981372"/>
              <a:gd name="csY15" fmla="*/ 1804515 h 2962913"/>
              <a:gd name="csX16" fmla="*/ 1188071 w 1981372"/>
              <a:gd name="csY16" fmla="*/ 1565555 h 2962913"/>
              <a:gd name="csX17" fmla="*/ 867923 w 1981372"/>
              <a:gd name="csY17" fmla="*/ 1326595 h 2962913"/>
              <a:gd name="csX18" fmla="*/ 799508 w 1981372"/>
              <a:gd name="csY18" fmla="*/ 1336905 h 2962913"/>
              <a:gd name="csX19" fmla="*/ 799800 w 1981372"/>
              <a:gd name="csY19" fmla="*/ 1335729 h 2962913"/>
              <a:gd name="csX20" fmla="*/ 608913 w 1981372"/>
              <a:gd name="csY20" fmla="*/ 1258299 h 2962913"/>
              <a:gd name="csX21" fmla="*/ 608913 w 1981372"/>
              <a:gd name="csY21" fmla="*/ 33103 h 2962913"/>
              <a:gd name="csX22" fmla="*/ 418026 w 1981372"/>
              <a:gd name="csY22" fmla="*/ 272063 h 2962913"/>
              <a:gd name="csX23" fmla="*/ 608913 w 1981372"/>
              <a:gd name="csY23" fmla="*/ 511023 h 2962913"/>
              <a:gd name="csX24" fmla="*/ 799800 w 1981372"/>
              <a:gd name="csY24" fmla="*/ 272063 h 2962913"/>
              <a:gd name="csX25" fmla="*/ 608913 w 1981372"/>
              <a:gd name="csY25" fmla="*/ 33103 h 2962913"/>
              <a:gd name="csX26" fmla="*/ 0 w 1981372"/>
              <a:gd name="csY26" fmla="*/ 0 h 2962913"/>
              <a:gd name="csX27" fmla="*/ 1981372 w 1981372"/>
              <a:gd name="csY27" fmla="*/ 0 h 2962913"/>
              <a:gd name="csX28" fmla="*/ 1981372 w 1981372"/>
              <a:gd name="csY28" fmla="*/ 134347 h 2962913"/>
              <a:gd name="csX29" fmla="*/ 1946280 w 1981372"/>
              <a:gd name="csY29" fmla="*/ 75180 h 2962913"/>
              <a:gd name="csX30" fmla="*/ 1814943 w 1981372"/>
              <a:gd name="csY30" fmla="*/ 13339 h 2962913"/>
              <a:gd name="csX31" fmla="*/ 1629205 w 1981372"/>
              <a:gd name="csY31" fmla="*/ 224478 h 2962913"/>
              <a:gd name="csX32" fmla="*/ 1814943 w 1981372"/>
              <a:gd name="csY32" fmla="*/ 435617 h 2962913"/>
              <a:gd name="csX33" fmla="*/ 1946280 w 1981372"/>
              <a:gd name="csY33" fmla="*/ 373776 h 2962913"/>
              <a:gd name="csX34" fmla="*/ 1981372 w 1981372"/>
              <a:gd name="csY34" fmla="*/ 314609 h 2962913"/>
              <a:gd name="csX35" fmla="*/ 1981372 w 1981372"/>
              <a:gd name="csY35" fmla="*/ 1642978 h 2962913"/>
              <a:gd name="csX36" fmla="*/ 1971095 w 1981372"/>
              <a:gd name="csY36" fmla="*/ 1580109 h 2962913"/>
              <a:gd name="csX37" fmla="*/ 1850576 w 1981372"/>
              <a:gd name="csY37" fmla="*/ 1481454 h 2962913"/>
              <a:gd name="csX38" fmla="*/ 1719779 w 1981372"/>
              <a:gd name="csY38" fmla="*/ 1642984 h 2962913"/>
              <a:gd name="csX39" fmla="*/ 1850576 w 1981372"/>
              <a:gd name="csY39" fmla="*/ 1804514 h 2962913"/>
              <a:gd name="csX40" fmla="*/ 1971095 w 1981372"/>
              <a:gd name="csY40" fmla="*/ 1705859 h 2962913"/>
              <a:gd name="csX41" fmla="*/ 1981372 w 1981372"/>
              <a:gd name="csY41" fmla="*/ 1642990 h 2962913"/>
              <a:gd name="csX42" fmla="*/ 1981372 w 1981372"/>
              <a:gd name="csY42" fmla="*/ 2962913 h 2962913"/>
              <a:gd name="csX43" fmla="*/ 172360 w 1981372"/>
              <a:gd name="csY43" fmla="*/ 2962913 h 2962913"/>
              <a:gd name="csX44" fmla="*/ 187136 w 1981372"/>
              <a:gd name="csY44" fmla="*/ 2950610 h 2962913"/>
              <a:gd name="csX45" fmla="*/ 225445 w 1981372"/>
              <a:gd name="csY45" fmla="*/ 2836391 h 2962913"/>
              <a:gd name="csX46" fmla="*/ 94648 w 1981372"/>
              <a:gd name="csY46" fmla="*/ 2674861 h 2962913"/>
              <a:gd name="csX47" fmla="*/ 2161 w 1981372"/>
              <a:gd name="csY47" fmla="*/ 2722172 h 2962913"/>
              <a:gd name="csX48" fmla="*/ 0 w 1981372"/>
              <a:gd name="csY48" fmla="*/ 2726130 h 296291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Lst>
            <a:rect l="l" t="t" r="r" b="b"/>
            <a:pathLst>
              <a:path w="1981372" h="2962913">
                <a:moveTo>
                  <a:pt x="0" y="2946653"/>
                </a:moveTo>
                <a:lnTo>
                  <a:pt x="2161" y="2950610"/>
                </a:lnTo>
                <a:lnTo>
                  <a:pt x="16937" y="2962913"/>
                </a:lnTo>
                <a:lnTo>
                  <a:pt x="0" y="2962913"/>
                </a:lnTo>
                <a:close/>
                <a:moveTo>
                  <a:pt x="1723725" y="2681532"/>
                </a:moveTo>
                <a:cubicBezTo>
                  <a:pt x="1618301" y="2681532"/>
                  <a:pt x="1532838" y="2716199"/>
                  <a:pt x="1532838" y="2758962"/>
                </a:cubicBezTo>
                <a:cubicBezTo>
                  <a:pt x="1532838" y="2801725"/>
                  <a:pt x="1618301" y="2836392"/>
                  <a:pt x="1723725" y="2836392"/>
                </a:cubicBezTo>
                <a:cubicBezTo>
                  <a:pt x="1829149" y="2836392"/>
                  <a:pt x="1914612" y="2801725"/>
                  <a:pt x="1914612" y="2758962"/>
                </a:cubicBezTo>
                <a:cubicBezTo>
                  <a:pt x="1914612" y="2716199"/>
                  <a:pt x="1829149" y="2681532"/>
                  <a:pt x="1723725" y="2681532"/>
                </a:cubicBezTo>
                <a:close/>
                <a:moveTo>
                  <a:pt x="608913" y="1258299"/>
                </a:moveTo>
                <a:cubicBezTo>
                  <a:pt x="503489" y="1258299"/>
                  <a:pt x="418026" y="1292966"/>
                  <a:pt x="418026" y="1335729"/>
                </a:cubicBezTo>
                <a:cubicBezTo>
                  <a:pt x="418026" y="1378492"/>
                  <a:pt x="503489" y="1413159"/>
                  <a:pt x="608913" y="1413159"/>
                </a:cubicBezTo>
                <a:lnTo>
                  <a:pt x="624648" y="1411871"/>
                </a:lnTo>
                <a:lnTo>
                  <a:pt x="602451" y="1431950"/>
                </a:lnTo>
                <a:cubicBezTo>
                  <a:pt x="567932" y="1470089"/>
                  <a:pt x="547775" y="1516065"/>
                  <a:pt x="547775" y="1565555"/>
                </a:cubicBezTo>
                <a:cubicBezTo>
                  <a:pt x="547775" y="1697529"/>
                  <a:pt x="691110" y="1804515"/>
                  <a:pt x="867923" y="1804515"/>
                </a:cubicBezTo>
                <a:cubicBezTo>
                  <a:pt x="1044736" y="1804515"/>
                  <a:pt x="1188071" y="1697529"/>
                  <a:pt x="1188071" y="1565555"/>
                </a:cubicBezTo>
                <a:cubicBezTo>
                  <a:pt x="1188071" y="1433581"/>
                  <a:pt x="1044736" y="1326595"/>
                  <a:pt x="867923" y="1326595"/>
                </a:cubicBezTo>
                <a:lnTo>
                  <a:pt x="799508" y="1336905"/>
                </a:lnTo>
                <a:lnTo>
                  <a:pt x="799800" y="1335729"/>
                </a:lnTo>
                <a:cubicBezTo>
                  <a:pt x="799800" y="1292966"/>
                  <a:pt x="714337" y="1258299"/>
                  <a:pt x="608913" y="1258299"/>
                </a:cubicBezTo>
                <a:close/>
                <a:moveTo>
                  <a:pt x="608913" y="33103"/>
                </a:moveTo>
                <a:cubicBezTo>
                  <a:pt x="503489" y="33103"/>
                  <a:pt x="418026" y="140089"/>
                  <a:pt x="418026" y="272063"/>
                </a:cubicBezTo>
                <a:cubicBezTo>
                  <a:pt x="418026" y="404037"/>
                  <a:pt x="503489" y="511023"/>
                  <a:pt x="608913" y="511023"/>
                </a:cubicBezTo>
                <a:cubicBezTo>
                  <a:pt x="714337" y="511023"/>
                  <a:pt x="799800" y="404037"/>
                  <a:pt x="799800" y="272063"/>
                </a:cubicBezTo>
                <a:cubicBezTo>
                  <a:pt x="799800" y="140089"/>
                  <a:pt x="714337" y="33103"/>
                  <a:pt x="608913" y="33103"/>
                </a:cubicBezTo>
                <a:close/>
                <a:moveTo>
                  <a:pt x="0" y="0"/>
                </a:moveTo>
                <a:lnTo>
                  <a:pt x="1981372" y="0"/>
                </a:lnTo>
                <a:lnTo>
                  <a:pt x="1981372" y="134347"/>
                </a:lnTo>
                <a:lnTo>
                  <a:pt x="1946280" y="75180"/>
                </a:lnTo>
                <a:cubicBezTo>
                  <a:pt x="1912668" y="36972"/>
                  <a:pt x="1866233" y="13339"/>
                  <a:pt x="1814943" y="13339"/>
                </a:cubicBezTo>
                <a:cubicBezTo>
                  <a:pt x="1712363" y="13339"/>
                  <a:pt x="1629205" y="107869"/>
                  <a:pt x="1629205" y="224478"/>
                </a:cubicBezTo>
                <a:cubicBezTo>
                  <a:pt x="1629205" y="341087"/>
                  <a:pt x="1712363" y="435617"/>
                  <a:pt x="1814943" y="435617"/>
                </a:cubicBezTo>
                <a:cubicBezTo>
                  <a:pt x="1866233" y="435617"/>
                  <a:pt x="1912668" y="411985"/>
                  <a:pt x="1946280" y="373776"/>
                </a:cubicBezTo>
                <a:lnTo>
                  <a:pt x="1981372" y="314609"/>
                </a:lnTo>
                <a:lnTo>
                  <a:pt x="1981372" y="1642978"/>
                </a:lnTo>
                <a:lnTo>
                  <a:pt x="1971095" y="1580109"/>
                </a:lnTo>
                <a:cubicBezTo>
                  <a:pt x="1951238" y="1522134"/>
                  <a:pt x="1904754" y="1481454"/>
                  <a:pt x="1850576" y="1481454"/>
                </a:cubicBezTo>
                <a:cubicBezTo>
                  <a:pt x="1778339" y="1481454"/>
                  <a:pt x="1719779" y="1553773"/>
                  <a:pt x="1719779" y="1642984"/>
                </a:cubicBezTo>
                <a:cubicBezTo>
                  <a:pt x="1719779" y="1732195"/>
                  <a:pt x="1778339" y="1804514"/>
                  <a:pt x="1850576" y="1804514"/>
                </a:cubicBezTo>
                <a:cubicBezTo>
                  <a:pt x="1904754" y="1804514"/>
                  <a:pt x="1951238" y="1763835"/>
                  <a:pt x="1971095" y="1705859"/>
                </a:cubicBezTo>
                <a:lnTo>
                  <a:pt x="1981372" y="1642990"/>
                </a:lnTo>
                <a:lnTo>
                  <a:pt x="1981372" y="2962913"/>
                </a:lnTo>
                <a:lnTo>
                  <a:pt x="172360" y="2962913"/>
                </a:lnTo>
                <a:lnTo>
                  <a:pt x="187136" y="2950610"/>
                </a:lnTo>
                <a:cubicBezTo>
                  <a:pt x="210805" y="2921379"/>
                  <a:pt x="225445" y="2880997"/>
                  <a:pt x="225445" y="2836391"/>
                </a:cubicBezTo>
                <a:cubicBezTo>
                  <a:pt x="225445" y="2747180"/>
                  <a:pt x="166885" y="2674861"/>
                  <a:pt x="94648" y="2674861"/>
                </a:cubicBezTo>
                <a:cubicBezTo>
                  <a:pt x="58530" y="2674861"/>
                  <a:pt x="25831" y="2692941"/>
                  <a:pt x="2161" y="2722172"/>
                </a:cubicBezTo>
                <a:lnTo>
                  <a:pt x="0" y="2726130"/>
                </a:lnTo>
                <a:close/>
              </a:path>
            </a:pathLst>
          </a:custGeom>
          <a:effectLst>
            <a:outerShdw blurRad="50800" dist="50800" dir="5400000" algn="ctr" rotWithShape="0">
              <a:srgbClr val="000000">
                <a:alpha val="97000"/>
              </a:srgbClr>
            </a:outerShdw>
          </a:effectLst>
          <a:scene3d>
            <a:camera prst="orthographicFront">
              <a:rot lat="600000" lon="18000000" rev="0"/>
            </a:camera>
            <a:lightRig rig="threePt" dir="t"/>
          </a:scene3d>
          <a:sp3d extrusionH="101600"/>
        </p:spPr>
      </p:pic>
      <p:sp>
        <p:nvSpPr>
          <p:cNvPr id="53" name="TextBox 52">
            <a:extLst>
              <a:ext uri="{FF2B5EF4-FFF2-40B4-BE49-F238E27FC236}">
                <a16:creationId xmlns:a16="http://schemas.microsoft.com/office/drawing/2014/main" id="{8ADDB72D-7D8E-B603-8BDD-4B0FF97A4131}"/>
              </a:ext>
            </a:extLst>
          </p:cNvPr>
          <p:cNvSpPr txBox="1"/>
          <p:nvPr/>
        </p:nvSpPr>
        <p:spPr>
          <a:xfrm>
            <a:off x="5684815" y="3958283"/>
            <a:ext cx="6093618" cy="369332"/>
          </a:xfrm>
          <a:prstGeom prst="rect">
            <a:avLst/>
          </a:prstGeom>
          <a:noFill/>
        </p:spPr>
        <p:txBody>
          <a:bodyPr wrap="square">
            <a:spAutoFit/>
          </a:bodyPr>
          <a:lstStyle/>
          <a:p>
            <a:r>
              <a:rPr lang="en-GB" b="1" dirty="0"/>
              <a:t>Intended Function</a:t>
            </a:r>
          </a:p>
        </p:txBody>
      </p:sp>
      <p:sp>
        <p:nvSpPr>
          <p:cNvPr id="54" name="TextBox 53">
            <a:extLst>
              <a:ext uri="{FF2B5EF4-FFF2-40B4-BE49-F238E27FC236}">
                <a16:creationId xmlns:a16="http://schemas.microsoft.com/office/drawing/2014/main" id="{EF698A04-595A-69F1-3D75-49A3F055A9C0}"/>
              </a:ext>
            </a:extLst>
          </p:cNvPr>
          <p:cNvSpPr txBox="1"/>
          <p:nvPr/>
        </p:nvSpPr>
        <p:spPr>
          <a:xfrm>
            <a:off x="8316360" y="3983186"/>
            <a:ext cx="6093618" cy="369332"/>
          </a:xfrm>
          <a:prstGeom prst="rect">
            <a:avLst/>
          </a:prstGeom>
          <a:noFill/>
        </p:spPr>
        <p:txBody>
          <a:bodyPr wrap="square">
            <a:spAutoFit/>
          </a:bodyPr>
          <a:lstStyle/>
          <a:p>
            <a:r>
              <a:rPr lang="en-GB" b="1" dirty="0"/>
              <a:t>Intended Function</a:t>
            </a:r>
          </a:p>
        </p:txBody>
      </p:sp>
      <p:sp>
        <p:nvSpPr>
          <p:cNvPr id="55" name="TextBox 54">
            <a:extLst>
              <a:ext uri="{FF2B5EF4-FFF2-40B4-BE49-F238E27FC236}">
                <a16:creationId xmlns:a16="http://schemas.microsoft.com/office/drawing/2014/main" id="{B70C0C8D-4A3F-8FB0-6661-F4F0B3816D39}"/>
              </a:ext>
            </a:extLst>
          </p:cNvPr>
          <p:cNvSpPr txBox="1"/>
          <p:nvPr/>
        </p:nvSpPr>
        <p:spPr>
          <a:xfrm>
            <a:off x="3118886" y="3923672"/>
            <a:ext cx="6093618" cy="369332"/>
          </a:xfrm>
          <a:prstGeom prst="rect">
            <a:avLst/>
          </a:prstGeom>
          <a:noFill/>
        </p:spPr>
        <p:txBody>
          <a:bodyPr wrap="square">
            <a:spAutoFit/>
          </a:bodyPr>
          <a:lstStyle/>
          <a:p>
            <a:r>
              <a:rPr lang="en-GB" b="1" dirty="0"/>
              <a:t>Intended Function</a:t>
            </a:r>
          </a:p>
        </p:txBody>
      </p:sp>
      <p:sp>
        <p:nvSpPr>
          <p:cNvPr id="56" name="TextBox 55">
            <a:extLst>
              <a:ext uri="{FF2B5EF4-FFF2-40B4-BE49-F238E27FC236}">
                <a16:creationId xmlns:a16="http://schemas.microsoft.com/office/drawing/2014/main" id="{81D23169-E5C9-67CC-8D58-2738C4BCEB52}"/>
              </a:ext>
            </a:extLst>
          </p:cNvPr>
          <p:cNvSpPr txBox="1"/>
          <p:nvPr/>
        </p:nvSpPr>
        <p:spPr>
          <a:xfrm>
            <a:off x="780196" y="4014868"/>
            <a:ext cx="2169662" cy="1200329"/>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Provide transparency about the safety standards.</a:t>
            </a:r>
            <a:endParaRPr lang="en-GB" dirty="0">
              <a:latin typeface="Arial" panose="020B0604020202020204" pitchFamily="34" charset="0"/>
              <a:cs typeface="Arial" panose="020B0604020202020204" pitchFamily="34" charset="0"/>
            </a:endParaRPr>
          </a:p>
        </p:txBody>
      </p:sp>
      <p:sp>
        <p:nvSpPr>
          <p:cNvPr id="57" name="TextBox 56">
            <a:extLst>
              <a:ext uri="{FF2B5EF4-FFF2-40B4-BE49-F238E27FC236}">
                <a16:creationId xmlns:a16="http://schemas.microsoft.com/office/drawing/2014/main" id="{203AD06D-A811-7538-414C-9FC9E1146EDB}"/>
              </a:ext>
            </a:extLst>
          </p:cNvPr>
          <p:cNvSpPr txBox="1"/>
          <p:nvPr/>
        </p:nvSpPr>
        <p:spPr>
          <a:xfrm>
            <a:off x="3130640" y="4248468"/>
            <a:ext cx="1857375" cy="923330"/>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Delivers safe and protected healthcare. </a:t>
            </a:r>
            <a:endParaRPr lang="en-GB" dirty="0">
              <a:latin typeface="Arial" panose="020B0604020202020204" pitchFamily="34" charset="0"/>
              <a:cs typeface="Arial" panose="020B0604020202020204" pitchFamily="34" charset="0"/>
            </a:endParaRPr>
          </a:p>
        </p:txBody>
      </p:sp>
      <p:sp>
        <p:nvSpPr>
          <p:cNvPr id="59" name="TextBox 58">
            <a:extLst>
              <a:ext uri="{FF2B5EF4-FFF2-40B4-BE49-F238E27FC236}">
                <a16:creationId xmlns:a16="http://schemas.microsoft.com/office/drawing/2014/main" id="{0F6363B3-8BE9-1A1F-9162-4A638F4E3E77}"/>
              </a:ext>
            </a:extLst>
          </p:cNvPr>
          <p:cNvSpPr txBox="1"/>
          <p:nvPr/>
        </p:nvSpPr>
        <p:spPr>
          <a:xfrm>
            <a:off x="5755149" y="4335003"/>
            <a:ext cx="1857375"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Monitor performance. </a:t>
            </a:r>
          </a:p>
        </p:txBody>
      </p:sp>
      <p:sp>
        <p:nvSpPr>
          <p:cNvPr id="60" name="TextBox 59">
            <a:extLst>
              <a:ext uri="{FF2B5EF4-FFF2-40B4-BE49-F238E27FC236}">
                <a16:creationId xmlns:a16="http://schemas.microsoft.com/office/drawing/2014/main" id="{B28719B6-38B2-E233-CCEA-7D88AA17227E}"/>
              </a:ext>
            </a:extLst>
          </p:cNvPr>
          <p:cNvSpPr txBox="1"/>
          <p:nvPr/>
        </p:nvSpPr>
        <p:spPr>
          <a:xfrm>
            <a:off x="8436116" y="4204475"/>
            <a:ext cx="1772006"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Manage accountability and mistakes. </a:t>
            </a:r>
          </a:p>
        </p:txBody>
      </p:sp>
      <p:sp>
        <p:nvSpPr>
          <p:cNvPr id="61" name="TextBox 60">
            <a:extLst>
              <a:ext uri="{FF2B5EF4-FFF2-40B4-BE49-F238E27FC236}">
                <a16:creationId xmlns:a16="http://schemas.microsoft.com/office/drawing/2014/main" id="{A21031D6-9D6D-5D57-767E-FDD41AA9E378}"/>
              </a:ext>
            </a:extLst>
          </p:cNvPr>
          <p:cNvSpPr txBox="1"/>
          <p:nvPr/>
        </p:nvSpPr>
        <p:spPr>
          <a:xfrm>
            <a:off x="576142" y="5171798"/>
            <a:ext cx="2455825" cy="1477328"/>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Weak communication and lack of transparency within the system (Bristol Inquiry, 2001)</a:t>
            </a:r>
            <a:endParaRPr lang="en-GB" dirty="0">
              <a:latin typeface="Arial" panose="020B0604020202020204" pitchFamily="34" charset="0"/>
              <a:cs typeface="Arial" panose="020B0604020202020204" pitchFamily="34" charset="0"/>
            </a:endParaRPr>
          </a:p>
        </p:txBody>
      </p:sp>
      <p:sp>
        <p:nvSpPr>
          <p:cNvPr id="62" name="TextBox 61">
            <a:extLst>
              <a:ext uri="{FF2B5EF4-FFF2-40B4-BE49-F238E27FC236}">
                <a16:creationId xmlns:a16="http://schemas.microsoft.com/office/drawing/2014/main" id="{394603BB-5A64-66E5-7D9B-1B038225A04A}"/>
              </a:ext>
            </a:extLst>
          </p:cNvPr>
          <p:cNvSpPr txBox="1"/>
          <p:nvPr/>
        </p:nvSpPr>
        <p:spPr>
          <a:xfrm>
            <a:off x="3260231" y="5083813"/>
            <a:ext cx="2012211" cy="2031325"/>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Insufficient competence and poor service performance (Bristol Inquiry, 2001). </a:t>
            </a:r>
          </a:p>
          <a:p>
            <a:endParaRPr lang="en-US" dirty="0"/>
          </a:p>
        </p:txBody>
      </p:sp>
      <p:sp>
        <p:nvSpPr>
          <p:cNvPr id="63" name="TextBox 62">
            <a:extLst>
              <a:ext uri="{FF2B5EF4-FFF2-40B4-BE49-F238E27FC236}">
                <a16:creationId xmlns:a16="http://schemas.microsoft.com/office/drawing/2014/main" id="{02A73BC2-256D-4A38-50EA-4EE964C8A8E2}"/>
              </a:ext>
            </a:extLst>
          </p:cNvPr>
          <p:cNvSpPr txBox="1"/>
          <p:nvPr/>
        </p:nvSpPr>
        <p:spPr>
          <a:xfrm>
            <a:off x="4679004" y="4988723"/>
            <a:ext cx="1606502" cy="369332"/>
          </a:xfrm>
          <a:prstGeom prst="rect">
            <a:avLst/>
          </a:prstGeom>
          <a:noFill/>
        </p:spPr>
        <p:txBody>
          <a:bodyPr wrap="square" rtlCol="0">
            <a:spAutoFit/>
          </a:bodyPr>
          <a:lstStyle/>
          <a:p>
            <a:r>
              <a:rPr lang="en-GB" dirty="0"/>
              <a:t>Weakness</a:t>
            </a:r>
          </a:p>
        </p:txBody>
      </p:sp>
      <p:cxnSp>
        <p:nvCxnSpPr>
          <p:cNvPr id="65" name="Straight Connector 64">
            <a:extLst>
              <a:ext uri="{FF2B5EF4-FFF2-40B4-BE49-F238E27FC236}">
                <a16:creationId xmlns:a16="http://schemas.microsoft.com/office/drawing/2014/main" id="{D52CE414-D430-5C09-48D5-C2C41B4FDA4C}"/>
              </a:ext>
            </a:extLst>
          </p:cNvPr>
          <p:cNvCxnSpPr>
            <a:cxnSpLocks/>
          </p:cNvCxnSpPr>
          <p:nvPr/>
        </p:nvCxnSpPr>
        <p:spPr>
          <a:xfrm>
            <a:off x="705083" y="5127805"/>
            <a:ext cx="388416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34ACA179-901E-3AD2-105D-737C8FE642E7}"/>
              </a:ext>
            </a:extLst>
          </p:cNvPr>
          <p:cNvCxnSpPr>
            <a:cxnSpLocks/>
          </p:cNvCxnSpPr>
          <p:nvPr/>
        </p:nvCxnSpPr>
        <p:spPr>
          <a:xfrm>
            <a:off x="5976459" y="5107831"/>
            <a:ext cx="4050032" cy="1998"/>
          </a:xfrm>
          <a:prstGeom prst="line">
            <a:avLst/>
          </a:prstGeom>
        </p:spPr>
        <p:style>
          <a:lnRef idx="1">
            <a:schemeClr val="accent1"/>
          </a:lnRef>
          <a:fillRef idx="0">
            <a:schemeClr val="accent1"/>
          </a:fillRef>
          <a:effectRef idx="0">
            <a:schemeClr val="accent1"/>
          </a:effectRef>
          <a:fontRef idx="minor">
            <a:schemeClr val="tx1"/>
          </a:fontRef>
        </p:style>
      </p:cxnSp>
      <p:sp>
        <p:nvSpPr>
          <p:cNvPr id="72" name="TextBox 71">
            <a:extLst>
              <a:ext uri="{FF2B5EF4-FFF2-40B4-BE49-F238E27FC236}">
                <a16:creationId xmlns:a16="http://schemas.microsoft.com/office/drawing/2014/main" id="{04ACFFE3-D31C-06B8-3258-5C1FF6113806}"/>
              </a:ext>
            </a:extLst>
          </p:cNvPr>
          <p:cNvSpPr txBox="1"/>
          <p:nvPr/>
        </p:nvSpPr>
        <p:spPr>
          <a:xfrm>
            <a:off x="5729764" y="5203794"/>
            <a:ext cx="1671632" cy="1477328"/>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Failed to </a:t>
            </a:r>
            <a:r>
              <a:rPr lang="en-US" dirty="0" err="1">
                <a:latin typeface="Arial" panose="020B0604020202020204" pitchFamily="34" charset="0"/>
                <a:cs typeface="Arial" panose="020B0604020202020204" pitchFamily="34" charset="0"/>
              </a:rPr>
              <a:t>utilise</a:t>
            </a:r>
            <a:r>
              <a:rPr lang="en-US" dirty="0">
                <a:latin typeface="Arial" panose="020B0604020202020204" pitchFamily="34" charset="0"/>
                <a:cs typeface="Arial" panose="020B0604020202020204" pitchFamily="34" charset="0"/>
              </a:rPr>
              <a:t> the mortality data (Bristol Inquiry, 2001).</a:t>
            </a:r>
            <a:endParaRPr lang="en-GB" dirty="0">
              <a:latin typeface="Arial" panose="020B0604020202020204" pitchFamily="34" charset="0"/>
              <a:cs typeface="Arial" panose="020B0604020202020204" pitchFamily="34" charset="0"/>
            </a:endParaRPr>
          </a:p>
        </p:txBody>
      </p:sp>
      <p:sp>
        <p:nvSpPr>
          <p:cNvPr id="73" name="TextBox 72">
            <a:extLst>
              <a:ext uri="{FF2B5EF4-FFF2-40B4-BE49-F238E27FC236}">
                <a16:creationId xmlns:a16="http://schemas.microsoft.com/office/drawing/2014/main" id="{2BEB84BE-955A-F052-A654-FE84D6F66081}"/>
              </a:ext>
            </a:extLst>
          </p:cNvPr>
          <p:cNvSpPr txBox="1"/>
          <p:nvPr/>
        </p:nvSpPr>
        <p:spPr>
          <a:xfrm>
            <a:off x="8500113" y="5203794"/>
            <a:ext cx="2231795" cy="1477328"/>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Poor leadership and communication, “club culture” (Bristol Inquiry, 2001). </a:t>
            </a:r>
            <a:endParaRPr lang="en-GB" dirty="0">
              <a:latin typeface="Arial" panose="020B0604020202020204" pitchFamily="34" charset="0"/>
              <a:cs typeface="Arial" panose="020B0604020202020204" pitchFamily="34" charset="0"/>
            </a:endParaRPr>
          </a:p>
        </p:txBody>
      </p:sp>
      <p:pic>
        <p:nvPicPr>
          <p:cNvPr id="75" name="Picture 74">
            <a:extLst>
              <a:ext uri="{FF2B5EF4-FFF2-40B4-BE49-F238E27FC236}">
                <a16:creationId xmlns:a16="http://schemas.microsoft.com/office/drawing/2014/main" id="{ADDADD58-9396-726B-1DBF-CB190CA0FF8A}"/>
              </a:ext>
            </a:extLst>
          </p:cNvPr>
          <p:cNvPicPr>
            <a:picLocks noChangeAspect="1"/>
          </p:cNvPicPr>
          <p:nvPr/>
        </p:nvPicPr>
        <p:blipFill>
          <a:blip r:embed="rId3"/>
          <a:stretch>
            <a:fillRect/>
          </a:stretch>
        </p:blipFill>
        <p:spPr>
          <a:xfrm rot="16200000">
            <a:off x="10067836" y="2222124"/>
            <a:ext cx="847479" cy="563959"/>
          </a:xfrm>
          <a:prstGeom prst="rect">
            <a:avLst/>
          </a:prstGeom>
        </p:spPr>
      </p:pic>
      <p:sp>
        <p:nvSpPr>
          <p:cNvPr id="76" name="TextBox 75">
            <a:extLst>
              <a:ext uri="{FF2B5EF4-FFF2-40B4-BE49-F238E27FC236}">
                <a16:creationId xmlns:a16="http://schemas.microsoft.com/office/drawing/2014/main" id="{2CD4686D-3703-569C-4F93-27C8287CA9C3}"/>
              </a:ext>
            </a:extLst>
          </p:cNvPr>
          <p:cNvSpPr txBox="1"/>
          <p:nvPr/>
        </p:nvSpPr>
        <p:spPr>
          <a:xfrm rot="16200000">
            <a:off x="9881713" y="1964672"/>
            <a:ext cx="2962913" cy="1477328"/>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Systemic breakdowns have led to higher mortality, patient harm, poor performance and delayed services</a:t>
            </a:r>
            <a:r>
              <a:rPr lang="en-US" dirty="0"/>
              <a:t>. </a:t>
            </a:r>
            <a:endParaRPr lang="en-GB" dirty="0"/>
          </a:p>
        </p:txBody>
      </p:sp>
      <p:sp>
        <p:nvSpPr>
          <p:cNvPr id="77" name="TextBox 76">
            <a:extLst>
              <a:ext uri="{FF2B5EF4-FFF2-40B4-BE49-F238E27FC236}">
                <a16:creationId xmlns:a16="http://schemas.microsoft.com/office/drawing/2014/main" id="{C0776AC3-19E4-EDB0-71F1-7A0D3E27FE7D}"/>
              </a:ext>
            </a:extLst>
          </p:cNvPr>
          <p:cNvSpPr txBox="1"/>
          <p:nvPr/>
        </p:nvSpPr>
        <p:spPr>
          <a:xfrm>
            <a:off x="3449131" y="-54515"/>
            <a:ext cx="9104689" cy="523220"/>
          </a:xfrm>
          <a:prstGeom prst="rect">
            <a:avLst/>
          </a:prstGeom>
          <a:noFill/>
        </p:spPr>
        <p:txBody>
          <a:bodyPr wrap="square" rtlCol="0">
            <a:spAutoFit/>
          </a:bodyPr>
          <a:lstStyle/>
          <a:p>
            <a:r>
              <a:rPr lang="en-GB" dirty="0"/>
              <a:t> </a:t>
            </a:r>
            <a:r>
              <a:rPr lang="en-GB" sz="2800" b="1" dirty="0">
                <a:latin typeface="Arial" panose="020B0604020202020204" pitchFamily="34" charset="0"/>
                <a:cs typeface="Arial" panose="020B0604020202020204" pitchFamily="34" charset="0"/>
              </a:rPr>
              <a:t>The Swiss Cheese Model</a:t>
            </a:r>
            <a:endParaRPr lang="en-GB" b="1" dirty="0">
              <a:latin typeface="Arial" panose="020B0604020202020204" pitchFamily="34" charset="0"/>
              <a:cs typeface="Arial" panose="020B0604020202020204" pitchFamily="34" charset="0"/>
            </a:endParaRPr>
          </a:p>
        </p:txBody>
      </p:sp>
      <p:cxnSp>
        <p:nvCxnSpPr>
          <p:cNvPr id="79" name="Straight Arrow Connector 78">
            <a:extLst>
              <a:ext uri="{FF2B5EF4-FFF2-40B4-BE49-F238E27FC236}">
                <a16:creationId xmlns:a16="http://schemas.microsoft.com/office/drawing/2014/main" id="{987ACE1B-B36D-D800-8ABD-35E37EEA998F}"/>
              </a:ext>
            </a:extLst>
          </p:cNvPr>
          <p:cNvCxnSpPr>
            <a:endCxn id="43" idx="17"/>
          </p:cNvCxnSpPr>
          <p:nvPr/>
        </p:nvCxnSpPr>
        <p:spPr>
          <a:xfrm flipV="1">
            <a:off x="1987958" y="2483754"/>
            <a:ext cx="7060080" cy="135451"/>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81" name="TextBox 80">
            <a:extLst>
              <a:ext uri="{FF2B5EF4-FFF2-40B4-BE49-F238E27FC236}">
                <a16:creationId xmlns:a16="http://schemas.microsoft.com/office/drawing/2014/main" id="{A22503D9-5E4A-BC61-1C1E-69141C348274}"/>
              </a:ext>
            </a:extLst>
          </p:cNvPr>
          <p:cNvSpPr txBox="1"/>
          <p:nvPr/>
        </p:nvSpPr>
        <p:spPr>
          <a:xfrm>
            <a:off x="705083" y="3830799"/>
            <a:ext cx="7208044" cy="369332"/>
          </a:xfrm>
          <a:prstGeom prst="rect">
            <a:avLst/>
          </a:prstGeom>
          <a:noFill/>
        </p:spPr>
        <p:txBody>
          <a:bodyPr wrap="square">
            <a:spAutoFit/>
          </a:bodyPr>
          <a:lstStyle/>
          <a:p>
            <a:r>
              <a:rPr lang="en-GB" b="1" dirty="0"/>
              <a:t>Intended Function</a:t>
            </a:r>
          </a:p>
        </p:txBody>
      </p:sp>
    </p:spTree>
    <p:extLst>
      <p:ext uri="{BB962C8B-B14F-4D97-AF65-F5344CB8AC3E}">
        <p14:creationId xmlns:p14="http://schemas.microsoft.com/office/powerpoint/2010/main" val="15342494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67CE0-4DDA-6685-9180-7B6D628A988A}"/>
              </a:ext>
            </a:extLst>
          </p:cNvPr>
          <p:cNvSpPr>
            <a:spLocks noGrp="1"/>
          </p:cNvSpPr>
          <p:nvPr>
            <p:ph type="title"/>
          </p:nvPr>
        </p:nvSpPr>
        <p:spPr>
          <a:xfrm>
            <a:off x="3796284" y="-97867"/>
            <a:ext cx="10515600" cy="1325563"/>
          </a:xfrm>
        </p:spPr>
        <p:txBody>
          <a:bodyPr>
            <a:normAutofit/>
          </a:bodyPr>
          <a:lstStyle/>
          <a:p>
            <a:r>
              <a:rPr lang="en-GB" sz="2800" b="1" dirty="0">
                <a:latin typeface="Arial" panose="020B0604020202020204" pitchFamily="34" charset="0"/>
                <a:cs typeface="Arial" panose="020B0604020202020204" pitchFamily="34" charset="0"/>
              </a:rPr>
              <a:t> The Donabedian Model</a:t>
            </a:r>
          </a:p>
        </p:txBody>
      </p:sp>
      <p:pic>
        <p:nvPicPr>
          <p:cNvPr id="6" name="Content Placeholder 5">
            <a:extLst>
              <a:ext uri="{FF2B5EF4-FFF2-40B4-BE49-F238E27FC236}">
                <a16:creationId xmlns:a16="http://schemas.microsoft.com/office/drawing/2014/main" id="{C2445CAC-6939-C20F-778B-AC3A2E742C97}"/>
              </a:ext>
            </a:extLst>
          </p:cNvPr>
          <p:cNvPicPr>
            <a:picLocks noGrp="1" noChangeAspect="1"/>
          </p:cNvPicPr>
          <p:nvPr>
            <p:ph idx="1"/>
          </p:nvPr>
        </p:nvPicPr>
        <p:blipFill>
          <a:blip r:embed="rId2"/>
          <a:stretch>
            <a:fillRect/>
          </a:stretch>
        </p:blipFill>
        <p:spPr>
          <a:xfrm>
            <a:off x="4285374" y="2154239"/>
            <a:ext cx="3243263" cy="3446160"/>
          </a:xfrm>
          <a:prstGeom prst="rect">
            <a:avLst/>
          </a:prstGeom>
        </p:spPr>
      </p:pic>
      <p:sp>
        <p:nvSpPr>
          <p:cNvPr id="4" name="Oval 3">
            <a:extLst>
              <a:ext uri="{FF2B5EF4-FFF2-40B4-BE49-F238E27FC236}">
                <a16:creationId xmlns:a16="http://schemas.microsoft.com/office/drawing/2014/main" id="{81CF6BCD-8CFE-51E1-6042-A890B60BC39F}"/>
              </a:ext>
            </a:extLst>
          </p:cNvPr>
          <p:cNvSpPr/>
          <p:nvPr/>
        </p:nvSpPr>
        <p:spPr>
          <a:xfrm>
            <a:off x="640498" y="2247080"/>
            <a:ext cx="3243263" cy="344190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Oval 4">
            <a:extLst>
              <a:ext uri="{FF2B5EF4-FFF2-40B4-BE49-F238E27FC236}">
                <a16:creationId xmlns:a16="http://schemas.microsoft.com/office/drawing/2014/main" id="{7807D5E7-FB5E-CBE0-1488-EC9A2632B585}"/>
              </a:ext>
            </a:extLst>
          </p:cNvPr>
          <p:cNvSpPr/>
          <p:nvPr/>
        </p:nvSpPr>
        <p:spPr>
          <a:xfrm>
            <a:off x="8072437" y="2272662"/>
            <a:ext cx="3216557" cy="344616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Arrow Connector 7">
            <a:extLst>
              <a:ext uri="{FF2B5EF4-FFF2-40B4-BE49-F238E27FC236}">
                <a16:creationId xmlns:a16="http://schemas.microsoft.com/office/drawing/2014/main" id="{A4E21DAF-FD7E-0B93-C936-89A60CAF5D2E}"/>
              </a:ext>
            </a:extLst>
          </p:cNvPr>
          <p:cNvCxnSpPr>
            <a:cxnSpLocks/>
            <a:stCxn id="4" idx="6"/>
          </p:cNvCxnSpPr>
          <p:nvPr/>
        </p:nvCxnSpPr>
        <p:spPr>
          <a:xfrm flipV="1">
            <a:off x="3883761" y="3845332"/>
            <a:ext cx="500063" cy="1226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8D4E7086-6960-847F-9FA8-08C457ACED97}"/>
              </a:ext>
            </a:extLst>
          </p:cNvPr>
          <p:cNvCxnSpPr>
            <a:cxnSpLocks/>
            <a:stCxn id="6" idx="3"/>
          </p:cNvCxnSpPr>
          <p:nvPr/>
        </p:nvCxnSpPr>
        <p:spPr>
          <a:xfrm flipV="1">
            <a:off x="7528637" y="3674170"/>
            <a:ext cx="543801" cy="20314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7993E53A-4FFE-2394-E6C7-D9BCCAC2C30D}"/>
              </a:ext>
            </a:extLst>
          </p:cNvPr>
          <p:cNvSpPr txBox="1"/>
          <p:nvPr/>
        </p:nvSpPr>
        <p:spPr>
          <a:xfrm>
            <a:off x="1193941" y="1169018"/>
            <a:ext cx="8486775" cy="923330"/>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The Donabedian Model refers to a three-part conceptual framework for evaluating the quality of healthcare through the analysis of structure, process, and outcomes (Tossaint-Schoenmakers, 2021). </a:t>
            </a:r>
          </a:p>
        </p:txBody>
      </p:sp>
      <p:sp>
        <p:nvSpPr>
          <p:cNvPr id="12" name="TextBox 11">
            <a:extLst>
              <a:ext uri="{FF2B5EF4-FFF2-40B4-BE49-F238E27FC236}">
                <a16:creationId xmlns:a16="http://schemas.microsoft.com/office/drawing/2014/main" id="{698EBC80-535B-4A0D-2CF8-5210C397E77A}"/>
              </a:ext>
            </a:extLst>
          </p:cNvPr>
          <p:cNvSpPr txBox="1"/>
          <p:nvPr/>
        </p:nvSpPr>
        <p:spPr>
          <a:xfrm>
            <a:off x="1067937" y="2536870"/>
            <a:ext cx="2673636" cy="2862322"/>
          </a:xfrm>
          <a:prstGeom prst="rect">
            <a:avLst/>
          </a:prstGeom>
          <a:noFill/>
        </p:spPr>
        <p:txBody>
          <a:bodyPr wrap="square" rtlCol="0">
            <a:spAutoFit/>
          </a:bodyPr>
          <a:lstStyle/>
          <a:p>
            <a:r>
              <a:rPr lang="en-GB" dirty="0"/>
              <a:t>          </a:t>
            </a:r>
            <a:r>
              <a:rPr lang="en-GB" b="1" dirty="0">
                <a:latin typeface="Arial" panose="020B0604020202020204" pitchFamily="34" charset="0"/>
                <a:cs typeface="Arial" panose="020B0604020202020204" pitchFamily="34" charset="0"/>
              </a:rPr>
              <a:t>Structure</a:t>
            </a:r>
          </a:p>
          <a:p>
            <a:r>
              <a:rPr lang="en-US" dirty="0"/>
              <a:t> </a:t>
            </a:r>
            <a:r>
              <a:rPr lang="en-US" dirty="0">
                <a:latin typeface="Arial" panose="020B0604020202020204" pitchFamily="34" charset="0"/>
                <a:cs typeface="Arial" panose="020B0604020202020204" pitchFamily="34" charset="0"/>
              </a:rPr>
              <a:t>The Bristol Royal Infirmary has weak clinical governance, insufficient staffing, and an absence of a reliable audit system, and an irrelevant ‘club culture’ (Bristol Inquiry, 2001).</a:t>
            </a:r>
          </a:p>
          <a:p>
            <a:endParaRPr lang="en-GB" dirty="0"/>
          </a:p>
        </p:txBody>
      </p:sp>
      <p:sp>
        <p:nvSpPr>
          <p:cNvPr id="20" name="TextBox 19">
            <a:extLst>
              <a:ext uri="{FF2B5EF4-FFF2-40B4-BE49-F238E27FC236}">
                <a16:creationId xmlns:a16="http://schemas.microsoft.com/office/drawing/2014/main" id="{3794CC26-1FC7-21EC-28B2-9658DBD9A410}"/>
              </a:ext>
            </a:extLst>
          </p:cNvPr>
          <p:cNvSpPr txBox="1"/>
          <p:nvPr/>
        </p:nvSpPr>
        <p:spPr>
          <a:xfrm>
            <a:off x="5007015" y="2272662"/>
            <a:ext cx="2177969" cy="3416320"/>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    Process</a:t>
            </a:r>
          </a:p>
          <a:p>
            <a:r>
              <a:rPr lang="en-US" dirty="0">
                <a:latin typeface="Arial" panose="020B0604020202020204" pitchFamily="34" charset="0"/>
                <a:cs typeface="Arial" panose="020B0604020202020204" pitchFamily="34" charset="0"/>
              </a:rPr>
              <a:t>Also, there were indigent surgical practices, a lack of performance monitoring, and ineffectual communication within the system of Bristol (Bristol Inquiry, 2001). </a:t>
            </a:r>
          </a:p>
          <a:p>
            <a:endParaRPr lang="en-GB" dirty="0"/>
          </a:p>
        </p:txBody>
      </p:sp>
      <p:sp>
        <p:nvSpPr>
          <p:cNvPr id="21" name="TextBox 20">
            <a:extLst>
              <a:ext uri="{FF2B5EF4-FFF2-40B4-BE49-F238E27FC236}">
                <a16:creationId xmlns:a16="http://schemas.microsoft.com/office/drawing/2014/main" id="{CE13E871-EFB0-21A8-0950-854AD3646581}"/>
              </a:ext>
            </a:extLst>
          </p:cNvPr>
          <p:cNvSpPr txBox="1"/>
          <p:nvPr/>
        </p:nvSpPr>
        <p:spPr>
          <a:xfrm>
            <a:off x="8792327" y="2579501"/>
            <a:ext cx="2143127" cy="3139321"/>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   Outcome</a:t>
            </a:r>
          </a:p>
          <a:p>
            <a:r>
              <a:rPr lang="en-US" dirty="0">
                <a:latin typeface="Arial" panose="020B0604020202020204" pitchFamily="34" charset="0"/>
                <a:cs typeface="Arial" panose="020B0604020202020204" pitchFamily="34" charset="0"/>
              </a:rPr>
              <a:t> These combined system failures have ultimately caused higher mortality rates and concerned patient safety in Bristol (Bristol Inquiry, 2001). </a:t>
            </a:r>
          </a:p>
          <a:p>
            <a:endParaRPr lang="en-GB" dirty="0"/>
          </a:p>
        </p:txBody>
      </p:sp>
      <p:sp>
        <p:nvSpPr>
          <p:cNvPr id="24" name="TextBox 23">
            <a:extLst>
              <a:ext uri="{FF2B5EF4-FFF2-40B4-BE49-F238E27FC236}">
                <a16:creationId xmlns:a16="http://schemas.microsoft.com/office/drawing/2014/main" id="{EC36FFCD-348E-0414-59AC-23E91FD51C6C}"/>
              </a:ext>
            </a:extLst>
          </p:cNvPr>
          <p:cNvSpPr txBox="1"/>
          <p:nvPr/>
        </p:nvSpPr>
        <p:spPr>
          <a:xfrm>
            <a:off x="1356436" y="5780713"/>
            <a:ext cx="8786812" cy="923330"/>
          </a:xfrm>
          <a:prstGeom prst="rect">
            <a:avLst/>
          </a:prstGeom>
          <a:noFill/>
        </p:spPr>
        <p:txBody>
          <a:bodyPr wrap="square" rtlCol="0">
            <a:spAutoFit/>
          </a:bodyPr>
          <a:lstStyle/>
          <a:p>
            <a:r>
              <a:rPr lang="en-US"/>
              <a:t>Overall, it can be interpreted that structure failures have led to poor procedure and performance, and negative outcomes, which outline the requirement for a robust and patient-centric quality assurance system in Bristol (Bristol Inquiry, 2001). </a:t>
            </a:r>
            <a:endParaRPr lang="en-US" dirty="0"/>
          </a:p>
        </p:txBody>
      </p:sp>
    </p:spTree>
    <p:extLst>
      <p:ext uri="{BB962C8B-B14F-4D97-AF65-F5344CB8AC3E}">
        <p14:creationId xmlns:p14="http://schemas.microsoft.com/office/powerpoint/2010/main" val="8760583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FF23C-AF0A-7AC9-F182-9DA75CCB7DBE}"/>
              </a:ext>
            </a:extLst>
          </p:cNvPr>
          <p:cNvSpPr>
            <a:spLocks noGrp="1"/>
          </p:cNvSpPr>
          <p:nvPr>
            <p:ph type="title"/>
          </p:nvPr>
        </p:nvSpPr>
        <p:spPr/>
        <p:txBody>
          <a:bodyPr>
            <a:normAutofit fontScale="90000"/>
          </a:bodyPr>
          <a:lstStyle/>
          <a:p>
            <a:r>
              <a:rPr lang="en-US" sz="3100" b="1" dirty="0">
                <a:latin typeface="Arial" panose="020B0604020202020204" pitchFamily="34" charset="0"/>
                <a:cs typeface="Arial" panose="020B0604020202020204" pitchFamily="34" charset="0"/>
              </a:rPr>
              <a:t>Analyses of the policy issue contributing to the root causes</a:t>
            </a:r>
            <a:br>
              <a:rPr lang="en-US" b="1" dirty="0"/>
            </a:br>
            <a:endParaRPr lang="en-GB" b="1" dirty="0"/>
          </a:p>
        </p:txBody>
      </p:sp>
      <p:sp>
        <p:nvSpPr>
          <p:cNvPr id="3" name="Content Placeholder 2">
            <a:extLst>
              <a:ext uri="{FF2B5EF4-FFF2-40B4-BE49-F238E27FC236}">
                <a16:creationId xmlns:a16="http://schemas.microsoft.com/office/drawing/2014/main" id="{14295577-AE50-E11F-FD9F-D6BD30FAB8C2}"/>
              </a:ext>
            </a:extLst>
          </p:cNvPr>
          <p:cNvSpPr>
            <a:spLocks noGrp="1"/>
          </p:cNvSpPr>
          <p:nvPr>
            <p:ph idx="1"/>
          </p:nvPr>
        </p:nvSpPr>
        <p:spPr/>
        <p:txBody>
          <a:bodyPr>
            <a:normAutofit fontScale="92500" lnSpcReduction="20000"/>
          </a:bodyPr>
          <a:lstStyle/>
          <a:p>
            <a:r>
              <a:rPr lang="en-US" sz="1900" dirty="0">
                <a:latin typeface="Arial" panose="020B0604020202020204" pitchFamily="34" charset="0"/>
                <a:cs typeface="Arial" panose="020B0604020202020204" pitchFamily="34" charset="0"/>
              </a:rPr>
              <a:t>Lack of mandatory clinical audit policies of Bristol indicates that the data was not reviewed systematically and has been acted accordingly within the organisation (Khan et al., 2020). </a:t>
            </a:r>
          </a:p>
          <a:p>
            <a:r>
              <a:rPr lang="en-US" sz="1900" dirty="0">
                <a:latin typeface="Arial" panose="020B0604020202020204" pitchFamily="34" charset="0"/>
                <a:cs typeface="Arial" panose="020B0604020202020204" pitchFamily="34" charset="0"/>
              </a:rPr>
              <a:t>In Bristol, restricted transparency in data and benchmarking policies has limited comparison between the </a:t>
            </a:r>
            <a:r>
              <a:rPr lang="en-US" sz="1900" dirty="0" err="1">
                <a:latin typeface="Arial" panose="020B0604020202020204" pitchFamily="34" charset="0"/>
                <a:cs typeface="Arial" panose="020B0604020202020204" pitchFamily="34" charset="0"/>
              </a:rPr>
              <a:t>organisations’</a:t>
            </a:r>
            <a:r>
              <a:rPr lang="en-US" sz="1900" dirty="0">
                <a:latin typeface="Arial" panose="020B0604020202020204" pitchFamily="34" charset="0"/>
                <a:cs typeface="Arial" panose="020B0604020202020204" pitchFamily="34" charset="0"/>
              </a:rPr>
              <a:t> service performance and safety maintenance with national standards (Blumenfeld et al., 2023). </a:t>
            </a:r>
          </a:p>
          <a:p>
            <a:r>
              <a:rPr lang="en-US" sz="1900" dirty="0">
                <a:latin typeface="Arial" panose="020B0604020202020204" pitchFamily="34" charset="0"/>
                <a:cs typeface="Arial" panose="020B0604020202020204" pitchFamily="34" charset="0"/>
              </a:rPr>
              <a:t>Absence of a professional clinical governance framework in the NHS has reduced responsibility and has led to oversight of the quality performance of Bristol (Price et al., 2020). </a:t>
            </a:r>
          </a:p>
          <a:p>
            <a:r>
              <a:rPr lang="en-US" sz="1900" dirty="0">
                <a:latin typeface="Arial" panose="020B0604020202020204" pitchFamily="34" charset="0"/>
                <a:cs typeface="Arial" panose="020B0604020202020204" pitchFamily="34" charset="0"/>
              </a:rPr>
              <a:t>In Bristol, inappropriate policies regarding the safety of the patients and reporting has discouraged the staff from getting concerned about their practices and performance in healthcare services (Bristol Inquiry, 2001). </a:t>
            </a:r>
          </a:p>
          <a:p>
            <a:r>
              <a:rPr lang="en-US" sz="1900" dirty="0">
                <a:latin typeface="Arial" panose="020B0604020202020204" pitchFamily="34" charset="0"/>
                <a:cs typeface="Arial" panose="020B0604020202020204" pitchFamily="34" charset="0"/>
              </a:rPr>
              <a:t>Also, weak regulatory error mechanisms have failed to recognise and intervene in poor-performing services of Bristol (Bristol Inquiry, 2001).</a:t>
            </a:r>
          </a:p>
          <a:p>
            <a:pPr marL="0" indent="0">
              <a:buNone/>
            </a:pPr>
            <a:endParaRPr lang="en-GB" dirty="0"/>
          </a:p>
        </p:txBody>
      </p:sp>
      <p:pic>
        <p:nvPicPr>
          <p:cNvPr id="4" name="Picture 3">
            <a:extLst>
              <a:ext uri="{FF2B5EF4-FFF2-40B4-BE49-F238E27FC236}">
                <a16:creationId xmlns:a16="http://schemas.microsoft.com/office/drawing/2014/main" id="{C0B9A43E-AA3E-A5A0-996E-434F2FA6C52F}"/>
              </a:ext>
            </a:extLst>
          </p:cNvPr>
          <p:cNvPicPr>
            <a:picLocks noChangeAspect="1"/>
          </p:cNvPicPr>
          <p:nvPr/>
        </p:nvPicPr>
        <p:blipFill>
          <a:blip r:embed="rId3"/>
          <a:stretch>
            <a:fillRect/>
          </a:stretch>
        </p:blipFill>
        <p:spPr>
          <a:xfrm>
            <a:off x="166687" y="1228725"/>
            <a:ext cx="2143125" cy="2314575"/>
          </a:xfrm>
          <a:prstGeom prst="rect">
            <a:avLst/>
          </a:prstGeom>
          <a:effectLst>
            <a:outerShdw blurRad="50800" dist="50800" dir="5400000" sx="124000" sy="124000" algn="ctr" rotWithShape="0">
              <a:srgbClr val="000000">
                <a:alpha val="15000"/>
              </a:srgbClr>
            </a:outerShdw>
            <a:reflection stA="84000" endPos="65000" dist="50800" dir="5400000" sy="-100000" algn="bl" rotWithShape="0"/>
          </a:effectLst>
        </p:spPr>
      </p:pic>
      <p:pic>
        <p:nvPicPr>
          <p:cNvPr id="5" name="Picture 4">
            <a:extLst>
              <a:ext uri="{FF2B5EF4-FFF2-40B4-BE49-F238E27FC236}">
                <a16:creationId xmlns:a16="http://schemas.microsoft.com/office/drawing/2014/main" id="{9E0B85D2-3801-3360-C3C6-A575CEB72E85}"/>
              </a:ext>
            </a:extLst>
          </p:cNvPr>
          <p:cNvPicPr>
            <a:picLocks noChangeAspect="1"/>
          </p:cNvPicPr>
          <p:nvPr/>
        </p:nvPicPr>
        <p:blipFill>
          <a:blip r:embed="rId4"/>
          <a:stretch>
            <a:fillRect/>
          </a:stretch>
        </p:blipFill>
        <p:spPr>
          <a:xfrm>
            <a:off x="8601076" y="1119837"/>
            <a:ext cx="2395536" cy="1013763"/>
          </a:xfrm>
          <a:prstGeom prst="rect">
            <a:avLst/>
          </a:prstGeom>
        </p:spPr>
      </p:pic>
    </p:spTree>
    <p:extLst>
      <p:ext uri="{BB962C8B-B14F-4D97-AF65-F5344CB8AC3E}">
        <p14:creationId xmlns:p14="http://schemas.microsoft.com/office/powerpoint/2010/main" val="41633608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258ED-CBD4-DEA5-787C-880098256B85}"/>
              </a:ext>
            </a:extLst>
          </p:cNvPr>
          <p:cNvSpPr>
            <a:spLocks noGrp="1"/>
          </p:cNvSpPr>
          <p:nvPr>
            <p:ph type="title"/>
          </p:nvPr>
        </p:nvSpPr>
        <p:spPr>
          <a:xfrm>
            <a:off x="4681537" y="-188013"/>
            <a:ext cx="10515600" cy="1325563"/>
          </a:xfrm>
        </p:spPr>
        <p:txBody>
          <a:bodyPr>
            <a:normAutofit/>
          </a:bodyPr>
          <a:lstStyle/>
          <a:p>
            <a:r>
              <a:rPr lang="en-GB" sz="2800" b="1" dirty="0">
                <a:latin typeface="Arial" panose="020B0604020202020204" pitchFamily="34" charset="0"/>
                <a:cs typeface="Arial" panose="020B0604020202020204" pitchFamily="34" charset="0"/>
              </a:rPr>
              <a:t>Benchmarking</a:t>
            </a:r>
          </a:p>
        </p:txBody>
      </p:sp>
      <p:graphicFrame>
        <p:nvGraphicFramePr>
          <p:cNvPr id="3" name="Table 2">
            <a:extLst>
              <a:ext uri="{FF2B5EF4-FFF2-40B4-BE49-F238E27FC236}">
                <a16:creationId xmlns:a16="http://schemas.microsoft.com/office/drawing/2014/main" id="{C48B7318-6ECC-1D6F-3DE9-69F6A15207CB}"/>
              </a:ext>
            </a:extLst>
          </p:cNvPr>
          <p:cNvGraphicFramePr>
            <a:graphicFrameLocks noGrp="1"/>
          </p:cNvGraphicFramePr>
          <p:nvPr>
            <p:extLst>
              <p:ext uri="{D42A27DB-BD31-4B8C-83A1-F6EECF244321}">
                <p14:modId xmlns:p14="http://schemas.microsoft.com/office/powerpoint/2010/main" val="157692591"/>
              </p:ext>
            </p:extLst>
          </p:nvPr>
        </p:nvGraphicFramePr>
        <p:xfrm>
          <a:off x="823912" y="805391"/>
          <a:ext cx="10156000" cy="557784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1771070898"/>
                    </a:ext>
                  </a:extLst>
                </a:gridCol>
                <a:gridCol w="2032000">
                  <a:extLst>
                    <a:ext uri="{9D8B030D-6E8A-4147-A177-3AD203B41FA5}">
                      <a16:colId xmlns:a16="http://schemas.microsoft.com/office/drawing/2014/main" val="3039258570"/>
                    </a:ext>
                  </a:extLst>
                </a:gridCol>
                <a:gridCol w="4060000">
                  <a:extLst>
                    <a:ext uri="{9D8B030D-6E8A-4147-A177-3AD203B41FA5}">
                      <a16:colId xmlns:a16="http://schemas.microsoft.com/office/drawing/2014/main" val="3029166225"/>
                    </a:ext>
                  </a:extLst>
                </a:gridCol>
                <a:gridCol w="2032000">
                  <a:extLst>
                    <a:ext uri="{9D8B030D-6E8A-4147-A177-3AD203B41FA5}">
                      <a16:colId xmlns:a16="http://schemas.microsoft.com/office/drawing/2014/main" val="4132973461"/>
                    </a:ext>
                  </a:extLst>
                </a:gridCol>
              </a:tblGrid>
              <a:tr h="370840">
                <a:tc>
                  <a:txBody>
                    <a:bodyPr/>
                    <a:lstStyle/>
                    <a:p>
                      <a:r>
                        <a:rPr lang="en-US" dirty="0"/>
                        <a:t>Quality domain </a:t>
                      </a:r>
                    </a:p>
                    <a:p>
                      <a:endParaRPr lang="en-US" dirty="0"/>
                    </a:p>
                  </a:txBody>
                  <a:tcPr/>
                </a:tc>
                <a:tc>
                  <a:txBody>
                    <a:bodyPr/>
                    <a:lstStyle/>
                    <a:p>
                      <a:r>
                        <a:rPr lang="en-US" dirty="0"/>
                        <a:t>Standard Guideline </a:t>
                      </a:r>
                    </a:p>
                    <a:p>
                      <a:endParaRPr lang="en-US" dirty="0"/>
                    </a:p>
                  </a:txBody>
                  <a:tcPr/>
                </a:tc>
                <a:tc>
                  <a:txBody>
                    <a:bodyPr/>
                    <a:lstStyle/>
                    <a:p>
                      <a:r>
                        <a:rPr lang="en-US" dirty="0"/>
                        <a:t>Current practice (Bristol Royal Infirmary)</a:t>
                      </a:r>
                    </a:p>
                    <a:p>
                      <a:endParaRPr lang="en-US" dirty="0"/>
                    </a:p>
                  </a:txBody>
                  <a:tcPr/>
                </a:tc>
                <a:tc>
                  <a:txBody>
                    <a:bodyPr/>
                    <a:lstStyle/>
                    <a:p>
                      <a:r>
                        <a:rPr lang="en-US" dirty="0"/>
                        <a:t>Policy metrics</a:t>
                      </a:r>
                    </a:p>
                    <a:p>
                      <a:endParaRPr lang="en-US" dirty="0"/>
                    </a:p>
                  </a:txBody>
                  <a:tcPr/>
                </a:tc>
                <a:extLst>
                  <a:ext uri="{0D108BD9-81ED-4DB2-BD59-A6C34878D82A}">
                    <a16:rowId xmlns:a16="http://schemas.microsoft.com/office/drawing/2014/main" val="2615649422"/>
                  </a:ext>
                </a:extLst>
              </a:tr>
              <a:tr h="370840">
                <a:tc>
                  <a:txBody>
                    <a:bodyPr/>
                    <a:lstStyle/>
                    <a:p>
                      <a:r>
                        <a:rPr lang="en-GB" dirty="0"/>
                        <a:t>Structure</a:t>
                      </a:r>
                    </a:p>
                  </a:txBody>
                  <a:tcPr/>
                </a:tc>
                <a:tc>
                  <a:txBody>
                    <a:bodyPr/>
                    <a:lstStyle/>
                    <a:p>
                      <a:r>
                        <a:rPr lang="en-US" dirty="0"/>
                        <a:t>Clinical governance framework for improving high quality care in NHS (GOV.UK, 2026). </a:t>
                      </a:r>
                      <a:endParaRPr lang="en-GB" dirty="0"/>
                    </a:p>
                  </a:txBody>
                  <a:tcPr/>
                </a:tc>
                <a:tc>
                  <a:txBody>
                    <a:bodyPr/>
                    <a:lstStyle/>
                    <a:p>
                      <a:r>
                        <a:rPr lang="en-US" dirty="0"/>
                        <a:t>Weak governance, inappropriate errors, and lack of mandatory audit systems (Bristol City</a:t>
                      </a:r>
                      <a:r>
                        <a:rPr lang="en-US" baseline="0" dirty="0"/>
                        <a:t> Council, 2026</a:t>
                      </a:r>
                      <a:r>
                        <a:rPr lang="en-US" dirty="0"/>
                        <a:t>). </a:t>
                      </a:r>
                      <a:endParaRPr lang="en-GB" dirty="0"/>
                    </a:p>
                  </a:txBody>
                  <a:tcPr/>
                </a:tc>
                <a:tc>
                  <a:txBody>
                    <a:bodyPr/>
                    <a:lstStyle/>
                    <a:p>
                      <a:r>
                        <a:rPr lang="en-GB" dirty="0"/>
                        <a:t>Governance compliance and audit implementation (NHS England, 2026). </a:t>
                      </a:r>
                    </a:p>
                  </a:txBody>
                  <a:tcPr/>
                </a:tc>
                <a:extLst>
                  <a:ext uri="{0D108BD9-81ED-4DB2-BD59-A6C34878D82A}">
                    <a16:rowId xmlns:a16="http://schemas.microsoft.com/office/drawing/2014/main" val="906393302"/>
                  </a:ext>
                </a:extLst>
              </a:tr>
              <a:tr h="370840">
                <a:tc>
                  <a:txBody>
                    <a:bodyPr/>
                    <a:lstStyle/>
                    <a:p>
                      <a:r>
                        <a:rPr lang="en-GB" dirty="0"/>
                        <a:t>Process</a:t>
                      </a:r>
                    </a:p>
                  </a:txBody>
                  <a:tcPr/>
                </a:tc>
                <a:tc>
                  <a:txBody>
                    <a:bodyPr/>
                    <a:lstStyle/>
                    <a:p>
                      <a:r>
                        <a:rPr lang="en-US" dirty="0"/>
                        <a:t>Evidence-based practice, continues monitoring on the healthcare service performance (Conor et al., 2023). </a:t>
                      </a:r>
                      <a:endParaRPr lang="en-GB" dirty="0"/>
                    </a:p>
                  </a:txBody>
                  <a:tcPr/>
                </a:tc>
                <a:tc>
                  <a:txBody>
                    <a:bodyPr/>
                    <a:lstStyle/>
                    <a:p>
                      <a:r>
                        <a:rPr lang="en-US" dirty="0"/>
                        <a:t>Poor surgical decision-making, no performance monitoring and benchmarking (Hoffmann</a:t>
                      </a:r>
                      <a:r>
                        <a:rPr lang="en-US" baseline="0" dirty="0"/>
                        <a:t> et al., 2025</a:t>
                      </a:r>
                      <a:r>
                        <a:rPr lang="en-US" dirty="0"/>
                        <a:t>). </a:t>
                      </a:r>
                      <a:endParaRPr lang="en-GB" dirty="0"/>
                    </a:p>
                  </a:txBody>
                  <a:tcPr/>
                </a:tc>
                <a:tc>
                  <a:txBody>
                    <a:bodyPr/>
                    <a:lstStyle/>
                    <a:p>
                      <a:r>
                        <a:rPr lang="en-US" dirty="0"/>
                        <a:t>Mortality rates and adherence to ethical guidelines (WHO, 2023). </a:t>
                      </a:r>
                      <a:endParaRPr lang="en-GB" dirty="0"/>
                    </a:p>
                  </a:txBody>
                  <a:tcPr/>
                </a:tc>
                <a:extLst>
                  <a:ext uri="{0D108BD9-81ED-4DB2-BD59-A6C34878D82A}">
                    <a16:rowId xmlns:a16="http://schemas.microsoft.com/office/drawing/2014/main" val="984105681"/>
                  </a:ext>
                </a:extLst>
              </a:tr>
              <a:tr h="370840">
                <a:tc>
                  <a:txBody>
                    <a:bodyPr/>
                    <a:lstStyle/>
                    <a:p>
                      <a:r>
                        <a:rPr lang="en-GB" dirty="0"/>
                        <a:t>Communication</a:t>
                      </a:r>
                    </a:p>
                  </a:txBody>
                  <a:tcPr/>
                </a:tc>
                <a:tc>
                  <a:txBody>
                    <a:bodyPr/>
                    <a:lstStyle/>
                    <a:p>
                      <a:r>
                        <a:rPr lang="en-US" dirty="0"/>
                        <a:t>Patient-</a:t>
                      </a:r>
                      <a:r>
                        <a:rPr lang="en-US" dirty="0" err="1"/>
                        <a:t>centred</a:t>
                      </a:r>
                      <a:r>
                        <a:rPr lang="en-US" dirty="0"/>
                        <a:t> care, transparency and duty of </a:t>
                      </a:r>
                      <a:r>
                        <a:rPr lang="en-US" dirty="0" err="1"/>
                        <a:t>candour</a:t>
                      </a:r>
                      <a:r>
                        <a:rPr lang="en-US" dirty="0"/>
                        <a:t> (GOV.UK, 2020). </a:t>
                      </a:r>
                      <a:endParaRPr lang="en-GB" dirty="0"/>
                    </a:p>
                  </a:txBody>
                  <a:tcPr/>
                </a:tc>
                <a:tc>
                  <a:txBody>
                    <a:bodyPr/>
                    <a:lstStyle/>
                    <a:p>
                      <a:r>
                        <a:rPr lang="en-US" dirty="0"/>
                        <a:t>Poor communication between the staff and lack of transparency (Edwards, 2025). </a:t>
                      </a:r>
                      <a:endParaRPr lang="en-GB" dirty="0"/>
                    </a:p>
                  </a:txBody>
                  <a:tcPr/>
                </a:tc>
                <a:tc>
                  <a:txBody>
                    <a:bodyPr/>
                    <a:lstStyle/>
                    <a:p>
                      <a:r>
                        <a:rPr lang="en-US" dirty="0"/>
                        <a:t>Satisfaction of the patients and incident reporting rates (WHO, 2026). </a:t>
                      </a:r>
                      <a:endParaRPr lang="en-GB" dirty="0"/>
                    </a:p>
                  </a:txBody>
                  <a:tcPr/>
                </a:tc>
                <a:extLst>
                  <a:ext uri="{0D108BD9-81ED-4DB2-BD59-A6C34878D82A}">
                    <a16:rowId xmlns:a16="http://schemas.microsoft.com/office/drawing/2014/main" val="1795660488"/>
                  </a:ext>
                </a:extLst>
              </a:tr>
            </a:tbl>
          </a:graphicData>
        </a:graphic>
      </p:graphicFrame>
    </p:spTree>
    <p:extLst>
      <p:ext uri="{BB962C8B-B14F-4D97-AF65-F5344CB8AC3E}">
        <p14:creationId xmlns:p14="http://schemas.microsoft.com/office/powerpoint/2010/main" val="17815866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6003A-C27C-D165-C928-2275301929A4}"/>
              </a:ext>
            </a:extLst>
          </p:cNvPr>
          <p:cNvSpPr>
            <a:spLocks noGrp="1"/>
          </p:cNvSpPr>
          <p:nvPr>
            <p:ph type="title"/>
          </p:nvPr>
        </p:nvSpPr>
        <p:spPr/>
        <p:txBody>
          <a:bodyPr>
            <a:normAutofit/>
          </a:bodyPr>
          <a:lstStyle/>
          <a:p>
            <a:r>
              <a:rPr lang="en-GB" sz="2400" b="1" dirty="0">
                <a:latin typeface="Arial" panose="020B0604020202020204" pitchFamily="34" charset="0"/>
                <a:cs typeface="Arial" panose="020B0604020202020204" pitchFamily="34" charset="0"/>
              </a:rPr>
              <a:t>Evaluation and Improvement </a:t>
            </a:r>
          </a:p>
        </p:txBody>
      </p:sp>
      <p:sp>
        <p:nvSpPr>
          <p:cNvPr id="3" name="Content Placeholder 2">
            <a:extLst>
              <a:ext uri="{FF2B5EF4-FFF2-40B4-BE49-F238E27FC236}">
                <a16:creationId xmlns:a16="http://schemas.microsoft.com/office/drawing/2014/main" id="{30FF5939-7BB4-3059-9BDC-8EBDB53E8A4C}"/>
              </a:ext>
            </a:extLst>
          </p:cNvPr>
          <p:cNvSpPr>
            <a:spLocks noGrp="1"/>
          </p:cNvSpPr>
          <p:nvPr>
            <p:ph idx="1"/>
          </p:nvPr>
        </p:nvSpPr>
        <p:spPr/>
        <p:txBody>
          <a:bodyPr>
            <a:normAutofit fontScale="77500" lnSpcReduction="20000"/>
          </a:bodyPr>
          <a:lstStyle/>
          <a:p>
            <a:r>
              <a:rPr lang="en-US" sz="2100" dirty="0">
                <a:latin typeface="Arial" panose="020B0604020202020204" pitchFamily="34" charset="0"/>
                <a:cs typeface="Arial" panose="020B0604020202020204" pitchFamily="34" charset="0"/>
              </a:rPr>
              <a:t>The Bristol Inquiry has outlined systemic failures in its performance and quality assurance, specifically in audit and organisational culture (Bristol Inquiry, 2001). </a:t>
            </a:r>
          </a:p>
          <a:p>
            <a:r>
              <a:rPr lang="en-US" sz="2100" dirty="0">
                <a:latin typeface="Arial" panose="020B0604020202020204" pitchFamily="34" charset="0"/>
                <a:cs typeface="Arial" panose="020B0604020202020204" pitchFamily="34" charset="0"/>
              </a:rPr>
              <a:t>In Bristol, lack of monitoring and responsibility has ultimately led to delayed intervention and lengthened patient harm (</a:t>
            </a:r>
            <a:r>
              <a:rPr lang="en-US" sz="2100" dirty="0" err="1">
                <a:latin typeface="Arial" panose="020B0604020202020204" pitchFamily="34" charset="0"/>
                <a:cs typeface="Arial" panose="020B0604020202020204" pitchFamily="34" charset="0"/>
              </a:rPr>
              <a:t>Sirrs</a:t>
            </a:r>
            <a:r>
              <a:rPr lang="en-US" sz="2100" dirty="0">
                <a:latin typeface="Arial" panose="020B0604020202020204" pitchFamily="34" charset="0"/>
                <a:cs typeface="Arial" panose="020B0604020202020204" pitchFamily="34" charset="0"/>
              </a:rPr>
              <a:t>, 2024). </a:t>
            </a:r>
          </a:p>
          <a:p>
            <a:r>
              <a:rPr lang="en-US" sz="2100" dirty="0">
                <a:latin typeface="Arial" panose="020B0604020202020204" pitchFamily="34" charset="0"/>
                <a:cs typeface="Arial" panose="020B0604020202020204" pitchFamily="34" charset="0"/>
              </a:rPr>
              <a:t>Introduction and implementation of clinical governance frameworks will strengthen Bristol's accountability in the NHS (GOV.UK, 2026).</a:t>
            </a:r>
          </a:p>
          <a:p>
            <a:r>
              <a:rPr lang="en-US" sz="2100" dirty="0">
                <a:latin typeface="Arial" panose="020B0604020202020204" pitchFamily="34" charset="0"/>
                <a:cs typeface="Arial" panose="020B0604020202020204" pitchFamily="34" charset="0"/>
              </a:rPr>
              <a:t>Concentrating on maintaining transparency, safety of the patients, and implementing  effective policies, including whistleblower, will enhance service quality and patient trust in Bristol (GOV.UK, 2020). </a:t>
            </a:r>
          </a:p>
          <a:p>
            <a:r>
              <a:rPr lang="en-US" sz="2100" dirty="0">
                <a:latin typeface="Arial" panose="020B0604020202020204" pitchFamily="34" charset="0"/>
                <a:cs typeface="Arial" panose="020B0604020202020204" pitchFamily="34" charset="0"/>
              </a:rPr>
              <a:t>Integration of mandatory clinical audits and performance monitoring will improve early detection of  health risks in Bristol (Price et al., 2020). </a:t>
            </a:r>
          </a:p>
          <a:p>
            <a:endParaRPr lang="en-GB" dirty="0"/>
          </a:p>
        </p:txBody>
      </p:sp>
      <p:pic>
        <p:nvPicPr>
          <p:cNvPr id="4" name="Picture 3">
            <a:extLst>
              <a:ext uri="{FF2B5EF4-FFF2-40B4-BE49-F238E27FC236}">
                <a16:creationId xmlns:a16="http://schemas.microsoft.com/office/drawing/2014/main" id="{EE612BCF-8982-9CD6-EDE8-FDDD5D36CEA4}"/>
              </a:ext>
            </a:extLst>
          </p:cNvPr>
          <p:cNvPicPr>
            <a:picLocks noChangeAspect="1"/>
          </p:cNvPicPr>
          <p:nvPr/>
        </p:nvPicPr>
        <p:blipFill>
          <a:blip r:embed="rId2"/>
          <a:stretch>
            <a:fillRect/>
          </a:stretch>
        </p:blipFill>
        <p:spPr>
          <a:xfrm>
            <a:off x="7267575" y="142875"/>
            <a:ext cx="2780961" cy="1557338"/>
          </a:xfrm>
          <a:prstGeom prst="rect">
            <a:avLst/>
          </a:prstGeom>
          <a:effectLst>
            <a:softEdge rad="76200"/>
          </a:effectLst>
        </p:spPr>
      </p:pic>
    </p:spTree>
    <p:extLst>
      <p:ext uri="{BB962C8B-B14F-4D97-AF65-F5344CB8AC3E}">
        <p14:creationId xmlns:p14="http://schemas.microsoft.com/office/powerpoint/2010/main" val="40355086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22D50-28AB-944F-2279-9B7F0102D66E}"/>
              </a:ext>
            </a:extLst>
          </p:cNvPr>
          <p:cNvSpPr>
            <a:spLocks noGrp="1"/>
          </p:cNvSpPr>
          <p:nvPr>
            <p:ph type="title"/>
          </p:nvPr>
        </p:nvSpPr>
        <p:spPr>
          <a:xfrm>
            <a:off x="4332849" y="1066800"/>
            <a:ext cx="4346917" cy="1752599"/>
          </a:xfrm>
        </p:spPr>
        <p:txBody>
          <a:bodyPr/>
          <a:lstStyle/>
          <a:p>
            <a:r>
              <a:rPr lang="en-GB" sz="2800" b="1" dirty="0">
                <a:latin typeface="Arial" panose="020B0604020202020204" pitchFamily="34" charset="0"/>
                <a:cs typeface="Arial" panose="020B0604020202020204" pitchFamily="34" charset="0"/>
              </a:rPr>
              <a:t>Summary</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4531131-559A-8ED3-DE71-018446E89729}"/>
              </a:ext>
            </a:extLst>
          </p:cNvPr>
          <p:cNvSpPr>
            <a:spLocks noGrp="1"/>
          </p:cNvSpPr>
          <p:nvPr>
            <p:ph idx="1"/>
          </p:nvPr>
        </p:nvSpPr>
        <p:spPr/>
        <p:txBody>
          <a:bodyPr>
            <a:normAutofit fontScale="70000" lnSpcReduction="20000"/>
          </a:bodyPr>
          <a:lstStyle/>
          <a:p>
            <a:r>
              <a:rPr lang="en-US" sz="2600" dirty="0">
                <a:latin typeface="Arial" panose="020B0604020202020204" pitchFamily="34" charset="0"/>
                <a:cs typeface="Arial" panose="020B0604020202020204" pitchFamily="34" charset="0"/>
              </a:rPr>
              <a:t>The Bristol Royal Infirmary Inquiry report has highlighted the systematic failures in the </a:t>
            </a:r>
            <a:r>
              <a:rPr lang="en-US" sz="2600" dirty="0" err="1">
                <a:latin typeface="Arial" panose="020B0604020202020204" pitchFamily="34" charset="0"/>
                <a:cs typeface="Arial" panose="020B0604020202020204" pitchFamily="34" charset="0"/>
              </a:rPr>
              <a:t>organisation’s</a:t>
            </a:r>
            <a:r>
              <a:rPr lang="en-US" sz="2600" dirty="0">
                <a:latin typeface="Arial" panose="020B0604020202020204" pitchFamily="34" charset="0"/>
                <a:cs typeface="Arial" panose="020B0604020202020204" pitchFamily="34" charset="0"/>
              </a:rPr>
              <a:t> clinical governance, audit, performance, and organisational culture (Bristol Inquiry, 2001). </a:t>
            </a:r>
          </a:p>
          <a:p>
            <a:r>
              <a:rPr lang="en-US" sz="2600" dirty="0">
                <a:latin typeface="Arial" panose="020B0604020202020204" pitchFamily="34" charset="0"/>
                <a:cs typeface="Arial" panose="020B0604020202020204" pitchFamily="34" charset="0"/>
              </a:rPr>
              <a:t>Additionally, poor performance monitoring, weak leadership and lack of responsibility of the organisation has ultimately led to high mortality rates (Bristol Inquiry, 2001). </a:t>
            </a:r>
          </a:p>
          <a:p>
            <a:r>
              <a:rPr lang="en-US" sz="2600" dirty="0">
                <a:latin typeface="Arial" panose="020B0604020202020204" pitchFamily="34" charset="0"/>
                <a:cs typeface="Arial" panose="020B0604020202020204" pitchFamily="34" charset="0"/>
              </a:rPr>
              <a:t>Implications of the Swiss Cheese Model and the Donabedian Model have outlined how the multiple system failures led to negative outcomes (Tossaint-Schoenmakers, 2021). </a:t>
            </a:r>
          </a:p>
          <a:p>
            <a:r>
              <a:rPr lang="en-US" sz="2600" dirty="0">
                <a:latin typeface="Arial" panose="020B0604020202020204" pitchFamily="34" charset="0"/>
                <a:cs typeface="Arial" panose="020B0604020202020204" pitchFamily="34" charset="0"/>
              </a:rPr>
              <a:t>Policy gaps, such as a lack of audit and regulatory errors, have also contributed to the prolonged patient harm (Bristol Inquiry, 2001). </a:t>
            </a:r>
          </a:p>
          <a:p>
            <a:r>
              <a:rPr lang="en-US" sz="2600" dirty="0">
                <a:latin typeface="Arial" panose="020B0604020202020204" pitchFamily="34" charset="0"/>
                <a:cs typeface="Arial" panose="020B0604020202020204" pitchFamily="34" charset="0"/>
              </a:rPr>
              <a:t>The case has concentrated on the requirement for a robust, continuous, and transparent quality assurance system in the healthcare system of Bristol (Bristol Inquiry, 2001)</a:t>
            </a:r>
          </a:p>
          <a:p>
            <a:endParaRPr lang="en-GB" dirty="0"/>
          </a:p>
        </p:txBody>
      </p:sp>
    </p:spTree>
    <p:extLst>
      <p:ext uri="{BB962C8B-B14F-4D97-AF65-F5344CB8AC3E}">
        <p14:creationId xmlns:p14="http://schemas.microsoft.com/office/powerpoint/2010/main" val="37129094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4456C-0CD4-A980-DF31-B9D3C29305F1}"/>
              </a:ext>
            </a:extLst>
          </p:cNvPr>
          <p:cNvSpPr>
            <a:spLocks noGrp="1"/>
          </p:cNvSpPr>
          <p:nvPr>
            <p:ph type="title"/>
          </p:nvPr>
        </p:nvSpPr>
        <p:spPr/>
        <p:txBody>
          <a:bodyPr>
            <a:normAutofit/>
          </a:bodyPr>
          <a:lstStyle/>
          <a:p>
            <a:pPr algn="ctr"/>
            <a:r>
              <a:rPr lang="en-GB" sz="2800" b="1" dirty="0">
                <a:latin typeface="Arial" panose="020B0604020202020204" pitchFamily="34" charset="0"/>
                <a:cs typeface="Arial" panose="020B0604020202020204" pitchFamily="34" charset="0"/>
              </a:rPr>
              <a:t>Outline of the report</a:t>
            </a:r>
          </a:p>
        </p:txBody>
      </p:sp>
      <p:sp>
        <p:nvSpPr>
          <p:cNvPr id="3" name="Content Placeholder 2">
            <a:extLst>
              <a:ext uri="{FF2B5EF4-FFF2-40B4-BE49-F238E27FC236}">
                <a16:creationId xmlns:a16="http://schemas.microsoft.com/office/drawing/2014/main" id="{02867D87-5AEE-38F5-0664-A6C433B6C83B}"/>
              </a:ext>
            </a:extLst>
          </p:cNvPr>
          <p:cNvSpPr>
            <a:spLocks noGrp="1"/>
          </p:cNvSpPr>
          <p:nvPr>
            <p:ph idx="1"/>
          </p:nvPr>
        </p:nvSpPr>
        <p:spPr/>
        <p:txBody>
          <a:bodyPr/>
          <a:lstStyle/>
          <a:p>
            <a:pPr fontAlgn="base"/>
            <a:r>
              <a:rPr lang="en-US" sz="1800" dirty="0">
                <a:latin typeface="Arial" panose="020B0604020202020204" pitchFamily="34" charset="0"/>
                <a:cs typeface="Arial" panose="020B0604020202020204" pitchFamily="34" charset="0"/>
              </a:rPr>
              <a:t>Overview of the Bristol Royal Infirmary case and importance to healthcare quality assurance. </a:t>
            </a:r>
            <a:endParaRPr lang="en-US" sz="1800" b="1" dirty="0">
              <a:latin typeface="Arial" panose="020B0604020202020204" pitchFamily="34" charset="0"/>
              <a:cs typeface="Arial" panose="020B0604020202020204" pitchFamily="34" charset="0"/>
            </a:endParaRPr>
          </a:p>
          <a:p>
            <a:pPr fontAlgn="base"/>
            <a:r>
              <a:rPr lang="en-US" sz="1800" dirty="0">
                <a:latin typeface="Arial" panose="020B0604020202020204" pitchFamily="34" charset="0"/>
                <a:cs typeface="Arial" panose="020B0604020202020204" pitchFamily="34" charset="0"/>
              </a:rPr>
              <a:t>Implication of significant models, including the Swiss Cheese Model and the Donabedian Model, for evaluating the quality of healthcare in Bristol. </a:t>
            </a:r>
            <a:endParaRPr lang="en-US" sz="1800" b="1" dirty="0">
              <a:latin typeface="Arial" panose="020B0604020202020204" pitchFamily="34" charset="0"/>
              <a:cs typeface="Arial" panose="020B0604020202020204" pitchFamily="34" charset="0"/>
            </a:endParaRPr>
          </a:p>
          <a:p>
            <a:pPr fontAlgn="base"/>
            <a:r>
              <a:rPr lang="en-US" sz="1800" dirty="0">
                <a:latin typeface="Arial" panose="020B0604020202020204" pitchFamily="34" charset="0"/>
                <a:cs typeface="Arial" panose="020B0604020202020204" pitchFamily="34" charset="0"/>
              </a:rPr>
              <a:t>Application of Root Cause Analyses for </a:t>
            </a:r>
            <a:r>
              <a:rPr lang="en-US" sz="1800" dirty="0" err="1">
                <a:latin typeface="Arial" panose="020B0604020202020204" pitchFamily="34" charset="0"/>
                <a:cs typeface="Arial" panose="020B0604020202020204" pitchFamily="34" charset="0"/>
              </a:rPr>
              <a:t>recognising</a:t>
            </a:r>
            <a:r>
              <a:rPr lang="en-US" sz="1800" dirty="0">
                <a:latin typeface="Arial" panose="020B0604020202020204" pitchFamily="34" charset="0"/>
                <a:cs typeface="Arial" panose="020B0604020202020204" pitchFamily="34" charset="0"/>
              </a:rPr>
              <a:t> systematic failures. </a:t>
            </a:r>
            <a:endParaRPr lang="en-US" sz="1800" b="1" dirty="0">
              <a:latin typeface="Arial" panose="020B0604020202020204" pitchFamily="34" charset="0"/>
              <a:cs typeface="Arial" panose="020B0604020202020204" pitchFamily="34" charset="0"/>
            </a:endParaRPr>
          </a:p>
          <a:p>
            <a:pPr fontAlgn="base"/>
            <a:r>
              <a:rPr lang="en-US" sz="1800" dirty="0">
                <a:latin typeface="Arial" panose="020B0604020202020204" pitchFamily="34" charset="0"/>
                <a:cs typeface="Arial" panose="020B0604020202020204" pitchFamily="34" charset="0"/>
              </a:rPr>
              <a:t>Assessment of governance, audit, and regulatory gaps impacting healthcare service delivery. </a:t>
            </a:r>
          </a:p>
          <a:p>
            <a:r>
              <a:rPr lang="en-US" sz="1800" dirty="0">
                <a:latin typeface="Arial" panose="020B0604020202020204" pitchFamily="34" charset="0"/>
                <a:cs typeface="Arial" panose="020B0604020202020204" pitchFamily="34" charset="0"/>
              </a:rPr>
              <a:t>Recommendation of evidence-based strategies for improving quality assurance systems. </a:t>
            </a:r>
            <a:br>
              <a:rPr lang="en-US" b="1" dirty="0"/>
            </a:br>
            <a:endParaRPr lang="en-GB" dirty="0"/>
          </a:p>
        </p:txBody>
      </p:sp>
    </p:spTree>
    <p:extLst>
      <p:ext uri="{BB962C8B-B14F-4D97-AF65-F5344CB8AC3E}">
        <p14:creationId xmlns:p14="http://schemas.microsoft.com/office/powerpoint/2010/main" val="21409866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EC70F-E705-DBDE-B1C1-D9AA6A0EA579}"/>
              </a:ext>
            </a:extLst>
          </p:cNvPr>
          <p:cNvSpPr>
            <a:spLocks noGrp="1"/>
          </p:cNvSpPr>
          <p:nvPr>
            <p:ph type="title"/>
          </p:nvPr>
        </p:nvSpPr>
        <p:spPr/>
        <p:txBody>
          <a:bodyPr/>
          <a:lstStyle/>
          <a:p>
            <a:r>
              <a:rPr lang="en-GB" sz="2800" b="1" dirty="0">
                <a:latin typeface="Arial" panose="020B0604020202020204" pitchFamily="34" charset="0"/>
                <a:cs typeface="Arial" panose="020B0604020202020204" pitchFamily="34" charset="0"/>
              </a:rPr>
              <a:t>References</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42CB4AC-3251-764D-42AA-79FBE93FE79C}"/>
              </a:ext>
            </a:extLst>
          </p:cNvPr>
          <p:cNvSpPr>
            <a:spLocks noGrp="1"/>
          </p:cNvSpPr>
          <p:nvPr>
            <p:ph idx="1"/>
          </p:nvPr>
        </p:nvSpPr>
        <p:spPr>
          <a:xfrm>
            <a:off x="1097280" y="1845734"/>
            <a:ext cx="10058400" cy="4415366"/>
          </a:xfrm>
        </p:spPr>
        <p:txBody>
          <a:bodyPr>
            <a:noAutofit/>
          </a:bodyPr>
          <a:lstStyle/>
          <a:p>
            <a:pPr lvl="0"/>
            <a:r>
              <a:rPr lang="en-US" sz="600" dirty="0" err="1">
                <a:latin typeface="Arial" panose="020B0604020202020204" pitchFamily="34" charset="0"/>
                <a:cs typeface="Arial" panose="020B0604020202020204" pitchFamily="34" charset="0"/>
              </a:rPr>
              <a:t>Blumenfeld</a:t>
            </a:r>
            <a:r>
              <a:rPr lang="en-US" sz="600" dirty="0">
                <a:latin typeface="Arial" panose="020B0604020202020204" pitchFamily="34" charset="0"/>
                <a:cs typeface="Arial" panose="020B0604020202020204" pitchFamily="34" charset="0"/>
              </a:rPr>
              <a:t>, M., Lin, C.Y., Jack, A., Abdurrahman, U.T., Gerstein, T. and </a:t>
            </a:r>
            <a:r>
              <a:rPr lang="en-US" sz="600" dirty="0" err="1">
                <a:latin typeface="Arial" panose="020B0604020202020204" pitchFamily="34" charset="0"/>
                <a:cs typeface="Arial" panose="020B0604020202020204" pitchFamily="34" charset="0"/>
              </a:rPr>
              <a:t>Barkan</a:t>
            </a:r>
            <a:r>
              <a:rPr lang="en-US" sz="600" dirty="0">
                <a:latin typeface="Arial" panose="020B0604020202020204" pitchFamily="34" charset="0"/>
                <a:cs typeface="Arial" panose="020B0604020202020204" pitchFamily="34" charset="0"/>
              </a:rPr>
              <a:t>, C.P., (2023) ‘Towards measuring national railways’ safety through a benchmarking framework of transparency and published data’ Safety science, 164, p.106188. Available at: </a:t>
            </a:r>
            <a:r>
              <a:rPr lang="en-US" sz="600" u="sng" dirty="0">
                <a:latin typeface="Arial" panose="020B0604020202020204" pitchFamily="34" charset="0"/>
                <a:cs typeface="Arial" panose="020B0604020202020204" pitchFamily="34" charset="0"/>
                <a:hlinkClick r:id="rId2"/>
              </a:rPr>
              <a:t>https://railtec.illinois.edu/wp/wp-content/uploads/Blumenfeld-et-al-2023-Towards-measuring-national-railways-safety-through-a-benchmarking-framework-of-transparency-and-published-data.pdf</a:t>
            </a:r>
            <a:r>
              <a:rPr lang="en-US" sz="600" dirty="0">
                <a:latin typeface="Arial" panose="020B0604020202020204" pitchFamily="34" charset="0"/>
                <a:cs typeface="Arial" panose="020B0604020202020204" pitchFamily="34" charset="0"/>
              </a:rPr>
              <a:t> (Accessed 16 March 2026)</a:t>
            </a:r>
          </a:p>
          <a:p>
            <a:pPr lvl="0"/>
            <a:r>
              <a:rPr lang="en-US" sz="600" dirty="0">
                <a:latin typeface="Arial" panose="020B0604020202020204" pitchFamily="34" charset="0"/>
                <a:cs typeface="Arial" panose="020B0604020202020204" pitchFamily="34" charset="0"/>
              </a:rPr>
              <a:t>Bristol City Council, (2026) </a:t>
            </a:r>
            <a:r>
              <a:rPr lang="en-US" sz="600" i="1" dirty="0">
                <a:latin typeface="Arial" panose="020B0604020202020204" pitchFamily="34" charset="0"/>
                <a:cs typeface="Arial" panose="020B0604020202020204" pitchFamily="34" charset="0"/>
              </a:rPr>
              <a:t>‘Audit Findings (ISA 260) Report for Bristol City Council’. </a:t>
            </a:r>
            <a:r>
              <a:rPr lang="en-US" sz="600" dirty="0">
                <a:latin typeface="Arial" panose="020B0604020202020204" pitchFamily="34" charset="0"/>
                <a:cs typeface="Arial" panose="020B0604020202020204" pitchFamily="34" charset="0"/>
              </a:rPr>
              <a:t>Available at: </a:t>
            </a:r>
            <a:r>
              <a:rPr lang="en-US" sz="600" u="sng" dirty="0">
                <a:latin typeface="Arial" panose="020B0604020202020204" pitchFamily="34" charset="0"/>
                <a:cs typeface="Arial" panose="020B0604020202020204" pitchFamily="34" charset="0"/>
                <a:hlinkClick r:id="rId3"/>
              </a:rPr>
              <a:t>https://democracy.bristol.gov.uk/documents/s122250/External%20Audit%20Update.pdf</a:t>
            </a:r>
            <a:r>
              <a:rPr lang="en-US" sz="600" dirty="0">
                <a:latin typeface="Arial" panose="020B0604020202020204" pitchFamily="34" charset="0"/>
                <a:cs typeface="Arial" panose="020B0604020202020204" pitchFamily="34" charset="0"/>
              </a:rPr>
              <a:t> (Accessed 16 March 2026)</a:t>
            </a:r>
          </a:p>
          <a:p>
            <a:pPr lvl="0"/>
            <a:r>
              <a:rPr lang="en-US" sz="600" dirty="0">
                <a:latin typeface="Arial" panose="020B0604020202020204" pitchFamily="34" charset="0"/>
                <a:cs typeface="Arial" panose="020B0604020202020204" pitchFamily="34" charset="0"/>
              </a:rPr>
              <a:t>Bristol Inquiry Report (2001) ‘Print versions’ Available at: </a:t>
            </a:r>
            <a:r>
              <a:rPr lang="en-US" sz="600" u="sng" dirty="0">
                <a:latin typeface="Arial" panose="020B0604020202020204" pitchFamily="34" charset="0"/>
                <a:cs typeface="Arial" panose="020B0604020202020204" pitchFamily="34" charset="0"/>
                <a:hlinkClick r:id="rId4"/>
              </a:rPr>
              <a:t>http://webarchive.nationalarchives.gov.uk/20090811143822/http://www.bristol-inquiry.org.uk/final_report/</a:t>
            </a:r>
            <a:r>
              <a:rPr lang="en-US" sz="600" dirty="0">
                <a:latin typeface="Arial" panose="020B0604020202020204" pitchFamily="34" charset="0"/>
                <a:cs typeface="Arial" panose="020B0604020202020204" pitchFamily="34" charset="0"/>
              </a:rPr>
              <a:t> (Accessed 16 March 2026)</a:t>
            </a:r>
          </a:p>
          <a:p>
            <a:pPr lvl="0"/>
            <a:r>
              <a:rPr lang="en-US" sz="600" dirty="0">
                <a:latin typeface="Arial" panose="020B0604020202020204" pitchFamily="34" charset="0"/>
                <a:cs typeface="Arial" panose="020B0604020202020204" pitchFamily="34" charset="0"/>
              </a:rPr>
              <a:t>Connor, L., Dean, J., </a:t>
            </a:r>
            <a:r>
              <a:rPr lang="en-US" sz="600" dirty="0" err="1">
                <a:latin typeface="Arial" panose="020B0604020202020204" pitchFamily="34" charset="0"/>
                <a:cs typeface="Arial" panose="020B0604020202020204" pitchFamily="34" charset="0"/>
              </a:rPr>
              <a:t>McNett</a:t>
            </a:r>
            <a:r>
              <a:rPr lang="en-US" sz="600" dirty="0">
                <a:latin typeface="Arial" panose="020B0604020202020204" pitchFamily="34" charset="0"/>
                <a:cs typeface="Arial" panose="020B0604020202020204" pitchFamily="34" charset="0"/>
              </a:rPr>
              <a:t>, M., </a:t>
            </a:r>
            <a:r>
              <a:rPr lang="en-US" sz="600" dirty="0" err="1">
                <a:latin typeface="Arial" panose="020B0604020202020204" pitchFamily="34" charset="0"/>
                <a:cs typeface="Arial" panose="020B0604020202020204" pitchFamily="34" charset="0"/>
              </a:rPr>
              <a:t>Tydings</a:t>
            </a:r>
            <a:r>
              <a:rPr lang="en-US" sz="600" dirty="0">
                <a:latin typeface="Arial" panose="020B0604020202020204" pitchFamily="34" charset="0"/>
                <a:cs typeface="Arial" panose="020B0604020202020204" pitchFamily="34" charset="0"/>
              </a:rPr>
              <a:t>, D.M., </a:t>
            </a:r>
            <a:r>
              <a:rPr lang="en-US" sz="600" dirty="0" err="1">
                <a:latin typeface="Arial" panose="020B0604020202020204" pitchFamily="34" charset="0"/>
                <a:cs typeface="Arial" panose="020B0604020202020204" pitchFamily="34" charset="0"/>
              </a:rPr>
              <a:t>Shrout</a:t>
            </a:r>
            <a:r>
              <a:rPr lang="en-US" sz="600" dirty="0">
                <a:latin typeface="Arial" panose="020B0604020202020204" pitchFamily="34" charset="0"/>
                <a:cs typeface="Arial" panose="020B0604020202020204" pitchFamily="34" charset="0"/>
              </a:rPr>
              <a:t>, A., Gorsuch, P.F., Hole, A., Moore, L., Brown, R., </a:t>
            </a:r>
            <a:r>
              <a:rPr lang="en-US" sz="600" dirty="0" err="1">
                <a:latin typeface="Arial" panose="020B0604020202020204" pitchFamily="34" charset="0"/>
                <a:cs typeface="Arial" panose="020B0604020202020204" pitchFamily="34" charset="0"/>
              </a:rPr>
              <a:t>Melnyk</a:t>
            </a:r>
            <a:r>
              <a:rPr lang="en-US" sz="600" dirty="0">
                <a:latin typeface="Arial" panose="020B0604020202020204" pitchFamily="34" charset="0"/>
                <a:cs typeface="Arial" panose="020B0604020202020204" pitchFamily="34" charset="0"/>
              </a:rPr>
              <a:t>, B.M. and Gallagher‐Ford, L., (2023) ‘Evidence‐based practice improves patient outcomes and healthcare system return on investment: Findings from a scoping review’ Worldviews on Evidence‐Based Nursing, 20(1), pp.6-15. Available at: </a:t>
            </a:r>
            <a:r>
              <a:rPr lang="en-US" sz="600" u="sng" dirty="0">
                <a:latin typeface="Arial" panose="020B0604020202020204" pitchFamily="34" charset="0"/>
                <a:cs typeface="Arial" panose="020B0604020202020204" pitchFamily="34" charset="0"/>
                <a:hlinkClick r:id="rId5"/>
              </a:rPr>
              <a:t>https://sigmapubs.onlinelibrary.wiley.com/doi/pdf/10.1111/wvn.12621</a:t>
            </a:r>
            <a:r>
              <a:rPr lang="en-US" sz="600" dirty="0">
                <a:latin typeface="Arial" panose="020B0604020202020204" pitchFamily="34" charset="0"/>
                <a:cs typeface="Arial" panose="020B0604020202020204" pitchFamily="34" charset="0"/>
              </a:rPr>
              <a:t> (Accessed 16 March 2026)</a:t>
            </a:r>
          </a:p>
          <a:p>
            <a:pPr lvl="0"/>
            <a:r>
              <a:rPr lang="en-GB" sz="600" dirty="0">
                <a:latin typeface="Arial" panose="020B0604020202020204" pitchFamily="34" charset="0"/>
                <a:cs typeface="Arial" panose="020B0604020202020204" pitchFamily="34" charset="0"/>
              </a:rPr>
              <a:t>Edwards, M. (2025). </a:t>
            </a:r>
            <a:r>
              <a:rPr lang="en-US" sz="600" dirty="0">
                <a:latin typeface="Arial" panose="020B0604020202020204" pitchFamily="34" charset="0"/>
                <a:cs typeface="Arial" panose="020B0604020202020204" pitchFamily="34" charset="0"/>
              </a:rPr>
              <a:t>'</a:t>
            </a:r>
            <a:r>
              <a:rPr lang="en-US" sz="600" i="1" dirty="0">
                <a:latin typeface="Arial" panose="020B0604020202020204" pitchFamily="34" charset="0"/>
                <a:cs typeface="Arial" panose="020B0604020202020204" pitchFamily="34" charset="0"/>
              </a:rPr>
              <a:t>Culture of non-transparency' at city council</a:t>
            </a:r>
            <a:r>
              <a:rPr lang="en-US" sz="600" dirty="0">
                <a:latin typeface="Arial" panose="020B0604020202020204" pitchFamily="34" charset="0"/>
                <a:cs typeface="Arial" panose="020B0604020202020204" pitchFamily="34" charset="0"/>
              </a:rPr>
              <a:t>’ BBC. Available at: </a:t>
            </a:r>
            <a:r>
              <a:rPr lang="en-US" sz="600" u="sng" dirty="0">
                <a:latin typeface="Arial" panose="020B0604020202020204" pitchFamily="34" charset="0"/>
                <a:cs typeface="Arial" panose="020B0604020202020204" pitchFamily="34" charset="0"/>
                <a:hlinkClick r:id="rId6"/>
              </a:rPr>
              <a:t>https://www.bbc.co.uk/news/articles/cp3d5glz1k4o</a:t>
            </a:r>
            <a:r>
              <a:rPr lang="en-US" sz="600" dirty="0">
                <a:latin typeface="Arial" panose="020B0604020202020204" pitchFamily="34" charset="0"/>
                <a:cs typeface="Arial" panose="020B0604020202020204" pitchFamily="34" charset="0"/>
              </a:rPr>
              <a:t> (Accessed 16 March 2026)</a:t>
            </a:r>
          </a:p>
          <a:p>
            <a:pPr lvl="0"/>
            <a:r>
              <a:rPr lang="en-US" sz="600" dirty="0">
                <a:latin typeface="Arial" panose="020B0604020202020204" pitchFamily="34" charset="0"/>
                <a:cs typeface="Arial" panose="020B0604020202020204" pitchFamily="34" charset="0"/>
              </a:rPr>
              <a:t>GOV.UK, (2020). ‘Duty of </a:t>
            </a:r>
            <a:r>
              <a:rPr lang="en-US" sz="600" dirty="0" err="1">
                <a:latin typeface="Arial" panose="020B0604020202020204" pitchFamily="34" charset="0"/>
                <a:cs typeface="Arial" panose="020B0604020202020204" pitchFamily="34" charset="0"/>
              </a:rPr>
              <a:t>candour</a:t>
            </a:r>
            <a:r>
              <a:rPr lang="en-US" sz="600" dirty="0">
                <a:latin typeface="Arial" panose="020B0604020202020204" pitchFamily="34" charset="0"/>
                <a:cs typeface="Arial" panose="020B0604020202020204" pitchFamily="34" charset="0"/>
              </a:rPr>
              <a:t>’ Available at: https://www.gov.uk/government/publications/nhs-screening-programmes-duty-of-candour/duty-of-candour (Accessed 16 March 2026)</a:t>
            </a:r>
          </a:p>
          <a:p>
            <a:pPr lvl="0"/>
            <a:r>
              <a:rPr lang="en-US" sz="600" dirty="0">
                <a:latin typeface="Arial" panose="020B0604020202020204" pitchFamily="34" charset="0"/>
                <a:cs typeface="Arial" panose="020B0604020202020204" pitchFamily="34" charset="0"/>
              </a:rPr>
              <a:t>GOV.UK, (2026). ‘4. Clinical governance’ Available at: </a:t>
            </a:r>
            <a:r>
              <a:rPr lang="en-US" sz="600" u="sng" dirty="0">
                <a:latin typeface="Arial" panose="020B0604020202020204" pitchFamily="34" charset="0"/>
                <a:cs typeface="Arial" panose="020B0604020202020204" pitchFamily="34" charset="0"/>
                <a:hlinkClick r:id="rId7"/>
              </a:rPr>
              <a:t>https://www.gov.uk/government/publications/newborn-hearing-screening-programme-nhsp-operational-guidance/4-clinical-governance</a:t>
            </a:r>
            <a:r>
              <a:rPr lang="en-US" sz="600" dirty="0">
                <a:latin typeface="Arial" panose="020B0604020202020204" pitchFamily="34" charset="0"/>
                <a:cs typeface="Arial" panose="020B0604020202020204" pitchFamily="34" charset="0"/>
              </a:rPr>
              <a:t> (Accessed 16 March 2026)</a:t>
            </a:r>
          </a:p>
          <a:p>
            <a:pPr lvl="0"/>
            <a:r>
              <a:rPr lang="en-IN" sz="600" dirty="0">
                <a:latin typeface="Arial" panose="020B0604020202020204" pitchFamily="34" charset="0"/>
                <a:cs typeface="Arial" panose="020B0604020202020204" pitchFamily="34" charset="0"/>
              </a:rPr>
              <a:t>Hoffmann, C., Avery, K. N., </a:t>
            </a:r>
            <a:r>
              <a:rPr lang="en-IN" sz="600" dirty="0" err="1">
                <a:latin typeface="Arial" panose="020B0604020202020204" pitchFamily="34" charset="0"/>
                <a:cs typeface="Arial" panose="020B0604020202020204" pitchFamily="34" charset="0"/>
              </a:rPr>
              <a:t>Macefield</a:t>
            </a:r>
            <a:r>
              <a:rPr lang="en-IN" sz="600" dirty="0">
                <a:latin typeface="Arial" panose="020B0604020202020204" pitchFamily="34" charset="0"/>
                <a:cs typeface="Arial" panose="020B0604020202020204" pitchFamily="34" charset="0"/>
              </a:rPr>
              <a:t>, R. C., </a:t>
            </a:r>
            <a:r>
              <a:rPr lang="en-IN" sz="600" dirty="0" err="1">
                <a:latin typeface="Arial" panose="020B0604020202020204" pitchFamily="34" charset="0"/>
                <a:cs typeface="Arial" panose="020B0604020202020204" pitchFamily="34" charset="0"/>
              </a:rPr>
              <a:t>Snelgrove</a:t>
            </a:r>
            <a:r>
              <a:rPr lang="en-IN" sz="600" dirty="0">
                <a:latin typeface="Arial" panose="020B0604020202020204" pitchFamily="34" charset="0"/>
                <a:cs typeface="Arial" panose="020B0604020202020204" pitchFamily="34" charset="0"/>
              </a:rPr>
              <a:t>, V., </a:t>
            </a:r>
            <a:r>
              <a:rPr lang="en-IN" sz="600" dirty="0" err="1">
                <a:latin typeface="Arial" panose="020B0604020202020204" pitchFamily="34" charset="0"/>
                <a:cs typeface="Arial" panose="020B0604020202020204" pitchFamily="34" charset="0"/>
              </a:rPr>
              <a:t>Rooshenas</a:t>
            </a:r>
            <a:r>
              <a:rPr lang="en-IN" sz="600" dirty="0">
                <a:latin typeface="Arial" panose="020B0604020202020204" pitchFamily="34" charset="0"/>
                <a:cs typeface="Arial" panose="020B0604020202020204" pitchFamily="34" charset="0"/>
              </a:rPr>
              <a:t>, L., </a:t>
            </a:r>
            <a:r>
              <a:rPr lang="en-IN" sz="600" dirty="0" err="1">
                <a:latin typeface="Arial" panose="020B0604020202020204" pitchFamily="34" charset="0"/>
                <a:cs typeface="Arial" panose="020B0604020202020204" pitchFamily="34" charset="0"/>
              </a:rPr>
              <a:t>Bekker</a:t>
            </a:r>
            <a:r>
              <a:rPr lang="en-IN" sz="600" dirty="0">
                <a:latin typeface="Arial" panose="020B0604020202020204" pitchFamily="34" charset="0"/>
                <a:cs typeface="Arial" panose="020B0604020202020204" pitchFamily="34" charset="0"/>
              </a:rPr>
              <a:t>, H. L., ... and McNair, A. G (2025) ‘Patient and surgeon perspectives of a large-scale system for automated, real-time monitoring and feedback of shared decision-making integrated into surgical practice: a qualitative study’. </a:t>
            </a:r>
            <a:r>
              <a:rPr lang="en-IN" sz="600" i="1" dirty="0">
                <a:latin typeface="Arial" panose="020B0604020202020204" pitchFamily="34" charset="0"/>
                <a:cs typeface="Arial" panose="020B0604020202020204" pitchFamily="34" charset="0"/>
              </a:rPr>
              <a:t>BMJ open</a:t>
            </a:r>
            <a:r>
              <a:rPr lang="en-IN" sz="600" dirty="0">
                <a:latin typeface="Arial" panose="020B0604020202020204" pitchFamily="34" charset="0"/>
                <a:cs typeface="Arial" panose="020B0604020202020204" pitchFamily="34" charset="0"/>
              </a:rPr>
              <a:t>, </a:t>
            </a:r>
            <a:r>
              <a:rPr lang="en-IN" sz="600" i="1" dirty="0">
                <a:latin typeface="Arial" panose="020B0604020202020204" pitchFamily="34" charset="0"/>
                <a:cs typeface="Arial" panose="020B0604020202020204" pitchFamily="34" charset="0"/>
              </a:rPr>
              <a:t>15</a:t>
            </a:r>
            <a:r>
              <a:rPr lang="en-IN" sz="600" dirty="0">
                <a:latin typeface="Arial" panose="020B0604020202020204" pitchFamily="34" charset="0"/>
                <a:cs typeface="Arial" panose="020B0604020202020204" pitchFamily="34" charset="0"/>
              </a:rPr>
              <a:t>(6), e099090. </a:t>
            </a:r>
            <a:r>
              <a:rPr lang="en-US" sz="600" dirty="0">
                <a:latin typeface="Arial" panose="020B0604020202020204" pitchFamily="34" charset="0"/>
                <a:cs typeface="Arial" panose="020B0604020202020204" pitchFamily="34" charset="0"/>
              </a:rPr>
              <a:t>Available at: </a:t>
            </a:r>
            <a:r>
              <a:rPr lang="en-US" sz="600" u="sng" dirty="0">
                <a:latin typeface="Arial" panose="020B0604020202020204" pitchFamily="34" charset="0"/>
                <a:cs typeface="Arial" panose="020B0604020202020204" pitchFamily="34" charset="0"/>
                <a:hlinkClick r:id="rId8"/>
              </a:rPr>
              <a:t>https://bmjopen.bmj.com/content/bmjopen/15/6/e099090.full.pdf</a:t>
            </a:r>
            <a:r>
              <a:rPr lang="en-US" sz="600" dirty="0">
                <a:latin typeface="Arial" panose="020B0604020202020204" pitchFamily="34" charset="0"/>
                <a:cs typeface="Arial" panose="020B0604020202020204" pitchFamily="34" charset="0"/>
              </a:rPr>
              <a:t> (Accessed 16 March 2026)</a:t>
            </a:r>
          </a:p>
          <a:p>
            <a:pPr lvl="0"/>
            <a:r>
              <a:rPr lang="en-US" sz="600" dirty="0">
                <a:latin typeface="Arial" panose="020B0604020202020204" pitchFamily="34" charset="0"/>
                <a:cs typeface="Arial" panose="020B0604020202020204" pitchFamily="34" charset="0"/>
              </a:rPr>
              <a:t>Khan, T., Alderson, S., Francis, J.J., </a:t>
            </a:r>
            <a:r>
              <a:rPr lang="en-US" sz="600" dirty="0" err="1">
                <a:latin typeface="Arial" panose="020B0604020202020204" pitchFamily="34" charset="0"/>
                <a:cs typeface="Arial" panose="020B0604020202020204" pitchFamily="34" charset="0"/>
              </a:rPr>
              <a:t>Lorencatto</a:t>
            </a:r>
            <a:r>
              <a:rPr lang="en-US" sz="600" dirty="0">
                <a:latin typeface="Arial" panose="020B0604020202020204" pitchFamily="34" charset="0"/>
                <a:cs typeface="Arial" panose="020B0604020202020204" pitchFamily="34" charset="0"/>
              </a:rPr>
              <a:t>, F., Grant-Casey, J., </a:t>
            </a:r>
            <a:r>
              <a:rPr lang="en-US" sz="600" dirty="0" err="1">
                <a:latin typeface="Arial" panose="020B0604020202020204" pitchFamily="34" charset="0"/>
                <a:cs typeface="Arial" panose="020B0604020202020204" pitchFamily="34" charset="0"/>
              </a:rPr>
              <a:t>Stanworth</a:t>
            </a:r>
            <a:r>
              <a:rPr lang="en-US" sz="600" dirty="0">
                <a:latin typeface="Arial" panose="020B0604020202020204" pitchFamily="34" charset="0"/>
                <a:cs typeface="Arial" panose="020B0604020202020204" pitchFamily="34" charset="0"/>
              </a:rPr>
              <a:t>, S.J. and Foy, R., (2020) ‘Repeated analyses of national clinical audit reports demonstrate improvements in feedback methods’ Implementation science communications, 1(1), p.106. Available at: </a:t>
            </a:r>
            <a:r>
              <a:rPr lang="en-US" sz="600" u="sng" dirty="0">
                <a:latin typeface="Arial" panose="020B0604020202020204" pitchFamily="34" charset="0"/>
                <a:cs typeface="Arial" panose="020B0604020202020204" pitchFamily="34" charset="0"/>
                <a:hlinkClick r:id="rId9"/>
              </a:rPr>
              <a:t>https://link.springer.com/content/pdf/10.1186/s43058-020-00089-3.pdf</a:t>
            </a:r>
            <a:r>
              <a:rPr lang="en-US" sz="600" dirty="0">
                <a:latin typeface="Arial" panose="020B0604020202020204" pitchFamily="34" charset="0"/>
                <a:cs typeface="Arial" panose="020B0604020202020204" pitchFamily="34" charset="0"/>
              </a:rPr>
              <a:t> (Accessed 16 March 2026)</a:t>
            </a:r>
          </a:p>
          <a:p>
            <a:pPr lvl="0"/>
            <a:r>
              <a:rPr lang="en-US" sz="600" dirty="0">
                <a:latin typeface="Arial" panose="020B0604020202020204" pitchFamily="34" charset="0"/>
                <a:cs typeface="Arial" panose="020B0604020202020204" pitchFamily="34" charset="0"/>
              </a:rPr>
              <a:t>Price, T., </a:t>
            </a:r>
            <a:r>
              <a:rPr lang="en-US" sz="600" dirty="0" err="1">
                <a:latin typeface="Arial" panose="020B0604020202020204" pitchFamily="34" charset="0"/>
                <a:cs typeface="Arial" panose="020B0604020202020204" pitchFamily="34" charset="0"/>
              </a:rPr>
              <a:t>Tredinnick</a:t>
            </a:r>
            <a:r>
              <a:rPr lang="en-US" sz="600" dirty="0">
                <a:latin typeface="Arial" panose="020B0604020202020204" pitchFamily="34" charset="0"/>
                <a:cs typeface="Arial" panose="020B0604020202020204" pitchFamily="34" charset="0"/>
              </a:rPr>
              <a:t>-Rowe, J., </a:t>
            </a:r>
            <a:r>
              <a:rPr lang="en-US" sz="600" dirty="0" err="1">
                <a:latin typeface="Arial" panose="020B0604020202020204" pitchFamily="34" charset="0"/>
                <a:cs typeface="Arial" panose="020B0604020202020204" pitchFamily="34" charset="0"/>
              </a:rPr>
              <a:t>Walshe</a:t>
            </a:r>
            <a:r>
              <a:rPr lang="en-US" sz="600" dirty="0">
                <a:latin typeface="Arial" panose="020B0604020202020204" pitchFamily="34" charset="0"/>
                <a:cs typeface="Arial" panose="020B0604020202020204" pitchFamily="34" charset="0"/>
              </a:rPr>
              <a:t>, K., </a:t>
            </a:r>
            <a:r>
              <a:rPr lang="en-US" sz="600" dirty="0" err="1">
                <a:latin typeface="Arial" panose="020B0604020202020204" pitchFamily="34" charset="0"/>
                <a:cs typeface="Arial" panose="020B0604020202020204" pitchFamily="34" charset="0"/>
              </a:rPr>
              <a:t>Tazzyman</a:t>
            </a:r>
            <a:r>
              <a:rPr lang="en-US" sz="600" dirty="0">
                <a:latin typeface="Arial" panose="020B0604020202020204" pitchFamily="34" charset="0"/>
                <a:cs typeface="Arial" panose="020B0604020202020204" pitchFamily="34" charset="0"/>
              </a:rPr>
              <a:t>, A., Ferguson, J., Boyd, A., Archer, J. and Bryce, M., (2020) ‘Reviving clinical governance? A qualitative study of the impact of professional regulatory reform on clinical governance in healthcare </a:t>
            </a:r>
            <a:r>
              <a:rPr lang="en-US" sz="600" dirty="0" err="1">
                <a:latin typeface="Arial" panose="020B0604020202020204" pitchFamily="34" charset="0"/>
                <a:cs typeface="Arial" panose="020B0604020202020204" pitchFamily="34" charset="0"/>
              </a:rPr>
              <a:t>organisations</a:t>
            </a:r>
            <a:r>
              <a:rPr lang="en-US" sz="600" dirty="0">
                <a:latin typeface="Arial" panose="020B0604020202020204" pitchFamily="34" charset="0"/>
                <a:cs typeface="Arial" panose="020B0604020202020204" pitchFamily="34" charset="0"/>
              </a:rPr>
              <a:t> in England’ Health Policy, 124(4), pp.446-453. Available at: </a:t>
            </a:r>
            <a:r>
              <a:rPr lang="en-US" sz="600" u="sng" dirty="0">
                <a:latin typeface="Arial" panose="020B0604020202020204" pitchFamily="34" charset="0"/>
                <a:cs typeface="Arial" panose="020B0604020202020204" pitchFamily="34" charset="0"/>
                <a:hlinkClick r:id="rId10"/>
              </a:rPr>
              <a:t>https://www.sciencedirect.com/science/article/pii/S0168851020300130</a:t>
            </a:r>
            <a:r>
              <a:rPr lang="en-US" sz="600" dirty="0">
                <a:latin typeface="Arial" panose="020B0604020202020204" pitchFamily="34" charset="0"/>
                <a:cs typeface="Arial" panose="020B0604020202020204" pitchFamily="34" charset="0"/>
              </a:rPr>
              <a:t> (Accessed 16 March 2026)</a:t>
            </a:r>
          </a:p>
          <a:p>
            <a:pPr lvl="0"/>
            <a:r>
              <a:rPr lang="en-US" sz="600" dirty="0">
                <a:latin typeface="Arial" panose="020B0604020202020204" pitchFamily="34" charset="0"/>
                <a:cs typeface="Arial" panose="020B0604020202020204" pitchFamily="34" charset="0"/>
              </a:rPr>
              <a:t>Price, T., </a:t>
            </a:r>
            <a:r>
              <a:rPr lang="en-US" sz="600" dirty="0" err="1">
                <a:latin typeface="Arial" panose="020B0604020202020204" pitchFamily="34" charset="0"/>
                <a:cs typeface="Arial" panose="020B0604020202020204" pitchFamily="34" charset="0"/>
              </a:rPr>
              <a:t>Tredinnick</a:t>
            </a:r>
            <a:r>
              <a:rPr lang="en-US" sz="600" dirty="0">
                <a:latin typeface="Arial" panose="020B0604020202020204" pitchFamily="34" charset="0"/>
                <a:cs typeface="Arial" panose="020B0604020202020204" pitchFamily="34" charset="0"/>
              </a:rPr>
              <a:t>-Rowe, J., </a:t>
            </a:r>
            <a:r>
              <a:rPr lang="en-US" sz="600" dirty="0" err="1">
                <a:latin typeface="Arial" panose="020B0604020202020204" pitchFamily="34" charset="0"/>
                <a:cs typeface="Arial" panose="020B0604020202020204" pitchFamily="34" charset="0"/>
              </a:rPr>
              <a:t>Walshe</a:t>
            </a:r>
            <a:r>
              <a:rPr lang="en-US" sz="600" dirty="0">
                <a:latin typeface="Arial" panose="020B0604020202020204" pitchFamily="34" charset="0"/>
                <a:cs typeface="Arial" panose="020B0604020202020204" pitchFamily="34" charset="0"/>
              </a:rPr>
              <a:t>, K., </a:t>
            </a:r>
            <a:r>
              <a:rPr lang="en-US" sz="600" dirty="0" err="1">
                <a:latin typeface="Arial" panose="020B0604020202020204" pitchFamily="34" charset="0"/>
                <a:cs typeface="Arial" panose="020B0604020202020204" pitchFamily="34" charset="0"/>
              </a:rPr>
              <a:t>Tazzyman</a:t>
            </a:r>
            <a:r>
              <a:rPr lang="en-US" sz="600" dirty="0">
                <a:latin typeface="Arial" panose="020B0604020202020204" pitchFamily="34" charset="0"/>
                <a:cs typeface="Arial" panose="020B0604020202020204" pitchFamily="34" charset="0"/>
              </a:rPr>
              <a:t>, A., Ferguson, J., Boyd, A., ... and Bryce, M. (2020) ‘Reviving clinical governance? A qualitative study of the impact of professional regulatory reform on clinical governance in healthcare </a:t>
            </a:r>
            <a:r>
              <a:rPr lang="en-US" sz="600" dirty="0" err="1">
                <a:latin typeface="Arial" panose="020B0604020202020204" pitchFamily="34" charset="0"/>
                <a:cs typeface="Arial" panose="020B0604020202020204" pitchFamily="34" charset="0"/>
              </a:rPr>
              <a:t>organisations</a:t>
            </a:r>
            <a:r>
              <a:rPr lang="en-US" sz="600" dirty="0">
                <a:latin typeface="Arial" panose="020B0604020202020204" pitchFamily="34" charset="0"/>
                <a:cs typeface="Arial" panose="020B0604020202020204" pitchFamily="34" charset="0"/>
              </a:rPr>
              <a:t> in England’ </a:t>
            </a:r>
            <a:r>
              <a:rPr lang="en-US" sz="600" i="1" dirty="0">
                <a:latin typeface="Arial" panose="020B0604020202020204" pitchFamily="34" charset="0"/>
                <a:cs typeface="Arial" panose="020B0604020202020204" pitchFamily="34" charset="0"/>
              </a:rPr>
              <a:t>Health Policy</a:t>
            </a:r>
            <a:r>
              <a:rPr lang="en-US" sz="600" dirty="0">
                <a:latin typeface="Arial" panose="020B0604020202020204" pitchFamily="34" charset="0"/>
                <a:cs typeface="Arial" panose="020B0604020202020204" pitchFamily="34" charset="0"/>
              </a:rPr>
              <a:t>, </a:t>
            </a:r>
            <a:r>
              <a:rPr lang="en-US" sz="600" i="1" dirty="0">
                <a:latin typeface="Arial" panose="020B0604020202020204" pitchFamily="34" charset="0"/>
                <a:cs typeface="Arial" panose="020B0604020202020204" pitchFamily="34" charset="0"/>
              </a:rPr>
              <a:t>124</a:t>
            </a:r>
            <a:r>
              <a:rPr lang="en-US" sz="600" dirty="0">
                <a:latin typeface="Arial" panose="020B0604020202020204" pitchFamily="34" charset="0"/>
                <a:cs typeface="Arial" panose="020B0604020202020204" pitchFamily="34" charset="0"/>
              </a:rPr>
              <a:t>(4), 446-453. Available at: </a:t>
            </a:r>
            <a:r>
              <a:rPr lang="en-US" sz="600" u="sng" dirty="0">
                <a:latin typeface="Arial" panose="020B0604020202020204" pitchFamily="34" charset="0"/>
                <a:cs typeface="Arial" panose="020B0604020202020204" pitchFamily="34" charset="0"/>
                <a:hlinkClick r:id="rId10"/>
              </a:rPr>
              <a:t>https://www.sciencedirect.com/science/article/pii/S0168851020300130</a:t>
            </a:r>
            <a:r>
              <a:rPr lang="en-US" sz="600" dirty="0">
                <a:latin typeface="Arial" panose="020B0604020202020204" pitchFamily="34" charset="0"/>
                <a:cs typeface="Arial" panose="020B0604020202020204" pitchFamily="34" charset="0"/>
              </a:rPr>
              <a:t> (Accessed 16 March 2026)</a:t>
            </a:r>
          </a:p>
          <a:p>
            <a:pPr lvl="0"/>
            <a:r>
              <a:rPr lang="en-US" sz="600" dirty="0" err="1">
                <a:latin typeface="Arial" panose="020B0604020202020204" pitchFamily="34" charset="0"/>
                <a:cs typeface="Arial" panose="020B0604020202020204" pitchFamily="34" charset="0"/>
              </a:rPr>
              <a:t>Sirrs</a:t>
            </a:r>
            <a:r>
              <a:rPr lang="en-US" sz="600" dirty="0">
                <a:latin typeface="Arial" panose="020B0604020202020204" pitchFamily="34" charset="0"/>
                <a:cs typeface="Arial" panose="020B0604020202020204" pitchFamily="34" charset="0"/>
              </a:rPr>
              <a:t>, C. (2024) ‘The moment of patient safety: iatrogenic injury, clinical error and cultures of healthcare in the NHS’ </a:t>
            </a:r>
            <a:r>
              <a:rPr lang="en-US" sz="600" i="1" dirty="0">
                <a:latin typeface="Arial" panose="020B0604020202020204" pitchFamily="34" charset="0"/>
                <a:cs typeface="Arial" panose="020B0604020202020204" pitchFamily="34" charset="0"/>
              </a:rPr>
              <a:t>Social History of Medicine</a:t>
            </a:r>
            <a:r>
              <a:rPr lang="en-US" sz="600" dirty="0">
                <a:latin typeface="Arial" panose="020B0604020202020204" pitchFamily="34" charset="0"/>
                <a:cs typeface="Arial" panose="020B0604020202020204" pitchFamily="34" charset="0"/>
              </a:rPr>
              <a:t>, </a:t>
            </a:r>
            <a:r>
              <a:rPr lang="en-US" sz="600" i="1" dirty="0">
                <a:latin typeface="Arial" panose="020B0604020202020204" pitchFamily="34" charset="0"/>
                <a:cs typeface="Arial" panose="020B0604020202020204" pitchFamily="34" charset="0"/>
              </a:rPr>
              <a:t>37</a:t>
            </a:r>
            <a:r>
              <a:rPr lang="en-US" sz="600" dirty="0">
                <a:latin typeface="Arial" panose="020B0604020202020204" pitchFamily="34" charset="0"/>
                <a:cs typeface="Arial" panose="020B0604020202020204" pitchFamily="34" charset="0"/>
              </a:rPr>
              <a:t>(1), 93-115. Available at: </a:t>
            </a:r>
            <a:r>
              <a:rPr lang="en-US" sz="600" u="sng" dirty="0">
                <a:latin typeface="Arial" panose="020B0604020202020204" pitchFamily="34" charset="0"/>
                <a:cs typeface="Arial" panose="020B0604020202020204" pitchFamily="34" charset="0"/>
                <a:hlinkClick r:id="rId11"/>
              </a:rPr>
              <a:t>https://academic.oup.com/shm/article-pdf/37/1/93/58357883/hkad089.pdf</a:t>
            </a:r>
            <a:r>
              <a:rPr lang="en-US" sz="600" dirty="0">
                <a:latin typeface="Arial" panose="020B0604020202020204" pitchFamily="34" charset="0"/>
                <a:cs typeface="Arial" panose="020B0604020202020204" pitchFamily="34" charset="0"/>
              </a:rPr>
              <a:t> (Accessed 16 March 2026)</a:t>
            </a:r>
          </a:p>
          <a:p>
            <a:pPr lvl="0"/>
            <a:r>
              <a:rPr lang="en-US" sz="600" dirty="0" err="1">
                <a:latin typeface="Arial" panose="020B0604020202020204" pitchFamily="34" charset="0"/>
                <a:cs typeface="Arial" panose="020B0604020202020204" pitchFamily="34" charset="0"/>
              </a:rPr>
              <a:t>Tossaint-Schoenmakers</a:t>
            </a:r>
            <a:r>
              <a:rPr lang="en-US" sz="600" dirty="0">
                <a:latin typeface="Arial" panose="020B0604020202020204" pitchFamily="34" charset="0"/>
                <a:cs typeface="Arial" panose="020B0604020202020204" pitchFamily="34" charset="0"/>
              </a:rPr>
              <a:t>, R., </a:t>
            </a:r>
            <a:r>
              <a:rPr lang="en-US" sz="600" dirty="0" err="1">
                <a:latin typeface="Arial" panose="020B0604020202020204" pitchFamily="34" charset="0"/>
                <a:cs typeface="Arial" panose="020B0604020202020204" pitchFamily="34" charset="0"/>
              </a:rPr>
              <a:t>Versluis</a:t>
            </a:r>
            <a:r>
              <a:rPr lang="en-US" sz="600" dirty="0">
                <a:latin typeface="Arial" panose="020B0604020202020204" pitchFamily="34" charset="0"/>
                <a:cs typeface="Arial" panose="020B0604020202020204" pitchFamily="34" charset="0"/>
              </a:rPr>
              <a:t>, A., Chavannes, N., </a:t>
            </a:r>
            <a:r>
              <a:rPr lang="en-US" sz="600" dirty="0" err="1">
                <a:latin typeface="Arial" panose="020B0604020202020204" pitchFamily="34" charset="0"/>
                <a:cs typeface="Arial" panose="020B0604020202020204" pitchFamily="34" charset="0"/>
              </a:rPr>
              <a:t>Talboom</a:t>
            </a:r>
            <a:r>
              <a:rPr lang="en-US" sz="600" dirty="0">
                <a:latin typeface="Arial" panose="020B0604020202020204" pitchFamily="34" charset="0"/>
                <a:cs typeface="Arial" panose="020B0604020202020204" pitchFamily="34" charset="0"/>
              </a:rPr>
              <a:t>-Kamp, E. and </a:t>
            </a:r>
            <a:r>
              <a:rPr lang="en-US" sz="600" dirty="0" err="1">
                <a:latin typeface="Arial" panose="020B0604020202020204" pitchFamily="34" charset="0"/>
                <a:cs typeface="Arial" panose="020B0604020202020204" pitchFamily="34" charset="0"/>
              </a:rPr>
              <a:t>Kasteleyn</a:t>
            </a:r>
            <a:r>
              <a:rPr lang="en-US" sz="600" dirty="0">
                <a:latin typeface="Arial" panose="020B0604020202020204" pitchFamily="34" charset="0"/>
                <a:cs typeface="Arial" panose="020B0604020202020204" pitchFamily="34" charset="0"/>
              </a:rPr>
              <a:t>, M., (2021) ‘The challenge of integrating eHealth into health care: systematic literature review of the </a:t>
            </a:r>
            <a:r>
              <a:rPr lang="en-US" sz="600" dirty="0" err="1">
                <a:latin typeface="Arial" panose="020B0604020202020204" pitchFamily="34" charset="0"/>
                <a:cs typeface="Arial" panose="020B0604020202020204" pitchFamily="34" charset="0"/>
              </a:rPr>
              <a:t>Donabedian</a:t>
            </a:r>
            <a:r>
              <a:rPr lang="en-US" sz="600" dirty="0">
                <a:latin typeface="Arial" panose="020B0604020202020204" pitchFamily="34" charset="0"/>
                <a:cs typeface="Arial" panose="020B0604020202020204" pitchFamily="34" charset="0"/>
              </a:rPr>
              <a:t> model of structure, process, and outcome’ Journal of medical Internet research, 23(5), p.e27180. Available at: </a:t>
            </a:r>
            <a:r>
              <a:rPr lang="en-US" sz="600" u="sng" dirty="0">
                <a:latin typeface="Arial" panose="020B0604020202020204" pitchFamily="34" charset="0"/>
                <a:cs typeface="Arial" panose="020B0604020202020204" pitchFamily="34" charset="0"/>
                <a:hlinkClick r:id="rId12"/>
              </a:rPr>
              <a:t>https://www.jmir.org/2021/5/e27180/</a:t>
            </a:r>
            <a:r>
              <a:rPr lang="en-US" sz="600" dirty="0">
                <a:latin typeface="Arial" panose="020B0604020202020204" pitchFamily="34" charset="0"/>
                <a:cs typeface="Arial" panose="020B0604020202020204" pitchFamily="34" charset="0"/>
              </a:rPr>
              <a:t> (Accessed 16 March 2026)</a:t>
            </a:r>
          </a:p>
          <a:p>
            <a:pPr lvl="0"/>
            <a:r>
              <a:rPr lang="en-US" sz="600" dirty="0">
                <a:latin typeface="Arial" panose="020B0604020202020204" pitchFamily="34" charset="0"/>
                <a:cs typeface="Arial" panose="020B0604020202020204" pitchFamily="34" charset="0"/>
              </a:rPr>
              <a:t>WHO, (2023). ‘Patient safety’ Available at: </a:t>
            </a:r>
            <a:r>
              <a:rPr lang="en-US" sz="600" u="sng" dirty="0">
                <a:latin typeface="Arial" panose="020B0604020202020204" pitchFamily="34" charset="0"/>
                <a:cs typeface="Arial" panose="020B0604020202020204" pitchFamily="34" charset="0"/>
                <a:hlinkClick r:id="rId13"/>
              </a:rPr>
              <a:t>https://www.who.int/news-room/fact-sheets/detail/patient-safety</a:t>
            </a:r>
            <a:r>
              <a:rPr lang="en-US" sz="600" dirty="0">
                <a:latin typeface="Arial" panose="020B0604020202020204" pitchFamily="34" charset="0"/>
                <a:cs typeface="Arial" panose="020B0604020202020204" pitchFamily="34" charset="0"/>
              </a:rPr>
              <a:t> (Accessed 16 March 2026)</a:t>
            </a:r>
          </a:p>
          <a:p>
            <a:pPr lvl="0"/>
            <a:r>
              <a:rPr lang="en-US" sz="600" dirty="0">
                <a:latin typeface="Arial" panose="020B0604020202020204" pitchFamily="34" charset="0"/>
                <a:cs typeface="Arial" panose="020B0604020202020204" pitchFamily="34" charset="0"/>
              </a:rPr>
              <a:t>WHO, (2026) ‘WHO Strategic Communications Framework for effective communications’ Available at: </a:t>
            </a:r>
            <a:r>
              <a:rPr lang="en-US" sz="600" u="sng" dirty="0">
                <a:latin typeface="Arial" panose="020B0604020202020204" pitchFamily="34" charset="0"/>
                <a:cs typeface="Arial" panose="020B0604020202020204" pitchFamily="34" charset="0"/>
                <a:hlinkClick r:id="rId14"/>
              </a:rPr>
              <a:t>https://www.who.int/docs/default-source/documents/communicating-for-health/communication-framework.pdf</a:t>
            </a:r>
            <a:r>
              <a:rPr lang="en-US" sz="600" dirty="0">
                <a:latin typeface="Arial" panose="020B0604020202020204" pitchFamily="34" charset="0"/>
                <a:cs typeface="Arial" panose="020B0604020202020204" pitchFamily="34" charset="0"/>
              </a:rPr>
              <a:t> (Accessed 16 March 2026)</a:t>
            </a:r>
          </a:p>
          <a:p>
            <a:pPr lvl="0"/>
            <a:r>
              <a:rPr lang="en-US" sz="600" dirty="0">
                <a:latin typeface="Arial" panose="020B0604020202020204" pitchFamily="34" charset="0"/>
                <a:cs typeface="Arial" panose="020B0604020202020204" pitchFamily="34" charset="0"/>
              </a:rPr>
              <a:t> </a:t>
            </a:r>
          </a:p>
          <a:p>
            <a:r>
              <a:rPr lang="en-US" sz="6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030689324"/>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 /></Relationships>
</file>

<file path=ppt/theme/_rels/theme5.xml.rels><?xml version="1.0" encoding="UTF-8" standalone="yes"?>
<Relationships xmlns="http://schemas.openxmlformats.org/package/2006/relationships"><Relationship Id="rId1" Type="http://schemas.openxmlformats.org/officeDocument/2006/relationships/image" Target="../media/image3.jpeg" /></Relationships>
</file>

<file path=ppt/theme/_rels/theme7.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image" Target="../media/image5.jpeg" /></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3.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4.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5.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6.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7.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69</TotalTime>
  <Words>1573</Words>
  <Application>Microsoft Office PowerPoint</Application>
  <PresentationFormat>Widescreen</PresentationFormat>
  <Paragraphs>100</Paragraphs>
  <Slides>11</Slides>
  <Notes>1</Notes>
  <HiddenSlides>0</HiddenSlides>
  <MMClips>0</MMClips>
  <ScaleCrop>false</ScaleCrop>
  <HeadingPairs>
    <vt:vector size="4" baseType="variant">
      <vt:variant>
        <vt:lpstr>Theme</vt:lpstr>
      </vt:variant>
      <vt:variant>
        <vt:i4>7</vt:i4>
      </vt:variant>
      <vt:variant>
        <vt:lpstr>Slide Titles</vt:lpstr>
      </vt:variant>
      <vt:variant>
        <vt:i4>11</vt:i4>
      </vt:variant>
    </vt:vector>
  </HeadingPairs>
  <TitlesOfParts>
    <vt:vector size="18" baseType="lpstr">
      <vt:lpstr>Office Theme</vt:lpstr>
      <vt:lpstr>Ion Boardroom</vt:lpstr>
      <vt:lpstr>Wisp</vt:lpstr>
      <vt:lpstr>Gallery</vt:lpstr>
      <vt:lpstr>Parallax</vt:lpstr>
      <vt:lpstr>Retrospect</vt:lpstr>
      <vt:lpstr>Organic</vt:lpstr>
      <vt:lpstr>Module: Quality Assurance and Service Improvements  Module code: LCHS7006 Assignment title: Component 1 Individual Presentation</vt:lpstr>
      <vt:lpstr>Overview of the case study </vt:lpstr>
      <vt:lpstr>Why the system failed</vt:lpstr>
      <vt:lpstr>Communication                  Clinical Practice               Management                      Governance</vt:lpstr>
      <vt:lpstr> The Donabedian Model</vt:lpstr>
      <vt:lpstr>Analyses of the policy issue contributing to the root causes </vt:lpstr>
      <vt:lpstr>Benchmarking</vt:lpstr>
      <vt:lpstr>Evaluation and Improvement </vt:lpstr>
      <vt:lpstr>Summary</vt:lpstr>
      <vt:lpstr>Outline of the report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Quality Assurance and Service Improvements  Module code: LCHS7006 Assignment title: Component 1 Individual Presentation</dc:title>
  <cp:lastModifiedBy>Meet Sangani</cp:lastModifiedBy>
  <cp:revision>1</cp:revision>
  <dcterms:created xsi:type="dcterms:W3CDTF">2026-03-19T13:32:10Z</dcterms:created>
  <dcterms:modified xsi:type="dcterms:W3CDTF">2026-03-23T11:51:20Z</dcterms:modified>
</cp:coreProperties>
</file>