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6" r:id="rId5"/>
    <p:sldId id="259" r:id="rId6"/>
    <p:sldId id="267" r:id="rId7"/>
    <p:sldId id="260" r:id="rId8"/>
    <p:sldId id="262" r:id="rId9"/>
    <p:sldId id="261" r:id="rId10"/>
    <p:sldId id="263"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E690B-B013-B74B-8F01-2456AFC7B285}" v="29" dt="2022-12-04T21:44:30.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63"/>
  </p:normalViewPr>
  <p:slideViewPr>
    <p:cSldViewPr snapToGrid="0" snapToObjects="1">
      <p:cViewPr varScale="1">
        <p:scale>
          <a:sx n="117" d="100"/>
          <a:sy n="117" d="100"/>
        </p:scale>
        <p:origin x="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A7F94-A15B-024D-9E9F-7EE62E4C616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398CED8-8EF2-A640-BB1E-D7434D269F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05BFB1B-B7CA-7C47-AF99-2EE57A3B836F}"/>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B4D4C825-0277-1749-AD9B-039195A11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438D28-7A7A-9E43-9394-5B838C809A13}"/>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4023937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F0A81-7834-CC4E-87E0-4BB24A1B2B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7A6C3F-8AD8-104F-800F-29D119EA5A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58A753-20A8-A443-B99B-ED92F0B02848}"/>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FAF02B25-7C58-7B43-9361-5527E7D786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E7E1A-2FD1-B54B-B5EB-FAD8BF7EE5D8}"/>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292336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01EC9-EDC2-2345-828F-C63D4A93E2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4E00CB-7D26-B146-B616-F5C6BC7DD6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19C603-350A-464F-904B-19506F9FE998}"/>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D4D16A49-ADD4-974D-B6B1-1E16E3EAAB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89F730-A1C2-6943-B69A-C77759D2FC89}"/>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184148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AACA-F963-EA4B-89E1-F4F97FF015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0D6587-B238-8C42-930B-556763DD01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906202-465E-B14A-A28F-83F27B1F8C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03BB3D-E087-9E43-9D2F-CBABCD509DEA}"/>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6" name="Footer Placeholder 5">
            <a:extLst>
              <a:ext uri="{FF2B5EF4-FFF2-40B4-BE49-F238E27FC236}">
                <a16:creationId xmlns:a16="http://schemas.microsoft.com/office/drawing/2014/main" id="{1EE3A128-229D-C247-86CF-F6C2FA867E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AB2115-C9DC-C14D-9BB9-942D0BD30A80}"/>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232606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6E88-429D-E847-895E-F4A66CEB1F4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D77C90-D8DF-9148-89C0-25CCCDEAF3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001530-9613-2842-9D77-BF9999C8B77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782CEC-2E2B-0B42-8716-0CA1321D42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839F43-BC8D-B847-9AB1-82E72DB8FD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F6BFC8-E528-DC4E-8867-0FCE1E37C5E4}"/>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8" name="Footer Placeholder 7">
            <a:extLst>
              <a:ext uri="{FF2B5EF4-FFF2-40B4-BE49-F238E27FC236}">
                <a16:creationId xmlns:a16="http://schemas.microsoft.com/office/drawing/2014/main" id="{4BCED509-7320-A749-8E51-9D49B9ADF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6A3D6D-15F5-614D-8A44-B3E15F7AEFC8}"/>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4127396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565AF-F69F-7041-957D-FB2741F2E2A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80579F5-D4E8-C042-B9C2-BA0C6B3F5328}"/>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4" name="Footer Placeholder 3">
            <a:extLst>
              <a:ext uri="{FF2B5EF4-FFF2-40B4-BE49-F238E27FC236}">
                <a16:creationId xmlns:a16="http://schemas.microsoft.com/office/drawing/2014/main" id="{D86168F1-D45F-094E-A339-C7D69E3655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5F7227-D832-734B-A3AE-2C8D850D1B67}"/>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2476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B9BD6D-6606-7444-95B1-89CC38208511}"/>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3" name="Footer Placeholder 2">
            <a:extLst>
              <a:ext uri="{FF2B5EF4-FFF2-40B4-BE49-F238E27FC236}">
                <a16:creationId xmlns:a16="http://schemas.microsoft.com/office/drawing/2014/main" id="{763A34E0-BEB7-E746-A069-9C52292C16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BF8FD7-15D8-174A-90ED-4A5B4E68FDB3}"/>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4008787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A365-726B-2842-A893-BED5A5CB4B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10AC9D-D2A1-AA46-A788-7FAA7F12FE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03AE152-6E82-2A48-A942-3F4301ABFF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6E569F-07A1-5440-9327-1EE6445B615D}"/>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6" name="Footer Placeholder 5">
            <a:extLst>
              <a:ext uri="{FF2B5EF4-FFF2-40B4-BE49-F238E27FC236}">
                <a16:creationId xmlns:a16="http://schemas.microsoft.com/office/drawing/2014/main" id="{308E961D-70E0-D847-8A60-2B6BB3FE17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A9C253-9287-764F-A9DA-53541793E2B5}"/>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599156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1E370-BC68-944D-954A-529E0943FC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E0E24-D9C7-4949-A922-FC0BB0F7D9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CB43D3-6F87-3A4C-B301-856A31EBC9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D2065E-0690-014B-81FD-4A7627B63228}"/>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6" name="Footer Placeholder 5">
            <a:extLst>
              <a:ext uri="{FF2B5EF4-FFF2-40B4-BE49-F238E27FC236}">
                <a16:creationId xmlns:a16="http://schemas.microsoft.com/office/drawing/2014/main" id="{2F6331C2-ABB6-394C-90AC-7A3366ABE4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2A5890-B5BE-FE40-9079-AC37C8800769}"/>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3911980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2DAC6-942F-B345-88F7-D85AD6B94A0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394A8E-B0AD-A045-961D-02CE7943C5D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FD45D8-2B1C-0644-B1F7-ED531C82A1BA}"/>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479259F2-0D61-2243-A8D0-9FA507D376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482A89-A23B-C14B-A460-E04FD4490A33}"/>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547870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7BC566-501A-9748-A0F3-54389F0157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153667-A720-954C-9E54-89A9807B6B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826BBE-9CD7-0447-9218-B78D148A3210}"/>
              </a:ext>
            </a:extLst>
          </p:cNvPr>
          <p:cNvSpPr>
            <a:spLocks noGrp="1"/>
          </p:cNvSpPr>
          <p:nvPr>
            <p:ph type="dt" sz="half" idx="10"/>
          </p:nvPr>
        </p:nvSpPr>
        <p:spPr/>
        <p:txBody>
          <a:body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58783BB3-F9F6-834D-BD75-713A05246D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6C03D3-6FF5-374D-ADAF-D5D2761BCD8E}"/>
              </a:ext>
            </a:extLst>
          </p:cNvPr>
          <p:cNvSpPr>
            <a:spLocks noGrp="1"/>
          </p:cNvSpPr>
          <p:nvPr>
            <p:ph type="sldNum" sz="quarter" idx="12"/>
          </p:nvPr>
        </p:nvSpPr>
        <p:spPr/>
        <p:txBody>
          <a:bodyPr/>
          <a:lstStyle/>
          <a:p>
            <a:fld id="{9B54AB43-6CA5-8D4F-8CFC-BD26F868E90E}" type="slidenum">
              <a:rPr lang="en-US" smtClean="0"/>
              <a:t>‹#›</a:t>
            </a:fld>
            <a:endParaRPr lang="en-US"/>
          </a:p>
        </p:txBody>
      </p:sp>
    </p:spTree>
    <p:extLst>
      <p:ext uri="{BB962C8B-B14F-4D97-AF65-F5344CB8AC3E}">
        <p14:creationId xmlns:p14="http://schemas.microsoft.com/office/powerpoint/2010/main" val="1058769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4BE6B3-3C06-D244-BAF1-61592CF98E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251AF08-7A9C-C24A-AEEB-96D8B39D79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1F99B-8E64-224C-B7D8-214050F6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4BEB9-D6A2-2D4C-9701-F828C0BF1379}" type="datetimeFigureOut">
              <a:rPr lang="en-US" smtClean="0"/>
              <a:t>12/4/22</a:t>
            </a:fld>
            <a:endParaRPr lang="en-US"/>
          </a:p>
        </p:txBody>
      </p:sp>
      <p:sp>
        <p:nvSpPr>
          <p:cNvPr id="5" name="Footer Placeholder 4">
            <a:extLst>
              <a:ext uri="{FF2B5EF4-FFF2-40B4-BE49-F238E27FC236}">
                <a16:creationId xmlns:a16="http://schemas.microsoft.com/office/drawing/2014/main" id="{8E8BFB60-86FC-E24F-B394-7C4535DD9C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F82329-438C-4F48-B13D-AE78B32A8D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54AB43-6CA5-8D4F-8CFC-BD26F868E90E}" type="slidenum">
              <a:rPr lang="en-US" smtClean="0"/>
              <a:t>‹#›</a:t>
            </a:fld>
            <a:endParaRPr lang="en-US"/>
          </a:p>
        </p:txBody>
      </p:sp>
    </p:spTree>
    <p:extLst>
      <p:ext uri="{BB962C8B-B14F-4D97-AF65-F5344CB8AC3E}">
        <p14:creationId xmlns:p14="http://schemas.microsoft.com/office/powerpoint/2010/main" val="250743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eople-equation.com/4-things-top-managers-do-to-improve-employee-engagement/happy-workers-holding-sign_employee-engagement/"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ourses.lumenlearning.com/boundless-business/chapter/performance-promotion-and-firing/"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beekeeper.io/blog/3-proven-internal-marketing-strategies-for-your-hotel/" TargetMode="External"/><Relationship Id="rId3" Type="http://schemas.openxmlformats.org/officeDocument/2006/relationships/hyperlink" Target="https://www.gallup.com/workplace/285674/improve-employee-engagement-workplace.aspx#ite-357506" TargetMode="External"/><Relationship Id="rId7" Type="http://schemas.openxmlformats.org/officeDocument/2006/relationships/hyperlink" Target="https://www.tinypulse.com/blog/employee-engagement-employee-satisfaction-difference" TargetMode="External"/><Relationship Id="rId2" Type="http://schemas.openxmlformats.org/officeDocument/2006/relationships/hyperlink" Target="https://catalaconsulting.co.uk/10-effective-ways-attract-hotel-customers/" TargetMode="External"/><Relationship Id="rId1" Type="http://schemas.openxmlformats.org/officeDocument/2006/relationships/slideLayout" Target="../slideLayouts/slideLayout2.xml"/><Relationship Id="rId6" Type="http://schemas.openxmlformats.org/officeDocument/2006/relationships/hyperlink" Target="https://www.fond.co/blog/what-makes-a-great-employee-disengage/" TargetMode="External"/><Relationship Id="rId11" Type="http://schemas.openxmlformats.org/officeDocument/2006/relationships/hyperlink" Target="https://www.zdnet.com/education/professional-development/employee-engagement-in-europe-reaches-global-low/" TargetMode="External"/><Relationship Id="rId5" Type="http://schemas.openxmlformats.org/officeDocument/2006/relationships/hyperlink" Target="https://www.forbes.com/sites/kevinkruse/2012/06/22/employee-engagement-what-and-why/?sh=129f7f797f37" TargetMode="External"/><Relationship Id="rId10" Type="http://schemas.openxmlformats.org/officeDocument/2006/relationships/hyperlink" Target="https://www.sogolytics.com/blog/managers-vital-role-in-employee-engagement/" TargetMode="External"/><Relationship Id="rId4" Type="http://schemas.openxmlformats.org/officeDocument/2006/relationships/hyperlink" Target="https://haiilo.com/blog/employee-engagement-8-statistics-you-need-to-know/" TargetMode="External"/><Relationship Id="rId9" Type="http://schemas.openxmlformats.org/officeDocument/2006/relationships/hyperlink" Target="https://www.quantumworkplace.com/future-of-work/what-is-employee-engagement-defi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DA8C96E-9758-C249-9E30-322DABDC23F7}"/>
              </a:ext>
            </a:extLst>
          </p:cNvPr>
          <p:cNvSpPr>
            <a:spLocks noGrp="1"/>
          </p:cNvSpPr>
          <p:nvPr>
            <p:ph type="ctrTitle"/>
          </p:nvPr>
        </p:nvSpPr>
        <p:spPr>
          <a:xfrm>
            <a:off x="3045368" y="2043663"/>
            <a:ext cx="6105194" cy="2031055"/>
          </a:xfrm>
        </p:spPr>
        <p:txBody>
          <a:bodyPr>
            <a:normAutofit fontScale="90000"/>
          </a:bodyPr>
          <a:lstStyle/>
          <a:p>
            <a:r>
              <a:rPr lang="en-US" sz="4800" dirty="0">
                <a:solidFill>
                  <a:schemeClr val="tx2"/>
                </a:solidFill>
              </a:rPr>
              <a:t>Employee Engagement and its Importance within the Hotel Industry</a:t>
            </a:r>
          </a:p>
        </p:txBody>
      </p:sp>
      <p:sp>
        <p:nvSpPr>
          <p:cNvPr id="3" name="Subtitle 2">
            <a:extLst>
              <a:ext uri="{FF2B5EF4-FFF2-40B4-BE49-F238E27FC236}">
                <a16:creationId xmlns:a16="http://schemas.microsoft.com/office/drawing/2014/main" id="{BE8890DA-8040-8B42-A149-1F9BF6FE99C9}"/>
              </a:ext>
            </a:extLst>
          </p:cNvPr>
          <p:cNvSpPr>
            <a:spLocks noGrp="1"/>
          </p:cNvSpPr>
          <p:nvPr>
            <p:ph type="subTitle" idx="1"/>
          </p:nvPr>
        </p:nvSpPr>
        <p:spPr>
          <a:xfrm>
            <a:off x="3064524" y="4074718"/>
            <a:ext cx="6105194" cy="682079"/>
          </a:xfrm>
        </p:spPr>
        <p:txBody>
          <a:bodyPr>
            <a:noAutofit/>
          </a:bodyPr>
          <a:lstStyle/>
          <a:p>
            <a:r>
              <a:rPr lang="en-US" sz="1400" dirty="0">
                <a:solidFill>
                  <a:schemeClr val="tx2"/>
                </a:solidFill>
              </a:rPr>
              <a:t>STUDENT NAME: SIMONA MACARAN</a:t>
            </a:r>
          </a:p>
          <a:p>
            <a:r>
              <a:rPr lang="en-US" sz="1400" dirty="0">
                <a:solidFill>
                  <a:schemeClr val="tx2"/>
                </a:solidFill>
              </a:rPr>
              <a:t>STUDENT ID: 2008326</a:t>
            </a:r>
          </a:p>
          <a:p>
            <a:r>
              <a:rPr lang="en-US" sz="1400" dirty="0">
                <a:solidFill>
                  <a:schemeClr val="tx2"/>
                </a:solidFill>
              </a:rPr>
              <a:t>MODULE NAME: Operating Hotel Facilities BMIH4006</a:t>
            </a:r>
          </a:p>
          <a:p>
            <a:r>
              <a:rPr lang="en-US" sz="1400" dirty="0">
                <a:solidFill>
                  <a:schemeClr val="tx2"/>
                </a:solidFill>
              </a:rPr>
              <a:t>LECTURER NAME: Ffion </a:t>
            </a:r>
            <a:r>
              <a:rPr lang="en-US" sz="1400" dirty="0" err="1">
                <a:solidFill>
                  <a:schemeClr val="tx2"/>
                </a:solidFill>
              </a:rPr>
              <a:t>Cumberpatch</a:t>
            </a:r>
            <a:endParaRPr lang="en-US" sz="1400" dirty="0">
              <a:solidFill>
                <a:schemeClr val="tx2"/>
              </a:solidFill>
            </a:endParaRPr>
          </a:p>
        </p:txBody>
      </p:sp>
    </p:spTree>
    <p:extLst>
      <p:ext uri="{BB962C8B-B14F-4D97-AF65-F5344CB8AC3E}">
        <p14:creationId xmlns:p14="http://schemas.microsoft.com/office/powerpoint/2010/main" val="3261955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1040C-9277-0D46-AADB-4D9E233D3320}"/>
              </a:ext>
            </a:extLst>
          </p:cNvPr>
          <p:cNvSpPr>
            <a:spLocks noGrp="1"/>
          </p:cNvSpPr>
          <p:nvPr>
            <p:ph type="title"/>
          </p:nvPr>
        </p:nvSpPr>
        <p:spPr>
          <a:xfrm>
            <a:off x="6617740" y="802955"/>
            <a:ext cx="4766330" cy="1454051"/>
          </a:xfrm>
        </p:spPr>
        <p:txBody>
          <a:bodyPr>
            <a:normAutofit/>
          </a:bodyPr>
          <a:lstStyle/>
          <a:p>
            <a:r>
              <a:rPr lang="en-US" sz="3600">
                <a:solidFill>
                  <a:schemeClr val="tx2"/>
                </a:solidFill>
              </a:rPr>
              <a:t>What is Employee Engagement?</a:t>
            </a:r>
          </a:p>
        </p:txBody>
      </p:sp>
      <p:grpSp>
        <p:nvGrpSpPr>
          <p:cNvPr id="15" name="Group 14">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6" name="Freeform: Shape 15">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group of people holding a sign&#10;&#10;Description automatically generated with medium confidence">
            <a:extLst>
              <a:ext uri="{FF2B5EF4-FFF2-40B4-BE49-F238E27FC236}">
                <a16:creationId xmlns:a16="http://schemas.microsoft.com/office/drawing/2014/main" id="{B77C7426-9A9B-7641-A623-1AAA7395D4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4437" y="2334875"/>
            <a:ext cx="3785616" cy="2517434"/>
          </a:xfrm>
          <a:prstGeom prst="rect">
            <a:avLst/>
          </a:prstGeom>
        </p:spPr>
      </p:pic>
      <p:sp>
        <p:nvSpPr>
          <p:cNvPr id="3" name="Content Placeholder 2">
            <a:extLst>
              <a:ext uri="{FF2B5EF4-FFF2-40B4-BE49-F238E27FC236}">
                <a16:creationId xmlns:a16="http://schemas.microsoft.com/office/drawing/2014/main" id="{DB80E82F-A7B4-5A44-8CD0-5F01485D7BF6}"/>
              </a:ext>
            </a:extLst>
          </p:cNvPr>
          <p:cNvSpPr>
            <a:spLocks noGrp="1"/>
          </p:cNvSpPr>
          <p:nvPr>
            <p:ph idx="1"/>
          </p:nvPr>
        </p:nvSpPr>
        <p:spPr>
          <a:xfrm>
            <a:off x="6621072" y="2421683"/>
            <a:ext cx="4765949" cy="3353476"/>
          </a:xfrm>
        </p:spPr>
        <p:txBody>
          <a:bodyPr anchor="t">
            <a:normAutofit/>
          </a:bodyPr>
          <a:lstStyle/>
          <a:p>
            <a:r>
              <a:rPr lang="en-US" sz="1800" dirty="0">
                <a:solidFill>
                  <a:schemeClr val="tx2"/>
                </a:solidFill>
                <a:latin typeface="Times New Roman" panose="02020603050405020304" pitchFamily="18" charset="0"/>
                <a:cs typeface="Times New Roman" panose="02020603050405020304" pitchFamily="18" charset="0"/>
              </a:rPr>
              <a:t>“</a:t>
            </a:r>
            <a:r>
              <a:rPr lang="en-GB" sz="1800" b="0" i="0" u="none" strike="noStrike" dirty="0">
                <a:solidFill>
                  <a:schemeClr val="tx2"/>
                </a:solidFill>
                <a:effectLst/>
                <a:latin typeface="Times New Roman" panose="02020603050405020304" pitchFamily="18" charset="0"/>
                <a:cs typeface="Times New Roman" panose="02020603050405020304" pitchFamily="18" charset="0"/>
              </a:rPr>
              <a:t>Employee engagement is the strength of the mental and emotional connection employees feel toward the work they do, their teams, and their organization.”- (</a:t>
            </a:r>
            <a:r>
              <a:rPr lang="en-GB" sz="1800" b="0" i="0" u="none" strike="noStrike" dirty="0" err="1">
                <a:solidFill>
                  <a:schemeClr val="tx2"/>
                </a:solidFill>
                <a:effectLst/>
                <a:latin typeface="Times New Roman" panose="02020603050405020304" pitchFamily="18" charset="0"/>
                <a:cs typeface="Times New Roman" panose="02020603050405020304" pitchFamily="18" charset="0"/>
              </a:rPr>
              <a:t>Ryba</a:t>
            </a:r>
            <a:r>
              <a:rPr lang="en-GB" sz="1800" b="0" i="0" u="none" strike="noStrike" dirty="0">
                <a:solidFill>
                  <a:schemeClr val="tx2"/>
                </a:solidFill>
                <a:effectLst/>
                <a:latin typeface="Times New Roman" panose="02020603050405020304" pitchFamily="18" charset="0"/>
                <a:cs typeface="Times New Roman" panose="02020603050405020304" pitchFamily="18" charset="0"/>
              </a:rPr>
              <a:t>, 2021)</a:t>
            </a:r>
          </a:p>
          <a:p>
            <a:r>
              <a:rPr lang="en-GB" sz="1800" dirty="0">
                <a:solidFill>
                  <a:schemeClr val="tx2"/>
                </a:solidFill>
                <a:latin typeface="Times New Roman" panose="02020603050405020304" pitchFamily="18" charset="0"/>
                <a:cs typeface="Times New Roman" panose="02020603050405020304" pitchFamily="18" charset="0"/>
              </a:rPr>
              <a:t>Employee engagement refers to the extent to which employees are involved in their roles- this could be motivated/ limited by factors such as job satisfaction, employee wellbeing, external circumstances and more. </a:t>
            </a:r>
          </a:p>
          <a:p>
            <a:endParaRPr lang="en-US" sz="1800" dirty="0">
              <a:solidFill>
                <a:schemeClr val="tx2"/>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99FB3D3-781F-E64A-AB50-39D3E8ACE36D}"/>
              </a:ext>
            </a:extLst>
          </p:cNvPr>
          <p:cNvSpPr txBox="1"/>
          <p:nvPr/>
        </p:nvSpPr>
        <p:spPr>
          <a:xfrm>
            <a:off x="2000726" y="4652254"/>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people-equation.com/4-things-top-managers-do-to-improve-employee-engagement/happy-workers-holding-sign_employee-engagemen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411072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86FD9E2-65EE-1E47-A139-AE2F644C619B}"/>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Why is Employee Engagement Important?</a:t>
            </a:r>
            <a:endParaRPr lang="en-US" sz="3600">
              <a:solidFill>
                <a:schemeClr val="tx2"/>
              </a:solidFill>
            </a:endParaRPr>
          </a:p>
        </p:txBody>
      </p:sp>
      <p:sp>
        <p:nvSpPr>
          <p:cNvPr id="3" name="Content Placeholder 2">
            <a:extLst>
              <a:ext uri="{FF2B5EF4-FFF2-40B4-BE49-F238E27FC236}">
                <a16:creationId xmlns:a16="http://schemas.microsoft.com/office/drawing/2014/main" id="{6BA3F757-5973-6246-805E-FD4D3C27B0E7}"/>
              </a:ext>
            </a:extLst>
          </p:cNvPr>
          <p:cNvSpPr>
            <a:spLocks noGrp="1"/>
          </p:cNvSpPr>
          <p:nvPr>
            <p:ph idx="1"/>
          </p:nvPr>
        </p:nvSpPr>
        <p:spPr>
          <a:xfrm>
            <a:off x="6172200" y="804672"/>
            <a:ext cx="5221224" cy="5230368"/>
          </a:xfrm>
        </p:spPr>
        <p:txBody>
          <a:bodyPr anchor="ctr">
            <a:normAutofit/>
          </a:bodyPr>
          <a:lstStyle/>
          <a:p>
            <a:r>
              <a:rPr lang="en-US" sz="1800" dirty="0">
                <a:solidFill>
                  <a:schemeClr val="tx2"/>
                </a:solidFill>
                <a:latin typeface="Times New Roman" panose="02020603050405020304" pitchFamily="18" charset="0"/>
                <a:cs typeface="Times New Roman" panose="02020603050405020304" pitchFamily="18" charset="0"/>
              </a:rPr>
              <a:t>Employee engagement is critical to a business, as employees who are engaged and satisfied with their work will be more likely to work to a higher standard, thus increasing the success of the business- engaged employees have 6% higher profit margins than unengaged employees (Kruse, 2021).</a:t>
            </a:r>
          </a:p>
          <a:p>
            <a:r>
              <a:rPr lang="en-US" sz="1800" dirty="0">
                <a:solidFill>
                  <a:schemeClr val="tx2"/>
                </a:solidFill>
                <a:latin typeface="Times New Roman" panose="02020603050405020304" pitchFamily="18" charset="0"/>
                <a:cs typeface="Times New Roman" panose="02020603050405020304" pitchFamily="18" charset="0"/>
              </a:rPr>
              <a:t>As a result, the role of the manager could be considered critical to the attitudes and level of engagement of employees, as it is the employees’ engagement which boosts a hotel business’ revenue and success.  </a:t>
            </a:r>
            <a:r>
              <a:rPr lang="en-US" sz="1800" dirty="0" err="1">
                <a:solidFill>
                  <a:schemeClr val="tx2"/>
                </a:solidFill>
                <a:latin typeface="Times New Roman" panose="02020603050405020304" pitchFamily="18" charset="0"/>
                <a:cs typeface="Times New Roman" panose="02020603050405020304" pitchFamily="18" charset="0"/>
              </a:rPr>
              <a:t>Sogolytics</a:t>
            </a:r>
            <a:r>
              <a:rPr lang="en-US" sz="1800" dirty="0">
                <a:solidFill>
                  <a:schemeClr val="tx2"/>
                </a:solidFill>
                <a:latin typeface="Times New Roman" panose="02020603050405020304" pitchFamily="18" charset="0"/>
                <a:cs typeface="Times New Roman" panose="02020603050405020304" pitchFamily="18" charset="0"/>
              </a:rPr>
              <a:t> (2021) states that managers account for 70% of discrepancies in employee engagement, which suggests their important role.</a:t>
            </a:r>
          </a:p>
          <a:p>
            <a:pPr marL="0" indent="0">
              <a:buNone/>
            </a:pPr>
            <a:endParaRPr lang="en-US" sz="1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6266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E69A5F0-52DD-2340-8241-BD89E7C1E62C}"/>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Why is Employee Engagement Important?</a:t>
            </a:r>
          </a:p>
        </p:txBody>
      </p:sp>
      <p:sp>
        <p:nvSpPr>
          <p:cNvPr id="3" name="Content Placeholder 2">
            <a:extLst>
              <a:ext uri="{FF2B5EF4-FFF2-40B4-BE49-F238E27FC236}">
                <a16:creationId xmlns:a16="http://schemas.microsoft.com/office/drawing/2014/main" id="{D523F4CD-8602-E449-8B63-55B77EAA43ED}"/>
              </a:ext>
            </a:extLst>
          </p:cNvPr>
          <p:cNvSpPr>
            <a:spLocks noGrp="1"/>
          </p:cNvSpPr>
          <p:nvPr>
            <p:ph idx="1"/>
          </p:nvPr>
        </p:nvSpPr>
        <p:spPr>
          <a:xfrm>
            <a:off x="6172200" y="804672"/>
            <a:ext cx="5221224" cy="5230368"/>
          </a:xfrm>
        </p:spPr>
        <p:txBody>
          <a:bodyPr anchor="ctr">
            <a:normAutofit/>
          </a:bodyPr>
          <a:lstStyle/>
          <a:p>
            <a:r>
              <a:rPr lang="en-US" sz="1800" dirty="0" err="1">
                <a:solidFill>
                  <a:schemeClr val="tx2"/>
                </a:solidFill>
                <a:latin typeface="Times New Roman" panose="02020603050405020304" pitchFamily="18" charset="0"/>
                <a:cs typeface="Times New Roman" panose="02020603050405020304" pitchFamily="18" charset="0"/>
              </a:rPr>
              <a:t>Vorina</a:t>
            </a:r>
            <a:r>
              <a:rPr lang="en-US" sz="1800" dirty="0">
                <a:solidFill>
                  <a:schemeClr val="tx2"/>
                </a:solidFill>
                <a:latin typeface="Times New Roman" panose="02020603050405020304" pitchFamily="18" charset="0"/>
                <a:cs typeface="Times New Roman" panose="02020603050405020304" pitchFamily="18" charset="0"/>
              </a:rPr>
              <a:t> (2017) suggests that factors such as supportive co-workers, career satisfaction and trustworthy/credible leadership are key components of an engaged workforce- Companies with high employee engagement are 21% more profitable. (</a:t>
            </a:r>
            <a:r>
              <a:rPr lang="en-US" sz="1800" dirty="0" err="1">
                <a:solidFill>
                  <a:schemeClr val="tx2"/>
                </a:solidFill>
                <a:latin typeface="Times New Roman" panose="02020603050405020304" pitchFamily="18" charset="0"/>
                <a:cs typeface="Times New Roman" panose="02020603050405020304" pitchFamily="18" charset="0"/>
              </a:rPr>
              <a:t>Jouany</a:t>
            </a:r>
            <a:r>
              <a:rPr lang="en-US" sz="1800" dirty="0">
                <a:solidFill>
                  <a:schemeClr val="tx2"/>
                </a:solidFill>
                <a:latin typeface="Times New Roman" panose="02020603050405020304" pitchFamily="18" charset="0"/>
                <a:cs typeface="Times New Roman" panose="02020603050405020304" pitchFamily="18" charset="0"/>
              </a:rPr>
              <a:t>, 2021)</a:t>
            </a:r>
          </a:p>
          <a:p>
            <a:r>
              <a:rPr lang="en-US" sz="1800" dirty="0">
                <a:solidFill>
                  <a:schemeClr val="tx2"/>
                </a:solidFill>
                <a:latin typeface="Times New Roman" panose="02020603050405020304" pitchFamily="18" charset="0"/>
                <a:cs typeface="Times New Roman" panose="02020603050405020304" pitchFamily="18" charset="0"/>
              </a:rPr>
              <a:t>Similarly, Bridger (2018) suggests “Many studies have demonstrated robust links between employee engagement and increases in profits, productivity, innovation, beneficial discretionary effort, customer satisfaction and customer retention.”</a:t>
            </a:r>
          </a:p>
          <a:p>
            <a:r>
              <a:rPr lang="en-US" sz="1800" dirty="0">
                <a:solidFill>
                  <a:schemeClr val="tx2"/>
                </a:solidFill>
                <a:latin typeface="Times New Roman" panose="02020603050405020304" pitchFamily="18" charset="0"/>
                <a:cs typeface="Times New Roman" panose="02020603050405020304" pitchFamily="18" charset="0"/>
              </a:rPr>
              <a:t>Therefore, employee engagement can be seen as important as it leads to more successful (and better) business, and customer satisfaction as a result.</a:t>
            </a:r>
          </a:p>
          <a:p>
            <a:endParaRPr lang="en-US" sz="1800" dirty="0">
              <a:solidFill>
                <a:schemeClr val="tx2"/>
              </a:solidFill>
            </a:endParaRPr>
          </a:p>
        </p:txBody>
      </p:sp>
    </p:spTree>
    <p:extLst>
      <p:ext uri="{BB962C8B-B14F-4D97-AF65-F5344CB8AC3E}">
        <p14:creationId xmlns:p14="http://schemas.microsoft.com/office/powerpoint/2010/main" val="623421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E18F78A-43C7-9E4A-8F33-D37CD9D366C5}"/>
              </a:ext>
            </a:extLst>
          </p:cNvPr>
          <p:cNvSpPr>
            <a:spLocks noGrp="1"/>
          </p:cNvSpPr>
          <p:nvPr>
            <p:ph type="title"/>
          </p:nvPr>
        </p:nvSpPr>
        <p:spPr>
          <a:xfrm>
            <a:off x="1277317" y="522521"/>
            <a:ext cx="9833548" cy="1325563"/>
          </a:xfrm>
        </p:spPr>
        <p:txBody>
          <a:bodyPr anchor="b">
            <a:normAutofit/>
          </a:bodyPr>
          <a:lstStyle/>
          <a:p>
            <a:pPr algn="ctr"/>
            <a:r>
              <a:rPr lang="en-US" sz="3600" dirty="0">
                <a:solidFill>
                  <a:schemeClr val="tx2"/>
                </a:solidFill>
              </a:rPr>
              <a:t>Job Satisfaction in Employee Engagement</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6F838B-CF6F-3C46-8169-E7FFBF4DB00F}"/>
              </a:ext>
            </a:extLst>
          </p:cNvPr>
          <p:cNvSpPr>
            <a:spLocks noGrp="1"/>
          </p:cNvSpPr>
          <p:nvPr>
            <p:ph idx="1"/>
          </p:nvPr>
        </p:nvSpPr>
        <p:spPr>
          <a:xfrm>
            <a:off x="1277317" y="2371294"/>
            <a:ext cx="9833548" cy="3387911"/>
          </a:xfrm>
        </p:spPr>
        <p:txBody>
          <a:bodyPr>
            <a:normAutofit fontScale="92500" lnSpcReduction="10000"/>
          </a:bodyPr>
          <a:lstStyle/>
          <a:p>
            <a:r>
              <a:rPr lang="en-US" sz="1800" dirty="0">
                <a:solidFill>
                  <a:schemeClr val="tx2"/>
                </a:solidFill>
                <a:latin typeface="Times New Roman" panose="02020603050405020304" pitchFamily="18" charset="0"/>
                <a:cs typeface="Times New Roman" panose="02020603050405020304" pitchFamily="18" charset="0"/>
              </a:rPr>
              <a:t>When assessing employee engagement, the role of job satisfaction could be considered as a direct link to levels of engagement</a:t>
            </a:r>
            <a:endParaRPr lang="en-US" sz="1800" dirty="0">
              <a:solidFill>
                <a:schemeClr val="tx2"/>
              </a:solidFill>
              <a:highlight>
                <a:srgbClr val="FFFF00"/>
              </a:highlight>
              <a:latin typeface="Times New Roman" panose="02020603050405020304" pitchFamily="18" charset="0"/>
              <a:cs typeface="Times New Roman" panose="02020603050405020304" pitchFamily="18" charset="0"/>
            </a:endParaRPr>
          </a:p>
          <a:p>
            <a:r>
              <a:rPr lang="en-US" sz="1800" dirty="0">
                <a:solidFill>
                  <a:schemeClr val="tx2"/>
                </a:solidFill>
                <a:latin typeface="Times New Roman" panose="02020603050405020304" pitchFamily="18" charset="0"/>
                <a:cs typeface="Times New Roman" panose="02020603050405020304" pitchFamily="18" charset="0"/>
              </a:rPr>
              <a:t>When employees are engaged with their work, they form a cognitive, behavioral and emotional bond with the job and their workplace, which in turn boosts productivity (Saks, 2006). </a:t>
            </a:r>
          </a:p>
          <a:p>
            <a:r>
              <a:rPr lang="en-US" sz="1800" dirty="0">
                <a:solidFill>
                  <a:schemeClr val="tx2"/>
                </a:solidFill>
                <a:latin typeface="Times New Roman" panose="02020603050405020304" pitchFamily="18" charset="0"/>
                <a:cs typeface="Times New Roman" panose="02020603050405020304" pitchFamily="18" charset="0"/>
              </a:rPr>
              <a:t>A bond with job roles within employees will further encourage the teamwork-centered aspects of Hotel work- engagement to the job role is crucial across all Hotel departments, such as Housekeeping, Front Office, Management and Restaurant- encouraging high quality room service, food and drinks and communications with customers. (</a:t>
            </a:r>
            <a:r>
              <a:rPr lang="en-US" sz="1800" dirty="0" err="1">
                <a:solidFill>
                  <a:schemeClr val="tx2"/>
                </a:solidFill>
                <a:latin typeface="Times New Roman" panose="02020603050405020304" pitchFamily="18" charset="0"/>
                <a:cs typeface="Times New Roman" panose="02020603050405020304" pitchFamily="18" charset="0"/>
              </a:rPr>
              <a:t>Catala</a:t>
            </a:r>
            <a:r>
              <a:rPr lang="en-US" sz="1800" dirty="0">
                <a:solidFill>
                  <a:schemeClr val="tx2"/>
                </a:solidFill>
                <a:latin typeface="Times New Roman" panose="02020603050405020304" pitchFamily="18" charset="0"/>
                <a:cs typeface="Times New Roman" panose="02020603050405020304" pitchFamily="18" charset="0"/>
              </a:rPr>
              <a:t> Consulting, 2022)</a:t>
            </a:r>
          </a:p>
          <a:p>
            <a:r>
              <a:rPr lang="en-US" sz="1800" dirty="0">
                <a:solidFill>
                  <a:schemeClr val="tx2"/>
                </a:solidFill>
                <a:latin typeface="Times New Roman" panose="02020603050405020304" pitchFamily="18" charset="0"/>
                <a:cs typeface="Times New Roman" panose="02020603050405020304" pitchFamily="18" charset="0"/>
              </a:rPr>
              <a:t>However, Reynolds (2021) highlights the difference between employee satisfaction and engagement to lie in the level of commitment which is given by employees into their work- employees can be satisfied with their job, but not feel the commitment and drive associated with engagement.</a:t>
            </a:r>
          </a:p>
          <a:p>
            <a:r>
              <a:rPr lang="en-US" sz="1800" dirty="0">
                <a:solidFill>
                  <a:schemeClr val="tx2"/>
                </a:solidFill>
                <a:latin typeface="Times New Roman" panose="02020603050405020304" pitchFamily="18" charset="0"/>
                <a:cs typeface="Times New Roman" panose="02020603050405020304" pitchFamily="18" charset="0"/>
              </a:rPr>
              <a:t>Therefore, ensuring employee engagement can increase drive and productivity as opposed to employee satisfaction.</a:t>
            </a:r>
          </a:p>
          <a:p>
            <a:endParaRPr lang="en-US" sz="1800" dirty="0">
              <a:solidFill>
                <a:schemeClr val="tx2"/>
              </a:solidFill>
              <a:latin typeface="Times New Roman" panose="02020603050405020304" pitchFamily="18" charset="0"/>
              <a:cs typeface="Times New Roman" panose="02020603050405020304" pitchFamily="18" charset="0"/>
            </a:endParaRPr>
          </a:p>
          <a:p>
            <a:endParaRPr lang="en-US" sz="1800" dirty="0">
              <a:solidFill>
                <a:schemeClr val="tx2"/>
              </a:solidFill>
              <a:latin typeface="Times New Roman" panose="02020603050405020304" pitchFamily="18" charset="0"/>
              <a:cs typeface="Times New Roman" panose="02020603050405020304" pitchFamily="18" charset="0"/>
            </a:endParaRPr>
          </a:p>
          <a:p>
            <a:pPr marL="0" indent="0">
              <a:buNone/>
            </a:pPr>
            <a:endParaRPr lang="en-US" sz="1500" dirty="0">
              <a:solidFill>
                <a:schemeClr val="tx2"/>
              </a:solidFill>
              <a:latin typeface="Times New Roman" panose="02020603050405020304" pitchFamily="18" charset="0"/>
              <a:cs typeface="Times New Roman" panose="02020603050405020304" pitchFamily="18" charset="0"/>
            </a:endParaRPr>
          </a:p>
          <a:p>
            <a:endParaRPr lang="en-US" sz="1500" dirty="0">
              <a:solidFill>
                <a:schemeClr val="tx2"/>
              </a:solidFill>
              <a:latin typeface="Times New Roman" panose="02020603050405020304" pitchFamily="18" charset="0"/>
              <a:cs typeface="Times New Roman" panose="02020603050405020304" pitchFamily="18" charset="0"/>
            </a:endParaRPr>
          </a:p>
          <a:p>
            <a:endParaRPr lang="en-GB" sz="1500" dirty="0">
              <a:solidFill>
                <a:schemeClr val="tx2"/>
              </a:solidFill>
              <a:latin typeface="TimesNewRomanPSMT"/>
            </a:endParaRPr>
          </a:p>
          <a:p>
            <a:endParaRPr lang="en-GB" sz="1500" dirty="0">
              <a:solidFill>
                <a:schemeClr val="tx2"/>
              </a:solidFill>
            </a:endParaRPr>
          </a:p>
          <a:p>
            <a:endParaRPr lang="en-US" sz="1500" dirty="0">
              <a:solidFill>
                <a:schemeClr val="tx2"/>
              </a:solidFill>
              <a:latin typeface="Times New Roman" panose="02020603050405020304" pitchFamily="18" charset="0"/>
              <a:cs typeface="Times New Roman" panose="02020603050405020304" pitchFamily="18" charset="0"/>
            </a:endParaRPr>
          </a:p>
          <a:p>
            <a:endParaRPr lang="en-US" sz="15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94022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E77F506-2FDC-9244-B40D-1A9D79297607}"/>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Employee Engagement within the Hotel Industry</a:t>
            </a:r>
          </a:p>
        </p:txBody>
      </p:sp>
      <p:sp>
        <p:nvSpPr>
          <p:cNvPr id="3" name="Content Placeholder 2">
            <a:extLst>
              <a:ext uri="{FF2B5EF4-FFF2-40B4-BE49-F238E27FC236}">
                <a16:creationId xmlns:a16="http://schemas.microsoft.com/office/drawing/2014/main" id="{7B89CF99-B035-6740-B1C4-F4911A0DEB5B}"/>
              </a:ext>
            </a:extLst>
          </p:cNvPr>
          <p:cNvSpPr>
            <a:spLocks noGrp="1"/>
          </p:cNvSpPr>
          <p:nvPr>
            <p:ph idx="1"/>
          </p:nvPr>
        </p:nvSpPr>
        <p:spPr>
          <a:xfrm>
            <a:off x="6172200" y="804672"/>
            <a:ext cx="5221224" cy="5230368"/>
          </a:xfrm>
        </p:spPr>
        <p:txBody>
          <a:bodyPr anchor="ctr">
            <a:normAutofit/>
          </a:bodyPr>
          <a:lstStyle/>
          <a:p>
            <a:r>
              <a:rPr lang="en-US" sz="1400" dirty="0">
                <a:solidFill>
                  <a:schemeClr val="tx2"/>
                </a:solidFill>
                <a:latin typeface="Times New Roman" panose="02020603050405020304" pitchFamily="18" charset="0"/>
                <a:cs typeface="Times New Roman" panose="02020603050405020304" pitchFamily="18" charset="0"/>
              </a:rPr>
              <a:t>Employee engagement is most crucial to the Hotel industry as it is widely applicable to all job roles within the industry, especially as Ruane (2022) argues that “50% of hotel employees don’t feel their jobs are important enough to be proud of.” </a:t>
            </a:r>
          </a:p>
          <a:p>
            <a:r>
              <a:rPr lang="en-US" sz="1400" dirty="0">
                <a:solidFill>
                  <a:schemeClr val="tx2"/>
                </a:solidFill>
                <a:latin typeface="Times New Roman" panose="02020603050405020304" pitchFamily="18" charset="0"/>
                <a:cs typeface="Times New Roman" panose="02020603050405020304" pitchFamily="18" charset="0"/>
              </a:rPr>
              <a:t>Furthermore, </a:t>
            </a:r>
            <a:r>
              <a:rPr lang="en-US" sz="1400" dirty="0" err="1">
                <a:solidFill>
                  <a:schemeClr val="tx2"/>
                </a:solidFill>
                <a:latin typeface="Times New Roman" panose="02020603050405020304" pitchFamily="18" charset="0"/>
                <a:cs typeface="Times New Roman" panose="02020603050405020304" pitchFamily="18" charset="0"/>
              </a:rPr>
              <a:t>Catala</a:t>
            </a:r>
            <a:r>
              <a:rPr lang="en-US" sz="1400" dirty="0">
                <a:solidFill>
                  <a:schemeClr val="tx2"/>
                </a:solidFill>
                <a:latin typeface="Times New Roman" panose="02020603050405020304" pitchFamily="18" charset="0"/>
                <a:cs typeface="Times New Roman" panose="02020603050405020304" pitchFamily="18" charset="0"/>
              </a:rPr>
              <a:t> Consulting (2022) highlights the importance of employees to customer satisfaction, stating that “ The demeanor of your staff contributes to the overall experience of your hotel customers.” Therefore, employee engagement can not only boost employee morale and increase job satisfaction, but can also correlate to the engaging, attracting and satisfying of clients- clients are more likely to visit hotels with engaged, friendly employees across all departments, not just the Front Office.</a:t>
            </a:r>
            <a:endParaRPr lang="en-US" sz="1400" dirty="0">
              <a:solidFill>
                <a:schemeClr val="tx2"/>
              </a:solidFill>
            </a:endParaRPr>
          </a:p>
          <a:p>
            <a:r>
              <a:rPr lang="en-US" sz="1400" dirty="0">
                <a:solidFill>
                  <a:schemeClr val="tx2"/>
                </a:solidFill>
                <a:latin typeface="Times New Roman" panose="02020603050405020304" pitchFamily="18" charset="0"/>
                <a:cs typeface="Times New Roman" panose="02020603050405020304" pitchFamily="18" charset="0"/>
              </a:rPr>
              <a:t>Studies into links between workplace satisfaction and engagement found a positive correlation between job satisfaction and productivity, profit, and safety of employees. (Harter, Schmidt and Hayes, 2002).</a:t>
            </a:r>
          </a:p>
          <a:p>
            <a:r>
              <a:rPr lang="en-US" sz="1400" dirty="0">
                <a:solidFill>
                  <a:schemeClr val="tx2"/>
                </a:solidFill>
                <a:latin typeface="Times New Roman" panose="02020603050405020304" pitchFamily="18" charset="0"/>
                <a:cs typeface="Times New Roman" panose="02020603050405020304" pitchFamily="18" charset="0"/>
              </a:rPr>
              <a:t>Therefore, the importance of employee engagement within the hotel industry is ultimately to ensure and maintain customer satisfaction and hotel success, which works in the Hotel’s favor to attract customers, and it is crucial for maintaining teamwork and smooth operations within the Hotel.</a:t>
            </a:r>
          </a:p>
          <a:p>
            <a:endParaRPr lang="en-US" sz="14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9552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5D21D-E9A5-D94A-A2A7-C99904C9C1A5}"/>
              </a:ext>
            </a:extLst>
          </p:cNvPr>
          <p:cNvSpPr>
            <a:spLocks noGrp="1"/>
          </p:cNvSpPr>
          <p:nvPr>
            <p:ph type="title"/>
          </p:nvPr>
        </p:nvSpPr>
        <p:spPr>
          <a:xfrm>
            <a:off x="1180947" y="567230"/>
            <a:ext cx="9829800" cy="1325880"/>
          </a:xfrm>
        </p:spPr>
        <p:txBody>
          <a:bodyPr anchor="b">
            <a:normAutofit/>
          </a:bodyPr>
          <a:lstStyle/>
          <a:p>
            <a:pPr algn="ctr"/>
            <a:r>
              <a:rPr lang="en-US" sz="3600" dirty="0">
                <a:solidFill>
                  <a:schemeClr val="tx2"/>
                </a:solidFill>
              </a:rPr>
              <a:t>Employee Engagement: A Practical Application</a:t>
            </a:r>
          </a:p>
        </p:txBody>
      </p:sp>
      <p:grpSp>
        <p:nvGrpSpPr>
          <p:cNvPr id="13" name="Group 12">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4" name="Freeform: Shape 13">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A9CD63-58D5-9748-9391-90A0D8526154}"/>
              </a:ext>
            </a:extLst>
          </p:cNvPr>
          <p:cNvSpPr>
            <a:spLocks noGrp="1"/>
          </p:cNvSpPr>
          <p:nvPr>
            <p:ph idx="1"/>
          </p:nvPr>
        </p:nvSpPr>
        <p:spPr>
          <a:xfrm>
            <a:off x="804672" y="2347240"/>
            <a:ext cx="5126896" cy="3707805"/>
          </a:xfrm>
        </p:spPr>
        <p:txBody>
          <a:bodyPr anchor="ctr">
            <a:normAutofit fontScale="92500" lnSpcReduction="10000"/>
          </a:bodyPr>
          <a:lstStyle/>
          <a:p>
            <a:r>
              <a:rPr lang="en-US" sz="1700" dirty="0">
                <a:solidFill>
                  <a:schemeClr val="tx2"/>
                </a:solidFill>
                <a:latin typeface="Times New Roman" panose="02020603050405020304" pitchFamily="18" charset="0"/>
                <a:cs typeface="Times New Roman" panose="02020603050405020304" pitchFamily="18" charset="0"/>
              </a:rPr>
              <a:t>An easy way to apply engagement to the workplace would be by looking at the employee engagement model which is based on Maslow’s 1943 “Hierarchy of Needs”.</a:t>
            </a:r>
          </a:p>
          <a:p>
            <a:r>
              <a:rPr lang="en-US" sz="1700" dirty="0">
                <a:solidFill>
                  <a:schemeClr val="tx2"/>
                </a:solidFill>
                <a:latin typeface="Times New Roman" panose="02020603050405020304" pitchFamily="18" charset="0"/>
                <a:cs typeface="Times New Roman" panose="02020603050405020304" pitchFamily="18" charset="0"/>
              </a:rPr>
              <a:t>As suggested by White (2022), “self-actualized employees result in business growth. ”</a:t>
            </a:r>
          </a:p>
          <a:p>
            <a:r>
              <a:rPr lang="en-US" sz="1700" dirty="0">
                <a:solidFill>
                  <a:schemeClr val="tx2"/>
                </a:solidFill>
                <a:latin typeface="Times New Roman" panose="02020603050405020304" pitchFamily="18" charset="0"/>
                <a:cs typeface="Times New Roman" panose="02020603050405020304" pitchFamily="18" charset="0"/>
              </a:rPr>
              <a:t>Similar to the hierarchy, the model emphasizes how the basic needs are to be </a:t>
            </a:r>
            <a:r>
              <a:rPr lang="en-US" sz="1700" dirty="0" err="1">
                <a:solidFill>
                  <a:schemeClr val="tx2"/>
                </a:solidFill>
                <a:latin typeface="Times New Roman" panose="02020603050405020304" pitchFamily="18" charset="0"/>
                <a:cs typeface="Times New Roman" panose="02020603050405020304" pitchFamily="18" charset="0"/>
              </a:rPr>
              <a:t>fufilled</a:t>
            </a:r>
            <a:r>
              <a:rPr lang="en-US" sz="1700" dirty="0">
                <a:solidFill>
                  <a:schemeClr val="tx2"/>
                </a:solidFill>
                <a:latin typeface="Times New Roman" panose="02020603050405020304" pitchFamily="18" charset="0"/>
                <a:cs typeface="Times New Roman" panose="02020603050405020304" pitchFamily="18" charset="0"/>
              </a:rPr>
              <a:t> before an employee can achieve higher tier needs, and, ultimately, engagement to their roles. </a:t>
            </a:r>
          </a:p>
          <a:p>
            <a:r>
              <a:rPr lang="en-US" sz="1700" dirty="0" err="1">
                <a:solidFill>
                  <a:schemeClr val="tx2"/>
                </a:solidFill>
                <a:latin typeface="Times New Roman" panose="02020603050405020304" pitchFamily="18" charset="0"/>
                <a:cs typeface="Times New Roman" panose="02020603050405020304" pitchFamily="18" charset="0"/>
              </a:rPr>
              <a:t>Gallup.com</a:t>
            </a:r>
            <a:r>
              <a:rPr lang="en-US" sz="1700" dirty="0">
                <a:solidFill>
                  <a:schemeClr val="tx2"/>
                </a:solidFill>
                <a:latin typeface="Times New Roman" panose="02020603050405020304" pitchFamily="18" charset="0"/>
                <a:cs typeface="Times New Roman" panose="02020603050405020304" pitchFamily="18" charset="0"/>
              </a:rPr>
              <a:t> suggests that managers must work with the employees and ensure their needs are met in order to ensure employee growth and with it, business success. </a:t>
            </a:r>
          </a:p>
          <a:p>
            <a:r>
              <a:rPr lang="en-US" sz="1700" dirty="0">
                <a:solidFill>
                  <a:schemeClr val="tx2"/>
                </a:solidFill>
                <a:latin typeface="Times New Roman" panose="02020603050405020304" pitchFamily="18" charset="0"/>
                <a:cs typeface="Times New Roman" panose="02020603050405020304" pitchFamily="18" charset="0"/>
              </a:rPr>
              <a:t>This could be related to all aspects of the Hotel industry due to the importance of teamwork in maintaining a strong workforce.</a:t>
            </a:r>
          </a:p>
        </p:txBody>
      </p:sp>
      <p:grpSp>
        <p:nvGrpSpPr>
          <p:cNvPr id="19" name="Group 18">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0" name="Freeform: Shape 19">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8DF843AF-CAD6-FB49-8197-8789593F8238}"/>
              </a:ext>
            </a:extLst>
          </p:cNvPr>
          <p:cNvPicPr>
            <a:picLocks noChangeAspect="1"/>
          </p:cNvPicPr>
          <p:nvPr/>
        </p:nvPicPr>
        <p:blipFill>
          <a:blip r:embed="rId2"/>
          <a:stretch>
            <a:fillRect/>
          </a:stretch>
        </p:blipFill>
        <p:spPr>
          <a:xfrm>
            <a:off x="7049319" y="2837712"/>
            <a:ext cx="3714810" cy="3217333"/>
          </a:xfrm>
          <a:prstGeom prst="rect">
            <a:avLst/>
          </a:prstGeom>
        </p:spPr>
      </p:pic>
    </p:spTree>
    <p:extLst>
      <p:ext uri="{BB962C8B-B14F-4D97-AF65-F5344CB8AC3E}">
        <p14:creationId xmlns:p14="http://schemas.microsoft.com/office/powerpoint/2010/main" val="327539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9EE531D-58BF-5047-8F5E-DAB4764FB792}"/>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Employee engagement: a Practical Application within the Workplace</a:t>
            </a:r>
          </a:p>
        </p:txBody>
      </p:sp>
      <p:sp>
        <p:nvSpPr>
          <p:cNvPr id="3" name="Content Placeholder 2">
            <a:extLst>
              <a:ext uri="{FF2B5EF4-FFF2-40B4-BE49-F238E27FC236}">
                <a16:creationId xmlns:a16="http://schemas.microsoft.com/office/drawing/2014/main" id="{934CCEAD-A508-FE4D-A8C3-1D2BA8D4678C}"/>
              </a:ext>
            </a:extLst>
          </p:cNvPr>
          <p:cNvSpPr>
            <a:spLocks noGrp="1"/>
          </p:cNvSpPr>
          <p:nvPr>
            <p:ph idx="1"/>
          </p:nvPr>
        </p:nvSpPr>
        <p:spPr>
          <a:xfrm>
            <a:off x="4809093" y="623792"/>
            <a:ext cx="6742827" cy="5610416"/>
          </a:xfrm>
        </p:spPr>
        <p:txBody>
          <a:bodyPr anchor="ctr">
            <a:normAutofit/>
          </a:bodyPr>
          <a:lstStyle/>
          <a:p>
            <a:r>
              <a:rPr lang="en-US" sz="1800" dirty="0">
                <a:solidFill>
                  <a:schemeClr val="tx2"/>
                </a:solidFill>
                <a:latin typeface="Times New Roman" panose="02020603050405020304" pitchFamily="18" charset="0"/>
                <a:cs typeface="Times New Roman" panose="02020603050405020304" pitchFamily="18" charset="0"/>
              </a:rPr>
              <a:t>When assessing employee performance through the hierarchy, we could argue that it makes identifying levels of employee engagement easier. However, these levels need to be constantly boosted within the workplace to ensure maximum engagement, and with it, Hotel/ business success.</a:t>
            </a:r>
          </a:p>
          <a:p>
            <a:r>
              <a:rPr lang="en-US" sz="1800" dirty="0">
                <a:solidFill>
                  <a:schemeClr val="tx2"/>
                </a:solidFill>
                <a:latin typeface="Times New Roman" panose="02020603050405020304" pitchFamily="18" charset="0"/>
                <a:cs typeface="Times New Roman" panose="02020603050405020304" pitchFamily="18" charset="0"/>
              </a:rPr>
              <a:t>Reynolds (2021) suggests that employee engagement can be boosted in 6 simple ways, across all fields-</a:t>
            </a:r>
          </a:p>
          <a:p>
            <a:r>
              <a:rPr lang="en-US" sz="1800" dirty="0">
                <a:solidFill>
                  <a:schemeClr val="tx2"/>
                </a:solidFill>
                <a:latin typeface="Times New Roman" panose="02020603050405020304" pitchFamily="18" charset="0"/>
                <a:cs typeface="Times New Roman" panose="02020603050405020304" pitchFamily="18" charset="0"/>
              </a:rPr>
              <a:t>01. </a:t>
            </a:r>
            <a:r>
              <a:rPr lang="en-US" sz="1800" u="sng" dirty="0">
                <a:solidFill>
                  <a:schemeClr val="tx2"/>
                </a:solidFill>
                <a:latin typeface="Times New Roman" panose="02020603050405020304" pitchFamily="18" charset="0"/>
                <a:cs typeface="Times New Roman" panose="02020603050405020304" pitchFamily="18" charset="0"/>
              </a:rPr>
              <a:t>Recognize your employees’ hard work</a:t>
            </a:r>
            <a:endParaRPr lang="en-US" sz="1800" dirty="0">
              <a:solidFill>
                <a:schemeClr val="tx2"/>
              </a:solidFill>
              <a:latin typeface="Times New Roman" panose="02020603050405020304" pitchFamily="18" charset="0"/>
              <a:cs typeface="Times New Roman" panose="02020603050405020304" pitchFamily="18" charset="0"/>
            </a:endParaRPr>
          </a:p>
          <a:p>
            <a:r>
              <a:rPr lang="en-US" sz="1800" dirty="0">
                <a:solidFill>
                  <a:schemeClr val="tx2"/>
                </a:solidFill>
                <a:latin typeface="Times New Roman" panose="02020603050405020304" pitchFamily="18" charset="0"/>
                <a:cs typeface="Times New Roman" panose="02020603050405020304" pitchFamily="18" charset="0"/>
              </a:rPr>
              <a:t>02. </a:t>
            </a:r>
            <a:r>
              <a:rPr lang="en-US" sz="1800" u="sng" dirty="0">
                <a:solidFill>
                  <a:schemeClr val="tx2"/>
                </a:solidFill>
                <a:latin typeface="Times New Roman" panose="02020603050405020304" pitchFamily="18" charset="0"/>
                <a:cs typeface="Times New Roman" panose="02020603050405020304" pitchFamily="18" charset="0"/>
              </a:rPr>
              <a:t>Invest in professional development</a:t>
            </a:r>
            <a:endParaRPr lang="en-US" sz="1800" dirty="0">
              <a:solidFill>
                <a:schemeClr val="tx2"/>
              </a:solidFill>
              <a:latin typeface="Times New Roman" panose="02020603050405020304" pitchFamily="18" charset="0"/>
              <a:cs typeface="Times New Roman" panose="02020603050405020304" pitchFamily="18" charset="0"/>
            </a:endParaRPr>
          </a:p>
          <a:p>
            <a:r>
              <a:rPr lang="en-US" sz="1800" dirty="0">
                <a:solidFill>
                  <a:schemeClr val="tx2"/>
                </a:solidFill>
                <a:latin typeface="Times New Roman" panose="02020603050405020304" pitchFamily="18" charset="0"/>
                <a:cs typeface="Times New Roman" panose="02020603050405020304" pitchFamily="18" charset="0"/>
              </a:rPr>
              <a:t>03. </a:t>
            </a:r>
            <a:r>
              <a:rPr lang="en-US" sz="1800" u="sng" dirty="0">
                <a:solidFill>
                  <a:schemeClr val="tx2"/>
                </a:solidFill>
                <a:latin typeface="Times New Roman" panose="02020603050405020304" pitchFamily="18" charset="0"/>
                <a:cs typeface="Times New Roman" panose="02020603050405020304" pitchFamily="18" charset="0"/>
              </a:rPr>
              <a:t>Let employees pursue pet projects</a:t>
            </a:r>
            <a:endParaRPr lang="en-US" sz="1800" dirty="0">
              <a:solidFill>
                <a:schemeClr val="tx2"/>
              </a:solidFill>
              <a:latin typeface="Times New Roman" panose="02020603050405020304" pitchFamily="18" charset="0"/>
              <a:cs typeface="Times New Roman" panose="02020603050405020304" pitchFamily="18" charset="0"/>
            </a:endParaRPr>
          </a:p>
          <a:p>
            <a:r>
              <a:rPr lang="en-US" sz="1800" dirty="0">
                <a:solidFill>
                  <a:schemeClr val="tx2"/>
                </a:solidFill>
                <a:latin typeface="Times New Roman" panose="02020603050405020304" pitchFamily="18" charset="0"/>
                <a:cs typeface="Times New Roman" panose="02020603050405020304" pitchFamily="18" charset="0"/>
              </a:rPr>
              <a:t>04. </a:t>
            </a:r>
            <a:r>
              <a:rPr lang="en-US" sz="1800" u="sng" dirty="0">
                <a:solidFill>
                  <a:schemeClr val="tx2"/>
                </a:solidFill>
                <a:latin typeface="Times New Roman" panose="02020603050405020304" pitchFamily="18" charset="0"/>
                <a:cs typeface="Times New Roman" panose="02020603050405020304" pitchFamily="18" charset="0"/>
              </a:rPr>
              <a:t>Embrace remote working and flexible scheduling</a:t>
            </a:r>
          </a:p>
          <a:p>
            <a:r>
              <a:rPr lang="en-US" sz="1800" dirty="0">
                <a:solidFill>
                  <a:schemeClr val="tx2"/>
                </a:solidFill>
                <a:latin typeface="Times New Roman" panose="02020603050405020304" pitchFamily="18" charset="0"/>
                <a:cs typeface="Times New Roman" panose="02020603050405020304" pitchFamily="18" charset="0"/>
              </a:rPr>
              <a:t>05</a:t>
            </a:r>
            <a:r>
              <a:rPr lang="en-US" sz="1800" u="sng" dirty="0">
                <a:solidFill>
                  <a:schemeClr val="tx2"/>
                </a:solidFill>
                <a:latin typeface="Times New Roman" panose="02020603050405020304" pitchFamily="18" charset="0"/>
                <a:cs typeface="Times New Roman" panose="02020603050405020304" pitchFamily="18" charset="0"/>
              </a:rPr>
              <a:t>. Plan team-building activities regularly</a:t>
            </a:r>
            <a:endParaRPr lang="en-US" sz="1800" dirty="0">
              <a:solidFill>
                <a:schemeClr val="tx2"/>
              </a:solidFill>
              <a:latin typeface="Times New Roman" panose="02020603050405020304" pitchFamily="18" charset="0"/>
              <a:cs typeface="Times New Roman" panose="02020603050405020304" pitchFamily="18" charset="0"/>
            </a:endParaRPr>
          </a:p>
          <a:p>
            <a:r>
              <a:rPr lang="en-US" sz="1800" dirty="0">
                <a:solidFill>
                  <a:schemeClr val="tx2"/>
                </a:solidFill>
                <a:latin typeface="Times New Roman" panose="02020603050405020304" pitchFamily="18" charset="0"/>
                <a:cs typeface="Times New Roman" panose="02020603050405020304" pitchFamily="18" charset="0"/>
              </a:rPr>
              <a:t>06. </a:t>
            </a:r>
            <a:r>
              <a:rPr lang="en-US" sz="1800" u="sng" dirty="0">
                <a:solidFill>
                  <a:schemeClr val="tx2"/>
                </a:solidFill>
                <a:latin typeface="Times New Roman" panose="02020603050405020304" pitchFamily="18" charset="0"/>
                <a:cs typeface="Times New Roman" panose="02020603050405020304" pitchFamily="18" charset="0"/>
              </a:rPr>
              <a:t>Treat your staffers like adults</a:t>
            </a:r>
          </a:p>
          <a:p>
            <a:endParaRPr lang="en-US" sz="1400" dirty="0">
              <a:solidFill>
                <a:schemeClr val="tx2"/>
              </a:solidFill>
            </a:endParaRPr>
          </a:p>
        </p:txBody>
      </p:sp>
    </p:spTree>
    <p:extLst>
      <p:ext uri="{BB962C8B-B14F-4D97-AF65-F5344CB8AC3E}">
        <p14:creationId xmlns:p14="http://schemas.microsoft.com/office/powerpoint/2010/main" val="45627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B31C309-39B4-154D-9AC6-9AAC98A2566D}"/>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Influences in Employee Disengagement</a:t>
            </a:r>
          </a:p>
        </p:txBody>
      </p:sp>
      <p:sp>
        <p:nvSpPr>
          <p:cNvPr id="3" name="Content Placeholder 2">
            <a:extLst>
              <a:ext uri="{FF2B5EF4-FFF2-40B4-BE49-F238E27FC236}">
                <a16:creationId xmlns:a16="http://schemas.microsoft.com/office/drawing/2014/main" id="{0FF31FA2-507E-E94D-8D46-84FEFDF8D826}"/>
              </a:ext>
            </a:extLst>
          </p:cNvPr>
          <p:cNvSpPr>
            <a:spLocks noGrp="1"/>
          </p:cNvSpPr>
          <p:nvPr>
            <p:ph idx="1"/>
          </p:nvPr>
        </p:nvSpPr>
        <p:spPr>
          <a:xfrm>
            <a:off x="6172199" y="968828"/>
            <a:ext cx="5301343" cy="5066211"/>
          </a:xfrm>
        </p:spPr>
        <p:txBody>
          <a:bodyPr anchor="ctr">
            <a:normAutofit/>
          </a:bodyPr>
          <a:lstStyle/>
          <a:p>
            <a:r>
              <a:rPr lang="en-US" sz="1800" dirty="0">
                <a:solidFill>
                  <a:schemeClr val="tx2"/>
                </a:solidFill>
                <a:latin typeface="Times New Roman" panose="02020603050405020304" pitchFamily="18" charset="0"/>
                <a:cs typeface="Times New Roman" panose="02020603050405020304" pitchFamily="18" charset="0"/>
              </a:rPr>
              <a:t>Whilst knowing the importance of employee engagement is crucial, understanding the factors of employee disengagement is also important in knowing how to </a:t>
            </a:r>
            <a:r>
              <a:rPr lang="en-US" sz="1800" i="1" dirty="0">
                <a:solidFill>
                  <a:schemeClr val="tx2"/>
                </a:solidFill>
                <a:latin typeface="Times New Roman" panose="02020603050405020304" pitchFamily="18" charset="0"/>
                <a:cs typeface="Times New Roman" panose="02020603050405020304" pitchFamily="18" charset="0"/>
              </a:rPr>
              <a:t>maintain </a:t>
            </a:r>
            <a:r>
              <a:rPr lang="en-US" sz="1800" dirty="0">
                <a:solidFill>
                  <a:schemeClr val="tx2"/>
                </a:solidFill>
                <a:latin typeface="Times New Roman" panose="02020603050405020304" pitchFamily="18" charset="0"/>
                <a:cs typeface="Times New Roman" panose="02020603050405020304" pitchFamily="18" charset="0"/>
              </a:rPr>
              <a:t>employee engagement and avoid disengagement.</a:t>
            </a:r>
          </a:p>
          <a:p>
            <a:r>
              <a:rPr lang="en-US" sz="1800" dirty="0" err="1">
                <a:solidFill>
                  <a:schemeClr val="tx2"/>
                </a:solidFill>
                <a:latin typeface="Times New Roman" panose="02020603050405020304" pitchFamily="18" charset="0"/>
                <a:cs typeface="Times New Roman" panose="02020603050405020304" pitchFamily="18" charset="0"/>
              </a:rPr>
              <a:t>Mery</a:t>
            </a:r>
            <a:r>
              <a:rPr lang="en-US" sz="1800" dirty="0">
                <a:solidFill>
                  <a:schemeClr val="tx2"/>
                </a:solidFill>
                <a:latin typeface="Times New Roman" panose="02020603050405020304" pitchFamily="18" charset="0"/>
                <a:cs typeface="Times New Roman" panose="02020603050405020304" pitchFamily="18" charset="0"/>
              </a:rPr>
              <a:t> (2019) cites employee disengagement as the ”single biggest challenge facing businesses today”, with 59% and 56% of disengaged employees report experiencing stress and worry frequently at work. (</a:t>
            </a:r>
            <a:r>
              <a:rPr lang="en-US" sz="1800" dirty="0" err="1">
                <a:solidFill>
                  <a:schemeClr val="tx2"/>
                </a:solidFill>
                <a:latin typeface="Times New Roman" panose="02020603050405020304" pitchFamily="18" charset="0"/>
                <a:cs typeface="Times New Roman" panose="02020603050405020304" pitchFamily="18" charset="0"/>
              </a:rPr>
              <a:t>zdnet.com</a:t>
            </a:r>
            <a:r>
              <a:rPr lang="en-US" sz="1800" dirty="0">
                <a:solidFill>
                  <a:schemeClr val="tx2"/>
                </a:solidFill>
                <a:latin typeface="Times New Roman" panose="02020603050405020304" pitchFamily="18" charset="0"/>
                <a:cs typeface="Times New Roman" panose="02020603050405020304" pitchFamily="18" charset="0"/>
              </a:rPr>
              <a:t>)</a:t>
            </a:r>
          </a:p>
          <a:p>
            <a:r>
              <a:rPr lang="en-US" sz="1800" dirty="0">
                <a:solidFill>
                  <a:schemeClr val="tx2"/>
                </a:solidFill>
                <a:latin typeface="Times New Roman" panose="02020603050405020304" pitchFamily="18" charset="0"/>
                <a:cs typeface="Times New Roman" panose="02020603050405020304" pitchFamily="18" charset="0"/>
              </a:rPr>
              <a:t>Turner (2016) suggests that the biggest contributors to employee disengagement are:</a:t>
            </a:r>
          </a:p>
          <a:p>
            <a:pPr marL="342900" indent="-342900">
              <a:buAutoNum type="arabicPeriod"/>
            </a:pPr>
            <a:r>
              <a:rPr lang="en-US" sz="1800" u="sng" dirty="0">
                <a:solidFill>
                  <a:schemeClr val="tx2"/>
                </a:solidFill>
                <a:latin typeface="Times New Roman" panose="02020603050405020304" pitchFamily="18" charset="0"/>
                <a:cs typeface="Times New Roman" panose="02020603050405020304" pitchFamily="18" charset="0"/>
              </a:rPr>
              <a:t>Lack of recognition</a:t>
            </a:r>
          </a:p>
          <a:p>
            <a:pPr marL="342900" indent="-342900">
              <a:buAutoNum type="arabicPeriod"/>
            </a:pPr>
            <a:r>
              <a:rPr lang="en-US" sz="1800" u="sng" dirty="0">
                <a:solidFill>
                  <a:schemeClr val="tx2"/>
                </a:solidFill>
                <a:latin typeface="Times New Roman" panose="02020603050405020304" pitchFamily="18" charset="0"/>
                <a:cs typeface="Times New Roman" panose="02020603050405020304" pitchFamily="18" charset="0"/>
              </a:rPr>
              <a:t>A lack of career advancement</a:t>
            </a:r>
          </a:p>
          <a:p>
            <a:pPr marL="342900" indent="-342900">
              <a:buAutoNum type="arabicPeriod"/>
            </a:pPr>
            <a:r>
              <a:rPr lang="en-US" sz="1800" u="sng" dirty="0">
                <a:solidFill>
                  <a:schemeClr val="tx2"/>
                </a:solidFill>
                <a:latin typeface="Times New Roman" panose="02020603050405020304" pitchFamily="18" charset="0"/>
                <a:cs typeface="Times New Roman" panose="02020603050405020304" pitchFamily="18" charset="0"/>
              </a:rPr>
              <a:t>A lack of autonomy</a:t>
            </a:r>
          </a:p>
          <a:p>
            <a:pPr marL="342900" indent="-342900">
              <a:buAutoNum type="arabicPeriod"/>
            </a:pPr>
            <a:r>
              <a:rPr lang="en-US" sz="1800" u="sng" dirty="0">
                <a:solidFill>
                  <a:schemeClr val="tx2"/>
                </a:solidFill>
                <a:latin typeface="Times New Roman" panose="02020603050405020304" pitchFamily="18" charset="0"/>
                <a:cs typeface="Times New Roman" panose="02020603050405020304" pitchFamily="18" charset="0"/>
              </a:rPr>
              <a:t>Employee’s values don’t align with the company’s values</a:t>
            </a:r>
            <a:endParaRPr lang="en-US" sz="1400" u="sng" dirty="0">
              <a:solidFill>
                <a:schemeClr val="tx2"/>
              </a:solidFill>
              <a:latin typeface="Times New Roman" panose="02020603050405020304" pitchFamily="18" charset="0"/>
              <a:cs typeface="Times New Roman" panose="02020603050405020304" pitchFamily="18" charset="0"/>
            </a:endParaRPr>
          </a:p>
          <a:p>
            <a:endParaRPr lang="en-US" sz="1400" i="1" dirty="0">
              <a:solidFill>
                <a:schemeClr val="tx2"/>
              </a:solidFill>
              <a:latin typeface="Times New Roman" panose="02020603050405020304" pitchFamily="18" charset="0"/>
              <a:cs typeface="Times New Roman" panose="02020603050405020304" pitchFamily="18" charset="0"/>
            </a:endParaRPr>
          </a:p>
          <a:p>
            <a:endParaRPr lang="en-US" sz="14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778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7CC58-AB36-C34E-9B05-110D08EE0BA8}"/>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DA145229-A2B8-B448-A0CE-8A9C49EEE514}"/>
              </a:ext>
            </a:extLst>
          </p:cNvPr>
          <p:cNvSpPr>
            <a:spLocks noGrp="1"/>
          </p:cNvSpPr>
          <p:nvPr>
            <p:ph idx="1"/>
          </p:nvPr>
        </p:nvSpPr>
        <p:spPr>
          <a:xfrm>
            <a:off x="5661394" y="721083"/>
            <a:ext cx="5788420" cy="3783324"/>
          </a:xfrm>
        </p:spPr>
        <p:txBody>
          <a:bodyPr anchor="ctr">
            <a:normAutofit lnSpcReduction="10000"/>
          </a:bodyPr>
          <a:lstStyle/>
          <a:p>
            <a:r>
              <a:rPr lang="en-US" sz="1800" dirty="0">
                <a:solidFill>
                  <a:schemeClr val="tx2"/>
                </a:solidFill>
                <a:latin typeface="Times New Roman" panose="02020603050405020304" pitchFamily="18" charset="0"/>
                <a:cs typeface="Times New Roman" panose="02020603050405020304" pitchFamily="18" charset="0"/>
              </a:rPr>
              <a:t>Managers must strive to maintain employee engagement wherever possible- meeting basic needs within the workplace (as per the adapted version of Maslow’s Hierarchy) is crucial to maintaining success</a:t>
            </a:r>
          </a:p>
          <a:p>
            <a:r>
              <a:rPr lang="en-US" sz="1800" dirty="0">
                <a:solidFill>
                  <a:schemeClr val="tx2"/>
                </a:solidFill>
                <a:latin typeface="Times New Roman" panose="02020603050405020304" pitchFamily="18" charset="0"/>
                <a:cs typeface="Times New Roman" panose="02020603050405020304" pitchFamily="18" charset="0"/>
              </a:rPr>
              <a:t>Employees may disengage if they feel they are not listened to and stimulated enough, leading to low quality work/output </a:t>
            </a:r>
          </a:p>
          <a:p>
            <a:r>
              <a:rPr lang="en-US" sz="1800" dirty="0">
                <a:solidFill>
                  <a:schemeClr val="tx2"/>
                </a:solidFill>
                <a:latin typeface="Times New Roman" panose="02020603050405020304" pitchFamily="18" charset="0"/>
                <a:cs typeface="Times New Roman" panose="02020603050405020304" pitchFamily="18" charset="0"/>
              </a:rPr>
              <a:t>Employee engagement is correlated to work efficiency, customer satisfaction and profit increase, and an engaged workforce can boost a Hotel’s efficiency and popularity</a:t>
            </a:r>
          </a:p>
          <a:p>
            <a:r>
              <a:rPr lang="en-US" sz="1800" dirty="0">
                <a:solidFill>
                  <a:schemeClr val="tx2"/>
                </a:solidFill>
                <a:latin typeface="Times New Roman" panose="02020603050405020304" pitchFamily="18" charset="0"/>
                <a:cs typeface="Times New Roman" panose="02020603050405020304" pitchFamily="18" charset="0"/>
              </a:rPr>
              <a:t>Employee engagement is critical to the success of a Hotel, and maintaining positive engagement and relations within the workplace creates satisfied employees, business success and happy customers. </a:t>
            </a:r>
          </a:p>
          <a:p>
            <a:endParaRPr lang="en-US" sz="1800" dirty="0">
              <a:solidFill>
                <a:schemeClr val="tx2"/>
              </a:solidFill>
            </a:endParaRPr>
          </a:p>
          <a:p>
            <a:endParaRPr lang="en-US" sz="1800" dirty="0">
              <a:solidFill>
                <a:schemeClr val="tx2"/>
              </a:solidFill>
            </a:endParaRPr>
          </a:p>
        </p:txBody>
      </p:sp>
      <p:pic>
        <p:nvPicPr>
          <p:cNvPr id="5" name="Picture 4" descr="A group of people raising their hands&#10;&#10;Description automatically generated with medium confidence">
            <a:extLst>
              <a:ext uri="{FF2B5EF4-FFF2-40B4-BE49-F238E27FC236}">
                <a16:creationId xmlns:a16="http://schemas.microsoft.com/office/drawing/2014/main" id="{8325112D-7F1A-5546-93C4-20715308F4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30607" y="4229100"/>
            <a:ext cx="4391635" cy="2078708"/>
          </a:xfrm>
          <a:prstGeom prst="rect">
            <a:avLst/>
          </a:prstGeom>
        </p:spPr>
      </p:pic>
      <p:sp>
        <p:nvSpPr>
          <p:cNvPr id="6" name="TextBox 5">
            <a:extLst>
              <a:ext uri="{FF2B5EF4-FFF2-40B4-BE49-F238E27FC236}">
                <a16:creationId xmlns:a16="http://schemas.microsoft.com/office/drawing/2014/main" id="{43CCBFD7-84E3-AB41-A9B3-9F9507FF16E8}"/>
              </a:ext>
            </a:extLst>
          </p:cNvPr>
          <p:cNvSpPr txBox="1"/>
          <p:nvPr/>
        </p:nvSpPr>
        <p:spPr>
          <a:xfrm>
            <a:off x="9125560" y="6307808"/>
            <a:ext cx="2667000" cy="369332"/>
          </a:xfrm>
          <a:prstGeom prst="rect">
            <a:avLst/>
          </a:prstGeom>
          <a:noFill/>
        </p:spPr>
        <p:txBody>
          <a:bodyPr wrap="square" rtlCol="0">
            <a:spAutoFit/>
          </a:bodyPr>
          <a:lstStyle/>
          <a:p>
            <a:r>
              <a:rPr lang="en-US" sz="900">
                <a:hlinkClick r:id="rId3" tooltip="https://courses.lumenlearning.com/boundless-business/chapter/performance-promotion-and-firing/"/>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3757835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8165426-5DD8-DB4A-BF1A-32AB3C444A82}"/>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References</a:t>
            </a:r>
            <a:endParaRPr lang="en-US" sz="3600" dirty="0">
              <a:solidFill>
                <a:schemeClr val="tx2"/>
              </a:solidFill>
              <a:highlight>
                <a:srgbClr val="FFFF00"/>
              </a:highlight>
            </a:endParaRPr>
          </a:p>
        </p:txBody>
      </p:sp>
      <p:sp>
        <p:nvSpPr>
          <p:cNvPr id="3" name="Content Placeholder 2">
            <a:extLst>
              <a:ext uri="{FF2B5EF4-FFF2-40B4-BE49-F238E27FC236}">
                <a16:creationId xmlns:a16="http://schemas.microsoft.com/office/drawing/2014/main" id="{1DA8CDAB-731E-734C-9E67-9CAB654025BC}"/>
              </a:ext>
            </a:extLst>
          </p:cNvPr>
          <p:cNvSpPr>
            <a:spLocks noGrp="1"/>
          </p:cNvSpPr>
          <p:nvPr>
            <p:ph idx="1"/>
          </p:nvPr>
        </p:nvSpPr>
        <p:spPr>
          <a:xfrm>
            <a:off x="5135575" y="555095"/>
            <a:ext cx="6257849" cy="5479946"/>
          </a:xfrm>
        </p:spPr>
        <p:txBody>
          <a:bodyPr anchor="ctr">
            <a:normAutofit fontScale="55000" lnSpcReduction="20000"/>
          </a:bodyPr>
          <a:lstStyle/>
          <a:p>
            <a:pPr marL="0" indent="0">
              <a:buNone/>
            </a:pPr>
            <a:endParaRPr lang="en-US" sz="1600" dirty="0">
              <a:latin typeface="Times New Roman" panose="02020603050405020304" pitchFamily="18" charset="0"/>
              <a:cs typeface="Times New Roman" panose="02020603050405020304" pitchFamily="18" charset="0"/>
            </a:endParaRPr>
          </a:p>
          <a:p>
            <a:pPr marL="0" indent="0">
              <a:buNone/>
            </a:pPr>
            <a:r>
              <a:rPr lang="en-GB" sz="1600" dirty="0">
                <a:latin typeface="Times New Roman" panose="02020603050405020304" pitchFamily="18" charset="0"/>
                <a:cs typeface="Times New Roman" panose="02020603050405020304" pitchFamily="18" charset="0"/>
              </a:rPr>
              <a:t>Anon, (2022). 10 Effective Ways To Attract Hotel Customers. [online] Available at: </a:t>
            </a:r>
            <a:r>
              <a:rPr lang="en-GB" sz="1600" dirty="0">
                <a:latin typeface="Times New Roman" panose="02020603050405020304" pitchFamily="18" charset="0"/>
                <a:cs typeface="Times New Roman" panose="02020603050405020304" pitchFamily="18" charset="0"/>
                <a:hlinkClick r:id="rId2"/>
              </a:rPr>
              <a:t>https://catalaconsulting.co.uk/10-effective-ways-attract-hotel-customers/</a:t>
            </a:r>
            <a:r>
              <a:rPr lang="en-GB" sz="1600" dirty="0">
                <a:latin typeface="Times New Roman" panose="02020603050405020304" pitchFamily="18" charset="0"/>
                <a:cs typeface="Times New Roman" panose="02020603050405020304" pitchFamily="18" charset="0"/>
              </a:rPr>
              <a:t>. (Last Accessed 1/12/2022)</a:t>
            </a:r>
          </a:p>
          <a:p>
            <a:pPr marL="0" indent="0">
              <a:buNone/>
            </a:pPr>
            <a:r>
              <a:rPr lang="en-GB" sz="1600" dirty="0">
                <a:latin typeface="Times New Roman" panose="02020603050405020304" pitchFamily="18" charset="0"/>
                <a:cs typeface="Times New Roman" panose="02020603050405020304" pitchFamily="18" charset="0"/>
              </a:rPr>
              <a:t>Bridger, E. (2018). Employee engagement : A practical introduction. London: </a:t>
            </a:r>
            <a:r>
              <a:rPr lang="en-GB" sz="1600" dirty="0" err="1">
                <a:latin typeface="Times New Roman" panose="02020603050405020304" pitchFamily="18" charset="0"/>
                <a:cs typeface="Times New Roman" panose="02020603050405020304" pitchFamily="18" charset="0"/>
              </a:rPr>
              <a:t>Koganpage</a:t>
            </a:r>
            <a:r>
              <a:rPr lang="en-GB" sz="1600" dirty="0">
                <a:latin typeface="Times New Roman" panose="02020603050405020304" pitchFamily="18" charset="0"/>
                <a:cs typeface="Times New Roman" panose="02020603050405020304" pitchFamily="18" charset="0"/>
              </a:rPr>
              <a:t>.</a:t>
            </a:r>
          </a:p>
          <a:p>
            <a:pPr marL="0" indent="0">
              <a:buNone/>
            </a:pPr>
            <a:r>
              <a:rPr lang="en-US" sz="1600" dirty="0">
                <a:latin typeface="Times New Roman" panose="02020603050405020304" pitchFamily="18" charset="0"/>
                <a:cs typeface="Times New Roman" panose="02020603050405020304" pitchFamily="18" charset="0"/>
              </a:rPr>
              <a:t>Harter, J.K., Schmidt, F.L. and Hayes, T.L. (2002). Business-unit-level relationship between employee satisfaction, employee engagement, and business outcomes: A meta-analysis. Journal of Applied Psychology, 87(2), pp.268–279. doi:10.1037/0021-9010.87.2.268.</a:t>
            </a:r>
          </a:p>
          <a:p>
            <a:pPr marL="0" indent="0">
              <a:buNone/>
            </a:pPr>
            <a:r>
              <a:rPr lang="en-GB" sz="1600" dirty="0">
                <a:latin typeface="Times New Roman" panose="02020603050405020304" pitchFamily="18" charset="0"/>
                <a:cs typeface="Times New Roman" panose="02020603050405020304" pitchFamily="18" charset="0"/>
              </a:rPr>
              <a:t>Inc, G. (n.d.). How to Improve Employee Engagement in the Workplace. [online] </a:t>
            </a:r>
            <a:r>
              <a:rPr lang="en-GB" sz="1600" dirty="0" err="1">
                <a:latin typeface="Times New Roman" panose="02020603050405020304" pitchFamily="18" charset="0"/>
                <a:cs typeface="Times New Roman" panose="02020603050405020304" pitchFamily="18" charset="0"/>
              </a:rPr>
              <a:t>Gallup.com</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rPr>
              <a:t>https://www.gallup.com/workplace/285674/improve-employee-engagement-workplace.aspx#ite-357506</a:t>
            </a:r>
            <a:r>
              <a:rPr lang="en-GB" sz="1600" dirty="0">
                <a:latin typeface="Times New Roman" panose="02020603050405020304" pitchFamily="18" charset="0"/>
                <a:cs typeface="Times New Roman" panose="02020603050405020304" pitchFamily="18" charset="0"/>
              </a:rPr>
              <a:t>. (Last Accessed 30/11/2022)</a:t>
            </a:r>
          </a:p>
          <a:p>
            <a:pPr marL="0" indent="0">
              <a:buNone/>
            </a:pPr>
            <a:r>
              <a:rPr lang="en-GB" sz="1600" dirty="0" err="1">
                <a:latin typeface="Times New Roman" panose="02020603050405020304" pitchFamily="18" charset="0"/>
                <a:cs typeface="Times New Roman" panose="02020603050405020304" pitchFamily="18" charset="0"/>
              </a:rPr>
              <a:t>Jouany</a:t>
            </a:r>
            <a:r>
              <a:rPr lang="en-GB" sz="1600" dirty="0">
                <a:latin typeface="Times New Roman" panose="02020603050405020304" pitchFamily="18" charset="0"/>
                <a:cs typeface="Times New Roman" panose="02020603050405020304" pitchFamily="18" charset="0"/>
              </a:rPr>
              <a:t>, V. and </a:t>
            </a:r>
            <a:r>
              <a:rPr lang="en-GB" sz="1600" dirty="0" err="1">
                <a:latin typeface="Times New Roman" panose="02020603050405020304" pitchFamily="18" charset="0"/>
                <a:cs typeface="Times New Roman" panose="02020603050405020304" pitchFamily="18" charset="0"/>
              </a:rPr>
              <a:t>Mäkipää</a:t>
            </a:r>
            <a:r>
              <a:rPr lang="en-GB" sz="1600" dirty="0">
                <a:latin typeface="Times New Roman" panose="02020603050405020304" pitchFamily="18" charset="0"/>
                <a:cs typeface="Times New Roman" panose="02020603050405020304" pitchFamily="18" charset="0"/>
              </a:rPr>
              <a:t>, M. (2022). 8 Employee Engagement Statistics You Need to Know in 2022 [INFOGRAPHIC]. [online] </a:t>
            </a:r>
            <a:r>
              <a:rPr lang="en-GB" sz="1600" dirty="0" err="1">
                <a:latin typeface="Times New Roman" panose="02020603050405020304" pitchFamily="18" charset="0"/>
                <a:cs typeface="Times New Roman" panose="02020603050405020304" pitchFamily="18" charset="0"/>
              </a:rPr>
              <a:t>Haiilo</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rPr>
              <a:t>https://haiilo.com/blog/employee-engagement-8-statistics-you-need-to-know/</a:t>
            </a:r>
            <a:r>
              <a:rPr lang="en-GB" sz="1600" dirty="0">
                <a:latin typeface="Times New Roman" panose="02020603050405020304" pitchFamily="18" charset="0"/>
                <a:cs typeface="Times New Roman" panose="02020603050405020304" pitchFamily="18" charset="0"/>
              </a:rPr>
              <a:t>.</a:t>
            </a:r>
          </a:p>
          <a:p>
            <a:pPr marL="0" indent="0">
              <a:buNone/>
            </a:pPr>
            <a:r>
              <a:rPr lang="en-GB" sz="1600" dirty="0">
                <a:latin typeface="Times New Roman" panose="02020603050405020304" pitchFamily="18" charset="0"/>
                <a:cs typeface="Times New Roman" panose="02020603050405020304" pitchFamily="18" charset="0"/>
              </a:rPr>
              <a:t>Kruse, K. (n.d.). What Is Employee Engagement. [online] Forbes. Available at: </a:t>
            </a:r>
            <a:r>
              <a:rPr lang="en-GB" sz="1600" dirty="0">
                <a:latin typeface="Times New Roman" panose="02020603050405020304" pitchFamily="18" charset="0"/>
                <a:cs typeface="Times New Roman" panose="02020603050405020304" pitchFamily="18" charset="0"/>
                <a:hlinkClick r:id="rId5"/>
              </a:rPr>
              <a:t>https://www.forbes.com/sites/kevinkruse/2012/06/22/employee-engagement-what-and-why/?sh=129f7f797f37</a:t>
            </a:r>
            <a:r>
              <a:rPr lang="en-GB" sz="1600" dirty="0">
                <a:latin typeface="Times New Roman" panose="02020603050405020304" pitchFamily="18" charset="0"/>
                <a:cs typeface="Times New Roman" panose="02020603050405020304" pitchFamily="18" charset="0"/>
              </a:rPr>
              <a:t> (Last Accessed 1/12/2022).</a:t>
            </a:r>
          </a:p>
          <a:p>
            <a:pPr marL="0" indent="0">
              <a:buNone/>
            </a:pPr>
            <a:r>
              <a:rPr lang="en-GB" sz="1600" dirty="0" err="1">
                <a:latin typeface="Times New Roman" panose="02020603050405020304" pitchFamily="18" charset="0"/>
                <a:cs typeface="Times New Roman" panose="02020603050405020304" pitchFamily="18" charset="0"/>
              </a:rPr>
              <a:t>Mery</a:t>
            </a:r>
            <a:r>
              <a:rPr lang="en-GB" sz="1600" dirty="0">
                <a:latin typeface="Times New Roman" panose="02020603050405020304" pitchFamily="18" charset="0"/>
                <a:cs typeface="Times New Roman" panose="02020603050405020304" pitchFamily="18" charset="0"/>
              </a:rPr>
              <a:t>, K. (2019). What Makes a Great Employee Disengage? Avoid These 5 Things. [online] Fond. Available at: </a:t>
            </a:r>
            <a:r>
              <a:rPr lang="en-GB" sz="1600" dirty="0">
                <a:latin typeface="Times New Roman" panose="02020603050405020304" pitchFamily="18" charset="0"/>
                <a:cs typeface="Times New Roman" panose="02020603050405020304" pitchFamily="18" charset="0"/>
                <a:hlinkClick r:id="rId6"/>
              </a:rPr>
              <a:t>https://www.fond.co/blog/what-makes-a-great-employee-disengage/</a:t>
            </a:r>
            <a:r>
              <a:rPr lang="en-GB" sz="1600" dirty="0">
                <a:latin typeface="Times New Roman" panose="02020603050405020304" pitchFamily="18" charset="0"/>
                <a:cs typeface="Times New Roman" panose="02020603050405020304" pitchFamily="18" charset="0"/>
              </a:rPr>
              <a:t>. (Last Accessed 2/12/2022)</a:t>
            </a:r>
          </a:p>
          <a:p>
            <a:pPr marL="0" indent="0">
              <a:buNone/>
            </a:pPr>
            <a:r>
              <a:rPr lang="en-GB" sz="1600" dirty="0">
                <a:latin typeface="Times New Roman" panose="02020603050405020304" pitchFamily="18" charset="0"/>
                <a:cs typeface="Times New Roman" panose="02020603050405020304" pitchFamily="18" charset="0"/>
              </a:rPr>
              <a:t>Reynolds, J. (2021). The Difference Between Employee Engagement and Employee Satisfaction. [online] </a:t>
            </a:r>
            <a:r>
              <a:rPr lang="en-GB" sz="1600" dirty="0" err="1">
                <a:latin typeface="Times New Roman" panose="02020603050405020304" pitchFamily="18" charset="0"/>
                <a:cs typeface="Times New Roman" panose="02020603050405020304" pitchFamily="18" charset="0"/>
              </a:rPr>
              <a:t>TINYpulse</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7"/>
              </a:rPr>
              <a:t>https://www.tinypulse.com/blog/employee-engagement-employee-satisfaction-difference</a:t>
            </a:r>
            <a:r>
              <a:rPr lang="en-GB" sz="1600" dirty="0">
                <a:latin typeface="Times New Roman" panose="02020603050405020304" pitchFamily="18" charset="0"/>
                <a:cs typeface="Times New Roman" panose="02020603050405020304" pitchFamily="18" charset="0"/>
              </a:rPr>
              <a:t>.</a:t>
            </a:r>
          </a:p>
          <a:p>
            <a:pPr marL="0" indent="0">
              <a:buNone/>
            </a:pPr>
            <a:r>
              <a:rPr lang="en-GB" sz="1600" dirty="0">
                <a:latin typeface="Times New Roman" panose="02020603050405020304" pitchFamily="18" charset="0"/>
                <a:cs typeface="Times New Roman" panose="02020603050405020304" pitchFamily="18" charset="0"/>
              </a:rPr>
              <a:t>Ruane, J., (2022). 3 Proven Internal Marketing Strategies for Your Hotel. [online] Available at: </a:t>
            </a:r>
            <a:r>
              <a:rPr lang="en-GB" sz="1600" dirty="0">
                <a:latin typeface="Times New Roman" panose="02020603050405020304" pitchFamily="18" charset="0"/>
                <a:cs typeface="Times New Roman" panose="02020603050405020304" pitchFamily="18" charset="0"/>
                <a:hlinkClick r:id="rId8"/>
              </a:rPr>
              <a:t>https://www.beekeeper.io/blog/3-proven-internal-marketing-strategies-for-your-hotel/</a:t>
            </a:r>
            <a:r>
              <a:rPr lang="en-GB" sz="1600" dirty="0">
                <a:latin typeface="Times New Roman" panose="02020603050405020304" pitchFamily="18" charset="0"/>
                <a:cs typeface="Times New Roman" panose="02020603050405020304" pitchFamily="18" charset="0"/>
              </a:rPr>
              <a:t>. (Last Accessed 2/12/2022)</a:t>
            </a:r>
          </a:p>
          <a:p>
            <a:pPr marL="0" indent="0">
              <a:buNone/>
            </a:pPr>
            <a:r>
              <a:rPr lang="en-GB" sz="1600" dirty="0" err="1">
                <a:latin typeface="Times New Roman" panose="02020603050405020304" pitchFamily="18" charset="0"/>
                <a:cs typeface="Times New Roman" panose="02020603050405020304" pitchFamily="18" charset="0"/>
              </a:rPr>
              <a:t>Ryba</a:t>
            </a:r>
            <a:r>
              <a:rPr lang="en-GB" sz="1600" dirty="0">
                <a:latin typeface="Times New Roman" panose="02020603050405020304" pitchFamily="18" charset="0"/>
                <a:cs typeface="Times New Roman" panose="02020603050405020304" pitchFamily="18" charset="0"/>
              </a:rPr>
              <a:t>, K. (2021). What is Employee Engagement? [Definition]. [online] </a:t>
            </a:r>
            <a:r>
              <a:rPr lang="en-GB" sz="1600" dirty="0" err="1">
                <a:latin typeface="Times New Roman" panose="02020603050405020304" pitchFamily="18" charset="0"/>
                <a:cs typeface="Times New Roman" panose="02020603050405020304" pitchFamily="18" charset="0"/>
              </a:rPr>
              <a:t>www.quantumworkplace.com</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9"/>
              </a:rPr>
              <a:t>https://www.quantumworkplace.com/future-of-work/what-is-employee-engagement-definition</a:t>
            </a:r>
            <a:r>
              <a:rPr lang="en-GB" sz="1600" dirty="0">
                <a:latin typeface="Times New Roman" panose="02020603050405020304" pitchFamily="18" charset="0"/>
                <a:cs typeface="Times New Roman" panose="02020603050405020304" pitchFamily="18" charset="0"/>
              </a:rPr>
              <a:t>.</a:t>
            </a:r>
          </a:p>
          <a:p>
            <a:pPr marL="0" indent="0">
              <a:buNone/>
            </a:pPr>
            <a:r>
              <a:rPr lang="en-GB" sz="1600" dirty="0" err="1">
                <a:latin typeface="Times New Roman" panose="02020603050405020304" pitchFamily="18" charset="0"/>
                <a:cs typeface="Times New Roman" panose="02020603050405020304" pitchFamily="18" charset="0"/>
              </a:rPr>
              <a:t>Sogolytics</a:t>
            </a:r>
            <a:r>
              <a:rPr lang="en-GB" sz="1600" dirty="0">
                <a:latin typeface="Times New Roman" panose="02020603050405020304" pitchFamily="18" charset="0"/>
                <a:cs typeface="Times New Roman" panose="02020603050405020304" pitchFamily="18" charset="0"/>
              </a:rPr>
              <a:t> Blog. (2016). Managers’ Vital Role in Employee Engagement. [online] Available at: </a:t>
            </a:r>
            <a:r>
              <a:rPr lang="en-GB" sz="1600" dirty="0">
                <a:latin typeface="Times New Roman" panose="02020603050405020304" pitchFamily="18" charset="0"/>
                <a:cs typeface="Times New Roman" panose="02020603050405020304" pitchFamily="18" charset="0"/>
                <a:hlinkClick r:id="rId10"/>
              </a:rPr>
              <a:t>https://www.sogolytics.com/blog/managers-vital-role-in-employee-engagement/</a:t>
            </a:r>
            <a:r>
              <a:rPr lang="en-GB" sz="1600" dirty="0">
                <a:latin typeface="Times New Roman" panose="02020603050405020304" pitchFamily="18" charset="0"/>
                <a:cs typeface="Times New Roman" panose="02020603050405020304" pitchFamily="18" charset="0"/>
              </a:rPr>
              <a:t>. (Last Accessed 02/12/2022)</a:t>
            </a:r>
            <a:endParaRPr lang="en-US" sz="1600"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Turner, A. (2016). 4 Biggest Culprits for Employee Disengagement. [online] Insperity. Available at: </a:t>
            </a:r>
            <a:r>
              <a:rPr lang="en-US" sz="1600" u="sng" dirty="0">
                <a:solidFill>
                  <a:srgbClr val="0070C0"/>
                </a:solidFill>
                <a:latin typeface="Times New Roman" panose="02020603050405020304" pitchFamily="18" charset="0"/>
                <a:cs typeface="Times New Roman" panose="02020603050405020304" pitchFamily="18" charset="0"/>
              </a:rPr>
              <a:t>https://</a:t>
            </a:r>
            <a:r>
              <a:rPr lang="en-US" sz="1600" u="sng" dirty="0" err="1">
                <a:solidFill>
                  <a:srgbClr val="0070C0"/>
                </a:solidFill>
                <a:latin typeface="Times New Roman" panose="02020603050405020304" pitchFamily="18" charset="0"/>
                <a:cs typeface="Times New Roman" panose="02020603050405020304" pitchFamily="18" charset="0"/>
              </a:rPr>
              <a:t>www.insperity.com</a:t>
            </a:r>
            <a:r>
              <a:rPr lang="en-US" sz="1600" u="sng" dirty="0">
                <a:solidFill>
                  <a:srgbClr val="0070C0"/>
                </a:solidFill>
                <a:latin typeface="Times New Roman" panose="02020603050405020304" pitchFamily="18" charset="0"/>
                <a:cs typeface="Times New Roman" panose="02020603050405020304" pitchFamily="18" charset="0"/>
              </a:rPr>
              <a:t>/blog/4-biggest-culprits-employee-disengagement/ </a:t>
            </a:r>
            <a:r>
              <a:rPr lang="en-US" sz="1600" dirty="0">
                <a:latin typeface="Times New Roman" panose="02020603050405020304" pitchFamily="18" charset="0"/>
                <a:cs typeface="Times New Roman" panose="02020603050405020304" pitchFamily="18" charset="0"/>
              </a:rPr>
              <a:t>(Last Accessed 1/12/2022).</a:t>
            </a:r>
          </a:p>
          <a:p>
            <a:pPr marL="0" indent="0">
              <a:buNone/>
            </a:pPr>
            <a:r>
              <a:rPr lang="en-GB" sz="1600" dirty="0">
                <a:effectLst/>
                <a:latin typeface="Times New Roman" panose="02020603050405020304" pitchFamily="18" charset="0"/>
                <a:cs typeface="Times New Roman" panose="02020603050405020304" pitchFamily="18" charset="0"/>
              </a:rPr>
              <a:t> </a:t>
            </a:r>
            <a:r>
              <a:rPr lang="en-GB" sz="1600" dirty="0" err="1">
                <a:effectLst/>
                <a:latin typeface="Times New Roman" panose="02020603050405020304" pitchFamily="18" charset="0"/>
                <a:cs typeface="Times New Roman" panose="02020603050405020304" pitchFamily="18" charset="0"/>
              </a:rPr>
              <a:t>Vorina</a:t>
            </a:r>
            <a:r>
              <a:rPr lang="en-GB" sz="1600" dirty="0">
                <a:effectLst/>
                <a:latin typeface="Times New Roman" panose="02020603050405020304" pitchFamily="18" charset="0"/>
                <a:cs typeface="Times New Roman" panose="02020603050405020304" pitchFamily="18" charset="0"/>
              </a:rPr>
              <a:t>, A., </a:t>
            </a:r>
            <a:r>
              <a:rPr lang="en-GB" sz="1600" dirty="0" err="1">
                <a:effectLst/>
                <a:latin typeface="Times New Roman" panose="02020603050405020304" pitchFamily="18" charset="0"/>
                <a:cs typeface="Times New Roman" panose="02020603050405020304" pitchFamily="18" charset="0"/>
              </a:rPr>
              <a:t>Simonič</a:t>
            </a:r>
            <a:r>
              <a:rPr lang="en-GB" sz="1600" dirty="0">
                <a:effectLst/>
                <a:latin typeface="Times New Roman" panose="02020603050405020304" pitchFamily="18" charset="0"/>
                <a:cs typeface="Times New Roman" panose="02020603050405020304" pitchFamily="18" charset="0"/>
              </a:rPr>
              <a:t>, M. and </a:t>
            </a:r>
            <a:r>
              <a:rPr lang="en-GB" sz="1600" dirty="0" err="1">
                <a:effectLst/>
                <a:latin typeface="Times New Roman" panose="02020603050405020304" pitchFamily="18" charset="0"/>
                <a:cs typeface="Times New Roman" panose="02020603050405020304" pitchFamily="18" charset="0"/>
              </a:rPr>
              <a:t>Vlasova</a:t>
            </a:r>
            <a:r>
              <a:rPr lang="en-GB" sz="1600" dirty="0">
                <a:effectLst/>
                <a:latin typeface="Times New Roman" panose="02020603050405020304" pitchFamily="18" charset="0"/>
                <a:cs typeface="Times New Roman" panose="02020603050405020304" pitchFamily="18" charset="0"/>
              </a:rPr>
              <a:t>, M. (2017). An Analysis of the Relationship Between Job Satisfaction and Employee Engagement. Economic Themes, 55(2), pp.243–262. doi:10.1515/ethemes-2017-0014.</a:t>
            </a:r>
          </a:p>
          <a:p>
            <a:pPr marL="0" indent="0">
              <a:buNone/>
            </a:pPr>
            <a:r>
              <a:rPr lang="en-GB" sz="1600" dirty="0">
                <a:effectLst/>
                <a:latin typeface="Times New Roman" panose="02020603050405020304" pitchFamily="18" charset="0"/>
                <a:cs typeface="Times New Roman" panose="02020603050405020304" pitchFamily="18" charset="0"/>
              </a:rPr>
              <a:t>White, D. (2022). Workforce Hierarchy of Needs. Open Journal of Business and Management, 10(06), pp.3089–3099. doi:10.4236/ojbm.2022.106153. </a:t>
            </a:r>
          </a:p>
          <a:p>
            <a:pPr marL="0" indent="0">
              <a:buNone/>
            </a:pPr>
            <a:r>
              <a:rPr lang="en-GB" sz="1600" dirty="0">
                <a:latin typeface="Times New Roman" panose="02020603050405020304" pitchFamily="18" charset="0"/>
                <a:cs typeface="Times New Roman" panose="02020603050405020304" pitchFamily="18" charset="0"/>
              </a:rPr>
              <a:t>ZDNET. (n.d.). Employee disengagement has hit depressingly low levels, and leaders need to act. [online] Available at: </a:t>
            </a:r>
            <a:r>
              <a:rPr lang="en-GB" sz="1600" dirty="0">
                <a:latin typeface="Times New Roman" panose="02020603050405020304" pitchFamily="18" charset="0"/>
                <a:cs typeface="Times New Roman" panose="02020603050405020304" pitchFamily="18" charset="0"/>
                <a:hlinkClick r:id="rId11"/>
              </a:rPr>
              <a:t>https://www.zdnet.com/education/professional-development/employee-engagement-in-europe-reaches-global-low/</a:t>
            </a:r>
            <a:r>
              <a:rPr lang="en-GB" sz="1600" dirty="0">
                <a:latin typeface="Times New Roman" panose="02020603050405020304" pitchFamily="18" charset="0"/>
                <a:cs typeface="Times New Roman" panose="02020603050405020304" pitchFamily="18" charset="0"/>
              </a:rPr>
              <a:t>. (Last Accessed 2/12/2022)</a:t>
            </a:r>
          </a:p>
          <a:p>
            <a:pPr marL="0" indent="0">
              <a:buNone/>
            </a:pPr>
            <a:endParaRPr lang="en-GB" sz="1200" dirty="0">
              <a:highlight>
                <a:srgbClr val="FFFF00"/>
              </a:highlight>
            </a:endParaRPr>
          </a:p>
          <a:p>
            <a:pPr marL="0" indent="0">
              <a:buNone/>
            </a:pPr>
            <a:endParaRPr lang="en-GB" sz="1200" dirty="0"/>
          </a:p>
          <a:p>
            <a:endParaRPr lang="en-US" sz="1800" dirty="0">
              <a:solidFill>
                <a:schemeClr val="tx2"/>
              </a:solidFill>
            </a:endParaRPr>
          </a:p>
        </p:txBody>
      </p:sp>
    </p:spTree>
    <p:extLst>
      <p:ext uri="{BB962C8B-B14F-4D97-AF65-F5344CB8AC3E}">
        <p14:creationId xmlns:p14="http://schemas.microsoft.com/office/powerpoint/2010/main" val="2196200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8023</TotalTime>
  <Words>1830</Words>
  <Application>Microsoft Macintosh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TimesNewRomanPSMT</vt:lpstr>
      <vt:lpstr>Office Theme</vt:lpstr>
      <vt:lpstr>Employee Engagement and its Importance within the Hotel Industry</vt:lpstr>
      <vt:lpstr>What is Employee Engagement?</vt:lpstr>
      <vt:lpstr>Why is Employee Engagement Important?</vt:lpstr>
      <vt:lpstr>Why is Employee Engagement Important?</vt:lpstr>
      <vt:lpstr>Job Satisfaction in Employee Engagement</vt:lpstr>
      <vt:lpstr>Employee Engagement within the Hotel Industry</vt:lpstr>
      <vt:lpstr>Employee Engagement: A Practical Application</vt:lpstr>
      <vt:lpstr>Employee engagement: a Practical Application within the Workplace</vt:lpstr>
      <vt:lpstr>Influences in Employee Disengagement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and its importance </dc:title>
  <dc:creator>Maria Macaran</dc:creator>
  <cp:lastModifiedBy>Maria Macaran</cp:lastModifiedBy>
  <cp:revision>3</cp:revision>
  <dcterms:created xsi:type="dcterms:W3CDTF">2022-11-11T12:33:28Z</dcterms:created>
  <dcterms:modified xsi:type="dcterms:W3CDTF">2022-12-04T21:50:21Z</dcterms:modified>
</cp:coreProperties>
</file>