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2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00" autoAdjust="0"/>
    <p:restoredTop sz="79412" autoAdjust="0"/>
  </p:normalViewPr>
  <p:slideViewPr>
    <p:cSldViewPr snapToGrid="0">
      <p:cViewPr varScale="1">
        <p:scale>
          <a:sx n="50" d="100"/>
          <a:sy n="50" d="100"/>
        </p:scale>
        <p:origin x="1248" y="36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E539B0-63DE-49EE-8D0D-4520B33DEB9F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9517A5-6F5A-4AD8-BDD1-5E863D01EE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724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This presentation outlines a care plan for a fictional patient diagnosed with breast cancer. I will describe the relevant structure and physiology, how the disease affects the body, the patient’s demographics and risk factors, and provide evidence‑based recommendations following NHS and NICE guidelines (NICE, 2023).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46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tx2"/>
                </a:solidFill>
                <a:effectLst/>
              </a:rPr>
              <a:t> Sarah’s age, ethnicity, obesity, and family history increase her risk of breast cancer (Cancer Research UK, 2024). These factors shape her personalised care plan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50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Breast cancer commonly begins in the ducts or lobules. The lymphatic system is crucial because it is the main route for cancer spread (</a:t>
            </a:r>
            <a:r>
              <a:rPr lang="en-GB" sz="1200" dirty="0" err="1">
                <a:solidFill>
                  <a:schemeClr val="tx2"/>
                </a:solidFill>
                <a:effectLst/>
              </a:rPr>
              <a:t>Marieb</a:t>
            </a:r>
            <a:r>
              <a:rPr lang="en-GB" sz="1200" dirty="0">
                <a:solidFill>
                  <a:schemeClr val="tx2"/>
                </a:solidFill>
                <a:effectLst/>
              </a:rPr>
              <a:t> &amp; Hoehn, 2019).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305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Normal breast physiology relies on controlled cell growth and hormonal regulation. Disruption of this balance leads to abnormal cell proliferation (Tortora &amp; Derrickson, 2022).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4558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</a:rPr>
              <a:t> Invasive ductal carcinoma begins in the milk ducts and spreads into surrounding tissue. Hormone‑positive cancers grow in response to oestrogen (NHS, 2024).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101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Sarah’s risk factors are both biological and lifestyle‑related. Obesity and inactivity significantly increase breast cancer risk (Cancer Research UK, 2024).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6571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Her care plan is holistic, addressing medical, emotional, social, and ethical needs in line with NHS person‑centred care principles (NHS England, 2023).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6256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</a:rPr>
              <a:t> NICE recommends surgery followed by radiotherapy for Stage II breast cancer. Hormone therapy is essential for hormone‑positive tumours (NICE, 2023).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1044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Monitoring ensures early detection of complications and supports safe treatment progression. Emotional wellbeing must also be assessed (NICE, 2022).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7536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Lifestyle changes improve treatment outcomes and reduce recurrence risk. Public Health England recommends regular physical activity for cancer recovery (PHE, 2022).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0474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Effective communication ensures Sarah feels informed and respected. Cultural sensitivity is essential, especially regarding modesty and family involvement (GMC, 2023).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721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Ethical practice protects Sarah’s rights and ensures safe, respectful care. Consent must be obtained before all procedures (RCN, 2023).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9474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Support services help Sarah manage emotional, physical, and practical challenges. These organisations provide guidance, counselling, and community support.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717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Evaluation ensures the care plan remains effective and responsive. Regular reviews allow healthcare professionals to adapt the plan based on Sarah’s progress.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2142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tx2"/>
                </a:solidFill>
                <a:effectLst/>
              </a:rPr>
              <a:t> This care plan demonstrates how evidence‑based, person‑centred care supports individuals living with breast cancer. Thank you for listening.</a:t>
            </a:r>
            <a:endParaRPr lang="en-GB" sz="1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9517A5-6F5A-4AD8-BDD1-5E863D01EEE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429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A8856-D613-7003-9AA7-71A2CE9D35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0D0FDF-916F-3A7F-D5B0-BA8D12B57C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CC5B6-FA2D-5B47-F900-C591236F2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C0845E-451D-89EB-0878-3AF6FB8CF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BDC039-AEAB-F35A-888F-21249CDDD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383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41D42-CBD6-DDAB-B2B1-A227FCD93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9D60E-D617-54CE-0C4B-D4D957C70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06408-F0AA-2DE0-75F2-D4574BCCD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D5FC78-5016-810C-A309-B3F840E71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EBF1E-98AD-0301-E30D-ACD1C872B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052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8C6C3-11BE-73CC-1EB2-4E9546B1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7C5DB4-1728-B919-4666-2E8A6FFB6B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281F3-BC5F-6CD8-6B66-F3FE20970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7969A-0758-0C98-EE3E-544B1F8EA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D0C87-B7D9-754F-838E-61043AA2D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30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356BB-DFC5-9D01-7E13-CAAAC6D0D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78030-5D06-9070-0E56-051D4A0D59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ED5251-91FD-5181-6ADB-786F9CE357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97438-7706-CD4C-183E-EC72FF7AB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903EBC-C1B1-B648-8A4D-40BB2850D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D23FF0-B495-DF6F-3C4D-44C91A139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064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41153-6846-786C-5E41-364632D48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4052AF-C7D6-3771-7202-99956185A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C6DED1-11B2-0552-1D71-5C9634269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20A995-F57D-D0F0-09A6-4317EC3941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C3B324-26F1-B154-159E-F08362A551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3266B5-DE85-C89E-790B-FF75C6395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020B57-DF38-2B61-5E9F-33751EBF8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E2EA32-6634-592C-94EC-307C83D09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66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AC71F-58FB-DEBF-D3FD-2F502F51B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267AE7-20A9-300B-5AE2-84B74F420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F4FA9D-86B6-5AD9-CA42-7731FE7FC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490CAF-3AAB-6FCA-271B-F96E369A3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719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9744A0-A127-B68C-2F3E-0DDA33FF0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97248F-1C40-8659-ECE4-E61C34594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39DDF2-BFA0-8FC9-784D-7BFEE11C1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282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4F435-82B3-0774-6269-DD3CDB5B1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B58D6-362F-126F-EFD5-56045345F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A81117-6799-D172-8A1B-669560B9C9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B22128-209F-09DF-9BFF-05CA13D6E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773A12-6E9C-1BF3-345B-8C9C43E75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BB5B3C-4FDC-EFEF-F3D9-07A29DFF3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30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B8C24-66EB-6472-7218-2E63768A3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BF4B4C-BF5B-AC3B-F0F4-FF1326F072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284792-93B2-2785-7116-E4C09AB068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BDE075-C818-0EF2-A6AB-D0FDF7031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8569-58D0-12F0-D6CC-5E5024386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262B5D-CCC2-94F9-EEA2-35529A67B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83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A072C-31C4-40C8-CA05-8048DCB45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18485A-22C0-4F98-FA6E-93470A0805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42BB9-C9A7-0529-6897-3A00087FA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BAA06-3DE1-34BF-E104-0AF43B536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6428C-89D7-2F7C-F254-8029CF7BE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18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8454FF-A4A3-972C-B705-B3B625DE84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ADB178-8E75-EC89-C5E2-674DCC4341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5113F-4DD5-B92B-018A-18E289236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EE0D68-8996-C610-3DBA-FDEED556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10D69-821D-DB53-B0BD-40C738D8C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264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5939C8-D1D4-864F-4102-A61D94C0C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8E4A0-FD53-D531-8DC6-E83890D07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FF6BF-9508-84C8-07B6-3993370BD6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02C639-A0B6-44D8-B3F9-19DF31A37F8D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31FB21-99FF-818A-1AA5-4A82B0A2F1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B3F1A2-7FBF-4008-C26E-B53E234236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68D923-5E52-420F-8121-407980435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529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98FE2-D9DA-6458-4798-0738FB5E6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br>
              <a:rPr lang="en-GB" sz="3600">
                <a:solidFill>
                  <a:schemeClr val="tx2"/>
                </a:solidFill>
              </a:rPr>
            </a:br>
            <a:br>
              <a:rPr lang="en-GB" sz="3600">
                <a:solidFill>
                  <a:schemeClr val="tx2"/>
                </a:solidFill>
              </a:rPr>
            </a:br>
            <a:br>
              <a:rPr lang="en-GB" sz="3600">
                <a:solidFill>
                  <a:schemeClr val="tx2"/>
                </a:solidFill>
              </a:rPr>
            </a:br>
            <a:r>
              <a:rPr lang="en-GB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br>
              <a:rPr lang="en-GB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  <a:br>
              <a:rPr lang="en-GB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–Breast Cancer</a:t>
            </a:r>
            <a:br>
              <a:rPr lang="en-GB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C2F98-1DD1-85BE-8D3B-CD119E69D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4249928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Tayyaba Arshad  Student No- 2437578  Psychology in Health and Social care    Component 2 Presentation (power point with voice over)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Robert  </a:t>
            </a:r>
            <a:r>
              <a:rPr lang="en-GB" sz="3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endParaRPr lang="en-GB" sz="3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4B74D815-EED7-6567-6672-3D8E01A862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6832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7434"/>
    </mc:Choice>
    <mc:Fallback xmlns="">
      <p:transition spd="slow" advTm="877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1523F2-9ABE-4287-95B1-212DDF075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CA80F-AB27-5FD6-0F18-DEAD303BE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Fictional Patient: Sarah Ahmed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Age: 52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Ethnicity: South Asian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Diagnosis: Stage II invasive ductal carcinoma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Lifestyle: Sedentary, high stress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Medical history: Obesity (BMI 31), perimenopausal, family history of breast cancer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effectLst/>
              </a:rPr>
              <a:t>.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956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D93273-F4B2-568F-E66C-7CA2FAB9B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Anatomy of the breast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84102-9D27-F920-5618-1F8A551A6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Lobules (milk‑producing glands)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Ducts (transport milk to nipple)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Fatty and connective tissue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Cooper’s ligaments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Blood supply: internal &amp; lateral thoracic arteries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Lymph drainage: axillary, internal mammary, supraclavicular nodes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690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C30862-388E-B210-C176-F24EE9E3C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Physiology of normal breast tissue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5C68B-7758-AD6A-38F3-8D287EC74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Hormone‑regulated tissue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Oestrogen and progesterone control growth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Balanced cell division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Lymphatic system supports immune defence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106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2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EBAD39-0E96-E02F-DAB8-362F5CD13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Pathophysiology of Breast Cancer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C786-825E-5E84-3017-7142DF3DF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Uncontrolled cell growth forms a tumour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Cancer cells invade surrounding tissue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Spread through lymph nodes (metastasis)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Hormone‑positive cancers respond to oestrogen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Symptoms: lumps, skin changes, nipple discharge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271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558C2E-481D-AECB-7F77-67FFF5718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Risk Factors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1B29C-194C-C84E-67F0-C02FA4D2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</a:rPr>
              <a:t>Age over 50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South Asian ethnicity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Family history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Obesity and sedentary lifestyle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Perimenopausal hormonal changes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High stress levels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388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AA0221-E747-84D4-F1E5-7DE46C379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Care Plan Overview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3EE0D-8436-0EE7-D655-20131B25B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b="1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Medical treatment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Monitoring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Lifestyle interventions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Communication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Ethical considerations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Support services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589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EFF940-BDA2-CE7E-F67B-DC81D2CA4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Medical Treatment (NHS/NICE)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1263B-8B19-8CF3-84B5-1428F554D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</a:rPr>
              <a:t>Surgery: lumpectomy or mastectomy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Radiotherapy to reduce recurrence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Chemotherapy if lymph nodes involved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Hormone therapy: Tamoxifen or aromatase inhibitors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Regular imaging: mammograms, ultrasounds</a:t>
            </a: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2941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230838-B266-B927-6A14-CB3F2637F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Monitoring &amp; Assessment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B380F-9486-AA97-8850-66917BFA2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</a:rPr>
              <a:t>Pain assessment tools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Monitoring chemotherapy side effects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Blood tests: CBC, liver function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Lymph node checks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Mental health screening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Nutritional assessment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086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689D1D-4CAE-2496-43BA-8F1F76E83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300" b="1">
                <a:solidFill>
                  <a:schemeClr val="tx2"/>
                </a:solidFill>
              </a:rPr>
              <a:t>Lifestyle Recommendations</a:t>
            </a:r>
            <a:br>
              <a:rPr lang="en-GB" sz="3300" b="1">
                <a:solidFill>
                  <a:schemeClr val="tx2"/>
                </a:solidFill>
              </a:rPr>
            </a:br>
            <a:endParaRPr lang="en-GB" sz="33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B4272-82FC-46F0-F92B-6914A49AD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</a:rPr>
              <a:t>Gradual increase in physical activity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Weight management support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Balanced diet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Stress‑reduction techniques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Smoking/alcohol reduction if relevant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530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EE99512-524B-C3DF-0917-EF3DD6C59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Communication &amp; Person‑Centred Care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1ADB9-6673-8BAB-96DE-51BDCA6A2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</a:rPr>
              <a:t>Clear, jargon‑free language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Written and verbal information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Family involvement (with consent)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Cultural sensitivity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Shared decision‑making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729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DFEA39-B46A-78B7-609B-92103248B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Ethical Considerations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EF8E6-96C9-F78C-C9DF-342115C9A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</a:rPr>
              <a:t>Confidentiality (GDPR)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Informed consent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Dignity and respect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Equality and non‑discrimination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Safeguarding if needed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909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E96233-5460-122F-E067-CC047679E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Support Services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00E1E-0335-F27B-679C-E96C8709D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6048" y="813816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800" b="1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Macmillan Cancer Support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Breast Cancer Now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Local support groups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Counselling services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Physiotherapy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Financial/employment advice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  <a:effectLst/>
              </a:rPr>
              <a:t>.</a:t>
            </a: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324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36718F-35BE-4755-D19D-1915BA956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Evaluating the Care Plan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3CD65-0FF6-EB7F-2D88-5AC7EFDA9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</a:rPr>
              <a:t>Review treatment outcomes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Track symptom changes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Patient feedback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Quality‑of‑life assessments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Adjust care plan as needed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249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5EB239-5415-F1D8-F057-BC81F40BA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Conclusion</a:t>
            </a:r>
            <a:br>
              <a:rPr lang="en-GB" sz="3600" b="1">
                <a:solidFill>
                  <a:schemeClr val="tx2"/>
                </a:solidFill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74853-1672-62DC-BFFD-BD5B15D4F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effectLst/>
              </a:rPr>
              <a:t>Breast cancer affects anatomy, physiology, and wellbeing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Holistic care improves outcomes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Evidence‑based practice ensures safe care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  <a:effectLst/>
              </a:rPr>
              <a:t>Person‑centred communication is essential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456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80AE19-2747-54F0-FB28-24195AE86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3ECD7D-E696-5FC8-D221-220E0A62B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b="1">
                <a:solidFill>
                  <a:schemeClr val="tx2"/>
                </a:solidFill>
                <a:effectLst/>
              </a:rPr>
              <a:t>NICE</a:t>
            </a:r>
            <a:r>
              <a:rPr lang="en-GB" sz="1800">
                <a:solidFill>
                  <a:schemeClr val="tx2"/>
                </a:solidFill>
                <a:effectLst/>
              </a:rPr>
              <a:t> 2023, </a:t>
            </a:r>
            <a:r>
              <a:rPr lang="en-GB" sz="1800" i="1">
                <a:solidFill>
                  <a:schemeClr val="tx2"/>
                </a:solidFill>
                <a:effectLst/>
              </a:rPr>
              <a:t>Early and locally advanced breast cancer: diagnosis and management (NG101)</a:t>
            </a:r>
            <a:r>
              <a:rPr lang="en-GB" sz="1800">
                <a:solidFill>
                  <a:schemeClr val="tx2"/>
                </a:solidFill>
                <a:effectLst/>
              </a:rPr>
              <a:t>, National Institute for Health and Care Excellence, London.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  <a:effectLst/>
              </a:rPr>
              <a:t>NHS</a:t>
            </a:r>
            <a:r>
              <a:rPr lang="en-GB" sz="1800">
                <a:solidFill>
                  <a:schemeClr val="tx2"/>
                </a:solidFill>
                <a:effectLst/>
              </a:rPr>
              <a:t> 2024, </a:t>
            </a:r>
            <a:r>
              <a:rPr lang="en-GB" sz="1800" i="1">
                <a:solidFill>
                  <a:schemeClr val="tx2"/>
                </a:solidFill>
                <a:effectLst/>
              </a:rPr>
              <a:t>Breast cancer (female)</a:t>
            </a:r>
            <a:r>
              <a:rPr lang="en-GB" sz="1800">
                <a:solidFill>
                  <a:schemeClr val="tx2"/>
                </a:solidFill>
                <a:effectLst/>
              </a:rPr>
              <a:t>, NHS, viewed 7 July 2026, &lt;https://www.nhs.uk&gt;.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  <a:effectLst/>
              </a:rPr>
              <a:t>Cancer Research UK</a:t>
            </a:r>
            <a:r>
              <a:rPr lang="en-GB" sz="1800">
                <a:solidFill>
                  <a:schemeClr val="tx2"/>
                </a:solidFill>
                <a:effectLst/>
              </a:rPr>
              <a:t> 2024, </a:t>
            </a:r>
            <a:r>
              <a:rPr lang="en-GB" sz="1800" i="1">
                <a:solidFill>
                  <a:schemeClr val="tx2"/>
                </a:solidFill>
                <a:effectLst/>
              </a:rPr>
              <a:t>Breast cancer risk factors</a:t>
            </a:r>
            <a:r>
              <a:rPr lang="en-GB" sz="1800">
                <a:solidFill>
                  <a:schemeClr val="tx2"/>
                </a:solidFill>
                <a:effectLst/>
              </a:rPr>
              <a:t>, Cancer Research UK, viewed 7 July 2026.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  <a:effectLst/>
              </a:rPr>
              <a:t>Marieb, E &amp; Hoehn, K</a:t>
            </a:r>
            <a:r>
              <a:rPr lang="en-GB" sz="1800">
                <a:solidFill>
                  <a:schemeClr val="tx2"/>
                </a:solidFill>
                <a:effectLst/>
              </a:rPr>
              <a:t> 2019, </a:t>
            </a:r>
            <a:r>
              <a:rPr lang="en-GB" sz="1800" i="1">
                <a:solidFill>
                  <a:schemeClr val="tx2"/>
                </a:solidFill>
                <a:effectLst/>
              </a:rPr>
              <a:t>Human Anatomy &amp; Physiology</a:t>
            </a:r>
            <a:r>
              <a:rPr lang="en-GB" sz="1800">
                <a:solidFill>
                  <a:schemeClr val="tx2"/>
                </a:solidFill>
                <a:effectLst/>
              </a:rPr>
              <a:t>, 11th edn, Pearson, London.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  <a:effectLst/>
              </a:rPr>
              <a:t>Tortora, G &amp; Derrickson, B</a:t>
            </a:r>
            <a:r>
              <a:rPr lang="en-GB" sz="1800">
                <a:solidFill>
                  <a:schemeClr val="tx2"/>
                </a:solidFill>
                <a:effectLst/>
              </a:rPr>
              <a:t> 2022, </a:t>
            </a:r>
            <a:r>
              <a:rPr lang="en-GB" sz="1800" i="1">
                <a:solidFill>
                  <a:schemeClr val="tx2"/>
                </a:solidFill>
                <a:effectLst/>
              </a:rPr>
              <a:t>Principles of Anatomy and Physiology</a:t>
            </a:r>
            <a:r>
              <a:rPr lang="en-GB" sz="1800">
                <a:solidFill>
                  <a:schemeClr val="tx2"/>
                </a:solidFill>
                <a:effectLst/>
              </a:rPr>
              <a:t>, 16th edn, Wiley, Hoboken.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GB" sz="1800" b="1">
                <a:solidFill>
                  <a:schemeClr val="tx2"/>
                </a:solidFill>
                <a:effectLst/>
              </a:rPr>
              <a:t>NHS England</a:t>
            </a:r>
            <a:r>
              <a:rPr lang="en-GB" sz="1800">
                <a:solidFill>
                  <a:schemeClr val="tx2"/>
                </a:solidFill>
                <a:effectLst/>
              </a:rPr>
              <a:t> 2023, </a:t>
            </a:r>
            <a:r>
              <a:rPr lang="en-GB" sz="1800" i="1">
                <a:solidFill>
                  <a:schemeClr val="tx2"/>
                </a:solidFill>
                <a:effectLst/>
              </a:rPr>
              <a:t>Person‑centred care framework</a:t>
            </a:r>
            <a:r>
              <a:rPr lang="en-GB" sz="1800">
                <a:solidFill>
                  <a:schemeClr val="tx2"/>
                </a:solidFill>
                <a:effectLst/>
              </a:rPr>
              <a:t>, NHS England, London.</a:t>
            </a:r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763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2501</TotalTime>
  <Words>1001</Words>
  <Application>Microsoft Office PowerPoint</Application>
  <PresentationFormat>Widescreen</PresentationFormat>
  <Paragraphs>133</Paragraphs>
  <Slides>16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   Presentation  Component 2 Care Plan –Breast Cancer </vt:lpstr>
      <vt:lpstr>Patient Profile</vt:lpstr>
      <vt:lpstr>Anatomy of the breast</vt:lpstr>
      <vt:lpstr>Physiology of normal breast tissue</vt:lpstr>
      <vt:lpstr>Pathophysiology of Breast Cancer</vt:lpstr>
      <vt:lpstr>Risk Factors</vt:lpstr>
      <vt:lpstr>Care Plan Overview </vt:lpstr>
      <vt:lpstr>Medical Treatment (NHS/NICE) </vt:lpstr>
      <vt:lpstr>Monitoring &amp; Assessment </vt:lpstr>
      <vt:lpstr>Lifestyle Recommendations </vt:lpstr>
      <vt:lpstr>Communication &amp; Person‑Centred Care </vt:lpstr>
      <vt:lpstr>Ethical Considerations </vt:lpstr>
      <vt:lpstr>Support Services </vt:lpstr>
      <vt:lpstr>Evaluating the Care Plan </vt:lpstr>
      <vt:lpstr>Conclusion </vt:lpstr>
      <vt:lpstr>References </vt:lpstr>
    </vt:vector>
  </TitlesOfParts>
  <Company>Walsall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Majad Aurangzab</dc:creator>
  <cp:lastModifiedBy>Tayyaba Arshad</cp:lastModifiedBy>
  <cp:revision>30</cp:revision>
  <dcterms:created xsi:type="dcterms:W3CDTF">2026-07-07T12:59:51Z</dcterms:created>
  <dcterms:modified xsi:type="dcterms:W3CDTF">2026-07-19T11:07:38Z</dcterms:modified>
</cp:coreProperties>
</file>